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481" r:id="rId5"/>
    <p:sldId id="570" r:id="rId6"/>
    <p:sldId id="571" r:id="rId7"/>
    <p:sldId id="587" r:id="rId8"/>
    <p:sldId id="572" r:id="rId9"/>
    <p:sldId id="573" r:id="rId10"/>
    <p:sldId id="574" r:id="rId11"/>
    <p:sldId id="576" r:id="rId12"/>
    <p:sldId id="577" r:id="rId13"/>
    <p:sldId id="586" r:id="rId14"/>
    <p:sldId id="700" r:id="rId15"/>
    <p:sldId id="533" r:id="rId16"/>
    <p:sldId id="702" r:id="rId17"/>
    <p:sldId id="5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9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20.png"/><Relationship Id="rId3" Type="http://schemas.openxmlformats.org/officeDocument/2006/relationships/image" Target="../media/image1140.png"/><Relationship Id="rId21" Type="http://schemas.openxmlformats.org/officeDocument/2006/relationships/image" Target="../media/image770.png"/><Relationship Id="rId34" Type="http://schemas.openxmlformats.org/officeDocument/2006/relationships/image" Target="../media/image900.png"/><Relationship Id="rId7" Type="http://schemas.openxmlformats.org/officeDocument/2006/relationships/image" Target="../media/image630.png"/><Relationship Id="rId12" Type="http://schemas.openxmlformats.org/officeDocument/2006/relationships/image" Target="../media/image1160.png"/><Relationship Id="rId17" Type="http://schemas.openxmlformats.org/officeDocument/2006/relationships/image" Target="../media/image730.png"/><Relationship Id="rId25" Type="http://schemas.openxmlformats.org/officeDocument/2006/relationships/image" Target="../media/image810.png"/><Relationship Id="rId33" Type="http://schemas.openxmlformats.org/officeDocument/2006/relationships/image" Target="../media/image890.png"/><Relationship Id="rId2" Type="http://schemas.openxmlformats.org/officeDocument/2006/relationships/image" Target="../media/image600.png"/><Relationship Id="rId16" Type="http://schemas.openxmlformats.org/officeDocument/2006/relationships/image" Target="../media/image720.png"/><Relationship Id="rId20" Type="http://schemas.openxmlformats.org/officeDocument/2006/relationships/image" Target="../media/image1170.png"/><Relationship Id="rId29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0.png"/><Relationship Id="rId32" Type="http://schemas.openxmlformats.org/officeDocument/2006/relationships/image" Target="../media/image1200.png"/><Relationship Id="rId5" Type="http://schemas.openxmlformats.org/officeDocument/2006/relationships/image" Target="../media/image115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28" Type="http://schemas.openxmlformats.org/officeDocument/2006/relationships/image" Target="../media/image840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31" Type="http://schemas.openxmlformats.org/officeDocument/2006/relationships/image" Target="../media/image870.png"/><Relationship Id="rId4" Type="http://schemas.openxmlformats.org/officeDocument/2006/relationships/image" Target="../media/image61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1180.png"/><Relationship Id="rId27" Type="http://schemas.openxmlformats.org/officeDocument/2006/relationships/image" Target="../media/image830.png"/><Relationship Id="rId30" Type="http://schemas.openxmlformats.org/officeDocument/2006/relationships/image" Target="../media/image1190.png"/><Relationship Id="rId35" Type="http://schemas.openxmlformats.org/officeDocument/2006/relationships/image" Target="../media/image910.png"/><Relationship Id="rId8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7" Type="http://schemas.openxmlformats.org/officeDocument/2006/relationships/image" Target="../media/image97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7418"/>
            <a:ext cx="7772400" cy="210316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2: </a:t>
            </a:r>
            <a:r>
              <a:rPr lang="en-GB" dirty="0">
                <a:solidFill>
                  <a:schemeClr val="accent5"/>
                </a:solidFill>
              </a:rPr>
              <a:t>Measures of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 &amp; Mechanics Year 1/AS</a:t>
            </a:r>
          </a:p>
          <a:p>
            <a:r>
              <a:rPr lang="en-GB" sz="2400" dirty="0"/>
              <a:t>Pages 13-14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F9BEE42-DAED-B8A2-A68B-3AC489B3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78" y="914747"/>
            <a:ext cx="65913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D7076C4-89AD-E073-5689-3B8DC148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9162"/>
            <a:ext cx="6553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C9C8B3-2981-90A1-52A6-9B6132B0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28" y="932681"/>
            <a:ext cx="6781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B0ED68-B8EF-7600-323D-82E22DA7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0" y="1124744"/>
            <a:ext cx="5057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  Coding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49052" y="87912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do you reckon is the mean height of people in this room?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052" y="125630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Now, stand on your chair, as per the instructions below.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97064" y="2845936"/>
            <a:ext cx="1737098" cy="2057999"/>
            <a:chOff x="2329969" y="3360917"/>
            <a:chExt cx="1845987" cy="2742075"/>
          </a:xfrm>
        </p:grpSpPr>
        <p:sp>
          <p:nvSpPr>
            <p:cNvPr id="24" name="Cube 23"/>
            <p:cNvSpPr/>
            <p:nvPr/>
          </p:nvSpPr>
          <p:spPr>
            <a:xfrm>
              <a:off x="2329969" y="5129784"/>
              <a:ext cx="288032" cy="973208"/>
            </a:xfrm>
            <a:prstGeom prst="cube">
              <a:avLst>
                <a:gd name="adj" fmla="val 207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ube 24"/>
            <p:cNvSpPr/>
            <p:nvPr/>
          </p:nvSpPr>
          <p:spPr>
            <a:xfrm>
              <a:off x="3275856" y="5129784"/>
              <a:ext cx="288032" cy="973208"/>
            </a:xfrm>
            <a:prstGeom prst="cube">
              <a:avLst>
                <a:gd name="adj" fmla="val 207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Cube 25"/>
            <p:cNvSpPr/>
            <p:nvPr/>
          </p:nvSpPr>
          <p:spPr>
            <a:xfrm>
              <a:off x="3887924" y="4491668"/>
              <a:ext cx="288032" cy="973208"/>
            </a:xfrm>
            <a:prstGeom prst="cube">
              <a:avLst>
                <a:gd name="adj" fmla="val 207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/>
            <p:cNvSpPr/>
            <p:nvPr/>
          </p:nvSpPr>
          <p:spPr>
            <a:xfrm>
              <a:off x="2987824" y="4491668"/>
              <a:ext cx="288032" cy="973208"/>
            </a:xfrm>
            <a:prstGeom prst="cube">
              <a:avLst>
                <a:gd name="adj" fmla="val 207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Cube 22"/>
            <p:cNvSpPr/>
            <p:nvPr/>
          </p:nvSpPr>
          <p:spPr>
            <a:xfrm>
              <a:off x="2375756" y="4196234"/>
              <a:ext cx="1800200" cy="973208"/>
            </a:xfrm>
            <a:prstGeom prst="cube">
              <a:avLst>
                <a:gd name="adj" fmla="val 6913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/>
            <p:cNvSpPr/>
            <p:nvPr/>
          </p:nvSpPr>
          <p:spPr>
            <a:xfrm>
              <a:off x="2979307" y="3360917"/>
              <a:ext cx="1169162" cy="973208"/>
            </a:xfrm>
            <a:prstGeom prst="cube">
              <a:avLst>
                <a:gd name="adj" fmla="val 1218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69143" y="3103735"/>
            <a:ext cx="900100" cy="1800200"/>
            <a:chOff x="3851920" y="2924944"/>
            <a:chExt cx="900100" cy="18002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851920" y="4149080"/>
              <a:ext cx="432048" cy="57606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283968" y="4149080"/>
              <a:ext cx="360040" cy="57606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283968" y="3356992"/>
              <a:ext cx="0" cy="7920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283968" y="3645024"/>
              <a:ext cx="4680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851920" y="3645024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052149" y="2924944"/>
              <a:ext cx="450050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58198" y="2022515"/>
            <a:ext cx="26872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INSTRUCTIONAL VIDEO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330" y="5242344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Is there an easy way to recalculate the mean based on your new heights? And the variance of your heights?</a:t>
            </a:r>
          </a:p>
          <a:p>
            <a:r>
              <a:rPr lang="en-GB" sz="2000" b="1" dirty="0"/>
              <a:t>The mean would increase by the height of the chairs. The spread however is unaffected thus the variance would remain the same.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6744" y="5944012"/>
            <a:ext cx="8187704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3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01528 -0.08079 L 0.0441 -0.18195 L 0.07882 -0.22014 L 0.11077 -0.23033 L 0.14098 -0.22014 L 0.16372 -0.19399 L 0.17275 -0.15973 " pathEditMode="relative" rAng="0" ptsTypes="AAAAAA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-115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  <p:bldP spid="31" grpId="0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  Starter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9178" y="83671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Suppose now after a bout of ‘stretching you to your limits’, you’re now all 3 times your original height.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2348880"/>
            <a:ext cx="77048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do you think happens to the </a:t>
            </a:r>
            <a:r>
              <a:rPr lang="en-GB" b="1" dirty="0"/>
              <a:t>standard deviation</a:t>
            </a:r>
            <a:r>
              <a:rPr lang="en-GB" dirty="0"/>
              <a:t> of your heights?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271821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becomes 3 times larger (i.e. your heights are 3 times as spread out!)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544" y="2718212"/>
            <a:ext cx="770485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44" y="3635732"/>
            <a:ext cx="77048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do you think happens to the </a:t>
            </a:r>
            <a:r>
              <a:rPr lang="en-GB" b="1" dirty="0"/>
              <a:t>variance</a:t>
            </a:r>
            <a:r>
              <a:rPr lang="en-GB" dirty="0"/>
              <a:t> of your heights?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7544" y="4005064"/>
            <a:ext cx="760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becomes 9 times larger. We use the scale factor of the standard deviation, squared.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4568" y="3988502"/>
            <a:ext cx="770485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7544" y="4869160"/>
                <a:ext cx="7704856" cy="1924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Extension Question</a:t>
                </a:r>
                <a:r>
                  <a:rPr lang="en-GB" dirty="0"/>
                  <a:t>: Can you prove the latter using the formula for variance?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d>
                                    <m:d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9⋅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=9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 sz="14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869160"/>
                <a:ext cx="7704856" cy="1924373"/>
              </a:xfrm>
              <a:prstGeom prst="rect">
                <a:avLst/>
              </a:prstGeom>
              <a:blipFill>
                <a:blip r:embed="rId2"/>
                <a:stretch>
                  <a:fillRect l="-712" t="-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55776" y="5208625"/>
            <a:ext cx="3600400" cy="15849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05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72621" y="1872653"/>
                <a:ext cx="262829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Effect 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21" y="1872653"/>
                <a:ext cx="2628292" cy="46166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44329" y="1872653"/>
                <a:ext cx="262829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Effect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29" y="1872653"/>
                <a:ext cx="2628292" cy="46166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  Rules of coding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3" y="2568095"/>
                <a:ext cx="2258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2568095"/>
                <a:ext cx="22583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3648" y="779059"/>
                <a:ext cx="4896544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Suppose our original variable (e.g. heights in cm) was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Then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would represent the heights with 10cm added on to each value.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779059"/>
                <a:ext cx="4896544" cy="830997"/>
              </a:xfrm>
              <a:prstGeom prst="rect">
                <a:avLst/>
              </a:prstGeom>
              <a:blipFill>
                <a:blip r:embed="rId5"/>
                <a:stretch>
                  <a:fillRect l="-372" t="-714" r="-867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6401" y="1872653"/>
            <a:ext cx="262829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Coding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84400" y="1602277"/>
            <a:ext cx="498501" cy="86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34812" y="2482998"/>
                <a:ext cx="2374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will similarly increase by 10 (to get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12" y="2482998"/>
                <a:ext cx="2374872" cy="646331"/>
              </a:xfrm>
              <a:prstGeom prst="rect">
                <a:avLst/>
              </a:prstGeom>
              <a:blipFill>
                <a:blip r:embed="rId6"/>
                <a:stretch>
                  <a:fillRect l="-2051" t="-4717" r="-2821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903637" y="2472365"/>
            <a:ext cx="2613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discussed, adding (and subtracting) has no effect on standard deviation or any measure of spread.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7583" y="3983531"/>
                <a:ext cx="2237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983531"/>
                <a:ext cx="223708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93185" y="4009553"/>
                <a:ext cx="2047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will get 3 times bigger.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185" y="4009553"/>
                <a:ext cx="2047751" cy="646331"/>
              </a:xfrm>
              <a:prstGeom prst="rect">
                <a:avLst/>
              </a:prstGeom>
              <a:blipFill>
                <a:blip r:embed="rId8"/>
                <a:stretch>
                  <a:fillRect l="-2679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871739" y="3983531"/>
            <a:ext cx="261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Standard deviation will get 3 times larger.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0747" y="4925995"/>
                <a:ext cx="2237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47" y="4925995"/>
                <a:ext cx="223708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96712" y="4925995"/>
                <a:ext cx="24067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GB" dirty="0"/>
                  <a:t>, i.e. effect on values is same effect on mean.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12" y="4925995"/>
                <a:ext cx="2406769" cy="923330"/>
              </a:xfrm>
              <a:prstGeom prst="rect">
                <a:avLst/>
              </a:prstGeom>
              <a:blipFill>
                <a:blip r:embed="rId10"/>
                <a:stretch>
                  <a:fillRect l="-2278" t="-3289" r="-3291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76170" y="4883870"/>
            <a:ext cx="2406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-5 has no effect but standard deviation will get 2 times larger.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16401" y="3856980"/>
            <a:ext cx="79002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1289" y="4763492"/>
            <a:ext cx="79002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3882" y="5989025"/>
                <a:ext cx="8136905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You might get any </a:t>
                </a:r>
                <a:r>
                  <a:rPr lang="en-GB" sz="1600" b="1" dirty="0"/>
                  <a:t>linear</a:t>
                </a:r>
                <a:r>
                  <a:rPr lang="en-GB" sz="1600" dirty="0"/>
                  <a:t> coding (i.e. using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×+÷−</m:t>
                    </m:r>
                  </m:oMath>
                </a14:m>
                <a:r>
                  <a:rPr lang="en-GB" sz="1600" dirty="0"/>
                  <a:t>). We might think that any operation on the values has the same effect on the mean. But note for example that </a:t>
                </a:r>
                <a:r>
                  <a:rPr lang="en-GB" sz="1600" b="1" dirty="0"/>
                  <a:t>squaring</a:t>
                </a:r>
                <a:r>
                  <a:rPr lang="en-GB" sz="1600" dirty="0"/>
                  <a:t> the values would not square the mean; we already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in general.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" y="5989025"/>
                <a:ext cx="8136905" cy="830997"/>
              </a:xfrm>
              <a:prstGeom prst="rect">
                <a:avLst/>
              </a:prstGeom>
              <a:blipFill>
                <a:blip r:embed="rId11"/>
                <a:stretch>
                  <a:fillRect l="-224" t="-709"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243811" y="2355132"/>
            <a:ext cx="2627928" cy="1514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72803" y="2355132"/>
            <a:ext cx="2627928" cy="1514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43811" y="3877795"/>
            <a:ext cx="2627928" cy="885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72803" y="3877795"/>
            <a:ext cx="2627928" cy="885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43811" y="4763492"/>
            <a:ext cx="2627928" cy="1041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2803" y="4763492"/>
            <a:ext cx="2627928" cy="1041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42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  The point of coding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8768" y="719022"/>
                <a:ext cx="6048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Cost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sz="2400" dirty="0"/>
                  <a:t> of diamond ring (£)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68" y="719022"/>
                <a:ext cx="6048672" cy="461665"/>
              </a:xfrm>
              <a:prstGeom prst="rect">
                <a:avLst/>
              </a:prstGeom>
              <a:blipFill>
                <a:blip r:embed="rId2"/>
                <a:stretch>
                  <a:fillRect l="-151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8635" y="1199711"/>
            <a:ext cx="792088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£1010    £1020    £1030    £1040   £1050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23165" y="2471109"/>
                <a:ext cx="4320480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𝑦</m:t>
                      </m:r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−1000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165" y="2471109"/>
                <a:ext cx="432048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2073" y="4307996"/>
                <a:ext cx="6768752" cy="117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Standard deviation of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2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200" dirty="0"/>
                  <a:t>):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200" b="1" i="1" smtClean="0"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endParaRPr lang="en-GB" sz="2200" b="1" dirty="0"/>
              </a:p>
              <a:p>
                <a:pPr algn="ctr"/>
                <a:r>
                  <a:rPr lang="en-GB" sz="2200" b="1" dirty="0"/>
                  <a:t>therefore…</a:t>
                </a:r>
              </a:p>
              <a:p>
                <a:r>
                  <a:rPr lang="en-GB" sz="2200" dirty="0"/>
                  <a:t>Standard deviation of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sz="2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sz="2200" dirty="0"/>
                  <a:t>):		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73" y="4307996"/>
                <a:ext cx="6768752" cy="1174168"/>
              </a:xfrm>
              <a:prstGeom prst="rect">
                <a:avLst/>
              </a:prstGeom>
              <a:blipFill>
                <a:blip r:embed="rId4"/>
                <a:stretch>
                  <a:fillRect l="-1171" t="-2083" b="-9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689905" y="4307996"/>
            <a:ext cx="1214816" cy="417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89905" y="5064358"/>
            <a:ext cx="1214816" cy="417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238" y="1929565"/>
            <a:ext cx="43208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We ‘code’ our variable using the following: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103" y="3343489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New values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3" y="3343489"/>
                <a:ext cx="2016224" cy="369332"/>
              </a:xfrm>
              <a:prstGeom prst="rect">
                <a:avLst/>
              </a:prstGeom>
              <a:blipFill>
                <a:blip r:embed="rId5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66981" y="3713423"/>
            <a:ext cx="7992534" cy="5232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£1    £2    £3    £4      £5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768" y="3710294"/>
            <a:ext cx="7992534" cy="523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714" y="5658431"/>
            <a:ext cx="848854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The </a:t>
            </a:r>
            <a:r>
              <a:rPr lang="en-GB" sz="1600" b="1" dirty="0" err="1"/>
              <a:t>jist</a:t>
            </a:r>
            <a:r>
              <a:rPr lang="en-GB" sz="1600" b="1" dirty="0"/>
              <a:t> of coding</a:t>
            </a:r>
            <a:r>
              <a:rPr lang="en-GB" sz="1600" dirty="0"/>
              <a:t>: We want to find the mean/standard deviation of a variable. We transform the values, using some rule, to make them simpler. We can then more easily calculate the mean/standard deviation of the ‘coded’ data, and from this we can then determine what the mean/standard deviation would have been for the original </a:t>
            </a:r>
            <a:r>
              <a:rPr lang="en-GB" sz="1600" dirty="0" err="1"/>
              <a:t>uncoded</a:t>
            </a:r>
            <a:r>
              <a:rPr lang="en-GB" sz="16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1799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  </a:t>
              </a:r>
              <a:r>
                <a:rPr lang="en-GB" sz="3200" dirty="0" err="1"/>
                <a:t>Quickfire</a:t>
              </a:r>
              <a:r>
                <a:rPr lang="en-GB" sz="3200" dirty="0"/>
                <a:t>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1338" y="1186280"/>
                <a:ext cx="1489274" cy="369332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Old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38" y="1186280"/>
                <a:ext cx="148927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823" t="-4688" r="-2016" b="-21875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0612" y="1186280"/>
                <a:ext cx="1494032" cy="369332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12" y="1186280"/>
                <a:ext cx="149403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10" t="-6250" b="-21875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32774" y="1187079"/>
            <a:ext cx="1706190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8964" y="1187079"/>
                <a:ext cx="1564403" cy="369332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New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64" y="1187079"/>
                <a:ext cx="156440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92" t="-4688" r="-2692" b="-21875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03367" y="1187079"/>
                <a:ext cx="1564403" cy="391261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367" y="1187079"/>
                <a:ext cx="1564403" cy="391261"/>
              </a:xfrm>
              <a:prstGeom prst="rect">
                <a:avLst/>
              </a:prstGeom>
              <a:blipFill rotWithShape="0">
                <a:blip r:embed="rId5"/>
                <a:stretch>
                  <a:fillRect l="-2299" t="-4412" b="-16176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1338" y="1556411"/>
                <a:ext cx="148927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38" y="1556411"/>
                <a:ext cx="1489274" cy="6387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75370" y="1556411"/>
                <a:ext cx="145740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70" y="1556411"/>
                <a:ext cx="1457404" cy="6387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643296" y="1556411"/>
                <a:ext cx="1695668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−20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296" y="1556411"/>
                <a:ext cx="1695668" cy="6387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38965" y="1555612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65" y="1555612"/>
                <a:ext cx="1564403" cy="6387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905104" y="1555613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04" y="1555613"/>
                <a:ext cx="1564403" cy="63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1338" y="2195191"/>
                <a:ext cx="148927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38" y="2195191"/>
                <a:ext cx="1489274" cy="6387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175370" y="2195191"/>
                <a:ext cx="145740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70" y="2195191"/>
                <a:ext cx="1457404" cy="63878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643296" y="2195191"/>
                <a:ext cx="1695668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=2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296" y="2195191"/>
                <a:ext cx="1695668" cy="6387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38965" y="2194392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72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65" y="2194392"/>
                <a:ext cx="1564403" cy="6387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05104" y="2194393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04" y="2194393"/>
                <a:ext cx="1564403" cy="63878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6580" y="2833049"/>
                <a:ext cx="148927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80" y="2833049"/>
                <a:ext cx="1489274" cy="6387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170612" y="2833049"/>
                <a:ext cx="145740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12" y="2833049"/>
                <a:ext cx="1457404" cy="63878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638538" y="2833049"/>
                <a:ext cx="1695668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=3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−20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38" y="2833049"/>
                <a:ext cx="1695668" cy="63878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34207" y="2832250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85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07" y="2832250"/>
                <a:ext cx="1564403" cy="63878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900346" y="2832251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346" y="2832251"/>
                <a:ext cx="1564403" cy="63878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76580" y="3471829"/>
                <a:ext cx="148927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80" y="3471829"/>
                <a:ext cx="1489274" cy="63878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70612" y="3471829"/>
                <a:ext cx="145740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12" y="3471829"/>
                <a:ext cx="1457404" cy="63878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638538" y="3471829"/>
                <a:ext cx="1695668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38" y="3471829"/>
                <a:ext cx="1695668" cy="63878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334207" y="3471030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07" y="3471030"/>
                <a:ext cx="1564403" cy="63878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900346" y="3471031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346" y="3471031"/>
                <a:ext cx="1564403" cy="63878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76580" y="4110609"/>
                <a:ext cx="148927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80" y="4110609"/>
                <a:ext cx="1489274" cy="63878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170612" y="4110609"/>
                <a:ext cx="145740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12" y="4110609"/>
                <a:ext cx="1457404" cy="63878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638538" y="4110609"/>
                <a:ext cx="1695668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+10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38" y="4110609"/>
                <a:ext cx="1695668" cy="63878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34207" y="4109810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07" y="4109810"/>
                <a:ext cx="1564403" cy="63878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900346" y="4109811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346" y="4109811"/>
                <a:ext cx="1564403" cy="63878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66414" y="4749389"/>
                <a:ext cx="148927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14" y="4749389"/>
                <a:ext cx="1489274" cy="63878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160446" y="4749389"/>
                <a:ext cx="1457404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46" y="4749389"/>
                <a:ext cx="1457404" cy="63878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628372" y="4749389"/>
                <a:ext cx="1695668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−100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72" y="4749389"/>
                <a:ext cx="1695668" cy="63878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24041" y="4748590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41" y="4748590"/>
                <a:ext cx="1564403" cy="63878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890180" y="4748591"/>
                <a:ext cx="1564403" cy="6387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80" y="4748591"/>
                <a:ext cx="1564403" cy="63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5322908" y="1582311"/>
            <a:ext cx="156553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09584" y="1582311"/>
            <a:ext cx="156553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1338" y="3479858"/>
            <a:ext cx="1479108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70922" y="3479858"/>
            <a:ext cx="1462162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99779" y="2828593"/>
            <a:ext cx="156553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86455" y="2828593"/>
            <a:ext cx="156553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85042" y="4125869"/>
            <a:ext cx="156553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71718" y="4125869"/>
            <a:ext cx="1565536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1338" y="4765448"/>
            <a:ext cx="1479108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170922" y="4765448"/>
            <a:ext cx="1462162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1338" y="2181994"/>
            <a:ext cx="1479108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70922" y="2181994"/>
            <a:ext cx="1462162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42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0" y="1079511"/>
            <a:ext cx="6480720" cy="52025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  Example Exam Question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05600" y="4416964"/>
                <a:ext cx="2510972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f) </a:t>
                </a:r>
              </a:p>
              <a:p>
                <a:r>
                  <a:rPr lang="en-GB" sz="1400" b="1" dirty="0"/>
                  <a:t>Coding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Mean decreases by 5.</a:t>
                </a:r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GB" sz="1400" b="1" dirty="0"/>
                  <a:t> unaffected.</a:t>
                </a:r>
              </a:p>
              <a:p>
                <a:r>
                  <a:rPr lang="en-GB" sz="1400" b="1" dirty="0"/>
                  <a:t>Median decreases by 5.</a:t>
                </a:r>
              </a:p>
              <a:p>
                <a:r>
                  <a:rPr lang="en-GB" sz="1400" b="1" dirty="0"/>
                  <a:t>Lower quartile decreases by 5.</a:t>
                </a:r>
              </a:p>
              <a:p>
                <a:r>
                  <a:rPr lang="en-GB" sz="1400" b="1" dirty="0"/>
                  <a:t>Interquartile range unaffected.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416964"/>
                <a:ext cx="2510972" cy="1877437"/>
              </a:xfrm>
              <a:prstGeom prst="rect">
                <a:avLst/>
              </a:prstGeom>
              <a:blipFill rotWithShape="0">
                <a:blip r:embed="rId3"/>
                <a:stretch>
                  <a:fillRect l="-1942" t="-1948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23977" y="3184511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Suppose we’ve worked all these out already.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776909" y="3023727"/>
            <a:ext cx="288032" cy="1296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794749" y="4760686"/>
            <a:ext cx="2291193" cy="1509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2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2 Summary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08720"/>
                <a:ext cx="79928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 have a list of 30 heights in the class. What item do I use for: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?		8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?		Between 15</a:t>
                </a:r>
                <a:r>
                  <a:rPr lang="en-GB" baseline="30000" dirty="0"/>
                  <a:t>th</a:t>
                </a:r>
                <a:r>
                  <a:rPr lang="en-GB" dirty="0"/>
                  <a:t> and 16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?		23</a:t>
                </a:r>
                <a:r>
                  <a:rPr lang="en-GB" baseline="30000" dirty="0"/>
                  <a:t>rd</a:t>
                </a:r>
                <a:r>
                  <a:rPr lang="en-GB" dirty="0"/>
                  <a:t> 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7992888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86" t="-206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3068" y="2430851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the following grouped frequency table, 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835696" y="2800183"/>
              <a:ext cx="5112568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Height</a:t>
                          </a:r>
                          <a:r>
                            <a:rPr lang="en-GB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aseline="0" smtClean="0">
                                  <a:latin typeface="Cambria Math"/>
                                </a:rPr>
                                <m:t>𝒉</m:t>
                              </m:r>
                            </m:oMath>
                          </a14:m>
                          <a:r>
                            <a:rPr lang="en-GB" baseline="0" dirty="0"/>
                            <a:t> of bear (in metres)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0.5≤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&lt;1.2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1.2≤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&lt;1.5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1.5≤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&lt;2.5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563257"/>
                  </p:ext>
                </p:extLst>
              </p:nvPr>
            </p:nvGraphicFramePr>
            <p:xfrm>
              <a:off x="1835696" y="2800183"/>
              <a:ext cx="5112568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7334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Frequency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733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6338" t="-108197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8197" r="-733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6338" t="-208197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8197" r="-733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6338" t="-308197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8197" r="-73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6338" t="-4081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23728" y="4712006"/>
                <a:ext cx="6552728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0.25×4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0.85×20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/>
                            </a:rPr>
                            <m:t>+…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46.75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=1.17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𝑡𝑜</m:t>
                      </m:r>
                      <m:r>
                        <a:rPr lang="en-GB" b="0" i="1" smtClean="0">
                          <a:latin typeface="Cambria Math"/>
                        </a:rPr>
                        <m:t> 3</m:t>
                      </m:r>
                      <m:r>
                        <a:rPr lang="en-GB" b="0" i="1" smtClean="0">
                          <a:latin typeface="Cambria Math"/>
                        </a:rPr>
                        <m:t>𝑠𝑓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12006"/>
                <a:ext cx="6552728" cy="6298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7504" y="48560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 The estimate mean: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54320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b) The estimate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1840" y="5368146"/>
                <a:ext cx="352839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0.5+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20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/>
                            </a:rPr>
                            <m:t>×0.7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=1.06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368146"/>
                <a:ext cx="3528392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85" y="6135007"/>
                <a:ext cx="31392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c) The estimate variance:</a:t>
                </a:r>
              </a:p>
              <a:p>
                <a:r>
                  <a:rPr lang="en-GB" sz="1400" dirty="0"/>
                  <a:t>(you’re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latin typeface="Cambria Math"/>
                      </a:rPr>
                      <m:t>Σ</m:t>
                    </m:r>
                    <m:r>
                      <a:rPr lang="en-GB" sz="1400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/>
                      </a:rPr>
                      <m:t>=67.8125</m:t>
                    </m:r>
                  </m:oMath>
                </a14:m>
                <a:r>
                  <a:rPr lang="en-GB" sz="1400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5" y="6135007"/>
                <a:ext cx="3139217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1751" t="-5208" b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19872" y="6068474"/>
                <a:ext cx="4752528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67.8125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46.75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=0.329 </m:t>
                      </m:r>
                      <m:r>
                        <a:rPr lang="en-GB" b="0" i="1" smtClean="0">
                          <a:latin typeface="Cambria Math"/>
                        </a:rPr>
                        <m:t>𝑡𝑜</m:t>
                      </m:r>
                      <m:r>
                        <a:rPr lang="en-GB" b="0" i="1" smtClean="0">
                          <a:latin typeface="Cambria Math"/>
                        </a:rPr>
                        <m:t> 3</m:t>
                      </m:r>
                      <m:r>
                        <a:rPr lang="en-GB" b="0" i="1" smtClean="0">
                          <a:latin typeface="Cambria Math"/>
                        </a:rPr>
                        <m:t>𝑠𝑓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6068474"/>
                <a:ext cx="4752528" cy="7693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3158" y="4715571"/>
            <a:ext cx="6449322" cy="622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1800" y="5368146"/>
            <a:ext cx="6120680" cy="69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71800" y="6062109"/>
            <a:ext cx="6120680" cy="690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33194" y="1412776"/>
            <a:ext cx="2266798" cy="288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33194" y="1733598"/>
            <a:ext cx="2266798" cy="288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3194" y="2098017"/>
            <a:ext cx="2266798" cy="288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95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2 Summary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764704"/>
                <a:ext cx="8496944" cy="118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What is the standard deviation of the following lengths: 1cm, 2cm, 3cm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                                  </m:t>
                      </m:r>
                      <m:r>
                        <a:rPr lang="en-GB" b="0" i="1" smtClean="0">
                          <a:latin typeface="Cambria Math"/>
                        </a:rPr>
                        <m:t>𝜎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64704"/>
                <a:ext cx="8496944" cy="1187697"/>
              </a:xfrm>
              <a:prstGeom prst="rect">
                <a:avLst/>
              </a:prstGeom>
              <a:blipFill rotWithShape="1">
                <a:blip r:embed="rId2"/>
                <a:stretch>
                  <a:fillRect l="-646" t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7191" y="2276872"/>
                <a:ext cx="8496944" cy="364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mean of 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is 11 and the variance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variable is coded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+10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/>
                  <a:t>. What is:</a:t>
                </a:r>
              </a:p>
              <a:p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The mean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?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1" i="1" smtClean="0">
                        <a:latin typeface="Cambria Math"/>
                      </a:rPr>
                      <m:t>=</m:t>
                    </m:r>
                    <m:r>
                      <a:rPr lang="en-GB" b="1" i="1" smtClean="0">
                        <a:latin typeface="Cambria Math"/>
                      </a:rPr>
                      <m:t>𝟕</m:t>
                    </m:r>
                  </m:oMath>
                </a14:m>
                <a:endParaRPr lang="en-GB" b="1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The variance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?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𝒚</m:t>
                        </m:r>
                      </m:sub>
                      <m:sup>
                        <m:r>
                          <a:rPr lang="en-GB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GB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GB" b="1" dirty="0"/>
              </a:p>
              <a:p>
                <a:pPr marL="342900" indent="-342900">
                  <a:buAutoNum type="alphaLcParenR"/>
                </a:pPr>
                <a:endParaRPr lang="en-GB" dirty="0"/>
              </a:p>
              <a:p>
                <a:r>
                  <a:rPr lang="en-GB" dirty="0"/>
                  <a:t>A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is coded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=4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−5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For this new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, the mean is 15 and the standard deviation 8.</a:t>
                </a:r>
              </a:p>
              <a:p>
                <a:r>
                  <a:rPr lang="en-GB" dirty="0"/>
                  <a:t>What is:</a:t>
                </a:r>
              </a:p>
              <a:p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The mean of the original data?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GB" b="1" i="1" smtClean="0">
                        <a:latin typeface="Cambria Math"/>
                      </a:rPr>
                      <m:t>=</m:t>
                    </m:r>
                    <m:r>
                      <a:rPr lang="en-GB" b="1" i="1" smtClean="0">
                        <a:latin typeface="Cambria Math"/>
                      </a:rPr>
                      <m:t>𝟓</m:t>
                    </m:r>
                  </m:oMath>
                </a14:m>
                <a:endParaRPr lang="en-GB" b="1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The standard deviation of the original data?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𝒙</m:t>
                        </m:r>
                      </m:sub>
                      <m:sup/>
                    </m:sSubSup>
                    <m:r>
                      <a:rPr lang="en-GB" b="1" i="1" smtClean="0">
                        <a:latin typeface="Cambria Math"/>
                      </a:rPr>
                      <m:t>=</m:t>
                    </m:r>
                    <m:r>
                      <a:rPr lang="en-GB" b="1" i="1" smtClean="0">
                        <a:latin typeface="Cambria Math"/>
                      </a:rPr>
                      <m:t>𝟐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91" y="2276872"/>
                <a:ext cx="8496944" cy="3647473"/>
              </a:xfrm>
              <a:prstGeom prst="rect">
                <a:avLst/>
              </a:prstGeom>
              <a:blipFill rotWithShape="1">
                <a:blip r:embed="rId3"/>
                <a:stretch>
                  <a:fillRect l="-646" t="-836" b="-20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-1144" y="2132856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144" y="4100608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79712" y="1124744"/>
            <a:ext cx="5616624" cy="82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4361" y="3178217"/>
            <a:ext cx="1575831" cy="36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8177" y="3547066"/>
            <a:ext cx="1575831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0108" y="5170264"/>
            <a:ext cx="1575831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32040" y="5576664"/>
            <a:ext cx="1575831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570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443949-A070-4B02-B688-682970F2A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A8004-AFC1-47C1-BDAF-05F0EAC1B5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D9F73C-A9EF-4398-84FF-736A67D92F4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19551</TotalTime>
  <Words>968</Words>
  <Application>Microsoft Office PowerPoint</Application>
  <PresentationFormat>On-screen Show (4:3)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Stats1 Chapter 2: Measures of Data 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750</cp:revision>
  <dcterms:created xsi:type="dcterms:W3CDTF">2013-02-28T07:36:55Z</dcterms:created>
  <dcterms:modified xsi:type="dcterms:W3CDTF">2024-06-05T16:16:22Z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