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547" r:id="rId2"/>
    <p:sldId id="515" r:id="rId3"/>
    <p:sldId id="516" r:id="rId4"/>
    <p:sldId id="539" r:id="rId5"/>
    <p:sldId id="543" r:id="rId6"/>
    <p:sldId id="544" r:id="rId7"/>
    <p:sldId id="546" r:id="rId8"/>
    <p:sldId id="545"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A18732-F2CB-4428-856B-F83D876C0156}" v="40" dt="2024-09-06T15:08:51.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205" autoAdjust="0"/>
    <p:restoredTop sz="88534" autoAdjust="0"/>
  </p:normalViewPr>
  <p:slideViewPr>
    <p:cSldViewPr>
      <p:cViewPr varScale="1">
        <p:scale>
          <a:sx n="114" d="100"/>
          <a:sy n="114" d="100"/>
        </p:scale>
        <p:origin x="1146"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ter Beaven" userId="9bbdb69f-69d0-4759-aa9b-5c090a2da237" providerId="ADAL" clId="{24A18732-F2CB-4428-856B-F83D876C0156}"/>
    <pc:docChg chg="custSel modSld">
      <pc:chgData name="Dieter Beaven" userId="9bbdb69f-69d0-4759-aa9b-5c090a2da237" providerId="ADAL" clId="{24A18732-F2CB-4428-856B-F83D876C0156}" dt="2024-09-06T15:14:05.335" v="211" actId="1036"/>
      <pc:docMkLst>
        <pc:docMk/>
      </pc:docMkLst>
      <pc:sldChg chg="modSp mod">
        <pc:chgData name="Dieter Beaven" userId="9bbdb69f-69d0-4759-aa9b-5c090a2da237" providerId="ADAL" clId="{24A18732-F2CB-4428-856B-F83D876C0156}" dt="2024-09-06T15:14:05.335" v="211" actId="1036"/>
        <pc:sldMkLst>
          <pc:docMk/>
          <pc:sldMk cId="2067384824" sldId="515"/>
        </pc:sldMkLst>
        <pc:spChg chg="mod">
          <ac:chgData name="Dieter Beaven" userId="9bbdb69f-69d0-4759-aa9b-5c090a2da237" providerId="ADAL" clId="{24A18732-F2CB-4428-856B-F83D876C0156}" dt="2024-09-06T15:14:05.335" v="211" actId="1036"/>
          <ac:spMkLst>
            <pc:docMk/>
            <pc:sldMk cId="2067384824" sldId="515"/>
            <ac:spMk id="91" creationId="{33E32D4C-0BDC-47D7-9148-C3C93C2899C8}"/>
          </ac:spMkLst>
        </pc:spChg>
        <pc:spChg chg="mod">
          <ac:chgData name="Dieter Beaven" userId="9bbdb69f-69d0-4759-aa9b-5c090a2da237" providerId="ADAL" clId="{24A18732-F2CB-4428-856B-F83D876C0156}" dt="2024-09-06T15:14:05.335" v="211" actId="1036"/>
          <ac:spMkLst>
            <pc:docMk/>
            <pc:sldMk cId="2067384824" sldId="515"/>
            <ac:spMk id="92" creationId="{BCA19B06-A8F9-4F69-8E4C-19FB83872ED7}"/>
          </ac:spMkLst>
        </pc:spChg>
        <pc:spChg chg="mod">
          <ac:chgData name="Dieter Beaven" userId="9bbdb69f-69d0-4759-aa9b-5c090a2da237" providerId="ADAL" clId="{24A18732-F2CB-4428-856B-F83D876C0156}" dt="2024-09-06T15:14:05.335" v="211" actId="1036"/>
          <ac:spMkLst>
            <pc:docMk/>
            <pc:sldMk cId="2067384824" sldId="515"/>
            <ac:spMk id="102" creationId="{488BA2BB-46F4-4368-8453-EA49FA4AC7CE}"/>
          </ac:spMkLst>
        </pc:spChg>
        <pc:spChg chg="mod">
          <ac:chgData name="Dieter Beaven" userId="9bbdb69f-69d0-4759-aa9b-5c090a2da237" providerId="ADAL" clId="{24A18732-F2CB-4428-856B-F83D876C0156}" dt="2024-09-06T15:14:05.335" v="211" actId="1036"/>
          <ac:spMkLst>
            <pc:docMk/>
            <pc:sldMk cId="2067384824" sldId="515"/>
            <ac:spMk id="103" creationId="{10E70F6E-D7A2-4580-8165-E3B5F1E361F3}"/>
          </ac:spMkLst>
        </pc:spChg>
      </pc:sldChg>
      <pc:sldChg chg="addSp delSp modSp mod">
        <pc:chgData name="Dieter Beaven" userId="9bbdb69f-69d0-4759-aa9b-5c090a2da237" providerId="ADAL" clId="{24A18732-F2CB-4428-856B-F83D876C0156}" dt="2024-09-06T15:09:28.504" v="130" actId="1076"/>
        <pc:sldMkLst>
          <pc:docMk/>
          <pc:sldMk cId="2548209905" sldId="516"/>
        </pc:sldMkLst>
        <pc:spChg chg="add mod ord">
          <ac:chgData name="Dieter Beaven" userId="9bbdb69f-69d0-4759-aa9b-5c090a2da237" providerId="ADAL" clId="{24A18732-F2CB-4428-856B-F83D876C0156}" dt="2024-09-06T15:09:18.614" v="128" actId="167"/>
          <ac:spMkLst>
            <pc:docMk/>
            <pc:sldMk cId="2548209905" sldId="516"/>
            <ac:spMk id="5" creationId="{98DEB012-7886-3830-BE67-86E85A51372F}"/>
          </ac:spMkLst>
        </pc:spChg>
        <pc:spChg chg="mod">
          <ac:chgData name="Dieter Beaven" userId="9bbdb69f-69d0-4759-aa9b-5c090a2da237" providerId="ADAL" clId="{24A18732-F2CB-4428-856B-F83D876C0156}" dt="2024-09-06T15:06:23.319" v="18" actId="1036"/>
          <ac:spMkLst>
            <pc:docMk/>
            <pc:sldMk cId="2548209905" sldId="516"/>
            <ac:spMk id="11" creationId="{08CD8395-BCBC-45D8-BDD9-3AB3CF1BA5C1}"/>
          </ac:spMkLst>
        </pc:spChg>
        <pc:spChg chg="del">
          <ac:chgData name="Dieter Beaven" userId="9bbdb69f-69d0-4759-aa9b-5c090a2da237" providerId="ADAL" clId="{24A18732-F2CB-4428-856B-F83D876C0156}" dt="2024-09-06T15:08:30.644" v="113" actId="478"/>
          <ac:spMkLst>
            <pc:docMk/>
            <pc:sldMk cId="2548209905" sldId="516"/>
            <ac:spMk id="15" creationId="{182E14E2-8A92-4FAD-AA8E-F5A4A6352B8C}"/>
          </ac:spMkLst>
        </pc:spChg>
        <pc:spChg chg="mod">
          <ac:chgData name="Dieter Beaven" userId="9bbdb69f-69d0-4759-aa9b-5c090a2da237" providerId="ADAL" clId="{24A18732-F2CB-4428-856B-F83D876C0156}" dt="2024-09-06T15:06:23.319" v="18" actId="1036"/>
          <ac:spMkLst>
            <pc:docMk/>
            <pc:sldMk cId="2548209905" sldId="516"/>
            <ac:spMk id="51" creationId="{A8B28167-0C57-43C9-989C-81A04C2A016F}"/>
          </ac:spMkLst>
        </pc:spChg>
        <pc:spChg chg="mod">
          <ac:chgData name="Dieter Beaven" userId="9bbdb69f-69d0-4759-aa9b-5c090a2da237" providerId="ADAL" clId="{24A18732-F2CB-4428-856B-F83D876C0156}" dt="2024-09-06T15:08:13.286" v="110" actId="20577"/>
          <ac:spMkLst>
            <pc:docMk/>
            <pc:sldMk cId="2548209905" sldId="516"/>
            <ac:spMk id="54" creationId="{35C0F27F-59B9-487B-89CD-BF08B135780F}"/>
          </ac:spMkLst>
        </pc:spChg>
        <pc:spChg chg="mod">
          <ac:chgData name="Dieter Beaven" userId="9bbdb69f-69d0-4759-aa9b-5c090a2da237" providerId="ADAL" clId="{24A18732-F2CB-4428-856B-F83D876C0156}" dt="2024-09-06T15:06:23.319" v="18" actId="1036"/>
          <ac:spMkLst>
            <pc:docMk/>
            <pc:sldMk cId="2548209905" sldId="516"/>
            <ac:spMk id="55" creationId="{5CCDC80A-90E1-40FD-BFF0-36ECB3DA1B3F}"/>
          </ac:spMkLst>
        </pc:spChg>
        <pc:spChg chg="mod">
          <ac:chgData name="Dieter Beaven" userId="9bbdb69f-69d0-4759-aa9b-5c090a2da237" providerId="ADAL" clId="{24A18732-F2CB-4428-856B-F83D876C0156}" dt="2024-09-06T15:06:23.319" v="18" actId="1036"/>
          <ac:spMkLst>
            <pc:docMk/>
            <pc:sldMk cId="2548209905" sldId="516"/>
            <ac:spMk id="56" creationId="{FFE72252-1E3E-4A1C-B82D-9357EB5C508D}"/>
          </ac:spMkLst>
        </pc:spChg>
        <pc:spChg chg="mod">
          <ac:chgData name="Dieter Beaven" userId="9bbdb69f-69d0-4759-aa9b-5c090a2da237" providerId="ADAL" clId="{24A18732-F2CB-4428-856B-F83D876C0156}" dt="2024-09-06T15:09:28.504" v="130" actId="1076"/>
          <ac:spMkLst>
            <pc:docMk/>
            <pc:sldMk cId="2548209905" sldId="516"/>
            <ac:spMk id="57" creationId="{3E1D3D27-5D3F-46E9-A84D-FE8C5C1E45FA}"/>
          </ac:spMkLst>
        </pc:spChg>
        <pc:spChg chg="mod">
          <ac:chgData name="Dieter Beaven" userId="9bbdb69f-69d0-4759-aa9b-5c090a2da237" providerId="ADAL" clId="{24A18732-F2CB-4428-856B-F83D876C0156}" dt="2024-09-06T15:06:48.432" v="43" actId="1035"/>
          <ac:spMkLst>
            <pc:docMk/>
            <pc:sldMk cId="2548209905" sldId="516"/>
            <ac:spMk id="67" creationId="{66A50BBB-841B-4AA6-9160-8F38795BABDB}"/>
          </ac:spMkLst>
        </pc:spChg>
        <pc:spChg chg="mod">
          <ac:chgData name="Dieter Beaven" userId="9bbdb69f-69d0-4759-aa9b-5c090a2da237" providerId="ADAL" clId="{24A18732-F2CB-4428-856B-F83D876C0156}" dt="2024-09-06T15:06:48.432" v="43" actId="1035"/>
          <ac:spMkLst>
            <pc:docMk/>
            <pc:sldMk cId="2548209905" sldId="516"/>
            <ac:spMk id="68" creationId="{49B7D07C-9535-4BFE-99C2-1960218EF62E}"/>
          </ac:spMkLst>
        </pc:spChg>
        <pc:spChg chg="mod">
          <ac:chgData name="Dieter Beaven" userId="9bbdb69f-69d0-4759-aa9b-5c090a2da237" providerId="ADAL" clId="{24A18732-F2CB-4428-856B-F83D876C0156}" dt="2024-09-06T15:06:48.432" v="43" actId="1035"/>
          <ac:spMkLst>
            <pc:docMk/>
            <pc:sldMk cId="2548209905" sldId="516"/>
            <ac:spMk id="72" creationId="{C75A7FD5-2B37-4AFA-9A74-0FEB1D8D3B9A}"/>
          </ac:spMkLst>
        </pc:spChg>
        <pc:spChg chg="mod">
          <ac:chgData name="Dieter Beaven" userId="9bbdb69f-69d0-4759-aa9b-5c090a2da237" providerId="ADAL" clId="{24A18732-F2CB-4428-856B-F83D876C0156}" dt="2024-09-06T15:06:48.432" v="43" actId="1035"/>
          <ac:spMkLst>
            <pc:docMk/>
            <pc:sldMk cId="2548209905" sldId="516"/>
            <ac:spMk id="73" creationId="{822DF20A-1760-4514-B633-B18A7C5943AC}"/>
          </ac:spMkLst>
        </pc:spChg>
        <pc:spChg chg="mod">
          <ac:chgData name="Dieter Beaven" userId="9bbdb69f-69d0-4759-aa9b-5c090a2da237" providerId="ADAL" clId="{24A18732-F2CB-4428-856B-F83D876C0156}" dt="2024-09-06T15:09:26.176" v="129" actId="1076"/>
          <ac:spMkLst>
            <pc:docMk/>
            <pc:sldMk cId="2548209905" sldId="516"/>
            <ac:spMk id="80" creationId="{54D62867-D109-4574-9806-8F8BD38B51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06/09/2024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06/09/2024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31.png"/><Relationship Id="rId3" Type="http://schemas.openxmlformats.org/officeDocument/2006/relationships/image" Target="../media/image1.png"/><Relationship Id="rId7" Type="http://schemas.openxmlformats.org/officeDocument/2006/relationships/image" Target="../media/image910.png"/><Relationship Id="rId12" Type="http://schemas.openxmlformats.org/officeDocument/2006/relationships/image" Target="../media/image4.png"/><Relationship Id="rId2" Type="http://schemas.openxmlformats.org/officeDocument/2006/relationships/image" Target="../media/image410.png"/><Relationship Id="rId1" Type="http://schemas.openxmlformats.org/officeDocument/2006/relationships/slideLayout" Target="../slideLayouts/slideLayout7.xml"/><Relationship Id="rId6" Type="http://schemas.openxmlformats.org/officeDocument/2006/relationships/image" Target="../media/image810.png"/><Relationship Id="rId11" Type="http://schemas.openxmlformats.org/officeDocument/2006/relationships/image" Target="../media/image3.png"/><Relationship Id="rId5" Type="http://schemas.openxmlformats.org/officeDocument/2006/relationships/image" Target="../media/image710.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5.png"/><Relationship Id="rId12" Type="http://schemas.openxmlformats.org/officeDocument/2006/relationships/image" Target="../media/image26.png"/><Relationship Id="rId2" Type="http://schemas.openxmlformats.org/officeDocument/2006/relationships/image" Target="../media/image40.png"/><Relationship Id="rId16"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5" Type="http://schemas.openxmlformats.org/officeDocument/2006/relationships/image" Target="../media/image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7.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2130425"/>
            <a:ext cx="8640960" cy="3026767"/>
          </a:xfrm>
        </p:spPr>
        <p:txBody>
          <a:bodyPr>
            <a:normAutofit/>
          </a:bodyPr>
          <a:lstStyle/>
          <a:p>
            <a:r>
              <a:rPr lang="en-GB" b="1" dirty="0">
                <a:solidFill>
                  <a:srgbClr val="92D050"/>
                </a:solidFill>
              </a:rPr>
              <a:t>M1 Chapter 10: </a:t>
            </a:r>
            <a:r>
              <a:rPr lang="en-GB" dirty="0">
                <a:solidFill>
                  <a:schemeClr val="accent5"/>
                </a:solidFill>
              </a:rPr>
              <a:t>Forces and Motion</a:t>
            </a:r>
            <a:br>
              <a:rPr lang="en-GB" dirty="0"/>
            </a:br>
            <a:br>
              <a:rPr lang="en-GB" dirty="0"/>
            </a:br>
            <a:r>
              <a:rPr lang="en-GB" dirty="0"/>
              <a:t>Force Diagrams</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1975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2FB8003-1D4F-40CE-93C9-8E90EE965EFA}"/>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8AE116DB-3CD0-4C61-80B9-DE967D743255}"/>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Force Diagrams (Free Body Diagrams)</a:t>
              </a:r>
              <a:endParaRPr lang="en-GB" sz="3200" dirty="0"/>
            </a:p>
          </p:txBody>
        </p:sp>
        <p:cxnSp>
          <p:nvCxnSpPr>
            <p:cNvPr id="4" name="Straight Connector 3">
              <a:extLst>
                <a:ext uri="{FF2B5EF4-FFF2-40B4-BE49-F238E27FC236}">
                  <a16:creationId xmlns:a16="http://schemas.microsoft.com/office/drawing/2014/main" id="{8640B3DC-ECB5-44A0-9634-D5D84E41C660}"/>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9" name="Straight Connector 8">
            <a:extLst>
              <a:ext uri="{FF2B5EF4-FFF2-40B4-BE49-F238E27FC236}">
                <a16:creationId xmlns:a16="http://schemas.microsoft.com/office/drawing/2014/main" id="{3EBC14B4-7EA4-48E3-931C-780EF99BE518}"/>
              </a:ext>
            </a:extLst>
          </p:cNvPr>
          <p:cNvCxnSpPr/>
          <p:nvPr/>
        </p:nvCxnSpPr>
        <p:spPr>
          <a:xfrm>
            <a:off x="1499341" y="2202444"/>
            <a:ext cx="1944216" cy="0"/>
          </a:xfrm>
          <a:prstGeom prst="line">
            <a:avLst/>
          </a:prstGeom>
          <a:ln w="28575"/>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7A363B83-32B2-450B-8244-C9BD4758A333}"/>
              </a:ext>
            </a:extLst>
          </p:cNvPr>
          <p:cNvSpPr/>
          <p:nvPr/>
        </p:nvSpPr>
        <p:spPr>
          <a:xfrm>
            <a:off x="2166258" y="1842404"/>
            <a:ext cx="648072" cy="36004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cxnSp>
        <p:nvCxnSpPr>
          <p:cNvPr id="24" name="Straight Arrow Connector 23">
            <a:extLst>
              <a:ext uri="{FF2B5EF4-FFF2-40B4-BE49-F238E27FC236}">
                <a16:creationId xmlns:a16="http://schemas.microsoft.com/office/drawing/2014/main" id="{84FF2267-10DD-4288-B9AA-D07AED334A25}"/>
              </a:ext>
            </a:extLst>
          </p:cNvPr>
          <p:cNvCxnSpPr>
            <a:cxnSpLocks/>
            <a:stCxn id="10" idx="0"/>
          </p:cNvCxnSpPr>
          <p:nvPr/>
        </p:nvCxnSpPr>
        <p:spPr>
          <a:xfrm flipH="1" flipV="1">
            <a:off x="2488019" y="1424763"/>
            <a:ext cx="2275" cy="417641"/>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2F47DFFE-EE0F-49F3-B974-EA52AE9289BB}"/>
              </a:ext>
            </a:extLst>
          </p:cNvPr>
          <p:cNvCxnSpPr>
            <a:cxnSpLocks/>
          </p:cNvCxnSpPr>
          <p:nvPr/>
        </p:nvCxnSpPr>
        <p:spPr>
          <a:xfrm flipV="1">
            <a:off x="2828260" y="2041451"/>
            <a:ext cx="467833" cy="1"/>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18F014D2-21BD-4312-B8C8-B624DA81A9E4}"/>
              </a:ext>
            </a:extLst>
          </p:cNvPr>
          <p:cNvCxnSpPr>
            <a:cxnSpLocks/>
          </p:cNvCxnSpPr>
          <p:nvPr/>
        </p:nvCxnSpPr>
        <p:spPr>
          <a:xfrm flipH="1" flipV="1">
            <a:off x="1722474" y="2052084"/>
            <a:ext cx="457200" cy="1"/>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952CA4B3-372E-495A-9C04-8CBCAC4B8599}"/>
              </a:ext>
            </a:extLst>
          </p:cNvPr>
          <p:cNvCxnSpPr>
            <a:cxnSpLocks/>
          </p:cNvCxnSpPr>
          <p:nvPr/>
        </p:nvCxnSpPr>
        <p:spPr>
          <a:xfrm>
            <a:off x="2488019" y="2200939"/>
            <a:ext cx="0" cy="41467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95D823A-4DEE-47D9-800B-7C6B559A0DBB}"/>
                  </a:ext>
                </a:extLst>
              </p:cNvPr>
              <p:cNvSpPr txBox="1"/>
              <p:nvPr/>
            </p:nvSpPr>
            <p:spPr>
              <a:xfrm>
                <a:off x="3206267" y="185007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𝑃</m:t>
                      </m:r>
                    </m:oMath>
                  </m:oMathPara>
                </a14:m>
                <a:endParaRPr lang="en-GB" dirty="0">
                  <a:solidFill>
                    <a:schemeClr val="accent1"/>
                  </a:solidFill>
                </a:endParaRPr>
              </a:p>
            </p:txBody>
          </p:sp>
        </mc:Choice>
        <mc:Fallback xmlns="">
          <p:sp>
            <p:nvSpPr>
              <p:cNvPr id="53" name="TextBox 52">
                <a:extLst>
                  <a:ext uri="{FF2B5EF4-FFF2-40B4-BE49-F238E27FC236}">
                    <a16:creationId xmlns:a16="http://schemas.microsoft.com/office/drawing/2014/main" id="{895D823A-4DEE-47D9-800B-7C6B559A0DBB}"/>
                  </a:ext>
                </a:extLst>
              </p:cNvPr>
              <p:cNvSpPr txBox="1">
                <a:spLocks noRot="1" noChangeAspect="1" noMove="1" noResize="1" noEditPoints="1" noAdjustHandles="1" noChangeArrowheads="1" noChangeShapeType="1" noTextEdit="1"/>
              </p:cNvSpPr>
              <p:nvPr/>
            </p:nvSpPr>
            <p:spPr>
              <a:xfrm>
                <a:off x="3206267" y="1850075"/>
                <a:ext cx="360040" cy="369332"/>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C0ABF2A5-FCE1-4588-BADD-3C5B2EB52CEE}"/>
                  </a:ext>
                </a:extLst>
              </p:cNvPr>
              <p:cNvSpPr txBox="1"/>
              <p:nvPr/>
            </p:nvSpPr>
            <p:spPr>
              <a:xfrm>
                <a:off x="2291429" y="1081097"/>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54" name="TextBox 53">
                <a:extLst>
                  <a:ext uri="{FF2B5EF4-FFF2-40B4-BE49-F238E27FC236}">
                    <a16:creationId xmlns:a16="http://schemas.microsoft.com/office/drawing/2014/main" id="{C0ABF2A5-FCE1-4588-BADD-3C5B2EB52CEE}"/>
                  </a:ext>
                </a:extLst>
              </p:cNvPr>
              <p:cNvSpPr txBox="1">
                <a:spLocks noRot="1" noChangeAspect="1" noMove="1" noResize="1" noEditPoints="1" noAdjustHandles="1" noChangeArrowheads="1" noChangeShapeType="1" noTextEdit="1"/>
              </p:cNvSpPr>
              <p:nvPr/>
            </p:nvSpPr>
            <p:spPr>
              <a:xfrm>
                <a:off x="2291429" y="1081097"/>
                <a:ext cx="360040"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699C3BA-724D-4FF7-A2F2-05A2F9B6C6D3}"/>
                  </a:ext>
                </a:extLst>
              </p:cNvPr>
              <p:cNvSpPr txBox="1"/>
              <p:nvPr/>
            </p:nvSpPr>
            <p:spPr>
              <a:xfrm>
                <a:off x="1387661" y="1856785"/>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𝑅</m:t>
                      </m:r>
                    </m:oMath>
                  </m:oMathPara>
                </a14:m>
                <a:endParaRPr lang="en-GB" dirty="0">
                  <a:solidFill>
                    <a:schemeClr val="accent1"/>
                  </a:solidFill>
                </a:endParaRPr>
              </a:p>
            </p:txBody>
          </p:sp>
        </mc:Choice>
        <mc:Fallback xmlns="">
          <p:sp>
            <p:nvSpPr>
              <p:cNvPr id="55" name="TextBox 54">
                <a:extLst>
                  <a:ext uri="{FF2B5EF4-FFF2-40B4-BE49-F238E27FC236}">
                    <a16:creationId xmlns:a16="http://schemas.microsoft.com/office/drawing/2014/main" id="{A699C3BA-724D-4FF7-A2F2-05A2F9B6C6D3}"/>
                  </a:ext>
                </a:extLst>
              </p:cNvPr>
              <p:cNvSpPr txBox="1">
                <a:spLocks noRot="1" noChangeAspect="1" noMove="1" noResize="1" noEditPoints="1" noAdjustHandles="1" noChangeArrowheads="1" noChangeShapeType="1" noTextEdit="1"/>
              </p:cNvSpPr>
              <p:nvPr/>
            </p:nvSpPr>
            <p:spPr>
              <a:xfrm>
                <a:off x="1387661" y="1856785"/>
                <a:ext cx="360040"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0B8BF0B9-3791-4969-A091-E63CF8405B5B}"/>
                  </a:ext>
                </a:extLst>
              </p:cNvPr>
              <p:cNvSpPr txBox="1"/>
              <p:nvPr/>
            </p:nvSpPr>
            <p:spPr>
              <a:xfrm>
                <a:off x="2307999" y="2611696"/>
                <a:ext cx="36004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𝑊</m:t>
                      </m:r>
                    </m:oMath>
                  </m:oMathPara>
                </a14:m>
                <a:endParaRPr lang="en-GB" dirty="0">
                  <a:solidFill>
                    <a:schemeClr val="accent1"/>
                  </a:solidFill>
                </a:endParaRPr>
              </a:p>
            </p:txBody>
          </p:sp>
        </mc:Choice>
        <mc:Fallback xmlns="">
          <p:sp>
            <p:nvSpPr>
              <p:cNvPr id="56" name="TextBox 55">
                <a:extLst>
                  <a:ext uri="{FF2B5EF4-FFF2-40B4-BE49-F238E27FC236}">
                    <a16:creationId xmlns:a16="http://schemas.microsoft.com/office/drawing/2014/main" id="{0B8BF0B9-3791-4969-A091-E63CF8405B5B}"/>
                  </a:ext>
                </a:extLst>
              </p:cNvPr>
              <p:cNvSpPr txBox="1">
                <a:spLocks noRot="1" noChangeAspect="1" noMove="1" noResize="1" noEditPoints="1" noAdjustHandles="1" noChangeArrowheads="1" noChangeShapeType="1" noTextEdit="1"/>
              </p:cNvSpPr>
              <p:nvPr/>
            </p:nvSpPr>
            <p:spPr>
              <a:xfrm>
                <a:off x="2307999" y="2611696"/>
                <a:ext cx="360040" cy="369332"/>
              </a:xfrm>
              <a:prstGeom prst="rect">
                <a:avLst/>
              </a:prstGeom>
              <a:blipFill>
                <a:blip r:embed="rId5"/>
                <a:stretch>
                  <a:fillRect r="-8475"/>
                </a:stretch>
              </a:blipFill>
            </p:spPr>
            <p:txBody>
              <a:bodyPr/>
              <a:lstStyle/>
              <a:p>
                <a:r>
                  <a:rPr lang="en-GB">
                    <a:noFill/>
                  </a:rPr>
                  <a:t> </a:t>
                </a:r>
              </a:p>
            </p:txBody>
          </p:sp>
        </mc:Fallback>
      </mc:AlternateContent>
      <p:sp>
        <p:nvSpPr>
          <p:cNvPr id="57" name="TextBox 56">
            <a:extLst>
              <a:ext uri="{FF2B5EF4-FFF2-40B4-BE49-F238E27FC236}">
                <a16:creationId xmlns:a16="http://schemas.microsoft.com/office/drawing/2014/main" id="{6A94F42A-46EF-4381-8FD5-BF0DD2C451C4}"/>
              </a:ext>
            </a:extLst>
          </p:cNvPr>
          <p:cNvSpPr txBox="1"/>
          <p:nvPr/>
        </p:nvSpPr>
        <p:spPr>
          <a:xfrm>
            <a:off x="3556629" y="781129"/>
            <a:ext cx="4320480" cy="646331"/>
          </a:xfrm>
          <a:prstGeom prst="rect">
            <a:avLst/>
          </a:prstGeom>
          <a:noFill/>
        </p:spPr>
        <p:txBody>
          <a:bodyPr wrap="square" rtlCol="0">
            <a:spAutoFit/>
          </a:bodyPr>
          <a:lstStyle/>
          <a:p>
            <a:r>
              <a:rPr lang="en-GB" dirty="0"/>
              <a:t>We consider the forces acting on each object one at a time.</a:t>
            </a:r>
          </a:p>
        </p:txBody>
      </p:sp>
      <p:sp>
        <p:nvSpPr>
          <p:cNvPr id="58" name="TextBox 57">
            <a:extLst>
              <a:ext uri="{FF2B5EF4-FFF2-40B4-BE49-F238E27FC236}">
                <a16:creationId xmlns:a16="http://schemas.microsoft.com/office/drawing/2014/main" id="{4E870AD4-37D4-40ED-ABBF-2A68A6B6C0FD}"/>
              </a:ext>
            </a:extLst>
          </p:cNvPr>
          <p:cNvSpPr txBox="1"/>
          <p:nvPr/>
        </p:nvSpPr>
        <p:spPr>
          <a:xfrm>
            <a:off x="7164288" y="1484784"/>
            <a:ext cx="1724532"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Recall that we often model an object as a </a:t>
            </a:r>
            <a:r>
              <a:rPr lang="en-GB" sz="1400" b="1" dirty="0"/>
              <a:t>particle</a:t>
            </a:r>
            <a:r>
              <a:rPr lang="en-GB" sz="1400" dirty="0"/>
              <a:t>, i.e. a point with negligible dimensions.</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0209EB5-139F-4EE5-B43A-457E5F36431A}"/>
                  </a:ext>
                </a:extLst>
              </p:cNvPr>
              <p:cNvSpPr txBox="1"/>
              <p:nvPr/>
            </p:nvSpPr>
            <p:spPr>
              <a:xfrm>
                <a:off x="3953261" y="1727426"/>
                <a:ext cx="2105905" cy="646331"/>
              </a:xfrm>
              <a:prstGeom prst="rect">
                <a:avLst/>
              </a:prstGeom>
              <a:solidFill>
                <a:schemeClr val="bg1">
                  <a:alpha val="68000"/>
                </a:schemeClr>
              </a:solidFill>
            </p:spPr>
            <p:txBody>
              <a:bodyPr wrap="square" rtlCol="0">
                <a:spAutoFit/>
              </a:bodyPr>
              <a:lstStyle/>
              <a:p>
                <a:r>
                  <a:rPr lang="en-GB" sz="1200" dirty="0"/>
                  <a:t>Force pulling the block. When a string/cable is involved, this is tension </a:t>
                </a:r>
                <a14:m>
                  <m:oMath xmlns:m="http://schemas.openxmlformats.org/officeDocument/2006/math">
                    <m:r>
                      <a:rPr lang="en-GB" sz="1200" b="0" i="1" smtClean="0">
                        <a:latin typeface="Cambria Math" panose="02040503050406030204" pitchFamily="18" charset="0"/>
                      </a:rPr>
                      <m:t>𝑇</m:t>
                    </m:r>
                  </m:oMath>
                </a14:m>
                <a:r>
                  <a:rPr lang="en-GB" sz="1200" dirty="0"/>
                  <a:t>.</a:t>
                </a:r>
              </a:p>
            </p:txBody>
          </p:sp>
        </mc:Choice>
        <mc:Fallback xmlns="">
          <p:sp>
            <p:nvSpPr>
              <p:cNvPr id="59" name="TextBox 58">
                <a:extLst>
                  <a:ext uri="{FF2B5EF4-FFF2-40B4-BE49-F238E27FC236}">
                    <a16:creationId xmlns:a16="http://schemas.microsoft.com/office/drawing/2014/main" id="{20209EB5-139F-4EE5-B43A-457E5F36431A}"/>
                  </a:ext>
                </a:extLst>
              </p:cNvPr>
              <p:cNvSpPr txBox="1">
                <a:spLocks noRot="1" noChangeAspect="1" noMove="1" noResize="1" noEditPoints="1" noAdjustHandles="1" noChangeArrowheads="1" noChangeShapeType="1" noTextEdit="1"/>
              </p:cNvSpPr>
              <p:nvPr/>
            </p:nvSpPr>
            <p:spPr>
              <a:xfrm>
                <a:off x="3953261" y="1727426"/>
                <a:ext cx="2105905" cy="646331"/>
              </a:xfrm>
              <a:prstGeom prst="rect">
                <a:avLst/>
              </a:prstGeom>
              <a:blipFill>
                <a:blip r:embed="rId6"/>
                <a:stretch>
                  <a:fillRect l="-290" b="-6604"/>
                </a:stretch>
              </a:blipFill>
            </p:spPr>
            <p:txBody>
              <a:bodyPr/>
              <a:lstStyle/>
              <a:p>
                <a:r>
                  <a:rPr lang="en-GB">
                    <a:noFill/>
                  </a:rPr>
                  <a:t> </a:t>
                </a:r>
              </a:p>
            </p:txBody>
          </p:sp>
        </mc:Fallback>
      </mc:AlternateContent>
      <p:cxnSp>
        <p:nvCxnSpPr>
          <p:cNvPr id="61" name="Straight Arrow Connector 60">
            <a:extLst>
              <a:ext uri="{FF2B5EF4-FFF2-40B4-BE49-F238E27FC236}">
                <a16:creationId xmlns:a16="http://schemas.microsoft.com/office/drawing/2014/main" id="{E99328B5-E7B3-421D-AA77-1E865BD75AD3}"/>
              </a:ext>
            </a:extLst>
          </p:cNvPr>
          <p:cNvCxnSpPr/>
          <p:nvPr/>
        </p:nvCxnSpPr>
        <p:spPr>
          <a:xfrm flipH="1">
            <a:off x="3572540" y="2052084"/>
            <a:ext cx="372139" cy="31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E37067DF-9852-4CEA-AB84-1D2C25D93077}"/>
              </a:ext>
            </a:extLst>
          </p:cNvPr>
          <p:cNvSpPr txBox="1"/>
          <p:nvPr/>
        </p:nvSpPr>
        <p:spPr>
          <a:xfrm>
            <a:off x="3163956" y="2758021"/>
            <a:ext cx="2105905" cy="276999"/>
          </a:xfrm>
          <a:prstGeom prst="rect">
            <a:avLst/>
          </a:prstGeom>
          <a:solidFill>
            <a:schemeClr val="bg1">
              <a:alpha val="68000"/>
            </a:schemeClr>
          </a:solidFill>
        </p:spPr>
        <p:txBody>
          <a:bodyPr wrap="square" rtlCol="0">
            <a:spAutoFit/>
          </a:bodyPr>
          <a:lstStyle/>
          <a:p>
            <a:r>
              <a:rPr lang="en-GB" sz="1200" dirty="0"/>
              <a:t>The weight of the block.</a:t>
            </a:r>
          </a:p>
        </p:txBody>
      </p:sp>
      <p:cxnSp>
        <p:nvCxnSpPr>
          <p:cNvPr id="63" name="Straight Arrow Connector 62">
            <a:extLst>
              <a:ext uri="{FF2B5EF4-FFF2-40B4-BE49-F238E27FC236}">
                <a16:creationId xmlns:a16="http://schemas.microsoft.com/office/drawing/2014/main" id="{D1C2094D-C2CE-4524-A0A6-692783993807}"/>
              </a:ext>
            </a:extLst>
          </p:cNvPr>
          <p:cNvCxnSpPr>
            <a:cxnSpLocks/>
          </p:cNvCxnSpPr>
          <p:nvPr/>
        </p:nvCxnSpPr>
        <p:spPr>
          <a:xfrm flipH="1" flipV="1">
            <a:off x="2817628" y="2796363"/>
            <a:ext cx="422808" cy="31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CED8E853-50D7-40F8-A95F-5F21E7824861}"/>
              </a:ext>
            </a:extLst>
          </p:cNvPr>
          <p:cNvSpPr txBox="1"/>
          <p:nvPr/>
        </p:nvSpPr>
        <p:spPr>
          <a:xfrm>
            <a:off x="107504" y="2060848"/>
            <a:ext cx="1228390" cy="1015663"/>
          </a:xfrm>
          <a:prstGeom prst="rect">
            <a:avLst/>
          </a:prstGeom>
          <a:solidFill>
            <a:schemeClr val="bg1">
              <a:alpha val="68000"/>
            </a:schemeClr>
          </a:solidFill>
        </p:spPr>
        <p:txBody>
          <a:bodyPr wrap="square" rtlCol="0">
            <a:spAutoFit/>
          </a:bodyPr>
          <a:lstStyle/>
          <a:p>
            <a:r>
              <a:rPr lang="en-GB" sz="1200" dirty="0"/>
              <a:t>Resistive force: in this case the </a:t>
            </a:r>
            <a:r>
              <a:rPr lang="en-GB" sz="1200" b="1" dirty="0"/>
              <a:t>friction</a:t>
            </a:r>
            <a:r>
              <a:rPr lang="en-GB" sz="1200" dirty="0"/>
              <a:t> between the block and the plane.</a:t>
            </a:r>
          </a:p>
        </p:txBody>
      </p:sp>
      <p:cxnSp>
        <p:nvCxnSpPr>
          <p:cNvPr id="66" name="Straight Arrow Connector 65">
            <a:extLst>
              <a:ext uri="{FF2B5EF4-FFF2-40B4-BE49-F238E27FC236}">
                <a16:creationId xmlns:a16="http://schemas.microsoft.com/office/drawing/2014/main" id="{E94D18DB-DF54-422E-89DF-4B3BE81F04CC}"/>
              </a:ext>
            </a:extLst>
          </p:cNvPr>
          <p:cNvCxnSpPr>
            <a:cxnSpLocks/>
            <a:stCxn id="65" idx="3"/>
          </p:cNvCxnSpPr>
          <p:nvPr/>
        </p:nvCxnSpPr>
        <p:spPr>
          <a:xfrm flipV="1">
            <a:off x="1335894" y="2296633"/>
            <a:ext cx="216459" cy="2720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0" name="TextBox 69">
            <a:extLst>
              <a:ext uri="{FF2B5EF4-FFF2-40B4-BE49-F238E27FC236}">
                <a16:creationId xmlns:a16="http://schemas.microsoft.com/office/drawing/2014/main" id="{FCC4061C-913E-4186-B3C1-15A06D57135D}"/>
              </a:ext>
            </a:extLst>
          </p:cNvPr>
          <p:cNvSpPr txBox="1"/>
          <p:nvPr/>
        </p:nvSpPr>
        <p:spPr>
          <a:xfrm>
            <a:off x="166236" y="765489"/>
            <a:ext cx="1779521" cy="1015663"/>
          </a:xfrm>
          <a:prstGeom prst="rect">
            <a:avLst/>
          </a:prstGeom>
          <a:solidFill>
            <a:schemeClr val="bg1">
              <a:alpha val="68000"/>
            </a:schemeClr>
          </a:solidFill>
        </p:spPr>
        <p:txBody>
          <a:bodyPr wrap="square" rtlCol="0">
            <a:spAutoFit/>
          </a:bodyPr>
          <a:lstStyle/>
          <a:p>
            <a:r>
              <a:rPr lang="en-GB" sz="1200" dirty="0"/>
              <a:t>The </a:t>
            </a:r>
            <a:r>
              <a:rPr lang="en-GB" sz="1200" b="1" dirty="0"/>
              <a:t>normal support force</a:t>
            </a:r>
            <a:r>
              <a:rPr lang="en-GB" sz="1200" dirty="0"/>
              <a:t> of the plane on the block (holding up the block; always at 90  ͦ to the surface.)</a:t>
            </a:r>
          </a:p>
        </p:txBody>
      </p:sp>
      <p:cxnSp>
        <p:nvCxnSpPr>
          <p:cNvPr id="71" name="Straight Arrow Connector 70">
            <a:extLst>
              <a:ext uri="{FF2B5EF4-FFF2-40B4-BE49-F238E27FC236}">
                <a16:creationId xmlns:a16="http://schemas.microsoft.com/office/drawing/2014/main" id="{7EA02AF9-042B-4AB9-83CA-7E4821246513}"/>
              </a:ext>
            </a:extLst>
          </p:cNvPr>
          <p:cNvCxnSpPr>
            <a:cxnSpLocks/>
          </p:cNvCxnSpPr>
          <p:nvPr/>
        </p:nvCxnSpPr>
        <p:spPr>
          <a:xfrm>
            <a:off x="1935126" y="1180214"/>
            <a:ext cx="308344" cy="159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25051620-AA8E-43CC-99B9-DB2A8AB190D9}"/>
              </a:ext>
            </a:extLst>
          </p:cNvPr>
          <p:cNvSpPr txBox="1"/>
          <p:nvPr/>
        </p:nvSpPr>
        <p:spPr>
          <a:xfrm>
            <a:off x="1043608" y="3356992"/>
            <a:ext cx="6161381" cy="830997"/>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latin typeface="Wingdings" panose="05000000000000000000" pitchFamily="2" charset="2"/>
              </a:rPr>
              <a:t>!</a:t>
            </a:r>
            <a:r>
              <a:rPr lang="en-GB" sz="1600" dirty="0"/>
              <a:t> </a:t>
            </a:r>
            <a:r>
              <a:rPr lang="en-GB" sz="1600" b="1" dirty="0"/>
              <a:t>Newton’s 1</a:t>
            </a:r>
            <a:r>
              <a:rPr lang="en-GB" sz="1600" b="1" baseline="30000" dirty="0"/>
              <a:t>st</a:t>
            </a:r>
            <a:r>
              <a:rPr lang="en-GB" sz="1600" b="1" dirty="0"/>
              <a:t> Law of Motion</a:t>
            </a:r>
            <a:r>
              <a:rPr lang="en-GB" sz="1600" dirty="0"/>
              <a:t> states than an object at rest will stay at rest and that an object moving with constant velocity will remain at that velocity unless an unbalanced force acts on the object.</a:t>
            </a:r>
          </a:p>
        </p:txBody>
      </p:sp>
      <p:sp>
        <p:nvSpPr>
          <p:cNvPr id="75" name="TextBox 74">
            <a:extLst>
              <a:ext uri="{FF2B5EF4-FFF2-40B4-BE49-F238E27FC236}">
                <a16:creationId xmlns:a16="http://schemas.microsoft.com/office/drawing/2014/main" id="{CDEE57C2-72A5-48F4-BD33-196FCB54CE88}"/>
              </a:ext>
            </a:extLst>
          </p:cNvPr>
          <p:cNvSpPr txBox="1"/>
          <p:nvPr/>
        </p:nvSpPr>
        <p:spPr>
          <a:xfrm>
            <a:off x="971600" y="4221088"/>
            <a:ext cx="6830794" cy="738664"/>
          </a:xfrm>
          <a:prstGeom prst="rect">
            <a:avLst/>
          </a:prstGeom>
          <a:noFill/>
        </p:spPr>
        <p:txBody>
          <a:bodyPr wrap="square" rtlCol="0">
            <a:spAutoFit/>
          </a:bodyPr>
          <a:lstStyle/>
          <a:p>
            <a:r>
              <a:rPr lang="en-GB" sz="1400" dirty="0"/>
              <a:t>Resultant forces need to be non-zero to cause acceleration.</a:t>
            </a:r>
          </a:p>
          <a:p>
            <a:r>
              <a:rPr lang="en-GB" sz="1400" b="1" dirty="0"/>
              <a:t>If forces are balanced in every direction there will be no acceleration.</a:t>
            </a:r>
            <a:endParaRPr lang="en-GB" sz="1400" dirty="0"/>
          </a:p>
          <a:p>
            <a:r>
              <a:rPr lang="en-GB" sz="1400" dirty="0"/>
              <a:t>e.g. forces up = forces down   &amp;   forces left = forces right.</a:t>
            </a:r>
          </a:p>
        </p:txBody>
      </p:sp>
      <p:sp>
        <p:nvSpPr>
          <p:cNvPr id="76" name="Oval 75">
            <a:extLst>
              <a:ext uri="{FF2B5EF4-FFF2-40B4-BE49-F238E27FC236}">
                <a16:creationId xmlns:a16="http://schemas.microsoft.com/office/drawing/2014/main" id="{A9433528-C356-41A4-B39A-AE6112D66CAF}"/>
              </a:ext>
            </a:extLst>
          </p:cNvPr>
          <p:cNvSpPr/>
          <p:nvPr/>
        </p:nvSpPr>
        <p:spPr>
          <a:xfrm>
            <a:off x="3682263" y="5776327"/>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77" name="Straight Arrow Connector 76">
            <a:extLst>
              <a:ext uri="{FF2B5EF4-FFF2-40B4-BE49-F238E27FC236}">
                <a16:creationId xmlns:a16="http://schemas.microsoft.com/office/drawing/2014/main" id="{0ED2C5E0-A340-481D-A1F6-7D241AB65197}"/>
              </a:ext>
            </a:extLst>
          </p:cNvPr>
          <p:cNvCxnSpPr>
            <a:cxnSpLocks/>
          </p:cNvCxnSpPr>
          <p:nvPr/>
        </p:nvCxnSpPr>
        <p:spPr>
          <a:xfrm>
            <a:off x="3784290" y="6003781"/>
            <a:ext cx="0" cy="41467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97E5C654-E8BE-404E-B5FB-D8D6CB13CC20}"/>
              </a:ext>
            </a:extLst>
          </p:cNvPr>
          <p:cNvCxnSpPr>
            <a:cxnSpLocks/>
          </p:cNvCxnSpPr>
          <p:nvPr/>
        </p:nvCxnSpPr>
        <p:spPr>
          <a:xfrm>
            <a:off x="3899686" y="5883037"/>
            <a:ext cx="48768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79FE067E-C39F-40A5-8E91-4460D49F282C}"/>
              </a:ext>
            </a:extLst>
          </p:cNvPr>
          <p:cNvCxnSpPr>
            <a:cxnSpLocks/>
          </p:cNvCxnSpPr>
          <p:nvPr/>
        </p:nvCxnSpPr>
        <p:spPr>
          <a:xfrm flipV="1">
            <a:off x="3784290" y="5399167"/>
            <a:ext cx="1096" cy="36954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229997D2-7E26-451C-B881-73452F4CA80B}"/>
              </a:ext>
            </a:extLst>
          </p:cNvPr>
          <p:cNvCxnSpPr>
            <a:cxnSpLocks/>
          </p:cNvCxnSpPr>
          <p:nvPr/>
        </p:nvCxnSpPr>
        <p:spPr>
          <a:xfrm flipH="1" flipV="1">
            <a:off x="3234841" y="5880497"/>
            <a:ext cx="43434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022DD4F6-131C-4580-9669-CD3614F55BCC}"/>
                  </a:ext>
                </a:extLst>
              </p:cNvPr>
              <p:cNvSpPr txBox="1"/>
              <p:nvPr/>
            </p:nvSpPr>
            <p:spPr>
              <a:xfrm>
                <a:off x="4323065" y="5710316"/>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30 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86" name="TextBox 85">
                <a:extLst>
                  <a:ext uri="{FF2B5EF4-FFF2-40B4-BE49-F238E27FC236}">
                    <a16:creationId xmlns:a16="http://schemas.microsoft.com/office/drawing/2014/main" id="{022DD4F6-131C-4580-9669-CD3614F55BCC}"/>
                  </a:ext>
                </a:extLst>
              </p:cNvPr>
              <p:cNvSpPr txBox="1">
                <a:spLocks noRot="1" noChangeAspect="1" noMove="1" noResize="1" noEditPoints="1" noAdjustHandles="1" noChangeArrowheads="1" noChangeShapeType="1" noTextEdit="1"/>
              </p:cNvSpPr>
              <p:nvPr/>
            </p:nvSpPr>
            <p:spPr>
              <a:xfrm>
                <a:off x="4323065" y="5710316"/>
                <a:ext cx="566267" cy="369332"/>
              </a:xfrm>
              <a:prstGeom prst="rect">
                <a:avLst/>
              </a:prstGeom>
              <a:blipFill>
                <a:blip r:embed="rId7"/>
                <a:stretch>
                  <a:fillRect r="-150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3B78EACC-58C0-4C91-B0E2-C72BEB7340CE}"/>
                  </a:ext>
                </a:extLst>
              </p:cNvPr>
              <p:cNvSpPr txBox="1"/>
              <p:nvPr/>
            </p:nvSpPr>
            <p:spPr>
              <a:xfrm>
                <a:off x="2647000" y="5714881"/>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30 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87" name="TextBox 86">
                <a:extLst>
                  <a:ext uri="{FF2B5EF4-FFF2-40B4-BE49-F238E27FC236}">
                    <a16:creationId xmlns:a16="http://schemas.microsoft.com/office/drawing/2014/main" id="{3B78EACC-58C0-4C91-B0E2-C72BEB7340CE}"/>
                  </a:ext>
                </a:extLst>
              </p:cNvPr>
              <p:cNvSpPr txBox="1">
                <a:spLocks noRot="1" noChangeAspect="1" noMove="1" noResize="1" noEditPoints="1" noAdjustHandles="1" noChangeArrowheads="1" noChangeShapeType="1" noTextEdit="1"/>
              </p:cNvSpPr>
              <p:nvPr/>
            </p:nvSpPr>
            <p:spPr>
              <a:xfrm>
                <a:off x="2647000" y="5714881"/>
                <a:ext cx="566267" cy="369332"/>
              </a:xfrm>
              <a:prstGeom prst="rect">
                <a:avLst/>
              </a:prstGeom>
              <a:blipFill>
                <a:blip r:embed="rId8"/>
                <a:stretch>
                  <a:fillRect r="-15054"/>
                </a:stretch>
              </a:blipFill>
            </p:spPr>
            <p:txBody>
              <a:bodyPr/>
              <a:lstStyle/>
              <a:p>
                <a:r>
                  <a:rPr lang="en-GB">
                    <a:noFill/>
                  </a:rPr>
                  <a:t> </a:t>
                </a:r>
              </a:p>
            </p:txBody>
          </p:sp>
        </mc:Fallback>
      </mc:AlternateContent>
      <p:sp>
        <p:nvSpPr>
          <p:cNvPr id="88" name="TextBox 87">
            <a:extLst>
              <a:ext uri="{FF2B5EF4-FFF2-40B4-BE49-F238E27FC236}">
                <a16:creationId xmlns:a16="http://schemas.microsoft.com/office/drawing/2014/main" id="{A981E39B-1FD0-4E7C-A730-CD5430DB6A5E}"/>
              </a:ext>
            </a:extLst>
          </p:cNvPr>
          <p:cNvSpPr txBox="1"/>
          <p:nvPr/>
        </p:nvSpPr>
        <p:spPr>
          <a:xfrm>
            <a:off x="230790" y="5080814"/>
            <a:ext cx="2200941" cy="156966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latin typeface="Wingdings" panose="05000000000000000000" pitchFamily="2" charset="2"/>
              </a:rPr>
              <a:t>!</a:t>
            </a:r>
            <a:r>
              <a:rPr lang="en-GB" sz="1600" dirty="0"/>
              <a:t> The ‘</a:t>
            </a:r>
            <a:r>
              <a:rPr lang="en-GB" sz="1600" b="1" dirty="0"/>
              <a:t>resultant force</a:t>
            </a:r>
            <a:r>
              <a:rPr lang="en-GB" sz="1600" dirty="0"/>
              <a:t>’ is the overall force acting on the object. An object will accelerate in the direction of the resultant force.</a:t>
            </a:r>
          </a:p>
        </p:txBody>
      </p:sp>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367D2CF3-3347-4360-B924-01E88E67584B}"/>
                  </a:ext>
                </a:extLst>
              </p:cNvPr>
              <p:cNvSpPr txBox="1"/>
              <p:nvPr/>
            </p:nvSpPr>
            <p:spPr>
              <a:xfrm>
                <a:off x="3471061" y="5079801"/>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40 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89" name="TextBox 88">
                <a:extLst>
                  <a:ext uri="{FF2B5EF4-FFF2-40B4-BE49-F238E27FC236}">
                    <a16:creationId xmlns:a16="http://schemas.microsoft.com/office/drawing/2014/main" id="{367D2CF3-3347-4360-B924-01E88E67584B}"/>
                  </a:ext>
                </a:extLst>
              </p:cNvPr>
              <p:cNvSpPr txBox="1">
                <a:spLocks noRot="1" noChangeAspect="1" noMove="1" noResize="1" noEditPoints="1" noAdjustHandles="1" noChangeArrowheads="1" noChangeShapeType="1" noTextEdit="1"/>
              </p:cNvSpPr>
              <p:nvPr/>
            </p:nvSpPr>
            <p:spPr>
              <a:xfrm>
                <a:off x="3471061" y="5079801"/>
                <a:ext cx="566267" cy="369332"/>
              </a:xfrm>
              <a:prstGeom prst="rect">
                <a:avLst/>
              </a:prstGeom>
              <a:blipFill>
                <a:blip r:embed="rId9"/>
                <a:stretch>
                  <a:fillRect r="-150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EB343697-0748-4D77-B372-2DDA4007C7C9}"/>
                  </a:ext>
                </a:extLst>
              </p:cNvPr>
              <p:cNvSpPr txBox="1"/>
              <p:nvPr/>
            </p:nvSpPr>
            <p:spPr>
              <a:xfrm>
                <a:off x="3528211" y="6398984"/>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5 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90" name="TextBox 89">
                <a:extLst>
                  <a:ext uri="{FF2B5EF4-FFF2-40B4-BE49-F238E27FC236}">
                    <a16:creationId xmlns:a16="http://schemas.microsoft.com/office/drawing/2014/main" id="{EB343697-0748-4D77-B372-2DDA4007C7C9}"/>
                  </a:ext>
                </a:extLst>
              </p:cNvPr>
              <p:cNvSpPr txBox="1">
                <a:spLocks noRot="1" noChangeAspect="1" noMove="1" noResize="1" noEditPoints="1" noAdjustHandles="1" noChangeArrowheads="1" noChangeShapeType="1" noTextEdit="1"/>
              </p:cNvSpPr>
              <p:nvPr/>
            </p:nvSpPr>
            <p:spPr>
              <a:xfrm>
                <a:off x="3528211" y="6398984"/>
                <a:ext cx="566267"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33E32D4C-0BDC-47D7-9148-C3C93C2899C8}"/>
                  </a:ext>
                </a:extLst>
              </p:cNvPr>
              <p:cNvSpPr txBox="1"/>
              <p:nvPr/>
            </p:nvSpPr>
            <p:spPr>
              <a:xfrm>
                <a:off x="5150726" y="5507940"/>
                <a:ext cx="244561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𝑅</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40−5=35 </m:t>
                      </m:r>
                      <m:r>
                        <a:rPr lang="en-GB" b="0" i="1" smtClean="0">
                          <a:latin typeface="Cambria Math" panose="02040503050406030204" pitchFamily="18" charset="0"/>
                        </a:rPr>
                        <m:t>𝑁</m:t>
                      </m:r>
                    </m:oMath>
                  </m:oMathPara>
                </a14:m>
                <a:endParaRPr lang="en-GB" dirty="0"/>
              </a:p>
            </p:txBody>
          </p:sp>
        </mc:Choice>
        <mc:Fallback>
          <p:sp>
            <p:nvSpPr>
              <p:cNvPr id="91" name="TextBox 90">
                <a:extLst>
                  <a:ext uri="{FF2B5EF4-FFF2-40B4-BE49-F238E27FC236}">
                    <a16:creationId xmlns:a16="http://schemas.microsoft.com/office/drawing/2014/main" id="{33E32D4C-0BDC-47D7-9148-C3C93C2899C8}"/>
                  </a:ext>
                </a:extLst>
              </p:cNvPr>
              <p:cNvSpPr txBox="1">
                <a:spLocks noRot="1" noChangeAspect="1" noMove="1" noResize="1" noEditPoints="1" noAdjustHandles="1" noChangeArrowheads="1" noChangeShapeType="1" noTextEdit="1"/>
              </p:cNvSpPr>
              <p:nvPr/>
            </p:nvSpPr>
            <p:spPr>
              <a:xfrm>
                <a:off x="5150726" y="5507940"/>
                <a:ext cx="2445610"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2" name="TextBox 91">
                <a:extLst>
                  <a:ext uri="{FF2B5EF4-FFF2-40B4-BE49-F238E27FC236}">
                    <a16:creationId xmlns:a16="http://schemas.microsoft.com/office/drawing/2014/main" id="{BCA19B06-A8F9-4F69-8E4C-19FB83872ED7}"/>
                  </a:ext>
                </a:extLst>
              </p:cNvPr>
              <p:cNvSpPr txBox="1"/>
              <p:nvPr/>
            </p:nvSpPr>
            <p:spPr>
              <a:xfrm>
                <a:off x="5114138" y="5018247"/>
                <a:ext cx="2530671"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0" i="1" smtClean="0">
                          <a:latin typeface="Cambria Math" panose="02040503050406030204" pitchFamily="18" charset="0"/>
                        </a:rPr>
                        <m:t>𝑅</m:t>
                      </m:r>
                      <m:d>
                        <m:dPr>
                          <m:ctrlPr>
                            <a:rPr lang="en-GB" b="0" i="1" smtClean="0">
                              <a:latin typeface="Cambria Math" panose="02040503050406030204" pitchFamily="18" charset="0"/>
                            </a:rPr>
                          </m:ctrlPr>
                        </m:dPr>
                        <m:e>
                          <m:r>
                            <a:rPr lang="en-GB" b="0" i="1" smtClean="0">
                              <a:latin typeface="Cambria Math" panose="02040503050406030204" pitchFamily="18" charset="0"/>
                            </a:rPr>
                            <m:t>→</m:t>
                          </m:r>
                        </m:e>
                      </m:d>
                      <m:r>
                        <a:rPr lang="en-GB" b="0" i="1" smtClean="0">
                          <a:latin typeface="Cambria Math" panose="02040503050406030204" pitchFamily="18" charset="0"/>
                        </a:rPr>
                        <m:t>:  30−30=0 </m:t>
                      </m:r>
                      <m:r>
                        <a:rPr lang="en-GB" b="0" i="1" smtClean="0">
                          <a:latin typeface="Cambria Math" panose="02040503050406030204" pitchFamily="18" charset="0"/>
                        </a:rPr>
                        <m:t>𝑁</m:t>
                      </m:r>
                    </m:oMath>
                  </m:oMathPara>
                </a14:m>
                <a:endParaRPr lang="en-GB" dirty="0"/>
              </a:p>
            </p:txBody>
          </p:sp>
        </mc:Choice>
        <mc:Fallback>
          <p:sp>
            <p:nvSpPr>
              <p:cNvPr id="92" name="TextBox 91">
                <a:extLst>
                  <a:ext uri="{FF2B5EF4-FFF2-40B4-BE49-F238E27FC236}">
                    <a16:creationId xmlns:a16="http://schemas.microsoft.com/office/drawing/2014/main" id="{BCA19B06-A8F9-4F69-8E4C-19FB83872ED7}"/>
                  </a:ext>
                </a:extLst>
              </p:cNvPr>
              <p:cNvSpPr txBox="1">
                <a:spLocks noRot="1" noChangeAspect="1" noMove="1" noResize="1" noEditPoints="1" noAdjustHandles="1" noChangeArrowheads="1" noChangeShapeType="1" noTextEdit="1"/>
              </p:cNvSpPr>
              <p:nvPr/>
            </p:nvSpPr>
            <p:spPr>
              <a:xfrm>
                <a:off x="5114138" y="5018247"/>
                <a:ext cx="2530671"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6FB1092A-8B53-4F9C-97F7-CC22323BBDC5}"/>
                  </a:ext>
                </a:extLst>
              </p:cNvPr>
              <p:cNvSpPr txBox="1"/>
              <p:nvPr/>
            </p:nvSpPr>
            <p:spPr>
              <a:xfrm>
                <a:off x="7697971" y="4738928"/>
                <a:ext cx="1403499"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200" dirty="0"/>
                  <a:t>We use </a:t>
                </a:r>
                <a14:m>
                  <m:oMath xmlns:m="http://schemas.openxmlformats.org/officeDocument/2006/math">
                    <m:r>
                      <a:rPr lang="en-GB" sz="1200" b="0" i="1" smtClean="0">
                        <a:latin typeface="Cambria Math" panose="02040503050406030204" pitchFamily="18" charset="0"/>
                      </a:rPr>
                      <m:t>𝑅</m:t>
                    </m:r>
                    <m:r>
                      <a:rPr lang="en-GB" sz="1200" b="0" i="1" smtClean="0">
                        <a:latin typeface="Cambria Math" panose="02040503050406030204" pitchFamily="18" charset="0"/>
                      </a:rPr>
                      <m:t>(  )</m:t>
                    </m:r>
                  </m:oMath>
                </a14:m>
                <a:r>
                  <a:rPr lang="en-GB" sz="1200" dirty="0"/>
                  <a:t> to ‘resolve’ the forces in a particular direction. </a:t>
                </a:r>
                <a:r>
                  <a:rPr lang="en-GB" sz="1200" b="1" dirty="0"/>
                  <a:t>This is standard notation for use in exams.</a:t>
                </a:r>
              </a:p>
            </p:txBody>
          </p:sp>
        </mc:Choice>
        <mc:Fallback xmlns="">
          <p:sp>
            <p:nvSpPr>
              <p:cNvPr id="93" name="TextBox 92">
                <a:extLst>
                  <a:ext uri="{FF2B5EF4-FFF2-40B4-BE49-F238E27FC236}">
                    <a16:creationId xmlns:a16="http://schemas.microsoft.com/office/drawing/2014/main" id="{6FB1092A-8B53-4F9C-97F7-CC22323BBDC5}"/>
                  </a:ext>
                </a:extLst>
              </p:cNvPr>
              <p:cNvSpPr txBox="1">
                <a:spLocks noRot="1" noChangeAspect="1" noMove="1" noResize="1" noEditPoints="1" noAdjustHandles="1" noChangeArrowheads="1" noChangeShapeType="1" noTextEdit="1"/>
              </p:cNvSpPr>
              <p:nvPr/>
            </p:nvSpPr>
            <p:spPr>
              <a:xfrm>
                <a:off x="7697971" y="4738928"/>
                <a:ext cx="1403499" cy="1200329"/>
              </a:xfrm>
              <a:prstGeom prst="rect">
                <a:avLst/>
              </a:prstGeom>
              <a:blipFill>
                <a:blip r:embed="rId13"/>
                <a:stretch>
                  <a:fillRect/>
                </a:stretch>
              </a:blipFill>
              <a:effectLst>
                <a:outerShdw blurRad="63500" sx="102000" sy="102000" algn="ctr" rotWithShape="0">
                  <a:prstClr val="black">
                    <a:alpha val="40000"/>
                  </a:prstClr>
                </a:outerShdw>
              </a:effectLst>
            </p:spPr>
            <p:txBody>
              <a:bodyPr/>
              <a:lstStyle/>
              <a:p>
                <a:r>
                  <a:rPr lang="en-GB">
                    <a:noFill/>
                  </a:rPr>
                  <a:t> </a:t>
                </a:r>
              </a:p>
            </p:txBody>
          </p:sp>
        </mc:Fallback>
      </mc:AlternateContent>
      <p:sp>
        <p:nvSpPr>
          <p:cNvPr id="94" name="Oval 93">
            <a:extLst>
              <a:ext uri="{FF2B5EF4-FFF2-40B4-BE49-F238E27FC236}">
                <a16:creationId xmlns:a16="http://schemas.microsoft.com/office/drawing/2014/main" id="{D8BAFC4B-4C10-497F-832C-3FE1856EFBE6}"/>
              </a:ext>
            </a:extLst>
          </p:cNvPr>
          <p:cNvSpPr/>
          <p:nvPr/>
        </p:nvSpPr>
        <p:spPr>
          <a:xfrm>
            <a:off x="5861215" y="6500659"/>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96" name="Straight Arrow Connector 95">
            <a:extLst>
              <a:ext uri="{FF2B5EF4-FFF2-40B4-BE49-F238E27FC236}">
                <a16:creationId xmlns:a16="http://schemas.microsoft.com/office/drawing/2014/main" id="{87931420-894F-4654-8B5B-6DB84EAB0D5F}"/>
              </a:ext>
            </a:extLst>
          </p:cNvPr>
          <p:cNvCxnSpPr>
            <a:cxnSpLocks/>
          </p:cNvCxnSpPr>
          <p:nvPr/>
        </p:nvCxnSpPr>
        <p:spPr>
          <a:xfrm flipV="1">
            <a:off x="5963472" y="6265766"/>
            <a:ext cx="6355" cy="245864"/>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608409C7-684C-49B3-9E47-38A86B3D035A}"/>
                  </a:ext>
                </a:extLst>
              </p:cNvPr>
              <p:cNvSpPr txBox="1"/>
              <p:nvPr/>
            </p:nvSpPr>
            <p:spPr>
              <a:xfrm>
                <a:off x="5643079" y="5966774"/>
                <a:ext cx="70738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35 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98" name="TextBox 97">
                <a:extLst>
                  <a:ext uri="{FF2B5EF4-FFF2-40B4-BE49-F238E27FC236}">
                    <a16:creationId xmlns:a16="http://schemas.microsoft.com/office/drawing/2014/main" id="{608409C7-684C-49B3-9E47-38A86B3D035A}"/>
                  </a:ext>
                </a:extLst>
              </p:cNvPr>
              <p:cNvSpPr txBox="1">
                <a:spLocks noRot="1" noChangeAspect="1" noMove="1" noResize="1" noEditPoints="1" noAdjustHandles="1" noChangeArrowheads="1" noChangeShapeType="1" noTextEdit="1"/>
              </p:cNvSpPr>
              <p:nvPr/>
            </p:nvSpPr>
            <p:spPr>
              <a:xfrm>
                <a:off x="5643079" y="5966774"/>
                <a:ext cx="707387" cy="369332"/>
              </a:xfrm>
              <a:prstGeom prst="rect">
                <a:avLst/>
              </a:prstGeom>
              <a:blipFill>
                <a:blip r:embed="rId14"/>
                <a:stretch>
                  <a:fillRect/>
                </a:stretch>
              </a:blipFill>
            </p:spPr>
            <p:txBody>
              <a:bodyPr/>
              <a:lstStyle/>
              <a:p>
                <a:r>
                  <a:rPr lang="en-GB">
                    <a:noFill/>
                  </a:rPr>
                  <a:t> </a:t>
                </a:r>
              </a:p>
            </p:txBody>
          </p:sp>
        </mc:Fallback>
      </mc:AlternateContent>
      <p:sp>
        <p:nvSpPr>
          <p:cNvPr id="99" name="TextBox 98">
            <a:extLst>
              <a:ext uri="{FF2B5EF4-FFF2-40B4-BE49-F238E27FC236}">
                <a16:creationId xmlns:a16="http://schemas.microsoft.com/office/drawing/2014/main" id="{42F0D1F4-CD85-4F59-8D51-82B5677D01D0}"/>
              </a:ext>
            </a:extLst>
          </p:cNvPr>
          <p:cNvSpPr txBox="1"/>
          <p:nvPr/>
        </p:nvSpPr>
        <p:spPr>
          <a:xfrm>
            <a:off x="6358209" y="6021217"/>
            <a:ext cx="2551876" cy="738664"/>
          </a:xfrm>
          <a:prstGeom prst="rect">
            <a:avLst/>
          </a:prstGeom>
          <a:noFill/>
        </p:spPr>
        <p:txBody>
          <a:bodyPr wrap="square" rtlCol="0">
            <a:spAutoFit/>
          </a:bodyPr>
          <a:lstStyle/>
          <a:p>
            <a:r>
              <a:rPr lang="en-GB" sz="1400" dirty="0"/>
              <a:t>Therefore a ‘resultant’ force of 35 N upwards and the object will accelerate upwards.</a:t>
            </a:r>
          </a:p>
        </p:txBody>
      </p:sp>
      <p:cxnSp>
        <p:nvCxnSpPr>
          <p:cNvPr id="101" name="Straight Arrow Connector 100">
            <a:extLst>
              <a:ext uri="{FF2B5EF4-FFF2-40B4-BE49-F238E27FC236}">
                <a16:creationId xmlns:a16="http://schemas.microsoft.com/office/drawing/2014/main" id="{752FA756-DA68-4E02-8E32-5FB2C3E01E83}"/>
              </a:ext>
            </a:extLst>
          </p:cNvPr>
          <p:cNvCxnSpPr>
            <a:stCxn id="93" idx="1"/>
          </p:cNvCxnSpPr>
          <p:nvPr/>
        </p:nvCxnSpPr>
        <p:spPr>
          <a:xfrm flipH="1" flipV="1">
            <a:off x="7452320" y="5301208"/>
            <a:ext cx="245651" cy="3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2" name="Rectangle 101">
            <a:extLst>
              <a:ext uri="{FF2B5EF4-FFF2-40B4-BE49-F238E27FC236}">
                <a16:creationId xmlns:a16="http://schemas.microsoft.com/office/drawing/2014/main" id="{488BA2BB-46F4-4368-8453-EA49FA4AC7CE}"/>
              </a:ext>
            </a:extLst>
          </p:cNvPr>
          <p:cNvSpPr/>
          <p:nvPr/>
        </p:nvSpPr>
        <p:spPr>
          <a:xfrm>
            <a:off x="5855681" y="5435013"/>
            <a:ext cx="1581166" cy="3827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3" name="Rectangle 102">
            <a:extLst>
              <a:ext uri="{FF2B5EF4-FFF2-40B4-BE49-F238E27FC236}">
                <a16:creationId xmlns:a16="http://schemas.microsoft.com/office/drawing/2014/main" id="{10E70F6E-D7A2-4580-8165-E3B5F1E361F3}"/>
              </a:ext>
            </a:extLst>
          </p:cNvPr>
          <p:cNvSpPr/>
          <p:nvPr/>
        </p:nvSpPr>
        <p:spPr>
          <a:xfrm>
            <a:off x="5861215" y="5002965"/>
            <a:ext cx="1581166" cy="3827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067384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fad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fade">
                                      <p:cBhvr>
                                        <p:cTn id="15" dur="500"/>
                                        <p:tgtEl>
                                          <p:spTgt spid="62"/>
                                        </p:tgtEl>
                                      </p:cBhvr>
                                    </p:animEffect>
                                  </p:childTnLst>
                                </p:cTn>
                              </p:par>
                              <p:par>
                                <p:cTn id="16" presetID="10" presetClass="entr" presetSubtype="0" fill="hold" nodeType="with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fade">
                                      <p:cBhvr>
                                        <p:cTn id="18" dur="5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fade">
                                      <p:cBhvr>
                                        <p:cTn id="23" dur="500"/>
                                        <p:tgtEl>
                                          <p:spTgt spid="65"/>
                                        </p:tgtEl>
                                      </p:cBhvr>
                                    </p:animEffect>
                                  </p:childTnLst>
                                </p:cTn>
                              </p:par>
                              <p:par>
                                <p:cTn id="24" presetID="10" presetClass="entr" presetSubtype="0" fill="hold"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par>
                                <p:cTn id="32" presetID="10" presetClass="entr" presetSubtype="0" fill="hold"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74"/>
                                        </p:tgtEl>
                                        <p:attrNameLst>
                                          <p:attrName>style.visibility</p:attrName>
                                        </p:attrNameLst>
                                      </p:cBhvr>
                                      <p:to>
                                        <p:strVal val="visible"/>
                                      </p:to>
                                    </p:set>
                                    <p:animEffect transition="in" filter="fade">
                                      <p:cBhvr>
                                        <p:cTn id="39" dur="500"/>
                                        <p:tgtEl>
                                          <p:spTgt spid="7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75"/>
                                        </p:tgtEl>
                                        <p:attrNameLst>
                                          <p:attrName>style.visibility</p:attrName>
                                        </p:attrNameLst>
                                      </p:cBhvr>
                                      <p:to>
                                        <p:strVal val="visible"/>
                                      </p:to>
                                    </p:set>
                                    <p:animEffect transition="in" filter="fade">
                                      <p:cBhvr>
                                        <p:cTn id="44" dur="500"/>
                                        <p:tgtEl>
                                          <p:spTgt spid="7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6"/>
                                        </p:tgtEl>
                                        <p:attrNameLst>
                                          <p:attrName>style.visibility</p:attrName>
                                        </p:attrNameLst>
                                      </p:cBhvr>
                                      <p:to>
                                        <p:strVal val="visible"/>
                                      </p:to>
                                    </p:set>
                                    <p:animEffect transition="in" filter="fade">
                                      <p:cBhvr>
                                        <p:cTn id="49" dur="500"/>
                                        <p:tgtEl>
                                          <p:spTgt spid="76"/>
                                        </p:tgtEl>
                                      </p:cBhvr>
                                    </p:animEffect>
                                  </p:childTnLst>
                                </p:cTn>
                              </p:par>
                              <p:par>
                                <p:cTn id="50" presetID="10" presetClass="entr" presetSubtype="0" fill="hold" nodeType="withEffect">
                                  <p:stCondLst>
                                    <p:cond delay="0"/>
                                  </p:stCondLst>
                                  <p:childTnLst>
                                    <p:set>
                                      <p:cBhvr>
                                        <p:cTn id="51" dur="1" fill="hold">
                                          <p:stCondLst>
                                            <p:cond delay="0"/>
                                          </p:stCondLst>
                                        </p:cTn>
                                        <p:tgtEl>
                                          <p:spTgt spid="77"/>
                                        </p:tgtEl>
                                        <p:attrNameLst>
                                          <p:attrName>style.visibility</p:attrName>
                                        </p:attrNameLst>
                                      </p:cBhvr>
                                      <p:to>
                                        <p:strVal val="visible"/>
                                      </p:to>
                                    </p:set>
                                    <p:animEffect transition="in" filter="fade">
                                      <p:cBhvr>
                                        <p:cTn id="52" dur="500"/>
                                        <p:tgtEl>
                                          <p:spTgt spid="77"/>
                                        </p:tgtEl>
                                      </p:cBhvr>
                                    </p:animEffect>
                                  </p:childTnLst>
                                </p:cTn>
                              </p:par>
                              <p:par>
                                <p:cTn id="53" presetID="10"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animEffect transition="in" filter="fade">
                                      <p:cBhvr>
                                        <p:cTn id="55" dur="500"/>
                                        <p:tgtEl>
                                          <p:spTgt spid="78"/>
                                        </p:tgtEl>
                                      </p:cBhvr>
                                    </p:animEffect>
                                  </p:childTnLst>
                                </p:cTn>
                              </p:par>
                              <p:par>
                                <p:cTn id="56" presetID="10" presetClass="entr" presetSubtype="0"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fade">
                                      <p:cBhvr>
                                        <p:cTn id="58" dur="500"/>
                                        <p:tgtEl>
                                          <p:spTgt spid="81"/>
                                        </p:tgtEl>
                                      </p:cBhvr>
                                    </p:animEffect>
                                  </p:childTnLst>
                                </p:cTn>
                              </p:par>
                              <p:par>
                                <p:cTn id="59" presetID="10" presetClass="entr" presetSubtype="0" fill="hold" nodeType="withEffect">
                                  <p:stCondLst>
                                    <p:cond delay="0"/>
                                  </p:stCondLst>
                                  <p:childTnLst>
                                    <p:set>
                                      <p:cBhvr>
                                        <p:cTn id="60" dur="1" fill="hold">
                                          <p:stCondLst>
                                            <p:cond delay="0"/>
                                          </p:stCondLst>
                                        </p:cTn>
                                        <p:tgtEl>
                                          <p:spTgt spid="83"/>
                                        </p:tgtEl>
                                        <p:attrNameLst>
                                          <p:attrName>style.visibility</p:attrName>
                                        </p:attrNameLst>
                                      </p:cBhvr>
                                      <p:to>
                                        <p:strVal val="visible"/>
                                      </p:to>
                                    </p:set>
                                    <p:animEffect transition="in" filter="fade">
                                      <p:cBhvr>
                                        <p:cTn id="61" dur="500"/>
                                        <p:tgtEl>
                                          <p:spTgt spid="8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86"/>
                                        </p:tgtEl>
                                        <p:attrNameLst>
                                          <p:attrName>style.visibility</p:attrName>
                                        </p:attrNameLst>
                                      </p:cBhvr>
                                      <p:to>
                                        <p:strVal val="visible"/>
                                      </p:to>
                                    </p:set>
                                    <p:animEffect transition="in" filter="fade">
                                      <p:cBhvr>
                                        <p:cTn id="64" dur="500"/>
                                        <p:tgtEl>
                                          <p:spTgt spid="8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87"/>
                                        </p:tgtEl>
                                        <p:attrNameLst>
                                          <p:attrName>style.visibility</p:attrName>
                                        </p:attrNameLst>
                                      </p:cBhvr>
                                      <p:to>
                                        <p:strVal val="visible"/>
                                      </p:to>
                                    </p:set>
                                    <p:animEffect transition="in" filter="fade">
                                      <p:cBhvr>
                                        <p:cTn id="67" dur="500"/>
                                        <p:tgtEl>
                                          <p:spTgt spid="8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88"/>
                                        </p:tgtEl>
                                        <p:attrNameLst>
                                          <p:attrName>style.visibility</p:attrName>
                                        </p:attrNameLst>
                                      </p:cBhvr>
                                      <p:to>
                                        <p:strVal val="visible"/>
                                      </p:to>
                                    </p:set>
                                    <p:animEffect transition="in" filter="fade">
                                      <p:cBhvr>
                                        <p:cTn id="70" dur="500"/>
                                        <p:tgtEl>
                                          <p:spTgt spid="88"/>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89"/>
                                        </p:tgtEl>
                                        <p:attrNameLst>
                                          <p:attrName>style.visibility</p:attrName>
                                        </p:attrNameLst>
                                      </p:cBhvr>
                                      <p:to>
                                        <p:strVal val="visible"/>
                                      </p:to>
                                    </p:set>
                                    <p:animEffect transition="in" filter="fade">
                                      <p:cBhvr>
                                        <p:cTn id="73" dur="500"/>
                                        <p:tgtEl>
                                          <p:spTgt spid="89"/>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0"/>
                                        </p:tgtEl>
                                        <p:attrNameLst>
                                          <p:attrName>style.visibility</p:attrName>
                                        </p:attrNameLst>
                                      </p:cBhvr>
                                      <p:to>
                                        <p:strVal val="visible"/>
                                      </p:to>
                                    </p:set>
                                    <p:animEffect transition="in" filter="fade">
                                      <p:cBhvr>
                                        <p:cTn id="76" dur="500"/>
                                        <p:tgtEl>
                                          <p:spTgt spid="90"/>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1" nodeType="clickEffect">
                                  <p:stCondLst>
                                    <p:cond delay="0"/>
                                  </p:stCondLst>
                                  <p:childTnLst>
                                    <p:set>
                                      <p:cBhvr>
                                        <p:cTn id="80" dur="1" fill="hold">
                                          <p:stCondLst>
                                            <p:cond delay="0"/>
                                          </p:stCondLst>
                                        </p:cTn>
                                        <p:tgtEl>
                                          <p:spTgt spid="102"/>
                                        </p:tgtEl>
                                        <p:attrNameLst>
                                          <p:attrName>style.visibility</p:attrName>
                                        </p:attrNameLst>
                                      </p:cBhvr>
                                      <p:to>
                                        <p:strVal val="visible"/>
                                      </p:to>
                                    </p:set>
                                  </p:childTnLst>
                                </p:cTn>
                              </p:par>
                              <p:par>
                                <p:cTn id="81" presetID="1" presetClass="entr" presetSubtype="0" fill="hold" grpId="1" nodeType="withEffect">
                                  <p:stCondLst>
                                    <p:cond delay="0"/>
                                  </p:stCondLst>
                                  <p:childTnLst>
                                    <p:set>
                                      <p:cBhvr>
                                        <p:cTn id="82" dur="1" fill="hold">
                                          <p:stCondLst>
                                            <p:cond delay="0"/>
                                          </p:stCondLst>
                                        </p:cTn>
                                        <p:tgtEl>
                                          <p:spTgt spid="10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9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91" restart="whenNotActive" fill="hold" evtFilter="cancelBubble" nodeType="interactiveSeq">
                <p:stCondLst>
                  <p:cond evt="onClick" delay="0">
                    <p:tgtEl>
                      <p:spTgt spid="102"/>
                    </p:tgtEl>
                  </p:cond>
                </p:stCondLst>
                <p:endSync evt="end" delay="0">
                  <p:rtn val="all"/>
                </p:endSync>
                <p:childTnLst>
                  <p:par>
                    <p:cTn id="92" fill="hold">
                      <p:stCondLst>
                        <p:cond delay="0"/>
                      </p:stCondLst>
                      <p:childTnLst>
                        <p:par>
                          <p:cTn id="93" fill="hold">
                            <p:stCondLst>
                              <p:cond delay="0"/>
                            </p:stCondLst>
                            <p:childTnLst>
                              <p:par>
                                <p:cTn id="94" presetID="10" presetClass="exit" presetSubtype="0" fill="hold" grpId="0" nodeType="clickEffect">
                                  <p:stCondLst>
                                    <p:cond delay="0"/>
                                  </p:stCondLst>
                                  <p:childTnLst>
                                    <p:animEffect transition="out" filter="fade">
                                      <p:cBhvr>
                                        <p:cTn id="95" dur="500"/>
                                        <p:tgtEl>
                                          <p:spTgt spid="102"/>
                                        </p:tgtEl>
                                      </p:cBhvr>
                                    </p:animEffect>
                                    <p:set>
                                      <p:cBhvr>
                                        <p:cTn id="96" dur="1" fill="hold">
                                          <p:stCondLst>
                                            <p:cond delay="499"/>
                                          </p:stCondLst>
                                        </p:cTn>
                                        <p:tgtEl>
                                          <p:spTgt spid="102"/>
                                        </p:tgtEl>
                                        <p:attrNameLst>
                                          <p:attrName>style.visibility</p:attrName>
                                        </p:attrNameLst>
                                      </p:cBhvr>
                                      <p:to>
                                        <p:strVal val="hidden"/>
                                      </p:to>
                                    </p:set>
                                  </p:childTnLst>
                                </p:cTn>
                              </p:par>
                            </p:childTnLst>
                          </p:cTn>
                        </p:par>
                      </p:childTnLst>
                    </p:cTn>
                  </p:par>
                </p:childTnLst>
              </p:cTn>
              <p:nextCondLst>
                <p:cond evt="onClick" delay="0">
                  <p:tgtEl>
                    <p:spTgt spid="102"/>
                  </p:tgtEl>
                </p:cond>
              </p:nextCondLst>
            </p:seq>
            <p:seq concurrent="1" nextAc="seek">
              <p:cTn id="97" restart="whenNotActive" fill="hold" evtFilter="cancelBubble" nodeType="interactiveSeq">
                <p:stCondLst>
                  <p:cond evt="onClick" delay="0">
                    <p:tgtEl>
                      <p:spTgt spid="103"/>
                    </p:tgtEl>
                  </p:cond>
                </p:stCondLst>
                <p:endSync evt="end" delay="0">
                  <p:rtn val="all"/>
                </p:endSync>
                <p:childTnLst>
                  <p:par>
                    <p:cTn id="98" fill="hold">
                      <p:stCondLst>
                        <p:cond delay="0"/>
                      </p:stCondLst>
                      <p:childTnLst>
                        <p:par>
                          <p:cTn id="99" fill="hold">
                            <p:stCondLst>
                              <p:cond delay="0"/>
                            </p:stCondLst>
                            <p:childTnLst>
                              <p:par>
                                <p:cTn id="100" presetID="10" presetClass="exit" presetSubtype="0" fill="hold" grpId="0" nodeType="clickEffect">
                                  <p:stCondLst>
                                    <p:cond delay="0"/>
                                  </p:stCondLst>
                                  <p:childTnLst>
                                    <p:animEffect transition="out" filter="fade">
                                      <p:cBhvr>
                                        <p:cTn id="101" dur="500"/>
                                        <p:tgtEl>
                                          <p:spTgt spid="103"/>
                                        </p:tgtEl>
                                      </p:cBhvr>
                                    </p:animEffect>
                                    <p:set>
                                      <p:cBhvr>
                                        <p:cTn id="102" dur="1" fill="hold">
                                          <p:stCondLst>
                                            <p:cond delay="499"/>
                                          </p:stCondLst>
                                        </p:cTn>
                                        <p:tgtEl>
                                          <p:spTgt spid="103"/>
                                        </p:tgtEl>
                                        <p:attrNameLst>
                                          <p:attrName>style.visibility</p:attrName>
                                        </p:attrNameLst>
                                      </p:cBhvr>
                                      <p:to>
                                        <p:strVal val="hidden"/>
                                      </p:to>
                                    </p:se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94"/>
                                        </p:tgtEl>
                                        <p:attrNameLst>
                                          <p:attrName>style.visibility</p:attrName>
                                        </p:attrNameLst>
                                      </p:cBhvr>
                                      <p:to>
                                        <p:strVal val="visible"/>
                                      </p:to>
                                    </p:set>
                                    <p:animEffect transition="in" filter="fade">
                                      <p:cBhvr>
                                        <p:cTn id="106" dur="500"/>
                                        <p:tgtEl>
                                          <p:spTgt spid="94"/>
                                        </p:tgtEl>
                                      </p:cBhvr>
                                    </p:animEffect>
                                  </p:childTnLst>
                                </p:cTn>
                              </p:par>
                              <p:par>
                                <p:cTn id="107" presetID="10" presetClass="entr" presetSubtype="0" fill="hold" nodeType="withEffect">
                                  <p:stCondLst>
                                    <p:cond delay="0"/>
                                  </p:stCondLst>
                                  <p:childTnLst>
                                    <p:set>
                                      <p:cBhvr>
                                        <p:cTn id="108" dur="1" fill="hold">
                                          <p:stCondLst>
                                            <p:cond delay="0"/>
                                          </p:stCondLst>
                                        </p:cTn>
                                        <p:tgtEl>
                                          <p:spTgt spid="96"/>
                                        </p:tgtEl>
                                        <p:attrNameLst>
                                          <p:attrName>style.visibility</p:attrName>
                                        </p:attrNameLst>
                                      </p:cBhvr>
                                      <p:to>
                                        <p:strVal val="visible"/>
                                      </p:to>
                                    </p:set>
                                    <p:animEffect transition="in" filter="fade">
                                      <p:cBhvr>
                                        <p:cTn id="109" dur="500"/>
                                        <p:tgtEl>
                                          <p:spTgt spid="9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8"/>
                                        </p:tgtEl>
                                        <p:attrNameLst>
                                          <p:attrName>style.visibility</p:attrName>
                                        </p:attrNameLst>
                                      </p:cBhvr>
                                      <p:to>
                                        <p:strVal val="visible"/>
                                      </p:to>
                                    </p:set>
                                    <p:animEffect transition="in" filter="fade">
                                      <p:cBhvr>
                                        <p:cTn id="112" dur="500"/>
                                        <p:tgtEl>
                                          <p:spTgt spid="98"/>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99"/>
                                        </p:tgtEl>
                                        <p:attrNameLst>
                                          <p:attrName>style.visibility</p:attrName>
                                        </p:attrNameLst>
                                      </p:cBhvr>
                                      <p:to>
                                        <p:strVal val="visible"/>
                                      </p:to>
                                    </p:set>
                                    <p:animEffect transition="in" filter="fade">
                                      <p:cBhvr>
                                        <p:cTn id="115" dur="500"/>
                                        <p:tgtEl>
                                          <p:spTgt spid="99"/>
                                        </p:tgtEl>
                                      </p:cBhvr>
                                    </p:animEffect>
                                  </p:childTnLst>
                                </p:cTn>
                              </p:par>
                            </p:childTnLst>
                          </p:cTn>
                        </p:par>
                      </p:childTnLst>
                    </p:cTn>
                  </p:par>
                </p:childTnLst>
              </p:cTn>
              <p:nextCondLst>
                <p:cond evt="onClick" delay="0">
                  <p:tgtEl>
                    <p:spTgt spid="103"/>
                  </p:tgtEl>
                </p:cond>
              </p:nextCondLst>
            </p:seq>
          </p:childTnLst>
        </p:cTn>
      </p:par>
    </p:tnLst>
    <p:bldLst>
      <p:bldP spid="59" grpId="0" animBg="1"/>
      <p:bldP spid="62" grpId="0" animBg="1"/>
      <p:bldP spid="65" grpId="0" animBg="1"/>
      <p:bldP spid="70" grpId="0" animBg="1"/>
      <p:bldP spid="74" grpId="0" animBg="1"/>
      <p:bldP spid="75" grpId="0"/>
      <p:bldP spid="76" grpId="0" animBg="1"/>
      <p:bldP spid="86" grpId="0"/>
      <p:bldP spid="87" grpId="0"/>
      <p:bldP spid="88" grpId="0" animBg="1"/>
      <p:bldP spid="89" grpId="0"/>
      <p:bldP spid="90" grpId="0"/>
      <p:bldP spid="91" grpId="0"/>
      <p:bldP spid="92" grpId="0"/>
      <p:bldP spid="93" grpId="0" animBg="1"/>
      <p:bldP spid="94" grpId="0" animBg="1"/>
      <p:bldP spid="98" grpId="0"/>
      <p:bldP spid="99" grpId="0"/>
      <p:bldP spid="102" grpId="0" animBg="1"/>
      <p:bldP spid="102" grpId="1" animBg="1"/>
      <p:bldP spid="103" grpId="0" animBg="1"/>
      <p:bldP spid="10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DEB012-7886-3830-BE67-86E85A51372F}"/>
                  </a:ext>
                </a:extLst>
              </p:cNvPr>
              <p:cNvSpPr txBox="1"/>
              <p:nvPr/>
            </p:nvSpPr>
            <p:spPr>
              <a:xfrm>
                <a:off x="7252189" y="3901698"/>
                <a:ext cx="1574653" cy="552459"/>
              </a:xfrm>
              <a:prstGeom prst="rect">
                <a:avLst/>
              </a:prstGeom>
              <a:noFill/>
            </p:spPr>
            <p:txBody>
              <a:bodyPr wrap="square" rtlCol="0">
                <a:spAutoFit/>
              </a:bodyPr>
              <a:lstStyle/>
              <a:p>
                <a:r>
                  <a:rPr lang="en-GB" b="0" dirty="0">
                    <a:solidFill>
                      <a:schemeClr val="accent1"/>
                    </a:solidFill>
                  </a:rPr>
                  <a:t>F = </a:t>
                </a:r>
                <a14:m>
                  <m:oMath xmlns:m="http://schemas.openxmlformats.org/officeDocument/2006/math">
                    <m:d>
                      <m:dPr>
                        <m:ctrlPr>
                          <a:rPr lang="en-GB" b="0" i="1" smtClean="0">
                            <a:solidFill>
                              <a:schemeClr val="accent1"/>
                            </a:solidFill>
                            <a:latin typeface="Cambria Math" panose="02040503050406030204" pitchFamily="18" charset="0"/>
                          </a:rPr>
                        </m:ctrlPr>
                      </m:dPr>
                      <m:e>
                        <m:m>
                          <m:mPr>
                            <m:mcs>
                              <m:mc>
                                <m:mcPr>
                                  <m:count m:val="1"/>
                                  <m:mcJc m:val="center"/>
                                </m:mcPr>
                              </m:mc>
                            </m:mcs>
                            <m:ctrlPr>
                              <a:rPr lang="en-GB" b="0" i="1" smtClean="0">
                                <a:solidFill>
                                  <a:schemeClr val="accent1"/>
                                </a:solidFill>
                                <a:latin typeface="Cambria Math" panose="02040503050406030204" pitchFamily="18" charset="0"/>
                              </a:rPr>
                            </m:ctrlPr>
                          </m:mPr>
                          <m:mr>
                            <m:e>
                              <m:r>
                                <m:rPr>
                                  <m:brk m:alnAt="7"/>
                                </m:rPr>
                                <a:rPr lang="en-GB" b="0" i="1" smtClean="0">
                                  <a:solidFill>
                                    <a:schemeClr val="accent1"/>
                                  </a:solidFill>
                                  <a:latin typeface="Cambria Math" panose="02040503050406030204" pitchFamily="18" charset="0"/>
                                </a:rPr>
                                <m:t>−</m:t>
                              </m:r>
                              <m:r>
                                <a:rPr lang="en-GB" b="0" i="1" smtClean="0">
                                  <a:solidFill>
                                    <a:schemeClr val="accent1"/>
                                  </a:solidFill>
                                  <a:latin typeface="Cambria Math" panose="02040503050406030204" pitchFamily="18" charset="0"/>
                                </a:rPr>
                                <m:t>2</m:t>
                              </m:r>
                            </m:e>
                          </m:mr>
                          <m:mr>
                            <m:e>
                              <m:r>
                                <a:rPr lang="en-GB" b="0" i="1" smtClean="0">
                                  <a:solidFill>
                                    <a:schemeClr val="accent1"/>
                                  </a:solidFill>
                                  <a:latin typeface="Cambria Math" panose="02040503050406030204" pitchFamily="18" charset="0"/>
                                </a:rPr>
                                <m:t>−</m:t>
                              </m:r>
                              <m:r>
                                <a:rPr lang="en-GB" b="0" i="1" smtClean="0">
                                  <a:solidFill>
                                    <a:schemeClr val="accent1"/>
                                  </a:solidFill>
                                  <a:latin typeface="Cambria Math" panose="02040503050406030204" pitchFamily="18" charset="0"/>
                                </a:rPr>
                                <m:t>2</m:t>
                              </m:r>
                            </m:e>
                          </m:mr>
                        </m:m>
                      </m:e>
                    </m:d>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a14:m>
                <a:endParaRPr lang="en-GB" dirty="0">
                  <a:solidFill>
                    <a:schemeClr val="accent1"/>
                  </a:solidFill>
                </a:endParaRPr>
              </a:p>
            </p:txBody>
          </p:sp>
        </mc:Choice>
        <mc:Fallback xmlns="">
          <p:sp>
            <p:nvSpPr>
              <p:cNvPr id="5" name="TextBox 4">
                <a:extLst>
                  <a:ext uri="{FF2B5EF4-FFF2-40B4-BE49-F238E27FC236}">
                    <a16:creationId xmlns:a16="http://schemas.microsoft.com/office/drawing/2014/main" id="{98DEB012-7886-3830-BE67-86E85A51372F}"/>
                  </a:ext>
                </a:extLst>
              </p:cNvPr>
              <p:cNvSpPr txBox="1">
                <a:spLocks noRot="1" noChangeAspect="1" noMove="1" noResize="1" noEditPoints="1" noAdjustHandles="1" noChangeArrowheads="1" noChangeShapeType="1" noTextEdit="1"/>
              </p:cNvSpPr>
              <p:nvPr/>
            </p:nvSpPr>
            <p:spPr>
              <a:xfrm>
                <a:off x="7252189" y="3901698"/>
                <a:ext cx="1574653" cy="552459"/>
              </a:xfrm>
              <a:prstGeom prst="rect">
                <a:avLst/>
              </a:prstGeom>
              <a:blipFill>
                <a:blip r:embed="rId2"/>
                <a:stretch>
                  <a:fillRect l="-3488" b="-1099"/>
                </a:stretch>
              </a:blipFill>
            </p:spPr>
            <p:txBody>
              <a:bodyPr/>
              <a:lstStyle/>
              <a:p>
                <a:r>
                  <a:rPr lang="en-GB">
                    <a:noFill/>
                  </a:rPr>
                  <a:t> </a:t>
                </a:r>
              </a:p>
            </p:txBody>
          </p:sp>
        </mc:Fallback>
      </mc:AlternateContent>
      <p:grpSp>
        <p:nvGrpSpPr>
          <p:cNvPr id="2" name="Group 1">
            <a:extLst>
              <a:ext uri="{FF2B5EF4-FFF2-40B4-BE49-F238E27FC236}">
                <a16:creationId xmlns:a16="http://schemas.microsoft.com/office/drawing/2014/main" id="{30098A51-504B-4299-8AD9-F3F27789DBA9}"/>
              </a:ext>
            </a:extLst>
          </p:cNvPr>
          <p:cNvGrpSpPr/>
          <p:nvPr/>
        </p:nvGrpSpPr>
        <p:grpSpPr>
          <a:xfrm>
            <a:off x="0" y="0"/>
            <a:ext cx="9143074" cy="599127"/>
            <a:chOff x="0" y="13335"/>
            <a:chExt cx="9144218" cy="599127"/>
          </a:xfrm>
        </p:grpSpPr>
        <p:sp>
          <p:nvSpPr>
            <p:cNvPr id="3" name="TextBox 32">
              <a:extLst>
                <a:ext uri="{FF2B5EF4-FFF2-40B4-BE49-F238E27FC236}">
                  <a16:creationId xmlns:a16="http://schemas.microsoft.com/office/drawing/2014/main" id="{7DB961E6-9DDD-426B-BA86-943C87CB0DB5}"/>
                </a:ext>
              </a:extLst>
            </p:cNvPr>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Quickfire Examples</a:t>
              </a:r>
              <a:endParaRPr lang="en-GB" sz="3200" dirty="0"/>
            </a:p>
          </p:txBody>
        </p:sp>
        <p:cxnSp>
          <p:nvCxnSpPr>
            <p:cNvPr id="4" name="Straight Connector 3">
              <a:extLst>
                <a:ext uri="{FF2B5EF4-FFF2-40B4-BE49-F238E27FC236}">
                  <a16:creationId xmlns:a16="http://schemas.microsoft.com/office/drawing/2014/main" id="{DAB47F7A-4921-43C7-95F9-0819E7563663}"/>
                </a:ext>
              </a:extLst>
            </p:cNvPr>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31" name="Oval 30">
            <a:extLst>
              <a:ext uri="{FF2B5EF4-FFF2-40B4-BE49-F238E27FC236}">
                <a16:creationId xmlns:a16="http://schemas.microsoft.com/office/drawing/2014/main" id="{0585DA4F-2B0F-4F06-9574-486E003A519D}"/>
              </a:ext>
            </a:extLst>
          </p:cNvPr>
          <p:cNvSpPr/>
          <p:nvPr/>
        </p:nvSpPr>
        <p:spPr>
          <a:xfrm>
            <a:off x="1352421" y="2357120"/>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43" name="Straight Arrow Connector 42">
            <a:extLst>
              <a:ext uri="{FF2B5EF4-FFF2-40B4-BE49-F238E27FC236}">
                <a16:creationId xmlns:a16="http://schemas.microsoft.com/office/drawing/2014/main" id="{F6C0D553-1F74-44EE-8E27-DD4EE227ABF5}"/>
              </a:ext>
            </a:extLst>
          </p:cNvPr>
          <p:cNvCxnSpPr>
            <a:cxnSpLocks/>
          </p:cNvCxnSpPr>
          <p:nvPr/>
        </p:nvCxnSpPr>
        <p:spPr>
          <a:xfrm>
            <a:off x="1454448" y="2584574"/>
            <a:ext cx="0" cy="41467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7C0FD29-41DD-49EC-9AB8-88BAB1B21871}"/>
              </a:ext>
            </a:extLst>
          </p:cNvPr>
          <p:cNvCxnSpPr>
            <a:cxnSpLocks/>
          </p:cNvCxnSpPr>
          <p:nvPr/>
        </p:nvCxnSpPr>
        <p:spPr>
          <a:xfrm>
            <a:off x="1569844" y="2463830"/>
            <a:ext cx="48768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154DA5A-F01A-44B9-B974-2011BCA604BA}"/>
              </a:ext>
            </a:extLst>
          </p:cNvPr>
          <p:cNvCxnSpPr>
            <a:cxnSpLocks/>
          </p:cNvCxnSpPr>
          <p:nvPr/>
        </p:nvCxnSpPr>
        <p:spPr>
          <a:xfrm flipV="1">
            <a:off x="1454448" y="1979960"/>
            <a:ext cx="1096" cy="36954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6D9893D-0845-49E2-A4A4-3C7C96DFCBAF}"/>
              </a:ext>
            </a:extLst>
          </p:cNvPr>
          <p:cNvCxnSpPr>
            <a:cxnSpLocks/>
          </p:cNvCxnSpPr>
          <p:nvPr/>
        </p:nvCxnSpPr>
        <p:spPr>
          <a:xfrm flipH="1" flipV="1">
            <a:off x="904999" y="2461290"/>
            <a:ext cx="43434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B74EEDC-5BD6-40DF-B743-EA00FA0737E8}"/>
                  </a:ext>
                </a:extLst>
              </p:cNvPr>
              <p:cNvSpPr txBox="1"/>
              <p:nvPr/>
            </p:nvSpPr>
            <p:spPr>
              <a:xfrm>
                <a:off x="1993223" y="2291109"/>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𝑃</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47" name="TextBox 46">
                <a:extLst>
                  <a:ext uri="{FF2B5EF4-FFF2-40B4-BE49-F238E27FC236}">
                    <a16:creationId xmlns:a16="http://schemas.microsoft.com/office/drawing/2014/main" id="{AB74EEDC-5BD6-40DF-B743-EA00FA0737E8}"/>
                  </a:ext>
                </a:extLst>
              </p:cNvPr>
              <p:cNvSpPr txBox="1">
                <a:spLocks noRot="1" noChangeAspect="1" noMove="1" noResize="1" noEditPoints="1" noAdjustHandles="1" noChangeArrowheads="1" noChangeShapeType="1" noTextEdit="1"/>
              </p:cNvSpPr>
              <p:nvPr/>
            </p:nvSpPr>
            <p:spPr>
              <a:xfrm>
                <a:off x="1993223" y="2291109"/>
                <a:ext cx="566267"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7F6DB289-03BE-4929-9FBA-BBB15140D04C}"/>
                  </a:ext>
                </a:extLst>
              </p:cNvPr>
              <p:cNvSpPr txBox="1"/>
              <p:nvPr/>
            </p:nvSpPr>
            <p:spPr>
              <a:xfrm>
                <a:off x="317158" y="2295674"/>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3</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48" name="TextBox 47">
                <a:extLst>
                  <a:ext uri="{FF2B5EF4-FFF2-40B4-BE49-F238E27FC236}">
                    <a16:creationId xmlns:a16="http://schemas.microsoft.com/office/drawing/2014/main" id="{7F6DB289-03BE-4929-9FBA-BBB15140D04C}"/>
                  </a:ext>
                </a:extLst>
              </p:cNvPr>
              <p:cNvSpPr txBox="1">
                <a:spLocks noRot="1" noChangeAspect="1" noMove="1" noResize="1" noEditPoints="1" noAdjustHandles="1" noChangeArrowheads="1" noChangeShapeType="1" noTextEdit="1"/>
              </p:cNvSpPr>
              <p:nvPr/>
            </p:nvSpPr>
            <p:spPr>
              <a:xfrm>
                <a:off x="317158" y="2295674"/>
                <a:ext cx="566267"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99CF0BD-10A6-438F-AFE3-08148BCBDE94}"/>
                  </a:ext>
                </a:extLst>
              </p:cNvPr>
              <p:cNvSpPr txBox="1"/>
              <p:nvPr/>
            </p:nvSpPr>
            <p:spPr>
              <a:xfrm>
                <a:off x="1141219" y="1660594"/>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5</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49" name="TextBox 48">
                <a:extLst>
                  <a:ext uri="{FF2B5EF4-FFF2-40B4-BE49-F238E27FC236}">
                    <a16:creationId xmlns:a16="http://schemas.microsoft.com/office/drawing/2014/main" id="{C99CF0BD-10A6-438F-AFE3-08148BCBDE94}"/>
                  </a:ext>
                </a:extLst>
              </p:cNvPr>
              <p:cNvSpPr txBox="1">
                <a:spLocks noRot="1" noChangeAspect="1" noMove="1" noResize="1" noEditPoints="1" noAdjustHandles="1" noChangeArrowheads="1" noChangeShapeType="1" noTextEdit="1"/>
              </p:cNvSpPr>
              <p:nvPr/>
            </p:nvSpPr>
            <p:spPr>
              <a:xfrm>
                <a:off x="1141219" y="1660594"/>
                <a:ext cx="566267"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A73350C7-BCFC-41F0-8D52-AD44A3F6D875}"/>
                  </a:ext>
                </a:extLst>
              </p:cNvPr>
              <p:cNvSpPr txBox="1"/>
              <p:nvPr/>
            </p:nvSpPr>
            <p:spPr>
              <a:xfrm>
                <a:off x="1198369" y="2979777"/>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5</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50" name="TextBox 49">
                <a:extLst>
                  <a:ext uri="{FF2B5EF4-FFF2-40B4-BE49-F238E27FC236}">
                    <a16:creationId xmlns:a16="http://schemas.microsoft.com/office/drawing/2014/main" id="{A73350C7-BCFC-41F0-8D52-AD44A3F6D875}"/>
                  </a:ext>
                </a:extLst>
              </p:cNvPr>
              <p:cNvSpPr txBox="1">
                <a:spLocks noRot="1" noChangeAspect="1" noMove="1" noResize="1" noEditPoints="1" noAdjustHandles="1" noChangeArrowheads="1" noChangeShapeType="1" noTextEdit="1"/>
              </p:cNvSpPr>
              <p:nvPr/>
            </p:nvSpPr>
            <p:spPr>
              <a:xfrm>
                <a:off x="1198369" y="2979777"/>
                <a:ext cx="566267"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8CD8395-BCBC-45D8-BDD9-3AB3CF1BA5C1}"/>
                  </a:ext>
                </a:extLst>
              </p:cNvPr>
              <p:cNvSpPr txBox="1"/>
              <p:nvPr/>
            </p:nvSpPr>
            <p:spPr>
              <a:xfrm>
                <a:off x="2822600" y="2482255"/>
                <a:ext cx="23336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𝑅</m:t>
                      </m:r>
                      <m:d>
                        <m:dPr>
                          <m:ctrlPr>
                            <a:rPr lang="en-GB" i="1">
                              <a:latin typeface="Cambria Math" panose="02040503050406030204" pitchFamily="18" charset="0"/>
                            </a:rPr>
                          </m:ctrlPr>
                        </m:dPr>
                        <m:e>
                          <m:r>
                            <a:rPr lang="en-GB" i="1">
                              <a:latin typeface="Cambria Math" panose="02040503050406030204" pitchFamily="18" charset="0"/>
                            </a:rPr>
                            <m:t>↑</m:t>
                          </m:r>
                        </m:e>
                      </m:d>
                      <m:r>
                        <a:rPr lang="en-GB" i="1">
                          <a:latin typeface="Cambria Math" panose="02040503050406030204" pitchFamily="18" charset="0"/>
                        </a:rPr>
                        <m:t>:</m:t>
                      </m:r>
                      <m:r>
                        <a:rPr lang="en-GB" b="0" i="1" smtClean="0">
                          <a:latin typeface="Cambria Math" panose="02040503050406030204" pitchFamily="18" charset="0"/>
                        </a:rPr>
                        <m:t>   </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dirty="0"/>
              </a:p>
            </p:txBody>
          </p:sp>
        </mc:Choice>
        <mc:Fallback xmlns="">
          <p:sp>
            <p:nvSpPr>
              <p:cNvPr id="11" name="TextBox 10">
                <a:extLst>
                  <a:ext uri="{FF2B5EF4-FFF2-40B4-BE49-F238E27FC236}">
                    <a16:creationId xmlns:a16="http://schemas.microsoft.com/office/drawing/2014/main" id="{08CD8395-BCBC-45D8-BDD9-3AB3CF1BA5C1}"/>
                  </a:ext>
                </a:extLst>
              </p:cNvPr>
              <p:cNvSpPr txBox="1">
                <a:spLocks noRot="1" noChangeAspect="1" noMove="1" noResize="1" noEditPoints="1" noAdjustHandles="1" noChangeArrowheads="1" noChangeShapeType="1" noTextEdit="1"/>
              </p:cNvSpPr>
              <p:nvPr/>
            </p:nvSpPr>
            <p:spPr>
              <a:xfrm>
                <a:off x="2822600" y="2482255"/>
                <a:ext cx="2333600" cy="369332"/>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B28167-0C57-43C9-989C-81A04C2A016F}"/>
                  </a:ext>
                </a:extLst>
              </p:cNvPr>
              <p:cNvSpPr txBox="1"/>
              <p:nvPr/>
            </p:nvSpPr>
            <p:spPr>
              <a:xfrm>
                <a:off x="2829843" y="2025669"/>
                <a:ext cx="23336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𝑅</m:t>
                      </m:r>
                      <m:d>
                        <m:dPr>
                          <m:ctrlPr>
                            <a:rPr lang="en-GB" i="1">
                              <a:latin typeface="Cambria Math" panose="02040503050406030204" pitchFamily="18" charset="0"/>
                            </a:rPr>
                          </m:ctrlPr>
                        </m:dPr>
                        <m:e>
                          <m:r>
                            <a:rPr lang="en-GB" b="0" i="1" smtClean="0">
                              <a:latin typeface="Cambria Math" panose="02040503050406030204" pitchFamily="18" charset="0"/>
                            </a:rPr>
                            <m:t>→</m:t>
                          </m:r>
                        </m:e>
                      </m:d>
                      <m:r>
                        <a:rPr lang="en-GB" i="1">
                          <a:latin typeface="Cambria Math" panose="02040503050406030204" pitchFamily="18" charset="0"/>
                        </a:rPr>
                        <m:t>:</m:t>
                      </m:r>
                      <m:r>
                        <a:rPr lang="en-GB" b="0" i="1" smtClean="0">
                          <a:latin typeface="Cambria Math" panose="02040503050406030204" pitchFamily="18" charset="0"/>
                        </a:rPr>
                        <m:t>   </m:t>
                      </m:r>
                      <m:d>
                        <m:dPr>
                          <m:ctrlPr>
                            <a:rPr lang="en-GB" b="0" i="1" smtClean="0">
                              <a:latin typeface="Cambria Math" panose="02040503050406030204" pitchFamily="18" charset="0"/>
                            </a:rPr>
                          </m:ctrlPr>
                        </m:dPr>
                        <m:e>
                          <m:r>
                            <a:rPr lang="en-GB" b="0" i="1" smtClean="0">
                              <a:latin typeface="Cambria Math" panose="02040503050406030204" pitchFamily="18" charset="0"/>
                            </a:rPr>
                            <m:t>𝑃</m:t>
                          </m:r>
                          <m:r>
                            <a:rPr lang="en-GB" b="0" i="1" smtClean="0">
                              <a:latin typeface="Cambria Math" panose="02040503050406030204" pitchFamily="18" charset="0"/>
                            </a:rPr>
                            <m:t>−</m:t>
                          </m:r>
                          <m:r>
                            <a:rPr lang="en-GB" b="0" i="1" smtClean="0">
                              <a:latin typeface="Cambria Math" panose="02040503050406030204" pitchFamily="18" charset="0"/>
                            </a:rPr>
                            <m:t>3</m:t>
                          </m:r>
                        </m:e>
                      </m:d>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dirty="0"/>
              </a:p>
            </p:txBody>
          </p:sp>
        </mc:Choice>
        <mc:Fallback xmlns="">
          <p:sp>
            <p:nvSpPr>
              <p:cNvPr id="51" name="TextBox 50">
                <a:extLst>
                  <a:ext uri="{FF2B5EF4-FFF2-40B4-BE49-F238E27FC236}">
                    <a16:creationId xmlns:a16="http://schemas.microsoft.com/office/drawing/2014/main" id="{A8B28167-0C57-43C9-989C-81A04C2A016F}"/>
                  </a:ext>
                </a:extLst>
              </p:cNvPr>
              <p:cNvSpPr txBox="1">
                <a:spLocks noRot="1" noChangeAspect="1" noMove="1" noResize="1" noEditPoints="1" noAdjustHandles="1" noChangeArrowheads="1" noChangeShapeType="1" noTextEdit="1"/>
              </p:cNvSpPr>
              <p:nvPr/>
            </p:nvSpPr>
            <p:spPr>
              <a:xfrm>
                <a:off x="2829843" y="2025669"/>
                <a:ext cx="2333600" cy="369332"/>
              </a:xfrm>
              <a:prstGeom prst="rect">
                <a:avLst/>
              </a:prstGeom>
              <a:blipFill>
                <a:blip r:embed="rId8"/>
                <a:stretch>
                  <a:fillRect/>
                </a:stretch>
              </a:blipFill>
            </p:spPr>
            <p:txBody>
              <a:bodyPr/>
              <a:lstStyle/>
              <a:p>
                <a:r>
                  <a:rPr lang="en-GB">
                    <a:noFill/>
                  </a:rPr>
                  <a:t> </a:t>
                </a:r>
              </a:p>
            </p:txBody>
          </p:sp>
        </mc:Fallback>
      </mc:AlternateContent>
      <p:sp>
        <p:nvSpPr>
          <p:cNvPr id="52" name="Oval 51">
            <a:extLst>
              <a:ext uri="{FF2B5EF4-FFF2-40B4-BE49-F238E27FC236}">
                <a16:creationId xmlns:a16="http://schemas.microsoft.com/office/drawing/2014/main" id="{9CF9B2A9-09C2-46C8-8B8D-D3C52C774BDC}"/>
              </a:ext>
            </a:extLst>
          </p:cNvPr>
          <p:cNvSpPr/>
          <p:nvPr/>
        </p:nvSpPr>
        <p:spPr>
          <a:xfrm>
            <a:off x="6292609" y="2244725"/>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53" name="Straight Arrow Connector 52">
            <a:extLst>
              <a:ext uri="{FF2B5EF4-FFF2-40B4-BE49-F238E27FC236}">
                <a16:creationId xmlns:a16="http://schemas.microsoft.com/office/drawing/2014/main" id="{0343DC11-24B2-49AD-B6E8-554BACFF9276}"/>
              </a:ext>
            </a:extLst>
          </p:cNvPr>
          <p:cNvCxnSpPr>
            <a:cxnSpLocks/>
          </p:cNvCxnSpPr>
          <p:nvPr/>
        </p:nvCxnSpPr>
        <p:spPr>
          <a:xfrm>
            <a:off x="6505985" y="2359055"/>
            <a:ext cx="48768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35C0F27F-59B9-487B-89CD-BF08B135780F}"/>
                  </a:ext>
                </a:extLst>
              </p:cNvPr>
              <p:cNvSpPr txBox="1"/>
              <p:nvPr/>
            </p:nvSpPr>
            <p:spPr>
              <a:xfrm>
                <a:off x="6867251" y="2180595"/>
                <a:ext cx="12797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GB" b="0" i="1" smtClean="0">
                              <a:solidFill>
                                <a:schemeClr val="accent1"/>
                              </a:solidFill>
                              <a:latin typeface="Cambria Math" panose="02040503050406030204" pitchFamily="18" charset="0"/>
                            </a:rPr>
                          </m:ctrlPr>
                        </m:dPr>
                        <m:e>
                          <m:r>
                            <a:rPr lang="en-GB" b="0" i="1" smtClean="0">
                              <a:solidFill>
                                <a:schemeClr val="accent1"/>
                              </a:solidFill>
                              <a:latin typeface="Cambria Math" panose="02040503050406030204" pitchFamily="18" charset="0"/>
                            </a:rPr>
                            <m:t>𝑃</m:t>
                          </m:r>
                          <m:r>
                            <a:rPr lang="en-GB" b="0" i="1" smtClean="0">
                              <a:solidFill>
                                <a:schemeClr val="accent1"/>
                              </a:solidFill>
                              <a:latin typeface="Cambria Math" panose="02040503050406030204" pitchFamily="18" charset="0"/>
                            </a:rPr>
                            <m:t>−</m:t>
                          </m:r>
                          <m:r>
                            <a:rPr lang="en-GB" b="0" i="1" smtClean="0">
                              <a:solidFill>
                                <a:schemeClr val="accent1"/>
                              </a:solidFill>
                              <a:latin typeface="Cambria Math" panose="02040503050406030204" pitchFamily="18" charset="0"/>
                            </a:rPr>
                            <m:t>3</m:t>
                          </m:r>
                        </m:e>
                      </m:d>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54" name="TextBox 53">
                <a:extLst>
                  <a:ext uri="{FF2B5EF4-FFF2-40B4-BE49-F238E27FC236}">
                    <a16:creationId xmlns:a16="http://schemas.microsoft.com/office/drawing/2014/main" id="{35C0F27F-59B9-487B-89CD-BF08B135780F}"/>
                  </a:ext>
                </a:extLst>
              </p:cNvPr>
              <p:cNvSpPr txBox="1">
                <a:spLocks noRot="1" noChangeAspect="1" noMove="1" noResize="1" noEditPoints="1" noAdjustHandles="1" noChangeArrowheads="1" noChangeShapeType="1" noTextEdit="1"/>
              </p:cNvSpPr>
              <p:nvPr/>
            </p:nvSpPr>
            <p:spPr>
              <a:xfrm>
                <a:off x="6867251" y="2180595"/>
                <a:ext cx="1279799" cy="369332"/>
              </a:xfrm>
              <a:prstGeom prst="rect">
                <a:avLst/>
              </a:prstGeom>
              <a:blipFill>
                <a:blip r:embed="rId9"/>
                <a:stretch>
                  <a:fillRect/>
                </a:stretch>
              </a:blipFill>
            </p:spPr>
            <p:txBody>
              <a:bodyPr/>
              <a:lstStyle/>
              <a:p>
                <a:r>
                  <a:rPr lang="en-GB">
                    <a:noFill/>
                  </a:rPr>
                  <a:t> </a:t>
                </a:r>
              </a:p>
            </p:txBody>
          </p:sp>
        </mc:Fallback>
      </mc:AlternateContent>
      <p:sp>
        <p:nvSpPr>
          <p:cNvPr id="55" name="Rectangle 54">
            <a:extLst>
              <a:ext uri="{FF2B5EF4-FFF2-40B4-BE49-F238E27FC236}">
                <a16:creationId xmlns:a16="http://schemas.microsoft.com/office/drawing/2014/main" id="{5CCDC80A-90E1-40FD-BFF0-36ECB3DA1B3F}"/>
              </a:ext>
            </a:extLst>
          </p:cNvPr>
          <p:cNvSpPr/>
          <p:nvPr/>
        </p:nvSpPr>
        <p:spPr>
          <a:xfrm>
            <a:off x="3583894" y="2419880"/>
            <a:ext cx="1429431" cy="433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6" name="Rectangle 55">
            <a:extLst>
              <a:ext uri="{FF2B5EF4-FFF2-40B4-BE49-F238E27FC236}">
                <a16:creationId xmlns:a16="http://schemas.microsoft.com/office/drawing/2014/main" id="{FFE72252-1E3E-4A1C-B82D-9357EB5C508D}"/>
              </a:ext>
            </a:extLst>
          </p:cNvPr>
          <p:cNvSpPr/>
          <p:nvPr/>
        </p:nvSpPr>
        <p:spPr>
          <a:xfrm>
            <a:off x="3583893" y="1982320"/>
            <a:ext cx="1429431" cy="433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7" name="Rectangle 56">
            <a:extLst>
              <a:ext uri="{FF2B5EF4-FFF2-40B4-BE49-F238E27FC236}">
                <a16:creationId xmlns:a16="http://schemas.microsoft.com/office/drawing/2014/main" id="{3E1D3D27-5D3F-46E9-A84D-FE8C5C1E45FA}"/>
              </a:ext>
            </a:extLst>
          </p:cNvPr>
          <p:cNvSpPr/>
          <p:nvPr/>
        </p:nvSpPr>
        <p:spPr>
          <a:xfrm>
            <a:off x="6173735" y="1888803"/>
            <a:ext cx="2546807" cy="970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Resultant Force</a:t>
            </a:r>
          </a:p>
        </p:txBody>
      </p:sp>
      <p:sp>
        <p:nvSpPr>
          <p:cNvPr id="58" name="Oval 57">
            <a:extLst>
              <a:ext uri="{FF2B5EF4-FFF2-40B4-BE49-F238E27FC236}">
                <a16:creationId xmlns:a16="http://schemas.microsoft.com/office/drawing/2014/main" id="{F48DEF25-1610-41CC-937B-DBCB1466ED6B}"/>
              </a:ext>
            </a:extLst>
          </p:cNvPr>
          <p:cNvSpPr/>
          <p:nvPr/>
        </p:nvSpPr>
        <p:spPr>
          <a:xfrm>
            <a:off x="1352421" y="4089010"/>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59" name="Straight Arrow Connector 58">
            <a:extLst>
              <a:ext uri="{FF2B5EF4-FFF2-40B4-BE49-F238E27FC236}">
                <a16:creationId xmlns:a16="http://schemas.microsoft.com/office/drawing/2014/main" id="{60CFFACA-C6A9-4B46-B50B-97B5A56D85EA}"/>
              </a:ext>
            </a:extLst>
          </p:cNvPr>
          <p:cNvCxnSpPr>
            <a:cxnSpLocks/>
          </p:cNvCxnSpPr>
          <p:nvPr/>
        </p:nvCxnSpPr>
        <p:spPr>
          <a:xfrm>
            <a:off x="1454448" y="4316464"/>
            <a:ext cx="0" cy="41467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4A8878D4-C295-4834-ACA9-B3A95A2A0794}"/>
              </a:ext>
            </a:extLst>
          </p:cNvPr>
          <p:cNvCxnSpPr>
            <a:cxnSpLocks/>
          </p:cNvCxnSpPr>
          <p:nvPr/>
        </p:nvCxnSpPr>
        <p:spPr>
          <a:xfrm>
            <a:off x="1569844" y="4195720"/>
            <a:ext cx="48768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F55B0F9-8540-4181-8397-72C89E32F7D9}"/>
              </a:ext>
            </a:extLst>
          </p:cNvPr>
          <p:cNvCxnSpPr>
            <a:cxnSpLocks/>
          </p:cNvCxnSpPr>
          <p:nvPr/>
        </p:nvCxnSpPr>
        <p:spPr>
          <a:xfrm flipV="1">
            <a:off x="1454448" y="3711850"/>
            <a:ext cx="1096" cy="36954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C10D5B7-EABA-4661-8A39-50DB148EFF82}"/>
              </a:ext>
            </a:extLst>
          </p:cNvPr>
          <p:cNvCxnSpPr>
            <a:cxnSpLocks/>
          </p:cNvCxnSpPr>
          <p:nvPr/>
        </p:nvCxnSpPr>
        <p:spPr>
          <a:xfrm flipH="1" flipV="1">
            <a:off x="904999" y="4193180"/>
            <a:ext cx="43434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C33ABB68-E85A-4667-8EF5-7EA4D4D79E90}"/>
                  </a:ext>
                </a:extLst>
              </p:cNvPr>
              <p:cNvSpPr txBox="1"/>
              <p:nvPr/>
            </p:nvSpPr>
            <p:spPr>
              <a:xfrm>
                <a:off x="1947503" y="4144919"/>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3</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63" name="TextBox 62">
                <a:extLst>
                  <a:ext uri="{FF2B5EF4-FFF2-40B4-BE49-F238E27FC236}">
                    <a16:creationId xmlns:a16="http://schemas.microsoft.com/office/drawing/2014/main" id="{C33ABB68-E85A-4667-8EF5-7EA4D4D79E90}"/>
                  </a:ext>
                </a:extLst>
              </p:cNvPr>
              <p:cNvSpPr txBox="1">
                <a:spLocks noRot="1" noChangeAspect="1" noMove="1" noResize="1" noEditPoints="1" noAdjustHandles="1" noChangeArrowheads="1" noChangeShapeType="1" noTextEdit="1"/>
              </p:cNvSpPr>
              <p:nvPr/>
            </p:nvSpPr>
            <p:spPr>
              <a:xfrm>
                <a:off x="1947503" y="4144919"/>
                <a:ext cx="566267"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3966B25-8C29-4669-84AA-F1DB04D42567}"/>
                  </a:ext>
                </a:extLst>
              </p:cNvPr>
              <p:cNvSpPr txBox="1"/>
              <p:nvPr/>
            </p:nvSpPr>
            <p:spPr>
              <a:xfrm>
                <a:off x="317158" y="4027564"/>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7</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64" name="TextBox 63">
                <a:extLst>
                  <a:ext uri="{FF2B5EF4-FFF2-40B4-BE49-F238E27FC236}">
                    <a16:creationId xmlns:a16="http://schemas.microsoft.com/office/drawing/2014/main" id="{43966B25-8C29-4669-84AA-F1DB04D42567}"/>
                  </a:ext>
                </a:extLst>
              </p:cNvPr>
              <p:cNvSpPr txBox="1">
                <a:spLocks noRot="1" noChangeAspect="1" noMove="1" noResize="1" noEditPoints="1" noAdjustHandles="1" noChangeArrowheads="1" noChangeShapeType="1" noTextEdit="1"/>
              </p:cNvSpPr>
              <p:nvPr/>
            </p:nvSpPr>
            <p:spPr>
              <a:xfrm>
                <a:off x="317158" y="4027564"/>
                <a:ext cx="566267" cy="369332"/>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E338C539-35D5-4BFB-A623-13AD44A98280}"/>
                  </a:ext>
                </a:extLst>
              </p:cNvPr>
              <p:cNvSpPr txBox="1"/>
              <p:nvPr/>
            </p:nvSpPr>
            <p:spPr>
              <a:xfrm>
                <a:off x="1141219" y="3392484"/>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4</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65" name="TextBox 64">
                <a:extLst>
                  <a:ext uri="{FF2B5EF4-FFF2-40B4-BE49-F238E27FC236}">
                    <a16:creationId xmlns:a16="http://schemas.microsoft.com/office/drawing/2014/main" id="{E338C539-35D5-4BFB-A623-13AD44A98280}"/>
                  </a:ext>
                </a:extLst>
              </p:cNvPr>
              <p:cNvSpPr txBox="1">
                <a:spLocks noRot="1" noChangeAspect="1" noMove="1" noResize="1" noEditPoints="1" noAdjustHandles="1" noChangeArrowheads="1" noChangeShapeType="1" noTextEdit="1"/>
              </p:cNvSpPr>
              <p:nvPr/>
            </p:nvSpPr>
            <p:spPr>
              <a:xfrm>
                <a:off x="1141219" y="3392484"/>
                <a:ext cx="566267" cy="369332"/>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BDFEC5A4-A0AD-45B6-887B-CBF8378765D5}"/>
                  </a:ext>
                </a:extLst>
              </p:cNvPr>
              <p:cNvSpPr txBox="1"/>
              <p:nvPr/>
            </p:nvSpPr>
            <p:spPr>
              <a:xfrm>
                <a:off x="1198369" y="4711667"/>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6</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66" name="TextBox 65">
                <a:extLst>
                  <a:ext uri="{FF2B5EF4-FFF2-40B4-BE49-F238E27FC236}">
                    <a16:creationId xmlns:a16="http://schemas.microsoft.com/office/drawing/2014/main" id="{BDFEC5A4-A0AD-45B6-887B-CBF8378765D5}"/>
                  </a:ext>
                </a:extLst>
              </p:cNvPr>
              <p:cNvSpPr txBox="1">
                <a:spLocks noRot="1" noChangeAspect="1" noMove="1" noResize="1" noEditPoints="1" noAdjustHandles="1" noChangeArrowheads="1" noChangeShapeType="1" noTextEdit="1"/>
              </p:cNvSpPr>
              <p:nvPr/>
            </p:nvSpPr>
            <p:spPr>
              <a:xfrm>
                <a:off x="1198369" y="4711667"/>
                <a:ext cx="566267" cy="369332"/>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66A50BBB-841B-4AA6-9160-8F38795BABDB}"/>
                  </a:ext>
                </a:extLst>
              </p:cNvPr>
              <p:cNvSpPr txBox="1"/>
              <p:nvPr/>
            </p:nvSpPr>
            <p:spPr>
              <a:xfrm>
                <a:off x="2822600" y="4194644"/>
                <a:ext cx="23336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𝑅</m:t>
                      </m:r>
                      <m:d>
                        <m:dPr>
                          <m:ctrlPr>
                            <a:rPr lang="en-GB" i="1">
                              <a:latin typeface="Cambria Math" panose="02040503050406030204" pitchFamily="18" charset="0"/>
                            </a:rPr>
                          </m:ctrlPr>
                        </m:dPr>
                        <m:e>
                          <m:r>
                            <a:rPr lang="en-GB" i="1">
                              <a:latin typeface="Cambria Math" panose="02040503050406030204" pitchFamily="18" charset="0"/>
                            </a:rPr>
                            <m:t>↑</m:t>
                          </m:r>
                        </m:e>
                      </m:d>
                      <m:r>
                        <a:rPr lang="en-GB" i="1">
                          <a:latin typeface="Cambria Math" panose="02040503050406030204" pitchFamily="18" charset="0"/>
                        </a:rPr>
                        <m:t>:</m:t>
                      </m:r>
                      <m:r>
                        <a:rPr lang="en-GB" b="0" i="1" smtClean="0">
                          <a:latin typeface="Cambria Math" panose="02040503050406030204" pitchFamily="18" charset="0"/>
                        </a:rPr>
                        <m:t>   </m:t>
                      </m:r>
                      <m:r>
                        <a:rPr lang="en-GB" b="0" i="1" smtClean="0">
                          <a:latin typeface="Cambria Math" panose="02040503050406030204" pitchFamily="18" charset="0"/>
                        </a:rPr>
                        <m:t>4</m:t>
                      </m:r>
                      <m:r>
                        <a:rPr lang="en-GB" b="0" i="1" smtClean="0">
                          <a:latin typeface="Cambria Math" panose="02040503050406030204" pitchFamily="18" charset="0"/>
                        </a:rPr>
                        <m:t>−</m:t>
                      </m:r>
                      <m:r>
                        <a:rPr lang="en-GB" b="0" i="1" smtClean="0">
                          <a:latin typeface="Cambria Math" panose="02040503050406030204" pitchFamily="18" charset="0"/>
                        </a:rPr>
                        <m:t>6</m:t>
                      </m:r>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dirty="0"/>
              </a:p>
            </p:txBody>
          </p:sp>
        </mc:Choice>
        <mc:Fallback xmlns="">
          <p:sp>
            <p:nvSpPr>
              <p:cNvPr id="67" name="TextBox 66">
                <a:extLst>
                  <a:ext uri="{FF2B5EF4-FFF2-40B4-BE49-F238E27FC236}">
                    <a16:creationId xmlns:a16="http://schemas.microsoft.com/office/drawing/2014/main" id="{66A50BBB-841B-4AA6-9160-8F38795BABDB}"/>
                  </a:ext>
                </a:extLst>
              </p:cNvPr>
              <p:cNvSpPr txBox="1">
                <a:spLocks noRot="1" noChangeAspect="1" noMove="1" noResize="1" noEditPoints="1" noAdjustHandles="1" noChangeArrowheads="1" noChangeShapeType="1" noTextEdit="1"/>
              </p:cNvSpPr>
              <p:nvPr/>
            </p:nvSpPr>
            <p:spPr>
              <a:xfrm>
                <a:off x="2822600" y="4194644"/>
                <a:ext cx="2333600" cy="369332"/>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9B7D07C-9535-4BFE-99C2-1960218EF62E}"/>
                  </a:ext>
                </a:extLst>
              </p:cNvPr>
              <p:cNvSpPr txBox="1"/>
              <p:nvPr/>
            </p:nvSpPr>
            <p:spPr>
              <a:xfrm>
                <a:off x="2829843" y="3717032"/>
                <a:ext cx="23336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i="1" smtClean="0">
                          <a:latin typeface="Cambria Math" panose="02040503050406030204" pitchFamily="18" charset="0"/>
                        </a:rPr>
                        <m:t>𝑅</m:t>
                      </m:r>
                      <m:d>
                        <m:dPr>
                          <m:ctrlPr>
                            <a:rPr lang="en-GB" i="1">
                              <a:latin typeface="Cambria Math" panose="02040503050406030204" pitchFamily="18" charset="0"/>
                            </a:rPr>
                          </m:ctrlPr>
                        </m:dPr>
                        <m:e>
                          <m:r>
                            <a:rPr lang="en-GB" b="0" i="1" smtClean="0">
                              <a:latin typeface="Cambria Math" panose="02040503050406030204" pitchFamily="18" charset="0"/>
                            </a:rPr>
                            <m:t>→</m:t>
                          </m:r>
                        </m:e>
                      </m:d>
                      <m:r>
                        <a:rPr lang="en-GB" i="1">
                          <a:latin typeface="Cambria Math" panose="02040503050406030204" pitchFamily="18" charset="0"/>
                        </a:rPr>
                        <m:t>:</m:t>
                      </m:r>
                      <m:r>
                        <a:rPr lang="en-GB" b="0" i="1" smtClean="0">
                          <a:latin typeface="Cambria Math" panose="02040503050406030204" pitchFamily="18" charset="0"/>
                        </a:rPr>
                        <m:t>   </m:t>
                      </m:r>
                      <m:r>
                        <a:rPr lang="en-GB" b="0" i="1" smtClean="0">
                          <a:latin typeface="Cambria Math" panose="02040503050406030204" pitchFamily="18" charset="0"/>
                        </a:rPr>
                        <m:t>5</m:t>
                      </m:r>
                      <m:r>
                        <a:rPr lang="en-GB" b="0" i="1" smtClean="0">
                          <a:latin typeface="Cambria Math" panose="02040503050406030204" pitchFamily="18" charset="0"/>
                        </a:rPr>
                        <m:t>−</m:t>
                      </m:r>
                      <m:r>
                        <a:rPr lang="en-GB" b="0" i="1" smtClean="0">
                          <a:latin typeface="Cambria Math" panose="02040503050406030204" pitchFamily="18" charset="0"/>
                        </a:rPr>
                        <m:t>7</m:t>
                      </m:r>
                      <m:r>
                        <a:rPr lang="en-GB" b="0" i="1" smtClean="0">
                          <a:latin typeface="Cambria Math" panose="02040503050406030204" pitchFamily="18" charset="0"/>
                        </a:rPr>
                        <m:t>=−</m:t>
                      </m:r>
                      <m:r>
                        <a:rPr lang="en-GB" b="0" i="1" smtClean="0">
                          <a:latin typeface="Cambria Math" panose="02040503050406030204" pitchFamily="18" charset="0"/>
                        </a:rPr>
                        <m:t>2</m:t>
                      </m:r>
                      <m:r>
                        <a:rPr lang="en-GB" b="0" i="1" smtClean="0">
                          <a:latin typeface="Cambria Math" panose="02040503050406030204" pitchFamily="18" charset="0"/>
                        </a:rPr>
                        <m:t> </m:t>
                      </m:r>
                      <m:r>
                        <a:rPr lang="en-GB" b="0" i="1" smtClean="0">
                          <a:latin typeface="Cambria Math" panose="02040503050406030204" pitchFamily="18" charset="0"/>
                        </a:rPr>
                        <m:t>𝑁</m:t>
                      </m:r>
                    </m:oMath>
                  </m:oMathPara>
                </a14:m>
                <a:endParaRPr lang="en-GB" dirty="0"/>
              </a:p>
            </p:txBody>
          </p:sp>
        </mc:Choice>
        <mc:Fallback xmlns="">
          <p:sp>
            <p:nvSpPr>
              <p:cNvPr id="68" name="TextBox 67">
                <a:extLst>
                  <a:ext uri="{FF2B5EF4-FFF2-40B4-BE49-F238E27FC236}">
                    <a16:creationId xmlns:a16="http://schemas.microsoft.com/office/drawing/2014/main" id="{49B7D07C-9535-4BFE-99C2-1960218EF62E}"/>
                  </a:ext>
                </a:extLst>
              </p:cNvPr>
              <p:cNvSpPr txBox="1">
                <a:spLocks noRot="1" noChangeAspect="1" noMove="1" noResize="1" noEditPoints="1" noAdjustHandles="1" noChangeArrowheads="1" noChangeShapeType="1" noTextEdit="1"/>
              </p:cNvSpPr>
              <p:nvPr/>
            </p:nvSpPr>
            <p:spPr>
              <a:xfrm>
                <a:off x="2829843" y="3717032"/>
                <a:ext cx="2333600" cy="369332"/>
              </a:xfrm>
              <a:prstGeom prst="rect">
                <a:avLst/>
              </a:prstGeom>
              <a:blipFill>
                <a:blip r:embed="rId15"/>
                <a:stretch>
                  <a:fillRect/>
                </a:stretch>
              </a:blipFill>
            </p:spPr>
            <p:txBody>
              <a:bodyPr/>
              <a:lstStyle/>
              <a:p>
                <a:r>
                  <a:rPr lang="en-GB">
                    <a:noFill/>
                  </a:rPr>
                  <a:t> </a:t>
                </a:r>
              </a:p>
            </p:txBody>
          </p:sp>
        </mc:Fallback>
      </mc:AlternateContent>
      <p:sp>
        <p:nvSpPr>
          <p:cNvPr id="72" name="Rectangle 71">
            <a:extLst>
              <a:ext uri="{FF2B5EF4-FFF2-40B4-BE49-F238E27FC236}">
                <a16:creationId xmlns:a16="http://schemas.microsoft.com/office/drawing/2014/main" id="{C75A7FD5-2B37-4AFA-9A74-0FEB1D8D3B9A}"/>
              </a:ext>
            </a:extLst>
          </p:cNvPr>
          <p:cNvSpPr/>
          <p:nvPr/>
        </p:nvSpPr>
        <p:spPr>
          <a:xfrm>
            <a:off x="3599835" y="4107545"/>
            <a:ext cx="1429431" cy="504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3" name="Rectangle 72">
            <a:extLst>
              <a:ext uri="{FF2B5EF4-FFF2-40B4-BE49-F238E27FC236}">
                <a16:creationId xmlns:a16="http://schemas.microsoft.com/office/drawing/2014/main" id="{822DF20A-1760-4514-B633-B18A7C5943AC}"/>
              </a:ext>
            </a:extLst>
          </p:cNvPr>
          <p:cNvSpPr/>
          <p:nvPr/>
        </p:nvSpPr>
        <p:spPr>
          <a:xfrm>
            <a:off x="3599834" y="3719959"/>
            <a:ext cx="1429431" cy="4330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75" name="Straight Arrow Connector 74">
            <a:extLst>
              <a:ext uri="{FF2B5EF4-FFF2-40B4-BE49-F238E27FC236}">
                <a16:creationId xmlns:a16="http://schemas.microsoft.com/office/drawing/2014/main" id="{5BBA033A-159F-4E3E-AE25-07C4F5956F04}"/>
              </a:ext>
            </a:extLst>
          </p:cNvPr>
          <p:cNvCxnSpPr>
            <a:cxnSpLocks/>
          </p:cNvCxnSpPr>
          <p:nvPr/>
        </p:nvCxnSpPr>
        <p:spPr>
          <a:xfrm>
            <a:off x="1543187" y="4105550"/>
            <a:ext cx="487680" cy="762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BF1FFA66-AA7F-4FCC-BFFF-2F937A8A9BCE}"/>
                  </a:ext>
                </a:extLst>
              </p:cNvPr>
              <p:cNvSpPr txBox="1"/>
              <p:nvPr/>
            </p:nvSpPr>
            <p:spPr>
              <a:xfrm>
                <a:off x="1947503" y="3891599"/>
                <a:ext cx="5662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solidFill>
                            <a:schemeClr val="accent1"/>
                          </a:solidFill>
                          <a:latin typeface="Cambria Math" panose="02040503050406030204" pitchFamily="18" charset="0"/>
                        </a:rPr>
                        <m:t>2</m:t>
                      </m:r>
                      <m:r>
                        <a:rPr lang="en-GB" b="0" i="1" smtClean="0">
                          <a:solidFill>
                            <a:schemeClr val="accent1"/>
                          </a:solidFill>
                          <a:latin typeface="Cambria Math" panose="02040503050406030204" pitchFamily="18" charset="0"/>
                        </a:rPr>
                        <m:t> </m:t>
                      </m:r>
                      <m:r>
                        <a:rPr lang="en-GB" b="0" i="1" smtClean="0">
                          <a:solidFill>
                            <a:schemeClr val="accent1"/>
                          </a:solidFill>
                          <a:latin typeface="Cambria Math" panose="02040503050406030204" pitchFamily="18" charset="0"/>
                        </a:rPr>
                        <m:t>𝑁</m:t>
                      </m:r>
                    </m:oMath>
                  </m:oMathPara>
                </a14:m>
                <a:endParaRPr lang="en-GB" dirty="0">
                  <a:solidFill>
                    <a:schemeClr val="accent1"/>
                  </a:solidFill>
                </a:endParaRPr>
              </a:p>
            </p:txBody>
          </p:sp>
        </mc:Choice>
        <mc:Fallback xmlns="">
          <p:sp>
            <p:nvSpPr>
              <p:cNvPr id="76" name="TextBox 75">
                <a:extLst>
                  <a:ext uri="{FF2B5EF4-FFF2-40B4-BE49-F238E27FC236}">
                    <a16:creationId xmlns:a16="http://schemas.microsoft.com/office/drawing/2014/main" id="{BF1FFA66-AA7F-4FCC-BFFF-2F937A8A9BCE}"/>
                  </a:ext>
                </a:extLst>
              </p:cNvPr>
              <p:cNvSpPr txBox="1">
                <a:spLocks noRot="1" noChangeAspect="1" noMove="1" noResize="1" noEditPoints="1" noAdjustHandles="1" noChangeArrowheads="1" noChangeShapeType="1" noTextEdit="1"/>
              </p:cNvSpPr>
              <p:nvPr/>
            </p:nvSpPr>
            <p:spPr>
              <a:xfrm>
                <a:off x="1947503" y="3891599"/>
                <a:ext cx="566267" cy="369332"/>
              </a:xfrm>
              <a:prstGeom prst="rect">
                <a:avLst/>
              </a:prstGeom>
              <a:blipFill>
                <a:blip r:embed="rId16"/>
                <a:stretch>
                  <a:fillRect/>
                </a:stretch>
              </a:blipFill>
            </p:spPr>
            <p:txBody>
              <a:bodyPr/>
              <a:lstStyle/>
              <a:p>
                <a:r>
                  <a:rPr lang="en-GB">
                    <a:noFill/>
                  </a:rPr>
                  <a:t> </a:t>
                </a:r>
              </a:p>
            </p:txBody>
          </p:sp>
        </mc:Fallback>
      </mc:AlternateContent>
      <p:sp>
        <p:nvSpPr>
          <p:cNvPr id="77" name="Oval 76">
            <a:extLst>
              <a:ext uri="{FF2B5EF4-FFF2-40B4-BE49-F238E27FC236}">
                <a16:creationId xmlns:a16="http://schemas.microsoft.com/office/drawing/2014/main" id="{08FF9BA5-9AEA-466A-BF50-978F770A4E69}"/>
              </a:ext>
            </a:extLst>
          </p:cNvPr>
          <p:cNvSpPr/>
          <p:nvPr/>
        </p:nvSpPr>
        <p:spPr>
          <a:xfrm>
            <a:off x="6744426" y="3827046"/>
            <a:ext cx="204515" cy="216024"/>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78" name="Straight Arrow Connector 77">
            <a:extLst>
              <a:ext uri="{FF2B5EF4-FFF2-40B4-BE49-F238E27FC236}">
                <a16:creationId xmlns:a16="http://schemas.microsoft.com/office/drawing/2014/main" id="{D5A000C4-307F-4E0A-A6D8-EFA86FE06E3F}"/>
              </a:ext>
            </a:extLst>
          </p:cNvPr>
          <p:cNvCxnSpPr>
            <a:cxnSpLocks/>
          </p:cNvCxnSpPr>
          <p:nvPr/>
        </p:nvCxnSpPr>
        <p:spPr>
          <a:xfrm flipH="1">
            <a:off x="6327775" y="4025900"/>
            <a:ext cx="438150" cy="457200"/>
          </a:xfrm>
          <a:prstGeom prst="straightConnector1">
            <a:avLst/>
          </a:prstGeom>
          <a:ln w="381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54D62867-D109-4574-9806-8F8BD38B515B}"/>
              </a:ext>
            </a:extLst>
          </p:cNvPr>
          <p:cNvSpPr/>
          <p:nvPr/>
        </p:nvSpPr>
        <p:spPr>
          <a:xfrm>
            <a:off x="6173736" y="3667733"/>
            <a:ext cx="2546807" cy="97056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Resultant Force</a:t>
            </a:r>
          </a:p>
        </p:txBody>
      </p:sp>
    </p:spTree>
    <p:extLst>
      <p:ext uri="{BB962C8B-B14F-4D97-AF65-F5344CB8AC3E}">
        <p14:creationId xmlns:p14="http://schemas.microsoft.com/office/powerpoint/2010/main" val="25482099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5"/>
                                        </p:tgtEl>
                                      </p:cBhvr>
                                    </p:animEffect>
                                    <p:set>
                                      <p:cBhvr>
                                        <p:cTn id="7" dur="1" fill="hold">
                                          <p:stCondLst>
                                            <p:cond delay="499"/>
                                          </p:stCondLst>
                                        </p:cTn>
                                        <p:tgtEl>
                                          <p:spTgt spid="55"/>
                                        </p:tgtEl>
                                        <p:attrNameLst>
                                          <p:attrName>style.visibility</p:attrName>
                                        </p:attrNameLst>
                                      </p:cBhvr>
                                      <p:to>
                                        <p:strVal val="hidden"/>
                                      </p:to>
                                    </p:set>
                                  </p:childTnLst>
                                </p:cTn>
                              </p:par>
                            </p:childTnLst>
                          </p:cTn>
                        </p:par>
                      </p:childTnLst>
                    </p:cTn>
                  </p:par>
                </p:childTnLst>
              </p:cTn>
              <p:nextCondLst>
                <p:cond evt="onClick" delay="0">
                  <p:tgtEl>
                    <p:spTgt spid="55"/>
                  </p:tgtEl>
                </p:cond>
              </p:nextCondLst>
            </p:seq>
            <p:seq concurrent="1" nextAc="seek">
              <p:cTn id="8" restart="whenNotActive" fill="hold" evtFilter="cancelBubble" nodeType="interactiveSeq">
                <p:stCondLst>
                  <p:cond evt="onClick" delay="0">
                    <p:tgtEl>
                      <p:spTgt spid="5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6"/>
                  </p:tgtEl>
                </p:cond>
              </p:nextCondLst>
            </p:seq>
            <p:seq concurrent="1" nextAc="seek">
              <p:cTn id="14" restart="whenNotActive" fill="hold" evtFilter="cancelBubble" nodeType="interactiveSeq">
                <p:stCondLst>
                  <p:cond evt="onClick" delay="0">
                    <p:tgtEl>
                      <p:spTgt spid="5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7"/>
                                        </p:tgtEl>
                                      </p:cBhvr>
                                    </p:animEffect>
                                    <p:set>
                                      <p:cBhvr>
                                        <p:cTn id="19" dur="1" fill="hold">
                                          <p:stCondLst>
                                            <p:cond delay="499"/>
                                          </p:stCondLst>
                                        </p:cTn>
                                        <p:tgtEl>
                                          <p:spTgt spid="57"/>
                                        </p:tgtEl>
                                        <p:attrNameLst>
                                          <p:attrName>style.visibility</p:attrName>
                                        </p:attrNameLst>
                                      </p:cBhvr>
                                      <p:to>
                                        <p:strVal val="hidden"/>
                                      </p:to>
                                    </p:set>
                                  </p:childTnLst>
                                </p:cTn>
                              </p:par>
                            </p:childTnLst>
                          </p:cTn>
                        </p:par>
                      </p:childTnLst>
                    </p:cTn>
                  </p:par>
                </p:childTnLst>
              </p:cTn>
              <p:nextCondLst>
                <p:cond evt="onClick" delay="0">
                  <p:tgtEl>
                    <p:spTgt spid="57"/>
                  </p:tgtEl>
                </p:cond>
              </p:nextCondLst>
            </p:seq>
            <p:seq concurrent="1" nextAc="seek">
              <p:cTn id="20" restart="whenNotActive" fill="hold" evtFilter="cancelBubble" nodeType="interactiveSeq">
                <p:stCondLst>
                  <p:cond evt="onClick" delay="0">
                    <p:tgtEl>
                      <p:spTgt spid="7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72"/>
                                        </p:tgtEl>
                                      </p:cBhvr>
                                    </p:animEffect>
                                    <p:set>
                                      <p:cBhvr>
                                        <p:cTn id="25" dur="1" fill="hold">
                                          <p:stCondLst>
                                            <p:cond delay="499"/>
                                          </p:stCondLst>
                                        </p:cTn>
                                        <p:tgtEl>
                                          <p:spTgt spid="72"/>
                                        </p:tgtEl>
                                        <p:attrNameLst>
                                          <p:attrName>style.visibility</p:attrName>
                                        </p:attrNameLst>
                                      </p:cBhvr>
                                      <p:to>
                                        <p:strVal val="hidden"/>
                                      </p:to>
                                    </p:set>
                                  </p:childTnLst>
                                </p:cTn>
                              </p:par>
                            </p:childTnLst>
                          </p:cTn>
                        </p:par>
                      </p:childTnLst>
                    </p:cTn>
                  </p:par>
                </p:childTnLst>
              </p:cTn>
              <p:nextCondLst>
                <p:cond evt="onClick" delay="0">
                  <p:tgtEl>
                    <p:spTgt spid="72"/>
                  </p:tgtEl>
                </p:cond>
              </p:nextCondLst>
            </p:seq>
            <p:seq concurrent="1" nextAc="seek">
              <p:cTn id="26" restart="whenNotActive" fill="hold" evtFilter="cancelBubble" nodeType="interactiveSeq">
                <p:stCondLst>
                  <p:cond evt="onClick" delay="0">
                    <p:tgtEl>
                      <p:spTgt spid="73"/>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73"/>
                                        </p:tgtEl>
                                      </p:cBhvr>
                                    </p:animEffect>
                                    <p:set>
                                      <p:cBhvr>
                                        <p:cTn id="31" dur="1" fill="hold">
                                          <p:stCondLst>
                                            <p:cond delay="499"/>
                                          </p:stCondLst>
                                        </p:cTn>
                                        <p:tgtEl>
                                          <p:spTgt spid="73"/>
                                        </p:tgtEl>
                                        <p:attrNameLst>
                                          <p:attrName>style.visibility</p:attrName>
                                        </p:attrNameLst>
                                      </p:cBhvr>
                                      <p:to>
                                        <p:strVal val="hidden"/>
                                      </p:to>
                                    </p:set>
                                  </p:childTnLst>
                                </p:cTn>
                              </p:par>
                            </p:childTnLst>
                          </p:cTn>
                        </p:par>
                      </p:childTnLst>
                    </p:cTn>
                  </p:par>
                </p:childTnLst>
              </p:cTn>
              <p:nextCondLst>
                <p:cond evt="onClick" delay="0">
                  <p:tgtEl>
                    <p:spTgt spid="73"/>
                  </p:tgtEl>
                </p:cond>
              </p:nextCondLst>
            </p:seq>
            <p:seq concurrent="1" nextAc="seek">
              <p:cTn id="32" restart="whenNotActive" fill="hold" evtFilter="cancelBubble" nodeType="interactiveSeq">
                <p:stCondLst>
                  <p:cond evt="onClick" delay="0">
                    <p:tgtEl>
                      <p:spTgt spid="80"/>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80"/>
                                        </p:tgtEl>
                                      </p:cBhvr>
                                    </p:animEffect>
                                    <p:set>
                                      <p:cBhvr>
                                        <p:cTn id="37" dur="1" fill="hold">
                                          <p:stCondLst>
                                            <p:cond delay="499"/>
                                          </p:stCondLst>
                                        </p:cTn>
                                        <p:tgtEl>
                                          <p:spTgt spid="80"/>
                                        </p:tgtEl>
                                        <p:attrNameLst>
                                          <p:attrName>style.visibility</p:attrName>
                                        </p:attrNameLst>
                                      </p:cBhvr>
                                      <p:to>
                                        <p:strVal val="hidden"/>
                                      </p:to>
                                    </p:set>
                                  </p:childTnLst>
                                </p:cTn>
                              </p:par>
                            </p:childTnLst>
                          </p:cTn>
                        </p:par>
                      </p:childTnLst>
                    </p:cTn>
                  </p:par>
                </p:childTnLst>
              </p:cTn>
              <p:nextCondLst>
                <p:cond evt="onClick" delay="0">
                  <p:tgtEl>
                    <p:spTgt spid="80"/>
                  </p:tgtEl>
                </p:cond>
              </p:nextCondLst>
            </p:seq>
          </p:childTnLst>
        </p:cTn>
      </p:par>
    </p:tnLst>
    <p:bldLst>
      <p:bldP spid="55" grpId="0" animBg="1"/>
      <p:bldP spid="56" grpId="0" animBg="1"/>
      <p:bldP spid="57" grpId="0" animBg="1"/>
      <p:bldP spid="72" grpId="0" animBg="1"/>
      <p:bldP spid="73" grpId="0" animBg="1"/>
      <p:bldP spid="8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10.1 Force Diagrams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Stats/Mechanics Year 1</a:t>
            </a:r>
          </a:p>
          <a:p>
            <a:r>
              <a:rPr lang="en-GB" sz="2400" dirty="0"/>
              <a:t>Pages 67</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5323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 name="Picture 9">
            <a:extLst>
              <a:ext uri="{FF2B5EF4-FFF2-40B4-BE49-F238E27FC236}">
                <a16:creationId xmlns:a16="http://schemas.microsoft.com/office/drawing/2014/main" id="{A0B6DFD7-7F7D-8500-098B-1F7DF218A283}"/>
              </a:ext>
            </a:extLst>
          </p:cNvPr>
          <p:cNvPicPr>
            <a:picLocks noChangeAspect="1"/>
          </p:cNvPicPr>
          <p:nvPr/>
        </p:nvPicPr>
        <p:blipFill>
          <a:blip r:embed="rId2"/>
          <a:stretch>
            <a:fillRect/>
          </a:stretch>
        </p:blipFill>
        <p:spPr>
          <a:xfrm>
            <a:off x="1142428" y="730556"/>
            <a:ext cx="6858000" cy="6096000"/>
          </a:xfrm>
          <a:prstGeom prst="rect">
            <a:avLst/>
          </a:prstGeom>
        </p:spPr>
      </p:pic>
    </p:spTree>
    <p:extLst>
      <p:ext uri="{BB962C8B-B14F-4D97-AF65-F5344CB8AC3E}">
        <p14:creationId xmlns:p14="http://schemas.microsoft.com/office/powerpoint/2010/main" val="3896053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1" name="Picture 10">
            <a:extLst>
              <a:ext uri="{FF2B5EF4-FFF2-40B4-BE49-F238E27FC236}">
                <a16:creationId xmlns:a16="http://schemas.microsoft.com/office/drawing/2014/main" id="{6FAA22F7-1643-65EF-780E-1A74E4389146}"/>
              </a:ext>
            </a:extLst>
          </p:cNvPr>
          <p:cNvPicPr>
            <a:picLocks noChangeAspect="1"/>
          </p:cNvPicPr>
          <p:nvPr/>
        </p:nvPicPr>
        <p:blipFill>
          <a:blip r:embed="rId2"/>
          <a:stretch>
            <a:fillRect/>
          </a:stretch>
        </p:blipFill>
        <p:spPr>
          <a:xfrm>
            <a:off x="1156715" y="908720"/>
            <a:ext cx="6829425" cy="4781550"/>
          </a:xfrm>
          <a:prstGeom prst="rect">
            <a:avLst/>
          </a:prstGeom>
        </p:spPr>
      </p:pic>
    </p:spTree>
    <p:extLst>
      <p:ext uri="{BB962C8B-B14F-4D97-AF65-F5344CB8AC3E}">
        <p14:creationId xmlns:p14="http://schemas.microsoft.com/office/powerpoint/2010/main" val="446446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167981AA-DD24-AB1F-D967-7CD8292F1EC2}"/>
              </a:ext>
            </a:extLst>
          </p:cNvPr>
          <p:cNvPicPr>
            <a:picLocks noChangeAspect="1"/>
          </p:cNvPicPr>
          <p:nvPr/>
        </p:nvPicPr>
        <p:blipFill>
          <a:blip r:embed="rId2"/>
          <a:stretch>
            <a:fillRect/>
          </a:stretch>
        </p:blipFill>
        <p:spPr>
          <a:xfrm>
            <a:off x="1247203" y="764704"/>
            <a:ext cx="6648450" cy="5829300"/>
          </a:xfrm>
          <a:prstGeom prst="rect">
            <a:avLst/>
          </a:prstGeom>
        </p:spPr>
      </p:pic>
    </p:spTree>
    <p:extLst>
      <p:ext uri="{BB962C8B-B14F-4D97-AF65-F5344CB8AC3E}">
        <p14:creationId xmlns:p14="http://schemas.microsoft.com/office/powerpoint/2010/main" val="2124494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Homework</a:t>
              </a:r>
              <a:r>
                <a:rPr lang="en-GB" sz="3200">
                  <a:latin typeface="+mj-lt"/>
                </a:rPr>
                <a:t> </a:t>
              </a:r>
              <a:r>
                <a:rPr lang="en-GB" sz="3200" dirty="0">
                  <a:latin typeface="+mj-lt"/>
                </a:rPr>
                <a:t>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C6034C24-365B-76F6-2045-A1C1CBB6E78E}"/>
              </a:ext>
            </a:extLst>
          </p:cNvPr>
          <p:cNvPicPr>
            <a:picLocks noChangeAspect="1"/>
          </p:cNvPicPr>
          <p:nvPr/>
        </p:nvPicPr>
        <p:blipFill>
          <a:blip r:embed="rId2"/>
          <a:stretch>
            <a:fillRect/>
          </a:stretch>
        </p:blipFill>
        <p:spPr>
          <a:xfrm>
            <a:off x="762000" y="1090612"/>
            <a:ext cx="7620000" cy="4676775"/>
          </a:xfrm>
          <a:prstGeom prst="rect">
            <a:avLst/>
          </a:prstGeom>
        </p:spPr>
      </p:pic>
    </p:spTree>
    <p:extLst>
      <p:ext uri="{BB962C8B-B14F-4D97-AF65-F5344CB8AC3E}">
        <p14:creationId xmlns:p14="http://schemas.microsoft.com/office/powerpoint/2010/main" val="3458699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26226</TotalTime>
  <Words>379</Words>
  <Application>Microsoft Office PowerPoint</Application>
  <PresentationFormat>On-screen Show (4:3)</PresentationFormat>
  <Paragraphs>57</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Cambria Math</vt:lpstr>
      <vt:lpstr>Wingdings</vt:lpstr>
      <vt:lpstr>Office Theme</vt:lpstr>
      <vt:lpstr>M1 Chapter 10: Forces and Motion  Force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867</cp:revision>
  <dcterms:created xsi:type="dcterms:W3CDTF">2013-02-28T07:36:55Z</dcterms:created>
  <dcterms:modified xsi:type="dcterms:W3CDTF">2024-09-06T15:14:15Z</dcterms:modified>
</cp:coreProperties>
</file>