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717" r:id="rId5"/>
    <p:sldId id="716" r:id="rId6"/>
    <p:sldId id="697" r:id="rId7"/>
    <p:sldId id="702" r:id="rId8"/>
    <p:sldId id="704" r:id="rId9"/>
    <p:sldId id="533" r:id="rId10"/>
    <p:sldId id="718" r:id="rId11"/>
    <p:sldId id="719" r:id="rId12"/>
    <p:sldId id="700" r:id="rId13"/>
    <p:sldId id="53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50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75657"/>
            <a:ext cx="9144000" cy="230668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 Yr2 Chapter 2: </a:t>
            </a:r>
            <a:r>
              <a:rPr lang="en-GB" dirty="0">
                <a:solidFill>
                  <a:schemeClr val="accent5"/>
                </a:solidFill>
              </a:rPr>
              <a:t>Probability Theory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Probability with Venn Diagrams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94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A9FA464-D7A8-05FE-0D84-D1F6477E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534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276536" y="1055566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406" y="1013649"/>
            <a:ext cx="3630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Using the Venn Diagram, determine: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54406" y="1307753"/>
            <a:ext cx="3533083" cy="1903900"/>
            <a:chOff x="-398875" y="2497283"/>
            <a:chExt cx="7059108" cy="4028061"/>
          </a:xfrm>
        </p:grpSpPr>
        <p:grpSp>
          <p:nvGrpSpPr>
            <p:cNvPr id="16" name="Group 15"/>
            <p:cNvGrpSpPr/>
            <p:nvPr/>
          </p:nvGrpSpPr>
          <p:grpSpPr>
            <a:xfrm>
              <a:off x="-398875" y="2497283"/>
              <a:ext cx="6857369" cy="3601050"/>
              <a:chOff x="-464606" y="2492246"/>
              <a:chExt cx="8285989" cy="360105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475656" y="3356992"/>
                <a:ext cx="5436781" cy="2736304"/>
                <a:chOff x="647387" y="2824576"/>
                <a:chExt cx="7237335" cy="362876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647387" y="2852936"/>
                  <a:ext cx="4392842" cy="3600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491880" y="2824576"/>
                  <a:ext cx="4392842" cy="360040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985081" y="2965323"/>
                    <a:ext cx="1117254" cy="11069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/>
                            </a:rPr>
                            <m:t>𝐴</m:t>
                          </m:r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5081" y="2965323"/>
                    <a:ext cx="1117254" cy="110697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Rectangle 19"/>
              <p:cNvSpPr/>
              <p:nvPr/>
            </p:nvSpPr>
            <p:spPr>
              <a:xfrm>
                <a:off x="3923928" y="4388199"/>
                <a:ext cx="3960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2447764" y="4869160"/>
                <a:ext cx="3960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473574" y="5095549"/>
                <a:ext cx="396044" cy="36004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7196553" y="4347886"/>
                <a:ext cx="624830" cy="6609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404341" y="3025313"/>
                    <a:ext cx="1002350" cy="11069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/>
                            </a:rPr>
                            <m:t>𝐵</m:t>
                          </m:r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04341" y="3025313"/>
                    <a:ext cx="1002350" cy="110697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-464606" y="2492246"/>
                    <a:ext cx="522058" cy="11069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oMath>
                      </m:oMathPara>
                    </a14:m>
                    <a:endParaRPr lang="en-GB" sz="28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464606" y="2492246"/>
                    <a:ext cx="522058" cy="110697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2857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Rectangle 16"/>
            <p:cNvSpPr/>
            <p:nvPr/>
          </p:nvSpPr>
          <p:spPr>
            <a:xfrm>
              <a:off x="268301" y="2852936"/>
              <a:ext cx="6391932" cy="367240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658866" y="980728"/>
                <a:ext cx="3078359" cy="1597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GB" sz="1400" dirty="0"/>
                  <a:t> </a:t>
                </a:r>
              </a:p>
              <a:p>
                <a:r>
                  <a:rPr lang="en-GB" sz="1400" b="1" u="sng" dirty="0"/>
                  <a:t>Method 1: Using the formula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2/15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6/15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r>
                  <a:rPr lang="en-GB" sz="1400" b="1" u="sng" dirty="0"/>
                  <a:t>Method 2: Restricted sample space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866" y="980728"/>
                <a:ext cx="3078359" cy="1597810"/>
              </a:xfrm>
              <a:prstGeom prst="rect">
                <a:avLst/>
              </a:prstGeom>
              <a:blipFill>
                <a:blip r:embed="rId8"/>
                <a:stretch>
                  <a:fillRect l="-5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31570" y="2135943"/>
                <a:ext cx="1345730" cy="43088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Out of 6 things in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100" dirty="0"/>
                  <a:t>, 2 are in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100" dirty="0"/>
                  <a:t>.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570" y="2135943"/>
                <a:ext cx="1345730" cy="430887"/>
              </a:xfrm>
              <a:prstGeom prst="rect">
                <a:avLst/>
              </a:prstGeom>
              <a:blipFill>
                <a:blip r:embed="rId9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>
            <a:stCxn id="31" idx="1"/>
          </p:cNvCxnSpPr>
          <p:nvPr/>
        </p:nvCxnSpPr>
        <p:spPr>
          <a:xfrm flipH="1" flipV="1">
            <a:off x="7086600" y="2298049"/>
            <a:ext cx="444970" cy="5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768813" y="1447319"/>
            <a:ext cx="2822611" cy="4697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708959" y="2116521"/>
            <a:ext cx="4196916" cy="5434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718665" y="2838785"/>
                <a:ext cx="4053860" cy="398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400" dirty="0"/>
                  <a:t>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665" y="2838785"/>
                <a:ext cx="4053860" cy="39812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4427984" y="1024794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438364" y="2901810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372200" y="2896095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638767" y="2811010"/>
            <a:ext cx="628683" cy="477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783243" y="2825143"/>
            <a:ext cx="628683" cy="477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Oval 20"/>
          <p:cNvSpPr/>
          <p:nvPr/>
        </p:nvSpPr>
        <p:spPr>
          <a:xfrm>
            <a:off x="2159496" y="1726591"/>
            <a:ext cx="1364754" cy="1283231"/>
          </a:xfrm>
          <a:prstGeom prst="ellipse">
            <a:avLst/>
          </a:prstGeom>
          <a:solidFill>
            <a:srgbClr val="FFFF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79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3" grpId="0" animBg="1"/>
      <p:bldP spid="44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Further 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5576" y="836712"/>
                <a:ext cx="7920880" cy="5223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Given that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  <m:r>
                          <a:rPr lang="en-GB" b="0" i="1" smtClean="0">
                            <a:latin typeface="Cambria Math"/>
                          </a:rPr>
                          <m:t>∩</m:t>
                        </m:r>
                        <m:r>
                          <a:rPr lang="en-GB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=0.3</m:t>
                    </m:r>
                  </m:oMath>
                </a14:m>
                <a:r>
                  <a:rPr lang="en-GB" dirty="0"/>
                  <a:t>, what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/>
                            </a:rPr>
                            <m:t>𝑩</m:t>
                          </m:r>
                        </m:e>
                        <m:e>
                          <m:r>
                            <a:rPr lang="en-GB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GB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GB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𝟓</m:t>
                          </m:r>
                        </m:den>
                      </m:f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𝟎</m:t>
                      </m:r>
                      <m:r>
                        <a:rPr lang="en-GB" b="1" i="1" smtClean="0">
                          <a:latin typeface="Cambria Math"/>
                        </a:rPr>
                        <m:t>.</m:t>
                      </m:r>
                      <m:r>
                        <a:rPr lang="en-GB" b="1" i="1" smtClean="0">
                          <a:latin typeface="Cambria Math"/>
                        </a:rPr>
                        <m:t>𝟔</m:t>
                      </m:r>
                    </m:oMath>
                  </m:oMathPara>
                </a14:m>
                <a:endParaRPr lang="en-GB" b="1" dirty="0"/>
              </a:p>
              <a:p>
                <a:endParaRPr lang="en-GB" dirty="0"/>
              </a:p>
              <a:p>
                <a:r>
                  <a:rPr lang="en-GB" dirty="0"/>
                  <a:t>Given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𝑋</m:t>
                        </m:r>
                        <m:r>
                          <a:rPr lang="en-GB" b="0" i="1" smtClean="0">
                            <a:latin typeface="Cambria Math"/>
                          </a:rPr>
                          <m:t>∩</m:t>
                        </m:r>
                        <m:r>
                          <a:rPr lang="en-GB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=0.4</m:t>
                    </m:r>
                  </m:oMath>
                </a14:m>
                <a:r>
                  <a:rPr lang="en-GB" dirty="0"/>
                  <a:t>, what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𝑋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GB" b="0" i="1" smtClean="0">
                            <a:latin typeface="Cambria Math"/>
                          </a:rPr>
                          <m:t>𝑌</m:t>
                        </m:r>
                      </m:e>
                    </m:d>
                  </m:oMath>
                </a14:m>
                <a:r>
                  <a:rPr lang="en-GB" dirty="0"/>
                  <a:t>? </a:t>
                </a:r>
                <a:br>
                  <a:rPr lang="en-GB" dirty="0"/>
                </a:br>
                <a:r>
                  <a:rPr lang="en-GB" sz="1400" dirty="0"/>
                  <a:t>(Hint: Drawing a Venn Diagram will help!)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</m:d>
                      </m:den>
                    </m:f>
                  </m:oMath>
                </a14:m>
                <a:r>
                  <a:rPr lang="en-GB" b="1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𝟔</m:t>
                        </m:r>
                      </m:den>
                    </m:f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GB" b="1" dirty="0"/>
              </a:p>
              <a:p>
                <a:endParaRPr lang="en-GB" dirty="0"/>
              </a:p>
              <a:p>
                <a:r>
                  <a:rPr lang="en-GB" dirty="0"/>
                  <a:t>Given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  <m:r>
                          <a:rPr lang="en-GB" b="0" i="1" smtClean="0">
                            <a:latin typeface="Cambria Math"/>
                          </a:rPr>
                          <m:t>∩</m:t>
                        </m:r>
                        <m:r>
                          <a:rPr lang="en-GB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=0.4</m:t>
                    </m:r>
                  </m:oMath>
                </a14:m>
                <a:r>
                  <a:rPr lang="en-GB" dirty="0"/>
                  <a:t>, what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𝐵</m:t>
                        </m:r>
                      </m:e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? 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/>
                            </a:rPr>
                            <m:t>𝑩</m:t>
                          </m:r>
                        </m:e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b="1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GB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pPr/>
                <a:br>
                  <a:rPr lang="en-GB" b="1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836712"/>
                <a:ext cx="7920880" cy="5223738"/>
              </a:xfrm>
              <a:prstGeom prst="rect">
                <a:avLst/>
              </a:prstGeom>
              <a:blipFill>
                <a:blip r:embed="rId2"/>
                <a:stretch>
                  <a:fillRect l="-693" t="-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55576" y="1268760"/>
            <a:ext cx="5976664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60603" y="2892125"/>
            <a:ext cx="1440160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/>
          <p:cNvSpPr/>
          <p:nvPr/>
        </p:nvSpPr>
        <p:spPr>
          <a:xfrm>
            <a:off x="3284247" y="3047189"/>
            <a:ext cx="578004" cy="5040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3636667" y="3047189"/>
            <a:ext cx="578004" cy="5040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02131" y="2978609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131" y="2978609"/>
                <a:ext cx="28803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108755" y="2978608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755" y="2978608"/>
                <a:ext cx="28803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567137" y="3169185"/>
            <a:ext cx="378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0.4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835468" y="3193382"/>
            <a:ext cx="378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0.2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755575" y="2795872"/>
            <a:ext cx="6235775" cy="9569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14737" y="4223728"/>
            <a:ext cx="1440160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3638381" y="4378792"/>
            <a:ext cx="578004" cy="5040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3990801" y="4378792"/>
            <a:ext cx="578004" cy="5040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56265" y="4310212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265" y="4310212"/>
                <a:ext cx="28803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62889" y="4310211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2889" y="4310211"/>
                <a:ext cx="28803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3921271" y="4500788"/>
            <a:ext cx="378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0.4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4189602" y="4524985"/>
            <a:ext cx="378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0.1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658444" y="4511556"/>
            <a:ext cx="378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0.1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4457924" y="4762570"/>
            <a:ext cx="378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0.4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94054" y="4114697"/>
            <a:ext cx="4354010" cy="18310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16834" y="915089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14115" y="2276872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4115" y="3770497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55320" y="867464"/>
            <a:ext cx="1917229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/>
              <a:t>Fro Tip</a:t>
            </a:r>
            <a:r>
              <a:rPr lang="en-GB" sz="1200" dirty="0"/>
              <a:t>: The ‘restricted sample space’ method also works for Venn Diagrams with probabilities.</a:t>
            </a:r>
          </a:p>
        </p:txBody>
      </p:sp>
    </p:spTree>
    <p:extLst>
      <p:ext uri="{BB962C8B-B14F-4D97-AF65-F5344CB8AC3E}">
        <p14:creationId xmlns:p14="http://schemas.microsoft.com/office/powerpoint/2010/main" val="41387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71032"/>
            <a:ext cx="3779888" cy="2042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Further 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75940" y="3124429"/>
                <a:ext cx="4572000" cy="363715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Venn diagram in Figure 1 shows three events </a:t>
                </a:r>
                <a:r>
                  <a:rPr lang="en-GB" sz="16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GB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sz="16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GB" sz="16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GB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the probabilities associated with each region of </a:t>
                </a:r>
                <a:r>
                  <a:rPr lang="en-GB" sz="16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The constants </a:t>
                </a:r>
                <a:r>
                  <a:rPr lang="en-GB" sz="16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GB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GB" sz="16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GB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GB" sz="16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each represent probabilities associated with the three separate regions outside </a:t>
                </a:r>
                <a:r>
                  <a:rPr lang="en-GB" sz="16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GB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  <a:tabLst>
                    <a:tab pos="270510" algn="l"/>
                  </a:tabLst>
                </a:pPr>
                <a:r>
                  <a:rPr lang="en-GB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0"/>
                  </a:spcAft>
                </a:pPr>
                <a:r>
                  <a:rPr lang="en-GB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events </a:t>
                </a:r>
                <a:r>
                  <a:rPr lang="en-GB" sz="16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GB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GB" sz="16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GB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are independent.</a:t>
                </a:r>
                <a:endParaRPr lang="en-GB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  <a:tabLst>
                    <a:tab pos="270510" algn="l"/>
                  </a:tabLst>
                </a:pPr>
                <a:r>
                  <a:rPr lang="en-GB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07000"/>
                  </a:lnSpc>
                  <a:spcAft>
                    <a:spcPts val="0"/>
                  </a:spcAft>
                  <a:buAutoNum type="alphaLcParenBoth"/>
                  <a:tabLst>
                    <a:tab pos="270510" algn="l"/>
                  </a:tabLst>
                </a:pPr>
                <a:r>
                  <a:rPr lang="en-GB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Find the value of </a:t>
                </a:r>
                <a:r>
                  <a:rPr lang="en-GB" sz="1600" i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GB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		</a:t>
                </a:r>
                <a:r>
                  <a:rPr lang="en-GB" sz="16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  <a:tabLst>
                    <a:tab pos="270510" algn="l"/>
                  </a:tabLst>
                </a:pPr>
                <a:endParaRPr lang="en-GB" sz="16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  <a:tabLst>
                    <a:tab pos="270510" algn="l"/>
                  </a:tabLst>
                </a:pPr>
                <a:r>
                  <a:rPr lang="en-GB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Given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GB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e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  <m:r>
                      <a:rPr lang="en-GB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16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den>
                    </m:f>
                  </m:oMath>
                </a14:m>
                <a:r>
                  <a:rPr lang="en-GB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  <a:tabLst>
                    <a:tab pos="270510" algn="l"/>
                  </a:tabLst>
                </a:pPr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(b) find the value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GB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the value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GB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(4)</a:t>
                </a:r>
              </a:p>
              <a:p>
                <a:pPr algn="just">
                  <a:lnSpc>
                    <a:spcPct val="107000"/>
                  </a:lnSpc>
                  <a:spcAft>
                    <a:spcPts val="0"/>
                  </a:spcAft>
                  <a:tabLst>
                    <a:tab pos="270510" algn="l"/>
                  </a:tabLst>
                </a:pPr>
                <a:r>
                  <a:rPr lang="en-GB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(c) Find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		(2)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40" y="3124429"/>
                <a:ext cx="4572000" cy="36371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79512" y="764704"/>
            <a:ext cx="242212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May 2013 (R) Q6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63964" y="679087"/>
                <a:ext cx="4138808" cy="4022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Both"/>
                </a:pPr>
                <a:r>
                  <a:rPr lang="en-GB" dirty="0"/>
                  <a:t> </a:t>
                </a:r>
                <a:r>
                  <a:rPr lang="en-GB" b="1" dirty="0"/>
                  <a:t>(From earlier)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0.1=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+0.1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×0.4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+0.1=0.25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=0.15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LcParenBoth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0.2+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=0.24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=1−0.15−0.1−0.1−0.2−0.24</m:t>
                    </m:r>
                  </m:oMath>
                </a14:m>
                <a:br>
                  <a:rPr lang="en-GB" sz="1700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=0.21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LcParenBoth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0.1+0.2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0.4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964" y="679087"/>
                <a:ext cx="4138808" cy="4022191"/>
              </a:xfrm>
              <a:prstGeom prst="rect">
                <a:avLst/>
              </a:prstGeom>
              <a:blipFill>
                <a:blip r:embed="rId4"/>
                <a:stretch>
                  <a:fillRect l="-1178" t="-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358912" y="1845128"/>
            <a:ext cx="3549957" cy="1734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58912" y="3579223"/>
            <a:ext cx="3549957" cy="11220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6613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2.3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13-15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4777" y="2204864"/>
                <a:ext cx="3057104" cy="1751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Extension:</a:t>
                </a:r>
              </a:p>
              <a:p>
                <a:r>
                  <a:rPr lang="en-GB" sz="1400" dirty="0"/>
                  <a:t>[Classic puzzle] I have 2 children. One of them is a boy. What’s the probability the other is a boy? </a:t>
                </a:r>
              </a:p>
              <a:p>
                <a:r>
                  <a:rPr lang="en-GB" sz="1400" b="1" dirty="0"/>
                  <a:t>If (at least) one is a boy, restricted sample space is BB, BG, GB. Of these, only in one case is the other a boy.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∴</m:t>
                    </m:r>
                    <m:f>
                      <m:f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GB" sz="1400" b="1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77" y="2204864"/>
                <a:ext cx="3057104" cy="1751826"/>
              </a:xfrm>
              <a:prstGeom prst="rect">
                <a:avLst/>
              </a:prstGeom>
              <a:blipFill>
                <a:blip r:embed="rId2"/>
                <a:stretch>
                  <a:fillRect l="-1594" t="-2091" r="-598" b="-6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98562" y="2553122"/>
            <a:ext cx="21602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5425" y="3216095"/>
            <a:ext cx="2914447" cy="740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807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84C9610-23BE-287A-34C0-3C260583C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903" y="980728"/>
            <a:ext cx="68770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E814724-248E-B0B9-9B07-9C8D741A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5" y="908720"/>
            <a:ext cx="7134225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43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D08F783-44A2-294E-4C25-E41DE564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15" y="980728"/>
            <a:ext cx="68294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2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E15235F-5B65-FFB5-A4EA-3ABFA4D0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53" y="980728"/>
            <a:ext cx="69913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6C598760-6CD0-4EAF-9EDA-D4259F7F4D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211951-28D9-4649-86E4-A82320CBD7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8CCE53-C52C-4037-A448-3FDE818F6B67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29173</TotalTime>
  <Words>487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Times New Roman</vt:lpstr>
      <vt:lpstr>Office Theme</vt:lpstr>
      <vt:lpstr>Stats Yr2 Chapter 2: Probability Theory  Probability with Venn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1116</cp:revision>
  <dcterms:created xsi:type="dcterms:W3CDTF">2013-02-28T07:36:55Z</dcterms:created>
  <dcterms:modified xsi:type="dcterms:W3CDTF">2024-05-24T15:02:36Z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