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547" r:id="rId2"/>
    <p:sldId id="543" r:id="rId3"/>
    <p:sldId id="544" r:id="rId4"/>
    <p:sldId id="545" r:id="rId5"/>
    <p:sldId id="546" r:id="rId6"/>
    <p:sldId id="530" r:id="rId7"/>
    <p:sldId id="548" r:id="rId8"/>
    <p:sldId id="549" r:id="rId9"/>
    <p:sldId id="533" r:id="rId10"/>
    <p:sldId id="53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66" autoAdjust="0"/>
    <p:restoredTop sz="88534" autoAdjust="0"/>
  </p:normalViewPr>
  <p:slideViewPr>
    <p:cSldViewPr>
      <p:cViewPr varScale="1">
        <p:scale>
          <a:sx n="114" d="100"/>
          <a:sy n="114" d="100"/>
        </p:scale>
        <p:origin x="1866" y="120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13/06/2024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13/06/2024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13/06/2024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13/06/2024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13/06/2024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13/06/2024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13/06/2024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13/06/2024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13/06/2024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13/06/2024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13/06/2024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13/06/2024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13/06/2024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302676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M1 Chapter 11: </a:t>
            </a:r>
            <a:r>
              <a:rPr lang="en-GB" dirty="0">
                <a:solidFill>
                  <a:schemeClr val="accent5"/>
                </a:solidFill>
              </a:rPr>
              <a:t>Variable Acceleration</a:t>
            </a:r>
            <a:br>
              <a:rPr lang="en-GB" dirty="0"/>
            </a:br>
            <a:br>
              <a:rPr lang="en-GB" dirty="0"/>
            </a:br>
            <a:r>
              <a:rPr lang="en-GB" dirty="0"/>
              <a:t>Integrating Variable Motion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975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520B15EA-8FBE-AD78-0DC6-94AB8AB4A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328" y="836712"/>
            <a:ext cx="5410200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88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AC2BD1B-C823-44D8-9C64-1ACA36A265DA}"/>
              </a:ext>
            </a:extLst>
          </p:cNvPr>
          <p:cNvSpPr/>
          <p:nvPr/>
        </p:nvSpPr>
        <p:spPr>
          <a:xfrm>
            <a:off x="1" y="614764"/>
            <a:ext cx="9143999" cy="1899836"/>
          </a:xfrm>
          <a:prstGeom prst="rect">
            <a:avLst/>
          </a:prstGeom>
          <a:pattFill prst="wdDnDiag">
            <a:fgClr>
              <a:schemeClr val="bg2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7C9CA22-1047-465D-B001-BC9F50C9BA33}"/>
                  </a:ext>
                </a:extLst>
              </p:cNvPr>
              <p:cNvSpPr txBox="1"/>
              <p:nvPr/>
            </p:nvSpPr>
            <p:spPr>
              <a:xfrm>
                <a:off x="395536" y="1052736"/>
                <a:ext cx="1822644" cy="116955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GB" sz="1400" b="0" dirty="0"/>
              </a:p>
              <a:p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GB" sz="1400" b="0" dirty="0"/>
              </a:p>
              <a:p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7C9CA22-1047-465D-B001-BC9F50C9B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052736"/>
                <a:ext cx="1822644" cy="11695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: Shape 16">
            <a:extLst>
              <a:ext uri="{FF2B5EF4-FFF2-40B4-BE49-F238E27FC236}">
                <a16:creationId xmlns:a16="http://schemas.microsoft.com/office/drawing/2014/main" id="{B6D48A69-0D1D-44D8-8B51-8C756C8BF037}"/>
              </a:ext>
            </a:extLst>
          </p:cNvPr>
          <p:cNvSpPr/>
          <p:nvPr/>
        </p:nvSpPr>
        <p:spPr>
          <a:xfrm>
            <a:off x="1430395" y="1208793"/>
            <a:ext cx="109690" cy="381000"/>
          </a:xfrm>
          <a:custGeom>
            <a:avLst/>
            <a:gdLst>
              <a:gd name="connsiteX0" fmla="*/ 0 w 109690"/>
              <a:gd name="connsiteY0" fmla="*/ 0 h 381000"/>
              <a:gd name="connsiteX1" fmla="*/ 109538 w 109690"/>
              <a:gd name="connsiteY1" fmla="*/ 185738 h 381000"/>
              <a:gd name="connsiteX2" fmla="*/ 19050 w 109690"/>
              <a:gd name="connsiteY2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690" h="381000">
                <a:moveTo>
                  <a:pt x="0" y="0"/>
                </a:moveTo>
                <a:cubicBezTo>
                  <a:pt x="53181" y="61119"/>
                  <a:pt x="106363" y="122238"/>
                  <a:pt x="109538" y="185738"/>
                </a:cubicBezTo>
                <a:cubicBezTo>
                  <a:pt x="112713" y="249238"/>
                  <a:pt x="65881" y="315119"/>
                  <a:pt x="19050" y="381000"/>
                </a:cubicBezTo>
              </a:path>
            </a:pathLst>
          </a:custGeom>
          <a:noFill/>
          <a:ln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Freeform: Shape 17">
            <a:extLst>
              <a:ext uri="{FF2B5EF4-FFF2-40B4-BE49-F238E27FC236}">
                <a16:creationId xmlns:a16="http://schemas.microsoft.com/office/drawing/2014/main" id="{6197958C-F287-47C4-B2EC-0C0EB0758AB8}"/>
              </a:ext>
            </a:extLst>
          </p:cNvPr>
          <p:cNvSpPr/>
          <p:nvPr/>
        </p:nvSpPr>
        <p:spPr>
          <a:xfrm>
            <a:off x="1430395" y="1703376"/>
            <a:ext cx="109690" cy="381000"/>
          </a:xfrm>
          <a:custGeom>
            <a:avLst/>
            <a:gdLst>
              <a:gd name="connsiteX0" fmla="*/ 0 w 109690"/>
              <a:gd name="connsiteY0" fmla="*/ 0 h 381000"/>
              <a:gd name="connsiteX1" fmla="*/ 109538 w 109690"/>
              <a:gd name="connsiteY1" fmla="*/ 185738 h 381000"/>
              <a:gd name="connsiteX2" fmla="*/ 19050 w 109690"/>
              <a:gd name="connsiteY2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690" h="381000">
                <a:moveTo>
                  <a:pt x="0" y="0"/>
                </a:moveTo>
                <a:cubicBezTo>
                  <a:pt x="53181" y="61119"/>
                  <a:pt x="106363" y="122238"/>
                  <a:pt x="109538" y="185738"/>
                </a:cubicBezTo>
                <a:cubicBezTo>
                  <a:pt x="112713" y="249238"/>
                  <a:pt x="65881" y="315119"/>
                  <a:pt x="19050" y="381000"/>
                </a:cubicBezTo>
              </a:path>
            </a:pathLst>
          </a:custGeom>
          <a:noFill/>
          <a:ln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reeform: Shape 20">
            <a:extLst>
              <a:ext uri="{FF2B5EF4-FFF2-40B4-BE49-F238E27FC236}">
                <a16:creationId xmlns:a16="http://schemas.microsoft.com/office/drawing/2014/main" id="{64E20219-6101-45D3-BFE5-641D5171DFDC}"/>
              </a:ext>
            </a:extLst>
          </p:cNvPr>
          <p:cNvSpPr/>
          <p:nvPr/>
        </p:nvSpPr>
        <p:spPr>
          <a:xfrm rot="10800000">
            <a:off x="1073926" y="1709345"/>
            <a:ext cx="109690" cy="381000"/>
          </a:xfrm>
          <a:custGeom>
            <a:avLst/>
            <a:gdLst>
              <a:gd name="connsiteX0" fmla="*/ 0 w 109690"/>
              <a:gd name="connsiteY0" fmla="*/ 0 h 381000"/>
              <a:gd name="connsiteX1" fmla="*/ 109538 w 109690"/>
              <a:gd name="connsiteY1" fmla="*/ 185738 h 381000"/>
              <a:gd name="connsiteX2" fmla="*/ 19050 w 109690"/>
              <a:gd name="connsiteY2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690" h="381000">
                <a:moveTo>
                  <a:pt x="0" y="0"/>
                </a:moveTo>
                <a:cubicBezTo>
                  <a:pt x="53181" y="61119"/>
                  <a:pt x="106363" y="122238"/>
                  <a:pt x="109538" y="185738"/>
                </a:cubicBezTo>
                <a:cubicBezTo>
                  <a:pt x="112713" y="249238"/>
                  <a:pt x="65881" y="315119"/>
                  <a:pt x="19050" y="381000"/>
                </a:cubicBezTo>
              </a:path>
            </a:pathLst>
          </a:custGeom>
          <a:noFill/>
          <a:ln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Freeform: Shape 21">
            <a:extLst>
              <a:ext uri="{FF2B5EF4-FFF2-40B4-BE49-F238E27FC236}">
                <a16:creationId xmlns:a16="http://schemas.microsoft.com/office/drawing/2014/main" id="{87E9C20D-A0ED-4965-B6F8-731F1429704B}"/>
              </a:ext>
            </a:extLst>
          </p:cNvPr>
          <p:cNvSpPr/>
          <p:nvPr/>
        </p:nvSpPr>
        <p:spPr>
          <a:xfrm rot="10800000">
            <a:off x="1070978" y="1219067"/>
            <a:ext cx="109690" cy="381000"/>
          </a:xfrm>
          <a:custGeom>
            <a:avLst/>
            <a:gdLst>
              <a:gd name="connsiteX0" fmla="*/ 0 w 109690"/>
              <a:gd name="connsiteY0" fmla="*/ 0 h 381000"/>
              <a:gd name="connsiteX1" fmla="*/ 109538 w 109690"/>
              <a:gd name="connsiteY1" fmla="*/ 185738 h 381000"/>
              <a:gd name="connsiteX2" fmla="*/ 19050 w 109690"/>
              <a:gd name="connsiteY2" fmla="*/ 38100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690" h="381000">
                <a:moveTo>
                  <a:pt x="0" y="0"/>
                </a:moveTo>
                <a:cubicBezTo>
                  <a:pt x="53181" y="61119"/>
                  <a:pt x="106363" y="122238"/>
                  <a:pt x="109538" y="185738"/>
                </a:cubicBezTo>
                <a:cubicBezTo>
                  <a:pt x="112713" y="249238"/>
                  <a:pt x="65881" y="315119"/>
                  <a:pt x="19050" y="381000"/>
                </a:cubicBezTo>
              </a:path>
            </a:pathLst>
          </a:custGeom>
          <a:noFill/>
          <a:ln>
            <a:solidFill>
              <a:schemeClr val="bg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0581708-1EAC-4AA5-8221-43B6A16A6943}"/>
                  </a:ext>
                </a:extLst>
              </p:cNvPr>
              <p:cNvSpPr txBox="1"/>
              <p:nvPr/>
            </p:nvSpPr>
            <p:spPr>
              <a:xfrm>
                <a:off x="1525798" y="1210133"/>
                <a:ext cx="322308" cy="326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GB" sz="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0581708-1EAC-4AA5-8221-43B6A16A6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5798" y="1210133"/>
                <a:ext cx="322308" cy="3260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822F1B-9ABD-49C5-96A4-23C17EFDB025}"/>
                  </a:ext>
                </a:extLst>
              </p:cNvPr>
              <p:cNvSpPr txBox="1"/>
              <p:nvPr/>
            </p:nvSpPr>
            <p:spPr>
              <a:xfrm>
                <a:off x="1535934" y="1724156"/>
                <a:ext cx="322308" cy="326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GB" sz="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7822F1B-9ABD-49C5-96A4-23C17EFDB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934" y="1724156"/>
                <a:ext cx="322308" cy="3260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774A99-2752-45C5-8380-0FBAEFA179BD}"/>
                  </a:ext>
                </a:extLst>
              </p:cNvPr>
              <p:cNvSpPr txBox="1"/>
              <p:nvPr/>
            </p:nvSpPr>
            <p:spPr>
              <a:xfrm>
                <a:off x="598624" y="1768502"/>
                <a:ext cx="322308" cy="2200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∫</m:t>
                      </m:r>
                      <m:r>
                        <a:rPr lang="en-GB" sz="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774A99-2752-45C5-8380-0FBAEFA17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624" y="1768502"/>
                <a:ext cx="322308" cy="220060"/>
              </a:xfrm>
              <a:prstGeom prst="rect">
                <a:avLst/>
              </a:prstGeom>
              <a:blipFill>
                <a:blip r:embed="rId4"/>
                <a:stretch>
                  <a:fillRect r="-24528" b="-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0C3FF2A-3178-443B-AE42-6020E9434FD8}"/>
                  </a:ext>
                </a:extLst>
              </p:cNvPr>
              <p:cNvSpPr txBox="1"/>
              <p:nvPr/>
            </p:nvSpPr>
            <p:spPr>
              <a:xfrm>
                <a:off x="636724" y="1293264"/>
                <a:ext cx="322308" cy="2200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∫</m:t>
                      </m:r>
                      <m:r>
                        <a:rPr lang="en-GB" sz="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GB" sz="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0C3FF2A-3178-443B-AE42-6020E9434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24" y="1293264"/>
                <a:ext cx="322308" cy="220060"/>
              </a:xfrm>
              <a:prstGeom prst="rect">
                <a:avLst/>
              </a:prstGeom>
              <a:blipFill>
                <a:blip r:embed="rId5"/>
                <a:stretch>
                  <a:fillRect r="-24528" b="-55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12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Using Integration</a:t>
              </a:r>
              <a:endParaRPr lang="en-GB" sz="3200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0209EB5-139F-4EE5-B43A-457E5F36431A}"/>
              </a:ext>
            </a:extLst>
          </p:cNvPr>
          <p:cNvSpPr txBox="1"/>
          <p:nvPr/>
        </p:nvSpPr>
        <p:spPr>
          <a:xfrm>
            <a:off x="2386670" y="1005017"/>
            <a:ext cx="6649825" cy="1169551"/>
          </a:xfrm>
          <a:prstGeom prst="rect">
            <a:avLst/>
          </a:prstGeom>
          <a:solidFill>
            <a:schemeClr val="bg1">
              <a:alpha val="68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1400" dirty="0"/>
              <a:t>Differentiating (with respect to time) gets us from displacement to velocity, and from velocity to acceleration.</a:t>
            </a:r>
          </a:p>
          <a:p>
            <a:r>
              <a:rPr lang="en-GB" sz="1400" dirty="0"/>
              <a:t>So naturally, integrating (with respect to time) gets us from acceleration to velocity, and from velocity to displacement. As mentioned earlier, it’s helpful to picture the flowchart on the left: we move down to differentiate and up to integrate.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9809E8B-C46C-462D-8DAB-12C8B5347404}"/>
                  </a:ext>
                </a:extLst>
              </p:cNvPr>
              <p:cNvSpPr txBox="1"/>
              <p:nvPr/>
            </p:nvSpPr>
            <p:spPr>
              <a:xfrm>
                <a:off x="574224" y="2777312"/>
                <a:ext cx="7200800" cy="954107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[Textbook] A particle is moving on the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400" dirty="0"/>
                  <a:t>-axis. At time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1400" dirty="0"/>
                  <a:t>, the particle is at the point where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GB" sz="1400" dirty="0"/>
                  <a:t>. The velocity of the particle at time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1400" dirty="0"/>
                  <a:t> seconds (where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GB" sz="1400" dirty="0"/>
                  <a:t>)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sz="1400" dirty="0"/>
                  <a:t> ms</a:t>
                </a:r>
                <a:r>
                  <a:rPr lang="en-GB" sz="1400" baseline="30000" dirty="0"/>
                  <a:t>-1</a:t>
                </a:r>
                <a:r>
                  <a:rPr lang="en-GB" sz="1400" dirty="0"/>
                  <a:t>. Find:</a:t>
                </a:r>
              </a:p>
              <a:p>
                <a:pPr marL="342900" indent="-342900">
                  <a:buAutoNum type="alphaLcParenBoth"/>
                </a:pPr>
                <a:r>
                  <a:rPr lang="en-GB" sz="1400" dirty="0"/>
                  <a:t>An expression for the displacement of the particle from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GB" sz="1400" dirty="0"/>
                  <a:t> at time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1400" dirty="0"/>
                  <a:t> seconds.</a:t>
                </a:r>
              </a:p>
              <a:p>
                <a:pPr marL="342900" indent="-342900">
                  <a:buAutoNum type="alphaLcParenBoth"/>
                </a:pPr>
                <a:r>
                  <a:rPr lang="en-GB" sz="1400" dirty="0"/>
                  <a:t>The distance of the particle from its starting point when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GB" sz="1400" dirty="0"/>
                  <a:t>.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9809E8B-C46C-462D-8DAB-12C8B5347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24" y="2777312"/>
                <a:ext cx="7200800" cy="9541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43404" y="3879716"/>
                <a:ext cx="2893256" cy="24321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bHide m:val="on"/>
                          <m:supHide m:val="on"/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GB" sz="1400" dirty="0"/>
              </a:p>
              <a:p>
                <a:r>
                  <a:rPr lang="en-GB" sz="1400" dirty="0"/>
                  <a:t>When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=5, ∴</m:t>
                    </m:r>
                  </m:oMath>
                </a14:m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0−0+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=5   →  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+5</m:t>
                      </m:r>
                    </m:oMath>
                  </m:oMathPara>
                </a14:m>
                <a:endParaRPr lang="en-GB" sz="1400" dirty="0"/>
              </a:p>
              <a:p>
                <a:endParaRPr lang="en-GB" sz="1400" dirty="0"/>
              </a:p>
              <a:p>
                <a:r>
                  <a:rPr lang="en-GB" sz="1400" dirty="0"/>
                  <a:t>When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GB" sz="1400" dirty="0"/>
                  <a:t>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=3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sup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sup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+5=41</m:t>
                      </m:r>
                    </m:oMath>
                  </m:oMathPara>
                </a14:m>
                <a:endParaRPr lang="en-GB" sz="1400" dirty="0"/>
              </a:p>
              <a:p>
                <a:r>
                  <a:rPr lang="en-GB" sz="1400" dirty="0"/>
                  <a:t>Distance is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41−5=36</m:t>
                    </m:r>
                  </m:oMath>
                </a14:m>
                <a:r>
                  <a:rPr lang="en-GB" sz="1400" dirty="0"/>
                  <a:t> m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04" y="3879716"/>
                <a:ext cx="2893256" cy="2432141"/>
              </a:xfrm>
              <a:prstGeom prst="rect">
                <a:avLst/>
              </a:prstGeom>
              <a:blipFill>
                <a:blip r:embed="rId7"/>
                <a:stretch>
                  <a:fillRect l="-1053" t="-35338" b="-20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4064516" y="4273664"/>
            <a:ext cx="2664296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200" dirty="0"/>
              <a:t>Recall in Pure Year 1 that we can find the constant of integration by using known values.</a:t>
            </a:r>
          </a:p>
        </p:txBody>
      </p:sp>
      <p:cxnSp>
        <p:nvCxnSpPr>
          <p:cNvPr id="20" name="Straight Arrow Connector 19"/>
          <p:cNvCxnSpPr>
            <a:stCxn id="18" idx="1"/>
          </p:cNvCxnSpPr>
          <p:nvPr/>
        </p:nvCxnSpPr>
        <p:spPr>
          <a:xfrm flipH="1">
            <a:off x="3554368" y="4596830"/>
            <a:ext cx="510148" cy="81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8048E89-F411-476D-B85E-847D8B1D9028}"/>
              </a:ext>
            </a:extLst>
          </p:cNvPr>
          <p:cNvSpPr/>
          <p:nvPr/>
        </p:nvSpPr>
        <p:spPr>
          <a:xfrm>
            <a:off x="383602" y="3925715"/>
            <a:ext cx="230784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8048E89-F411-476D-B85E-847D8B1D9028}"/>
              </a:ext>
            </a:extLst>
          </p:cNvPr>
          <p:cNvSpPr/>
          <p:nvPr/>
        </p:nvSpPr>
        <p:spPr>
          <a:xfrm>
            <a:off x="385439" y="5373025"/>
            <a:ext cx="230784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CD4101-D8EF-4892-B79D-98D790896B21}"/>
              </a:ext>
            </a:extLst>
          </p:cNvPr>
          <p:cNvSpPr/>
          <p:nvPr/>
        </p:nvSpPr>
        <p:spPr>
          <a:xfrm>
            <a:off x="619551" y="3927745"/>
            <a:ext cx="6832809" cy="130719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CD4101-D8EF-4892-B79D-98D790896B21}"/>
              </a:ext>
            </a:extLst>
          </p:cNvPr>
          <p:cNvSpPr/>
          <p:nvPr/>
        </p:nvSpPr>
        <p:spPr>
          <a:xfrm>
            <a:off x="613990" y="5362576"/>
            <a:ext cx="3041706" cy="9372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69498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</p:childTnLst>
        </p:cTn>
      </p:par>
    </p:tnLst>
    <p:bldLst>
      <p:bldP spid="16" grpId="0" animBg="1"/>
      <p:bldP spid="21" grpId="0" animBg="1"/>
      <p:bldP spid="22" grpId="0" animBg="1"/>
      <p:bldP spid="23" grpId="0" animBg="1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Further Example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9809E8B-C46C-462D-8DAB-12C8B5347404}"/>
                  </a:ext>
                </a:extLst>
              </p:cNvPr>
              <p:cNvSpPr txBox="1"/>
              <p:nvPr/>
            </p:nvSpPr>
            <p:spPr>
              <a:xfrm>
                <a:off x="395536" y="1249596"/>
                <a:ext cx="7981458" cy="52322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[Textbook] A particle travels in a straight line. After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1400" dirty="0"/>
                  <a:t> seconds its velocity,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GB" sz="1400" dirty="0"/>
                  <a:t> ms</a:t>
                </a:r>
                <a:r>
                  <a:rPr lang="en-GB" sz="1400" baseline="30000" dirty="0"/>
                  <a:t>-1</a:t>
                </a:r>
                <a:r>
                  <a:rPr lang="en-GB" sz="1400" dirty="0"/>
                  <a:t>, is given by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=5−3</m:t>
                    </m:r>
                    <m:sSup>
                      <m:sSup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1400" dirty="0"/>
                  <a:t>,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GB" sz="1400" dirty="0"/>
                  <a:t>. Find the distance travelled by the particle in the third second of its motion.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9809E8B-C46C-462D-8DAB-12C8B5347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249596"/>
                <a:ext cx="798145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94214" y="1982842"/>
                <a:ext cx="3756223" cy="14184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d>
                            <m:d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5−3</m:t>
                              </m:r>
                              <m:sSup>
                                <m:sSup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GB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15−27</m:t>
                          </m:r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10−8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=−12−2=−14</m:t>
                      </m:r>
                    </m:oMath>
                  </m:oMathPara>
                </a14:m>
                <a:endParaRPr lang="en-GB" sz="1600" dirty="0"/>
              </a:p>
              <a:p>
                <a:r>
                  <a:rPr lang="en-GB" sz="1600" dirty="0"/>
                  <a:t>Distance travelled is 14 m.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214" y="1982842"/>
                <a:ext cx="3756223" cy="1418465"/>
              </a:xfrm>
              <a:prstGeom prst="rect">
                <a:avLst/>
              </a:prstGeom>
              <a:blipFill>
                <a:blip r:embed="rId3"/>
                <a:stretch>
                  <a:fillRect l="-812" b="-25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flipV="1">
            <a:off x="4707116" y="2088634"/>
            <a:ext cx="0" cy="1368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707116" y="2861672"/>
            <a:ext cx="12123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839030" y="2727806"/>
                <a:ext cx="30053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030" y="2727806"/>
                <a:ext cx="300532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556850" y="1853212"/>
                <a:ext cx="30053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6850" y="1853212"/>
                <a:ext cx="300532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Freeform 14"/>
          <p:cNvSpPr/>
          <p:nvPr/>
        </p:nvSpPr>
        <p:spPr>
          <a:xfrm>
            <a:off x="4704462" y="2329350"/>
            <a:ext cx="1041400" cy="1121334"/>
          </a:xfrm>
          <a:custGeom>
            <a:avLst/>
            <a:gdLst>
              <a:gd name="connsiteX0" fmla="*/ 0 w 1041400"/>
              <a:gd name="connsiteY0" fmla="*/ 0 h 1111250"/>
              <a:gd name="connsiteX1" fmla="*/ 1041400 w 1041400"/>
              <a:gd name="connsiteY1" fmla="*/ 1111250 h 1111250"/>
              <a:gd name="connsiteX0" fmla="*/ 0 w 1041400"/>
              <a:gd name="connsiteY0" fmla="*/ 15678 h 1126928"/>
              <a:gd name="connsiteX1" fmla="*/ 1041400 w 1041400"/>
              <a:gd name="connsiteY1" fmla="*/ 1126928 h 1126928"/>
              <a:gd name="connsiteX0" fmla="*/ 0 w 1041400"/>
              <a:gd name="connsiteY0" fmla="*/ 10084 h 1121334"/>
              <a:gd name="connsiteX1" fmla="*/ 1041400 w 1041400"/>
              <a:gd name="connsiteY1" fmla="*/ 1121334 h 1121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41400" h="1121334">
                <a:moveTo>
                  <a:pt x="0" y="10084"/>
                </a:moveTo>
                <a:cubicBezTo>
                  <a:pt x="416983" y="-102099"/>
                  <a:pt x="694267" y="750917"/>
                  <a:pt x="1041400" y="112133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reeform 15"/>
          <p:cNvSpPr/>
          <p:nvPr/>
        </p:nvSpPr>
        <p:spPr>
          <a:xfrm>
            <a:off x="5520437" y="2860134"/>
            <a:ext cx="180975" cy="530225"/>
          </a:xfrm>
          <a:custGeom>
            <a:avLst/>
            <a:gdLst>
              <a:gd name="connsiteX0" fmla="*/ 0 w 180975"/>
              <a:gd name="connsiteY0" fmla="*/ 298450 h 530225"/>
              <a:gd name="connsiteX1" fmla="*/ 0 w 180975"/>
              <a:gd name="connsiteY1" fmla="*/ 0 h 530225"/>
              <a:gd name="connsiteX2" fmla="*/ 180975 w 180975"/>
              <a:gd name="connsiteY2" fmla="*/ 0 h 530225"/>
              <a:gd name="connsiteX3" fmla="*/ 171450 w 180975"/>
              <a:gd name="connsiteY3" fmla="*/ 530225 h 530225"/>
              <a:gd name="connsiteX4" fmla="*/ 0 w 180975"/>
              <a:gd name="connsiteY4" fmla="*/ 298450 h 53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0975" h="530225">
                <a:moveTo>
                  <a:pt x="0" y="298450"/>
                </a:moveTo>
                <a:lnTo>
                  <a:pt x="0" y="0"/>
                </a:lnTo>
                <a:lnTo>
                  <a:pt x="180975" y="0"/>
                </a:lnTo>
                <a:lnTo>
                  <a:pt x="171450" y="530225"/>
                </a:lnTo>
                <a:lnTo>
                  <a:pt x="0" y="29845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538497" y="2799809"/>
                <a:ext cx="30053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8497" y="2799809"/>
                <a:ext cx="300532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372851" y="2799809"/>
                <a:ext cx="30053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1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sz="11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851" y="2799809"/>
                <a:ext cx="300532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07CD4101-D8EF-4892-B79D-98D790896B21}"/>
              </a:ext>
            </a:extLst>
          </p:cNvPr>
          <p:cNvSpPr/>
          <p:nvPr/>
        </p:nvSpPr>
        <p:spPr>
          <a:xfrm>
            <a:off x="395536" y="1772816"/>
            <a:ext cx="7981458" cy="17644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256950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</p:childTnLst>
        </p:cTn>
      </p:par>
    </p:tnLst>
    <p:bldLst>
      <p:bldP spid="5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Further Example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01" y="1097674"/>
            <a:ext cx="7301263" cy="210421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152302" y="743776"/>
            <a:ext cx="2341517" cy="33855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600" dirty="0"/>
              <a:t>Edexcel M2 June 2015 Q6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273" y="3917941"/>
            <a:ext cx="5705559" cy="27739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004048" y="3316399"/>
                <a:ext cx="3600400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200" b="1" dirty="0"/>
                  <a:t>Hint</a:t>
                </a:r>
                <a:r>
                  <a:rPr lang="en-GB" sz="1200" dirty="0"/>
                  <a:t>: recall that if the curve goes above and below the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200" dirty="0"/>
                  <a:t>-axis, we need to find each </a:t>
                </a:r>
                <a:r>
                  <a:rPr lang="en-GB" sz="1200" b="1" dirty="0"/>
                  <a:t>distance-area</a:t>
                </a:r>
                <a:r>
                  <a:rPr lang="en-GB" sz="1200" dirty="0"/>
                  <a:t> separately.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3316399"/>
                <a:ext cx="3600400" cy="461665"/>
              </a:xfrm>
              <a:prstGeom prst="rect">
                <a:avLst/>
              </a:prstGeom>
              <a:blipFill>
                <a:blip r:embed="rId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>
            <a:cxnSpLocks/>
            <a:stCxn id="7" idx="1"/>
          </p:cNvCxnSpPr>
          <p:nvPr/>
        </p:nvCxnSpPr>
        <p:spPr>
          <a:xfrm flipH="1" flipV="1">
            <a:off x="4139953" y="3176522"/>
            <a:ext cx="864095" cy="370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216" y="3933056"/>
            <a:ext cx="2748099" cy="188885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8048E89-F411-476D-B85E-847D8B1D9028}"/>
              </a:ext>
            </a:extLst>
          </p:cNvPr>
          <p:cNvSpPr/>
          <p:nvPr/>
        </p:nvSpPr>
        <p:spPr>
          <a:xfrm>
            <a:off x="85036" y="3945220"/>
            <a:ext cx="230784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048E89-F411-476D-B85E-847D8B1D9028}"/>
              </a:ext>
            </a:extLst>
          </p:cNvPr>
          <p:cNvSpPr/>
          <p:nvPr/>
        </p:nvSpPr>
        <p:spPr>
          <a:xfrm>
            <a:off x="82024" y="5111410"/>
            <a:ext cx="230784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8048E89-F411-476D-B85E-847D8B1D9028}"/>
              </a:ext>
            </a:extLst>
          </p:cNvPr>
          <p:cNvSpPr/>
          <p:nvPr/>
        </p:nvSpPr>
        <p:spPr>
          <a:xfrm>
            <a:off x="2843808" y="3933056"/>
            <a:ext cx="230784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7CD4101-D8EF-4892-B79D-98D790896B21}"/>
              </a:ext>
            </a:extLst>
          </p:cNvPr>
          <p:cNvSpPr/>
          <p:nvPr/>
        </p:nvSpPr>
        <p:spPr>
          <a:xfrm>
            <a:off x="329034" y="3936311"/>
            <a:ext cx="2555482" cy="9288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7CD4101-D8EF-4892-B79D-98D790896B21}"/>
              </a:ext>
            </a:extLst>
          </p:cNvPr>
          <p:cNvSpPr/>
          <p:nvPr/>
        </p:nvSpPr>
        <p:spPr>
          <a:xfrm>
            <a:off x="312409" y="5111410"/>
            <a:ext cx="2422478" cy="79281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CD4101-D8EF-4892-B79D-98D790896B21}"/>
              </a:ext>
            </a:extLst>
          </p:cNvPr>
          <p:cNvSpPr/>
          <p:nvPr/>
        </p:nvSpPr>
        <p:spPr>
          <a:xfrm>
            <a:off x="3074592" y="3972877"/>
            <a:ext cx="5745212" cy="26856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3538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23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" fill="hold">
                      <p:stCondLst>
                        <p:cond delay="0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11.4 Using Integration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Stats/Mechanics Year 1</a:t>
            </a:r>
          </a:p>
          <a:p>
            <a:r>
              <a:rPr lang="en-GB" sz="2400" dirty="0"/>
              <a:t>Page 81-82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3971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7450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Homework Exercise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0CB53525-635E-103D-7D5A-59C13D17D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840" y="764704"/>
            <a:ext cx="7115175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330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Homework Exercise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E1AEE9E-D0C8-4A64-1456-9053F9E5D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315" y="764704"/>
            <a:ext cx="7134225" cy="578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596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Homework Exercise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CC3B4FDC-8C78-A325-A3AB-FFB90981A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828" y="764704"/>
            <a:ext cx="731520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900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B4D1F376-AA14-93AF-281B-517FE453B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1200125"/>
            <a:ext cx="509587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7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26544</TotalTime>
  <Words>395</Words>
  <Application>Microsoft Office PowerPoint</Application>
  <PresentationFormat>On-screen Show (4:3)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Cambria Math</vt:lpstr>
      <vt:lpstr>Office Theme</vt:lpstr>
      <vt:lpstr>M1 Chapter 11: Variable Acceleration  Integrating Variable Motion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890</cp:revision>
  <dcterms:created xsi:type="dcterms:W3CDTF">2013-02-28T07:36:55Z</dcterms:created>
  <dcterms:modified xsi:type="dcterms:W3CDTF">2024-06-13T16:08:38Z</dcterms:modified>
</cp:coreProperties>
</file>