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47" r:id="rId2"/>
    <p:sldId id="515" r:id="rId3"/>
    <p:sldId id="556" r:id="rId4"/>
    <p:sldId id="537" r:id="rId5"/>
    <p:sldId id="538" r:id="rId6"/>
    <p:sldId id="552" r:id="rId7"/>
    <p:sldId id="530" r:id="rId8"/>
    <p:sldId id="548" r:id="rId9"/>
    <p:sldId id="558" r:id="rId10"/>
    <p:sldId id="53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866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9.png"/><Relationship Id="rId7" Type="http://schemas.openxmlformats.org/officeDocument/2006/relationships/image" Target="../media/image9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.png"/><Relationship Id="rId10" Type="http://schemas.openxmlformats.org/officeDocument/2006/relationships/image" Target="../media/image19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M1 Chapter 11: </a:t>
            </a:r>
            <a:r>
              <a:rPr lang="en-GB" dirty="0">
                <a:solidFill>
                  <a:schemeClr val="accent5"/>
                </a:solidFill>
              </a:rPr>
              <a:t>Variable Acceleration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Changing Velocity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9C911E-F242-3884-53E0-AE93CE9E6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378" y="784820"/>
            <a:ext cx="46101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C2BD1B-C823-44D8-9C64-1ACA36A265DA}"/>
              </a:ext>
            </a:extLst>
          </p:cNvPr>
          <p:cNvSpPr/>
          <p:nvPr/>
        </p:nvSpPr>
        <p:spPr>
          <a:xfrm>
            <a:off x="1" y="614764"/>
            <a:ext cx="9143999" cy="2718986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FB8003-1D4F-40CE-93C9-8E90EE965EFA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8AE116DB-3CD0-4C61-80B9-DE967D74325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Functions of time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640B3DC-ECB5-44A0-9634-D5D84E41C660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20209EB5-139F-4EE5-B43A-457E5F36431A}"/>
              </a:ext>
            </a:extLst>
          </p:cNvPr>
          <p:cNvSpPr txBox="1"/>
          <p:nvPr/>
        </p:nvSpPr>
        <p:spPr>
          <a:xfrm>
            <a:off x="518723" y="1036089"/>
            <a:ext cx="2745326" cy="738664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Up to now, the acceleration has always been constant in any particular period of time…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7F4B5F-BA83-46B6-A8C4-EBA9F9BCD20B}"/>
              </a:ext>
            </a:extLst>
          </p:cNvPr>
          <p:cNvCxnSpPr/>
          <p:nvPr/>
        </p:nvCxnSpPr>
        <p:spPr>
          <a:xfrm flipV="1">
            <a:off x="3784290" y="836712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3B1F45-1E84-4350-AD68-AE78D61CDFC9}"/>
              </a:ext>
            </a:extLst>
          </p:cNvPr>
          <p:cNvCxnSpPr>
            <a:cxnSpLocks/>
          </p:cNvCxnSpPr>
          <p:nvPr/>
        </p:nvCxnSpPr>
        <p:spPr>
          <a:xfrm>
            <a:off x="3784290" y="1916832"/>
            <a:ext cx="1723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C6B2E1-54AA-4A1E-A026-03F5CC126F57}"/>
              </a:ext>
            </a:extLst>
          </p:cNvPr>
          <p:cNvCxnSpPr/>
          <p:nvPr/>
        </p:nvCxnSpPr>
        <p:spPr>
          <a:xfrm flipV="1">
            <a:off x="3784290" y="1196752"/>
            <a:ext cx="538775" cy="720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67812AC-D6A6-4969-8D97-4B8D94B38430}"/>
              </a:ext>
            </a:extLst>
          </p:cNvPr>
          <p:cNvCxnSpPr>
            <a:cxnSpLocks/>
          </p:cNvCxnSpPr>
          <p:nvPr/>
        </p:nvCxnSpPr>
        <p:spPr>
          <a:xfrm flipV="1">
            <a:off x="4323065" y="1196752"/>
            <a:ext cx="2831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7F5C4E2-0F76-4B5D-A4C2-859023AF8B68}"/>
              </a:ext>
            </a:extLst>
          </p:cNvPr>
          <p:cNvCxnSpPr>
            <a:cxnSpLocks/>
          </p:cNvCxnSpPr>
          <p:nvPr/>
        </p:nvCxnSpPr>
        <p:spPr>
          <a:xfrm>
            <a:off x="4606197" y="1196752"/>
            <a:ext cx="736728" cy="7171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BC1467-A582-48FD-A31D-1B1D49D74FFF}"/>
              </a:ext>
            </a:extLst>
          </p:cNvPr>
          <p:cNvSpPr txBox="1"/>
          <p:nvPr/>
        </p:nvSpPr>
        <p:spPr>
          <a:xfrm>
            <a:off x="4898361" y="1147901"/>
            <a:ext cx="995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constant deceleration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120EFD-0651-4B87-AA0C-3E3252D3AE70}"/>
              </a:ext>
            </a:extLst>
          </p:cNvPr>
          <p:cNvSpPr txBox="1"/>
          <p:nvPr/>
        </p:nvSpPr>
        <p:spPr>
          <a:xfrm>
            <a:off x="4462765" y="766941"/>
            <a:ext cx="995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 acceleration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1DACE2-DC11-4EBC-9CE4-2280D402AC9E}"/>
              </a:ext>
            </a:extLst>
          </p:cNvPr>
          <p:cNvSpPr txBox="1"/>
          <p:nvPr/>
        </p:nvSpPr>
        <p:spPr>
          <a:xfrm>
            <a:off x="3780216" y="739735"/>
            <a:ext cx="995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constant acceleration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6E0653-D980-4904-9E7C-028530E36797}"/>
              </a:ext>
            </a:extLst>
          </p:cNvPr>
          <p:cNvCxnSpPr>
            <a:cxnSpLocks/>
          </p:cNvCxnSpPr>
          <p:nvPr/>
        </p:nvCxnSpPr>
        <p:spPr>
          <a:xfrm flipH="1">
            <a:off x="4578351" y="990600"/>
            <a:ext cx="82549" cy="14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CFE70F9-9435-4550-842B-47EB9A42BC76}"/>
              </a:ext>
            </a:extLst>
          </p:cNvPr>
          <p:cNvCxnSpPr>
            <a:cxnSpLocks/>
          </p:cNvCxnSpPr>
          <p:nvPr/>
        </p:nvCxnSpPr>
        <p:spPr>
          <a:xfrm>
            <a:off x="4051300" y="1079500"/>
            <a:ext cx="84410" cy="18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235195-4820-488D-BF92-5443B06B2B3E}"/>
              </a:ext>
            </a:extLst>
          </p:cNvPr>
          <p:cNvCxnSpPr>
            <a:cxnSpLocks/>
          </p:cNvCxnSpPr>
          <p:nvPr/>
        </p:nvCxnSpPr>
        <p:spPr>
          <a:xfrm flipH="1">
            <a:off x="5085716" y="1479550"/>
            <a:ext cx="102234" cy="12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27F956-EA7E-4004-8C45-B3460E76ACC5}"/>
                  </a:ext>
                </a:extLst>
              </p:cNvPr>
              <p:cNvSpPr txBox="1"/>
              <p:nvPr/>
            </p:nvSpPr>
            <p:spPr>
              <a:xfrm>
                <a:off x="506785" y="2207045"/>
                <a:ext cx="3846140" cy="954107"/>
              </a:xfrm>
              <a:prstGeom prst="rect">
                <a:avLst/>
              </a:prstGeom>
              <a:solidFill>
                <a:schemeClr val="bg1">
                  <a:alpha val="68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However, it’s possible to specify either the displacement, velocity or acceleration as any function of time (i.e. an expression in terms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). This allows the acceleration to constantly change. 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27F956-EA7E-4004-8C45-B3460E76A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85" y="2207045"/>
                <a:ext cx="3846140" cy="954107"/>
              </a:xfrm>
              <a:prstGeom prst="rect">
                <a:avLst/>
              </a:prstGeom>
              <a:blipFill>
                <a:blip r:embed="rId2"/>
                <a:stretch>
                  <a:fillRect l="-475" t="-1274" b="-5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7D3B462-136B-482A-A876-C586EA17F458}"/>
              </a:ext>
            </a:extLst>
          </p:cNvPr>
          <p:cNvCxnSpPr>
            <a:cxnSpLocks/>
          </p:cNvCxnSpPr>
          <p:nvPr/>
        </p:nvCxnSpPr>
        <p:spPr>
          <a:xfrm>
            <a:off x="5114138" y="3068960"/>
            <a:ext cx="1723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24301FB-4D25-48AC-803E-61CC141111ED}"/>
              </a:ext>
            </a:extLst>
          </p:cNvPr>
          <p:cNvCxnSpPr/>
          <p:nvPr/>
        </p:nvCxnSpPr>
        <p:spPr>
          <a:xfrm flipV="1">
            <a:off x="5114138" y="1988840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E12007A-7638-4B94-B47E-C55CCEA5F3E0}"/>
              </a:ext>
            </a:extLst>
          </p:cNvPr>
          <p:cNvSpPr txBox="1"/>
          <p:nvPr/>
        </p:nvSpPr>
        <p:spPr>
          <a:xfrm>
            <a:off x="5491708" y="1766290"/>
            <a:ext cx="9952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time</a:t>
            </a:r>
            <a:endParaRPr lang="en-GB" sz="8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7ED78E8-6409-4496-9E2E-4B08CD8876D4}"/>
              </a:ext>
            </a:extLst>
          </p:cNvPr>
          <p:cNvSpPr txBox="1"/>
          <p:nvPr/>
        </p:nvSpPr>
        <p:spPr>
          <a:xfrm rot="16200000">
            <a:off x="3177808" y="1051953"/>
            <a:ext cx="9952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velocity</a:t>
            </a:r>
            <a:endParaRPr lang="en-GB" sz="8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6C445B2-6153-4016-AE2A-CC52853D76CA}"/>
              </a:ext>
            </a:extLst>
          </p:cNvPr>
          <p:cNvSpPr txBox="1"/>
          <p:nvPr/>
        </p:nvSpPr>
        <p:spPr>
          <a:xfrm>
            <a:off x="6826732" y="2942002"/>
            <a:ext cx="9952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time</a:t>
            </a:r>
            <a:endParaRPr lang="en-GB" sz="8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4230E6-EB91-467B-8D93-EFC5B6F40F56}"/>
              </a:ext>
            </a:extLst>
          </p:cNvPr>
          <p:cNvSpPr txBox="1"/>
          <p:nvPr/>
        </p:nvSpPr>
        <p:spPr>
          <a:xfrm rot="16200000">
            <a:off x="4512242" y="2175888"/>
            <a:ext cx="9952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velocity</a:t>
            </a:r>
            <a:endParaRPr lang="en-GB" sz="800" b="1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0473989-7D49-491E-86DC-C4E0B22988B8}"/>
              </a:ext>
            </a:extLst>
          </p:cNvPr>
          <p:cNvSpPr/>
          <p:nvPr/>
        </p:nvSpPr>
        <p:spPr>
          <a:xfrm>
            <a:off x="5114925" y="2105025"/>
            <a:ext cx="1371600" cy="971550"/>
          </a:xfrm>
          <a:custGeom>
            <a:avLst/>
            <a:gdLst>
              <a:gd name="connsiteX0" fmla="*/ 0 w 1371600"/>
              <a:gd name="connsiteY0" fmla="*/ 971550 h 971550"/>
              <a:gd name="connsiteX1" fmla="*/ 390525 w 1371600"/>
              <a:gd name="connsiteY1" fmla="*/ 885825 h 971550"/>
              <a:gd name="connsiteX2" fmla="*/ 866775 w 1371600"/>
              <a:gd name="connsiteY2" fmla="*/ 647700 h 971550"/>
              <a:gd name="connsiteX3" fmla="*/ 1181100 w 1371600"/>
              <a:gd name="connsiteY3" fmla="*/ 361950 h 971550"/>
              <a:gd name="connsiteX4" fmla="*/ 1371600 w 1371600"/>
              <a:gd name="connsiteY4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971550">
                <a:moveTo>
                  <a:pt x="0" y="971550"/>
                </a:moveTo>
                <a:cubicBezTo>
                  <a:pt x="123031" y="955675"/>
                  <a:pt x="246063" y="939800"/>
                  <a:pt x="390525" y="885825"/>
                </a:cubicBezTo>
                <a:cubicBezTo>
                  <a:pt x="534987" y="831850"/>
                  <a:pt x="735013" y="735012"/>
                  <a:pt x="866775" y="647700"/>
                </a:cubicBezTo>
                <a:cubicBezTo>
                  <a:pt x="998537" y="560388"/>
                  <a:pt x="1096963" y="469900"/>
                  <a:pt x="1181100" y="361950"/>
                </a:cubicBezTo>
                <a:cubicBezTo>
                  <a:pt x="1265237" y="254000"/>
                  <a:pt x="1318418" y="127000"/>
                  <a:pt x="13716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D0F65D-0764-4648-8EE5-30407CBB7214}"/>
                  </a:ext>
                </a:extLst>
              </p:cNvPr>
              <p:cNvSpPr txBox="1"/>
              <p:nvPr/>
            </p:nvSpPr>
            <p:spPr>
              <a:xfrm>
                <a:off x="5191331" y="2198071"/>
                <a:ext cx="112374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D0F65D-0764-4648-8EE5-30407CBB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331" y="2198071"/>
                <a:ext cx="1123744" cy="495649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C8E1E6-4D88-4A07-A1E9-1DED611A36B2}"/>
                  </a:ext>
                </a:extLst>
              </p:cNvPr>
              <p:cNvSpPr txBox="1"/>
              <p:nvPr/>
            </p:nvSpPr>
            <p:spPr>
              <a:xfrm>
                <a:off x="6979890" y="1845251"/>
                <a:ext cx="1800200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Our velocity-time graph can be any shape we want! We can use an expression in terms of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100" dirty="0"/>
                  <a:t> to give a certain shape.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C8E1E6-4D88-4A07-A1E9-1DED611A3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890" y="1845251"/>
                <a:ext cx="1800200" cy="938719"/>
              </a:xfrm>
              <a:prstGeom prst="rect">
                <a:avLst/>
              </a:prstGeom>
              <a:blipFill>
                <a:blip r:embed="rId4"/>
                <a:stretch>
                  <a:fillRect t="-649" b="-32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64FCDBF-9045-4E95-9074-73CCD80A756C}"/>
              </a:ext>
            </a:extLst>
          </p:cNvPr>
          <p:cNvCxnSpPr>
            <a:cxnSpLocks/>
          </p:cNvCxnSpPr>
          <p:nvPr/>
        </p:nvCxnSpPr>
        <p:spPr>
          <a:xfrm flipH="1">
            <a:off x="6648450" y="2254256"/>
            <a:ext cx="330991" cy="14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CA6839-3279-4A74-BF06-43F5B4A308FB}"/>
                  </a:ext>
                </a:extLst>
              </p:cNvPr>
              <p:cNvSpPr txBox="1"/>
              <p:nvPr/>
            </p:nvSpPr>
            <p:spPr>
              <a:xfrm>
                <a:off x="384101" y="3597399"/>
                <a:ext cx="3164382" cy="168918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velocity-time graph of a body is shown above, where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1400" dirty="0"/>
                  <a:t>. 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What is the velocity after 4 seconds have elapsed?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How many seconds have elapsed when the velocity of the body is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108</m:t>
                    </m:r>
                  </m:oMath>
                </a14:m>
                <a:r>
                  <a:rPr lang="en-GB" sz="1400" dirty="0"/>
                  <a:t> ms</a:t>
                </a:r>
                <a:r>
                  <a:rPr lang="en-GB" sz="1400" baseline="30000" dirty="0"/>
                  <a:t>-1</a:t>
                </a:r>
                <a:r>
                  <a:rPr lang="en-GB" sz="1400" dirty="0"/>
                  <a:t>?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CA6839-3279-4A74-BF06-43F5B4A3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01" y="3597399"/>
                <a:ext cx="3164382" cy="1689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92C530-0232-4375-87FC-614E2C223C69}"/>
                  </a:ext>
                </a:extLst>
              </p:cNvPr>
              <p:cNvSpPr txBox="1"/>
              <p:nvPr/>
            </p:nvSpPr>
            <p:spPr>
              <a:xfrm>
                <a:off x="824156" y="5607908"/>
                <a:ext cx="2508473" cy="1068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GB" sz="1200" dirty="0"/>
                  <a:t> ms</a:t>
                </a:r>
                <a:r>
                  <a:rPr lang="en-GB" sz="1200" baseline="30000" dirty="0"/>
                  <a:t>-1</a:t>
                </a:r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108=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br>
                  <a:rPr lang="en-GB" sz="1200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=216  → 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GB" sz="1200" dirty="0"/>
                  <a:t> s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92C530-0232-4375-87FC-614E2C223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56" y="5607908"/>
                <a:ext cx="2508473" cy="1068113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6BE1FCB0-9952-4418-B78D-B8AFE4069349}"/>
              </a:ext>
            </a:extLst>
          </p:cNvPr>
          <p:cNvSpPr/>
          <p:nvPr/>
        </p:nvSpPr>
        <p:spPr>
          <a:xfrm>
            <a:off x="537132" y="5688949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F1DC5E5-7F7C-40FF-BB2F-1D89B56BC64D}"/>
              </a:ext>
            </a:extLst>
          </p:cNvPr>
          <p:cNvSpPr/>
          <p:nvPr/>
        </p:nvSpPr>
        <p:spPr>
          <a:xfrm>
            <a:off x="537132" y="6141964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8BF8375-6ED1-4882-A1B4-72089C7983FC}"/>
              </a:ext>
            </a:extLst>
          </p:cNvPr>
          <p:cNvSpPr/>
          <p:nvPr/>
        </p:nvSpPr>
        <p:spPr>
          <a:xfrm>
            <a:off x="776898" y="5686350"/>
            <a:ext cx="2083260" cy="374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793CB8D-A003-4235-A8E2-358A977AAF2C}"/>
              </a:ext>
            </a:extLst>
          </p:cNvPr>
          <p:cNvSpPr/>
          <p:nvPr/>
        </p:nvSpPr>
        <p:spPr>
          <a:xfrm>
            <a:off x="776898" y="6138999"/>
            <a:ext cx="2083260" cy="5169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290C970-7694-42A2-A765-426245B60905}"/>
                  </a:ext>
                </a:extLst>
              </p:cNvPr>
              <p:cNvSpPr txBox="1"/>
              <p:nvPr/>
            </p:nvSpPr>
            <p:spPr>
              <a:xfrm>
                <a:off x="4021759" y="3586930"/>
                <a:ext cx="4758331" cy="138499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A body moves in a straight line such that its velocity,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400" dirty="0"/>
                  <a:t> ms</a:t>
                </a:r>
                <a:r>
                  <a:rPr lang="en-GB" sz="1400" baseline="30000" dirty="0"/>
                  <a:t>-1</a:t>
                </a:r>
                <a:r>
                  <a:rPr lang="en-GB" sz="1400" dirty="0"/>
                  <a:t>, at time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 seconds is given by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−16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+24</m:t>
                    </m:r>
                  </m:oMath>
                </a14:m>
                <a:r>
                  <a:rPr lang="en-GB" sz="1400" dirty="0"/>
                  <a:t>. Find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The initial velocity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The values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 when the body is instantaneously at rest.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The value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 when the velocity is 64 ms</a:t>
                </a:r>
                <a:r>
                  <a:rPr lang="en-GB" sz="1400" baseline="30000" dirty="0"/>
                  <a:t>-1</a:t>
                </a:r>
                <a:r>
                  <a:rPr lang="en-GB" sz="1400" dirty="0"/>
                  <a:t>.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The greatest speed of the body in the interval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290C970-7694-42A2-A765-426245B60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759" y="3586930"/>
                <a:ext cx="4758331" cy="13849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B78DA6-A4A4-4DA3-9476-074A8AE95E71}"/>
                  </a:ext>
                </a:extLst>
              </p:cNvPr>
              <p:cNvSpPr txBox="1"/>
              <p:nvPr/>
            </p:nvSpPr>
            <p:spPr>
              <a:xfrm>
                <a:off x="4216740" y="5104029"/>
                <a:ext cx="2325385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r>
                  <a:rPr lang="en-GB" sz="1400" dirty="0"/>
                  <a:t> ms</a:t>
                </a:r>
                <a:r>
                  <a:rPr lang="en-GB" sz="1400" baseline="30000" dirty="0"/>
                  <a:t>-1</a:t>
                </a:r>
                <a:r>
                  <a:rPr lang="en-GB" sz="14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0=2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−16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+24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+12=0   </m:t>
                      </m:r>
                    </m:oMath>
                  </m:oMathPara>
                </a14:m>
                <a:br>
                  <a:rPr lang="en-GB" sz="1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→ 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1400" dirty="0"/>
                  <a:t> or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64=2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−16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+24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−20=0   </m:t>
                      </m:r>
                    </m:oMath>
                  </m:oMathPara>
                </a14:m>
                <a:br>
                  <a:rPr lang="en-GB" sz="1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 →  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GB" sz="1400" dirty="0"/>
                  <a:t> or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B78DA6-A4A4-4DA3-9476-074A8AE95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740" y="5104029"/>
                <a:ext cx="2325385" cy="1600438"/>
              </a:xfrm>
              <a:prstGeom prst="rect">
                <a:avLst/>
              </a:prstGeom>
              <a:blipFill>
                <a:blip r:embed="rId8"/>
                <a:stretch>
                  <a:fillRect l="-787" t="-380" b="-30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E39937-188B-4F25-80E8-0937D1997639}"/>
              </a:ext>
            </a:extLst>
          </p:cNvPr>
          <p:cNvCxnSpPr>
            <a:cxnSpLocks/>
          </p:cNvCxnSpPr>
          <p:nvPr/>
        </p:nvCxnSpPr>
        <p:spPr>
          <a:xfrm flipV="1">
            <a:off x="5433237" y="6432699"/>
            <a:ext cx="510363" cy="191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1CFF27-3CE2-4F77-9A01-B8FF4BD1D09C}"/>
              </a:ext>
            </a:extLst>
          </p:cNvPr>
          <p:cNvCxnSpPr/>
          <p:nvPr/>
        </p:nvCxnSpPr>
        <p:spPr>
          <a:xfrm flipV="1">
            <a:off x="7206252" y="4988129"/>
            <a:ext cx="0" cy="95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CE8B1C0-8A10-4531-9E75-A78B30219130}"/>
              </a:ext>
            </a:extLst>
          </p:cNvPr>
          <p:cNvCxnSpPr>
            <a:cxnSpLocks/>
          </p:cNvCxnSpPr>
          <p:nvPr/>
        </p:nvCxnSpPr>
        <p:spPr>
          <a:xfrm>
            <a:off x="7016750" y="5606525"/>
            <a:ext cx="1257300" cy="1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1354D84-9434-46B4-89B6-0B2434C8396A}"/>
              </a:ext>
            </a:extLst>
          </p:cNvPr>
          <p:cNvSpPr/>
          <p:nvPr/>
        </p:nvSpPr>
        <p:spPr>
          <a:xfrm>
            <a:off x="7194402" y="5166685"/>
            <a:ext cx="988828" cy="623573"/>
          </a:xfrm>
          <a:custGeom>
            <a:avLst/>
            <a:gdLst>
              <a:gd name="connsiteX0" fmla="*/ 0 w 988828"/>
              <a:gd name="connsiteY0" fmla="*/ 0 h 623573"/>
              <a:gd name="connsiteX1" fmla="*/ 531628 w 988828"/>
              <a:gd name="connsiteY1" fmla="*/ 616688 h 623573"/>
              <a:gd name="connsiteX2" fmla="*/ 988828 w 988828"/>
              <a:gd name="connsiteY2" fmla="*/ 276446 h 62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828" h="623573">
                <a:moveTo>
                  <a:pt x="0" y="0"/>
                </a:moveTo>
                <a:cubicBezTo>
                  <a:pt x="183411" y="285307"/>
                  <a:pt x="366823" y="570614"/>
                  <a:pt x="531628" y="616688"/>
                </a:cubicBezTo>
                <a:cubicBezTo>
                  <a:pt x="696433" y="662762"/>
                  <a:pt x="842630" y="469604"/>
                  <a:pt x="988828" y="2764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D0AD6C-8434-4BF8-8A5F-3A2A51FDD06F}"/>
              </a:ext>
            </a:extLst>
          </p:cNvPr>
          <p:cNvSpPr txBox="1"/>
          <p:nvPr/>
        </p:nvSpPr>
        <p:spPr>
          <a:xfrm>
            <a:off x="7345360" y="5549373"/>
            <a:ext cx="18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7166488-83DB-49FB-BD7F-CDAC99288CB0}"/>
              </a:ext>
            </a:extLst>
          </p:cNvPr>
          <p:cNvSpPr txBox="1"/>
          <p:nvPr/>
        </p:nvSpPr>
        <p:spPr>
          <a:xfrm>
            <a:off x="7961226" y="5546992"/>
            <a:ext cx="18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821120B-EAFD-4404-B8F5-A53631D12BB5}"/>
              </a:ext>
            </a:extLst>
          </p:cNvPr>
          <p:cNvSpPr txBox="1"/>
          <p:nvPr/>
        </p:nvSpPr>
        <p:spPr>
          <a:xfrm>
            <a:off x="6940551" y="5106021"/>
            <a:ext cx="349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58BC94-4AE6-44AC-BA04-93AF8953278D}"/>
                  </a:ext>
                </a:extLst>
              </p:cNvPr>
              <p:cNvSpPr txBox="1"/>
              <p:nvPr/>
            </p:nvSpPr>
            <p:spPr>
              <a:xfrm>
                <a:off x="6599275" y="5909500"/>
                <a:ext cx="2573299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By the symmetry of a quadratic graph, minimum occurs when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GB" sz="11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−16</m:t>
                    </m:r>
                    <m:d>
                      <m:d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+24=−8</m:t>
                    </m:r>
                  </m:oMath>
                </a14:m>
                <a:r>
                  <a:rPr lang="en-GB" sz="1100" dirty="0"/>
                  <a:t> ms</a:t>
                </a:r>
                <a:r>
                  <a:rPr lang="en-GB" sz="1100" baseline="30000" dirty="0"/>
                  <a:t>-1</a:t>
                </a:r>
              </a:p>
              <a:p>
                <a:r>
                  <a:rPr lang="en-GB" sz="1100" dirty="0"/>
                  <a:t>By inspection, greatest velocity is 24 ms</a:t>
                </a:r>
                <a:r>
                  <a:rPr lang="en-GB" sz="1100" baseline="30000" dirty="0"/>
                  <a:t>-1</a:t>
                </a:r>
                <a:r>
                  <a:rPr lang="en-GB" sz="1100" dirty="0"/>
                  <a:t> within the range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en-GB" sz="1100" dirty="0"/>
                  <a:t>.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58BC94-4AE6-44AC-BA04-93AF89532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75" y="5909500"/>
                <a:ext cx="2573299" cy="938719"/>
              </a:xfrm>
              <a:prstGeom prst="rect">
                <a:avLst/>
              </a:prstGeom>
              <a:blipFill>
                <a:blip r:embed="rId9"/>
                <a:stretch>
                  <a:fillRect t="-649" b="-3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AD50212B-DBA6-4892-BC45-D619A6F1A1CD}"/>
              </a:ext>
            </a:extLst>
          </p:cNvPr>
          <p:cNvSpPr txBox="1"/>
          <p:nvPr/>
        </p:nvSpPr>
        <p:spPr>
          <a:xfrm>
            <a:off x="7735941" y="5701670"/>
            <a:ext cx="525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(4,-8)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396E014-4A1D-4603-BA77-889892BFCCBB}"/>
              </a:ext>
            </a:extLst>
          </p:cNvPr>
          <p:cNvSpPr/>
          <p:nvPr/>
        </p:nvSpPr>
        <p:spPr>
          <a:xfrm>
            <a:off x="3919654" y="5128814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C13A6A9-73F1-4BD2-ABD0-16F5A96F2028}"/>
              </a:ext>
            </a:extLst>
          </p:cNvPr>
          <p:cNvSpPr/>
          <p:nvPr/>
        </p:nvSpPr>
        <p:spPr>
          <a:xfrm>
            <a:off x="3919654" y="5350287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CD0D045-9869-44C8-A8F6-E69F37ECB11C}"/>
              </a:ext>
            </a:extLst>
          </p:cNvPr>
          <p:cNvSpPr/>
          <p:nvPr/>
        </p:nvSpPr>
        <p:spPr>
          <a:xfrm>
            <a:off x="3907578" y="5963280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16AE490-F13A-4626-8094-5FB80AAC3E4B}"/>
              </a:ext>
            </a:extLst>
          </p:cNvPr>
          <p:cNvSpPr/>
          <p:nvPr/>
        </p:nvSpPr>
        <p:spPr>
          <a:xfrm>
            <a:off x="6384393" y="5048826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D4DF68F-39C4-4F53-A624-5850E6ADF38D}"/>
              </a:ext>
            </a:extLst>
          </p:cNvPr>
          <p:cNvSpPr/>
          <p:nvPr/>
        </p:nvSpPr>
        <p:spPr>
          <a:xfrm>
            <a:off x="4159304" y="5128814"/>
            <a:ext cx="2050110" cy="2193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C144969-438A-4792-8023-51138102F254}"/>
              </a:ext>
            </a:extLst>
          </p:cNvPr>
          <p:cNvSpPr/>
          <p:nvPr/>
        </p:nvSpPr>
        <p:spPr>
          <a:xfrm>
            <a:off x="4159304" y="5362606"/>
            <a:ext cx="2050110" cy="602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A199E96-48D2-4B3B-A1F7-CCA46386E604}"/>
              </a:ext>
            </a:extLst>
          </p:cNvPr>
          <p:cNvSpPr/>
          <p:nvPr/>
        </p:nvSpPr>
        <p:spPr>
          <a:xfrm>
            <a:off x="4139274" y="5963280"/>
            <a:ext cx="2050110" cy="7352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777CDEC-6727-4D9C-BE63-CD25DE9537E5}"/>
              </a:ext>
            </a:extLst>
          </p:cNvPr>
          <p:cNvSpPr/>
          <p:nvPr/>
        </p:nvSpPr>
        <p:spPr>
          <a:xfrm>
            <a:off x="6615176" y="5000143"/>
            <a:ext cx="2443763" cy="17621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6738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1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9"/>
                  </p:tgtEl>
                </p:cond>
              </p:nextCondLst>
            </p:seq>
          </p:childTnLst>
        </p:cTn>
      </p:par>
    </p:tnLst>
    <p:bldLst>
      <p:bldP spid="73" grpId="0" animBg="1"/>
      <p:bldP spid="85" grpId="0"/>
      <p:bldP spid="95" grpId="0"/>
      <p:bldP spid="26" grpId="0" animBg="1"/>
      <p:bldP spid="27" grpId="0"/>
      <p:bldP spid="28" grpId="0"/>
      <p:bldP spid="30" grpId="0" animBg="1"/>
      <p:bldP spid="31" grpId="0"/>
      <p:bldP spid="100" grpId="0" animBg="1"/>
      <p:bldP spid="104" grpId="0" animBg="1"/>
      <p:bldP spid="105" grpId="0" animBg="1"/>
      <p:bldP spid="105" grpId="1" animBg="1"/>
      <p:bldP spid="106" grpId="0" animBg="1"/>
      <p:bldP spid="106" grpId="1" animBg="1"/>
      <p:bldP spid="107" grpId="0" animBg="1"/>
      <p:bldP spid="32" grpId="0"/>
      <p:bldP spid="42" grpId="0" animBg="1"/>
      <p:bldP spid="43" grpId="0"/>
      <p:bldP spid="109" grpId="0"/>
      <p:bldP spid="110" grpId="0"/>
      <p:bldP spid="44" grpId="0"/>
      <p:bldP spid="111" grpId="0"/>
      <p:bldP spid="112" grpId="0" animBg="1"/>
      <p:bldP spid="113" grpId="0" animBg="1"/>
      <p:bldP spid="114" grpId="0" animBg="1"/>
      <p:bldP spid="115" grpId="0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11.1 Functions of time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1</a:t>
            </a:r>
          </a:p>
          <a:p>
            <a:r>
              <a:rPr lang="en-GB" sz="2400" dirty="0"/>
              <a:t>Pages 77-78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2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D82946B-B339-4295-A2FA-3C272037401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FE7904C-9B77-42B6-9950-18B7F28DBBB2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Using Differentiation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468510-6B8F-4C09-971F-16162C6EFF84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439492-C727-4B96-8C3D-0FDB7DE6E2FD}"/>
                  </a:ext>
                </a:extLst>
              </p:cNvPr>
              <p:cNvSpPr txBox="1"/>
              <p:nvPr/>
            </p:nvSpPr>
            <p:spPr>
              <a:xfrm>
                <a:off x="337478" y="749063"/>
                <a:ext cx="84969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In Chapter 9, we saw that velocity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/>
                  <a:t> is the rate of change of displacement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(i.e. the gradient). But in Pure, we know that we can use differentiation to find the gradient function: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439492-C727-4B96-8C3D-0FDB7DE6E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78" y="749063"/>
                <a:ext cx="8496944" cy="923330"/>
              </a:xfrm>
              <a:prstGeom prst="rect">
                <a:avLst/>
              </a:prstGeom>
              <a:blipFill>
                <a:blip r:embed="rId2"/>
                <a:stretch>
                  <a:fillRect l="-574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BF95C5-05E6-4B8A-A192-0A88027D931E}"/>
                  </a:ext>
                </a:extLst>
              </p:cNvPr>
              <p:cNvSpPr txBox="1"/>
              <p:nvPr/>
            </p:nvSpPr>
            <p:spPr>
              <a:xfrm>
                <a:off x="1624045" y="1858212"/>
                <a:ext cx="1800200" cy="618246"/>
              </a:xfrm>
              <a:prstGeom prst="rect">
                <a:avLst/>
              </a:prstGeom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BF95C5-05E6-4B8A-A192-0A88027D9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045" y="1858212"/>
                <a:ext cx="1800200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0D60C9-1594-43D2-960A-DC13A46BA66F}"/>
                  </a:ext>
                </a:extLst>
              </p:cNvPr>
              <p:cNvSpPr txBox="1"/>
              <p:nvPr/>
            </p:nvSpPr>
            <p:spPr>
              <a:xfrm>
                <a:off x="4830316" y="1858212"/>
                <a:ext cx="1800200" cy="648126"/>
              </a:xfrm>
              <a:prstGeom prst="rect">
                <a:avLst/>
              </a:prstGeom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0D60C9-1594-43D2-960A-DC13A46BA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316" y="1858212"/>
                <a:ext cx="1800200" cy="648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3BA7C3C-53FC-415C-9323-3DB89B43C839}"/>
              </a:ext>
            </a:extLst>
          </p:cNvPr>
          <p:cNvSpPr txBox="1"/>
          <p:nvPr/>
        </p:nvSpPr>
        <p:spPr>
          <a:xfrm>
            <a:off x="3559696" y="1853010"/>
            <a:ext cx="120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 similarly…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4F7EC-7CAE-436D-9FBA-EA5353CF6C3F}"/>
              </a:ext>
            </a:extLst>
          </p:cNvPr>
          <p:cNvSpPr txBox="1"/>
          <p:nvPr/>
        </p:nvSpPr>
        <p:spPr>
          <a:xfrm>
            <a:off x="2172494" y="2655962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velocity is the rate of change of displacement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3DDE70-0E25-4B1E-897F-136F0401D145}"/>
              </a:ext>
            </a:extLst>
          </p:cNvPr>
          <p:cNvCxnSpPr/>
          <p:nvPr/>
        </p:nvCxnSpPr>
        <p:spPr>
          <a:xfrm flipH="1" flipV="1">
            <a:off x="2752725" y="2543175"/>
            <a:ext cx="91083" cy="136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AD9941-9D22-4CB9-8F5A-D35A29D61083}"/>
              </a:ext>
            </a:extLst>
          </p:cNvPr>
          <p:cNvSpPr txBox="1"/>
          <p:nvPr/>
        </p:nvSpPr>
        <p:spPr>
          <a:xfrm>
            <a:off x="5292080" y="2655962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acceleration is the rate of change of velocity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35602A-0CAE-4AB1-B318-A09BBDADB832}"/>
              </a:ext>
            </a:extLst>
          </p:cNvPr>
          <p:cNvCxnSpPr/>
          <p:nvPr/>
        </p:nvCxnSpPr>
        <p:spPr>
          <a:xfrm flipH="1" flipV="1">
            <a:off x="5730416" y="2555374"/>
            <a:ext cx="91083" cy="136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7CD4101-D8EF-4892-B79D-98D790896B21}"/>
              </a:ext>
            </a:extLst>
          </p:cNvPr>
          <p:cNvSpPr/>
          <p:nvPr/>
        </p:nvSpPr>
        <p:spPr>
          <a:xfrm>
            <a:off x="2605698" y="1885874"/>
            <a:ext cx="566127" cy="571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F9477E-09EA-456E-A014-00C7B5C8A374}"/>
              </a:ext>
            </a:extLst>
          </p:cNvPr>
          <p:cNvSpPr/>
          <p:nvPr/>
        </p:nvSpPr>
        <p:spPr>
          <a:xfrm>
            <a:off x="5447352" y="1904921"/>
            <a:ext cx="1086798" cy="571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C9CA22-1047-465D-B001-BC9F50C9BA33}"/>
                  </a:ext>
                </a:extLst>
              </p:cNvPr>
              <p:cNvSpPr txBox="1"/>
              <p:nvPr/>
            </p:nvSpPr>
            <p:spPr>
              <a:xfrm>
                <a:off x="7129971" y="1640358"/>
                <a:ext cx="1822644" cy="27084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Memory Tip</a:t>
                </a:r>
                <a:r>
                  <a:rPr lang="en-GB" sz="1200" dirty="0"/>
                  <a:t>: I picture interchanging between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200" dirty="0"/>
                  <a:t> as differentiating to go downwards and integrating to go upwards:</a:t>
                </a:r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1400" b="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1400" b="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400" dirty="0"/>
              </a:p>
              <a:p>
                <a:r>
                  <a:rPr lang="en-GB" sz="1200" dirty="0"/>
                  <a:t>(We will do integration a bit later)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C9CA22-1047-465D-B001-BC9F50C9B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971" y="1640358"/>
                <a:ext cx="1822644" cy="2708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6D48A69-0D1D-44D8-8B51-8C756C8BF037}"/>
              </a:ext>
            </a:extLst>
          </p:cNvPr>
          <p:cNvSpPr/>
          <p:nvPr/>
        </p:nvSpPr>
        <p:spPr>
          <a:xfrm>
            <a:off x="8172450" y="2886075"/>
            <a:ext cx="109690" cy="381000"/>
          </a:xfrm>
          <a:custGeom>
            <a:avLst/>
            <a:gdLst>
              <a:gd name="connsiteX0" fmla="*/ 0 w 109690"/>
              <a:gd name="connsiteY0" fmla="*/ 0 h 381000"/>
              <a:gd name="connsiteX1" fmla="*/ 109538 w 109690"/>
              <a:gd name="connsiteY1" fmla="*/ 185738 h 381000"/>
              <a:gd name="connsiteX2" fmla="*/ 19050 w 10969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690" h="381000">
                <a:moveTo>
                  <a:pt x="0" y="0"/>
                </a:moveTo>
                <a:cubicBezTo>
                  <a:pt x="53181" y="61119"/>
                  <a:pt x="106363" y="122238"/>
                  <a:pt x="109538" y="185738"/>
                </a:cubicBezTo>
                <a:cubicBezTo>
                  <a:pt x="112713" y="249238"/>
                  <a:pt x="65881" y="315119"/>
                  <a:pt x="19050" y="381000"/>
                </a:cubicBezTo>
              </a:path>
            </a:pathLst>
          </a:custGeom>
          <a:noFill/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97958C-F287-47C4-B2EC-0C0EB0758AB8}"/>
              </a:ext>
            </a:extLst>
          </p:cNvPr>
          <p:cNvSpPr/>
          <p:nvPr/>
        </p:nvSpPr>
        <p:spPr>
          <a:xfrm>
            <a:off x="8172450" y="3380658"/>
            <a:ext cx="109690" cy="381000"/>
          </a:xfrm>
          <a:custGeom>
            <a:avLst/>
            <a:gdLst>
              <a:gd name="connsiteX0" fmla="*/ 0 w 109690"/>
              <a:gd name="connsiteY0" fmla="*/ 0 h 381000"/>
              <a:gd name="connsiteX1" fmla="*/ 109538 w 109690"/>
              <a:gd name="connsiteY1" fmla="*/ 185738 h 381000"/>
              <a:gd name="connsiteX2" fmla="*/ 19050 w 10969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690" h="381000">
                <a:moveTo>
                  <a:pt x="0" y="0"/>
                </a:moveTo>
                <a:cubicBezTo>
                  <a:pt x="53181" y="61119"/>
                  <a:pt x="106363" y="122238"/>
                  <a:pt x="109538" y="185738"/>
                </a:cubicBezTo>
                <a:cubicBezTo>
                  <a:pt x="112713" y="249238"/>
                  <a:pt x="65881" y="315119"/>
                  <a:pt x="19050" y="381000"/>
                </a:cubicBezTo>
              </a:path>
            </a:pathLst>
          </a:custGeom>
          <a:noFill/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E20219-6101-45D3-BFE5-641D5171DFDC}"/>
              </a:ext>
            </a:extLst>
          </p:cNvPr>
          <p:cNvSpPr/>
          <p:nvPr/>
        </p:nvSpPr>
        <p:spPr>
          <a:xfrm rot="10800000">
            <a:off x="7815981" y="3386627"/>
            <a:ext cx="109690" cy="381000"/>
          </a:xfrm>
          <a:custGeom>
            <a:avLst/>
            <a:gdLst>
              <a:gd name="connsiteX0" fmla="*/ 0 w 109690"/>
              <a:gd name="connsiteY0" fmla="*/ 0 h 381000"/>
              <a:gd name="connsiteX1" fmla="*/ 109538 w 109690"/>
              <a:gd name="connsiteY1" fmla="*/ 185738 h 381000"/>
              <a:gd name="connsiteX2" fmla="*/ 19050 w 10969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690" h="381000">
                <a:moveTo>
                  <a:pt x="0" y="0"/>
                </a:moveTo>
                <a:cubicBezTo>
                  <a:pt x="53181" y="61119"/>
                  <a:pt x="106363" y="122238"/>
                  <a:pt x="109538" y="185738"/>
                </a:cubicBezTo>
                <a:cubicBezTo>
                  <a:pt x="112713" y="249238"/>
                  <a:pt x="65881" y="315119"/>
                  <a:pt x="19050" y="381000"/>
                </a:cubicBezTo>
              </a:path>
            </a:pathLst>
          </a:custGeom>
          <a:noFill/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7E9C20D-A0ED-4965-B6F8-731F1429704B}"/>
              </a:ext>
            </a:extLst>
          </p:cNvPr>
          <p:cNvSpPr/>
          <p:nvPr/>
        </p:nvSpPr>
        <p:spPr>
          <a:xfrm rot="10800000">
            <a:off x="7813033" y="2896349"/>
            <a:ext cx="109690" cy="381000"/>
          </a:xfrm>
          <a:custGeom>
            <a:avLst/>
            <a:gdLst>
              <a:gd name="connsiteX0" fmla="*/ 0 w 109690"/>
              <a:gd name="connsiteY0" fmla="*/ 0 h 381000"/>
              <a:gd name="connsiteX1" fmla="*/ 109538 w 109690"/>
              <a:gd name="connsiteY1" fmla="*/ 185738 h 381000"/>
              <a:gd name="connsiteX2" fmla="*/ 19050 w 10969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690" h="381000">
                <a:moveTo>
                  <a:pt x="0" y="0"/>
                </a:moveTo>
                <a:cubicBezTo>
                  <a:pt x="53181" y="61119"/>
                  <a:pt x="106363" y="122238"/>
                  <a:pt x="109538" y="185738"/>
                </a:cubicBezTo>
                <a:cubicBezTo>
                  <a:pt x="112713" y="249238"/>
                  <a:pt x="65881" y="315119"/>
                  <a:pt x="19050" y="381000"/>
                </a:cubicBezTo>
              </a:path>
            </a:pathLst>
          </a:custGeom>
          <a:noFill/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0581708-1EAC-4AA5-8221-43B6A16A6943}"/>
                  </a:ext>
                </a:extLst>
              </p:cNvPr>
              <p:cNvSpPr txBox="1"/>
              <p:nvPr/>
            </p:nvSpPr>
            <p:spPr>
              <a:xfrm>
                <a:off x="8267853" y="2887415"/>
                <a:ext cx="322308" cy="32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0581708-1EAC-4AA5-8221-43B6A16A6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853" y="2887415"/>
                <a:ext cx="322308" cy="3260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822F1B-9ABD-49C5-96A4-23C17EFDB025}"/>
                  </a:ext>
                </a:extLst>
              </p:cNvPr>
              <p:cNvSpPr txBox="1"/>
              <p:nvPr/>
            </p:nvSpPr>
            <p:spPr>
              <a:xfrm>
                <a:off x="8277989" y="3401438"/>
                <a:ext cx="322308" cy="32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822F1B-9ABD-49C5-96A4-23C17EFD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989" y="3401438"/>
                <a:ext cx="322308" cy="3260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774A99-2752-45C5-8380-0FBAEFA179BD}"/>
                  </a:ext>
                </a:extLst>
              </p:cNvPr>
              <p:cNvSpPr txBox="1"/>
              <p:nvPr/>
            </p:nvSpPr>
            <p:spPr>
              <a:xfrm>
                <a:off x="7367349" y="3445784"/>
                <a:ext cx="322308" cy="220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GB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774A99-2752-45C5-8380-0FBAEFA17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349" y="3445784"/>
                <a:ext cx="322308" cy="220060"/>
              </a:xfrm>
              <a:prstGeom prst="rect">
                <a:avLst/>
              </a:prstGeom>
              <a:blipFill>
                <a:blip r:embed="rId8"/>
                <a:stretch>
                  <a:fillRect r="-25000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C3FF2A-3178-443B-AE42-6020E9434FD8}"/>
                  </a:ext>
                </a:extLst>
              </p:cNvPr>
              <p:cNvSpPr txBox="1"/>
              <p:nvPr/>
            </p:nvSpPr>
            <p:spPr>
              <a:xfrm>
                <a:off x="7405449" y="2968006"/>
                <a:ext cx="322308" cy="220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GB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C3FF2A-3178-443B-AE42-6020E943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449" y="2968006"/>
                <a:ext cx="322308" cy="220060"/>
              </a:xfrm>
              <a:prstGeom prst="rect">
                <a:avLst/>
              </a:prstGeom>
              <a:blipFill>
                <a:blip r:embed="rId9"/>
                <a:stretch>
                  <a:fillRect r="-22642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809E8B-C46C-462D-8DAB-12C8B5347404}"/>
                  </a:ext>
                </a:extLst>
              </p:cNvPr>
              <p:cNvSpPr txBox="1"/>
              <p:nvPr/>
            </p:nvSpPr>
            <p:spPr>
              <a:xfrm>
                <a:off x="467093" y="3262768"/>
                <a:ext cx="5928791" cy="116955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A particle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is moving on the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-axis. At time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 seconds, the displacement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metres from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/>
                  <a:t> is given by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−32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en-GB" sz="1400" dirty="0"/>
                  <a:t>. Find: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the velocity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sz="1400" dirty="0"/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The value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 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is instantaneously at rest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The acceleration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809E8B-C46C-462D-8DAB-12C8B5347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93" y="3262768"/>
                <a:ext cx="5928791" cy="11695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9285AF-7DDE-426B-B919-B70332737ACA}"/>
                  </a:ext>
                </a:extLst>
              </p:cNvPr>
              <p:cNvSpPr txBox="1"/>
              <p:nvPr/>
            </p:nvSpPr>
            <p:spPr>
              <a:xfrm>
                <a:off x="675184" y="4700761"/>
                <a:ext cx="3985716" cy="1449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−32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When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−32=76</m:t>
                    </m:r>
                  </m:oMath>
                </a14:m>
                <a:r>
                  <a:rPr lang="en-GB" dirty="0"/>
                  <a:t> ms</a:t>
                </a:r>
                <a:r>
                  <a:rPr lang="en-GB" baseline="30000" dirty="0"/>
                  <a:t>-2</a:t>
                </a:r>
              </a:p>
              <a:p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−32=0  →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9285AF-7DDE-426B-B919-B70332737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84" y="4700761"/>
                <a:ext cx="3985716" cy="1449243"/>
              </a:xfrm>
              <a:prstGeom prst="rect">
                <a:avLst/>
              </a:prstGeom>
              <a:blipFill>
                <a:blip r:embed="rId11"/>
                <a:stretch>
                  <a:fillRect l="-13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C3A3C88-93CA-48C1-90C3-2EC77422A839}"/>
                  </a:ext>
                </a:extLst>
              </p:cNvPr>
              <p:cNvSpPr/>
              <p:nvPr/>
            </p:nvSpPr>
            <p:spPr>
              <a:xfrm>
                <a:off x="5213350" y="4683178"/>
                <a:ext cx="3644900" cy="895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=12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When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1.5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C3A3C88-93CA-48C1-90C3-2EC77422A8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350" y="4683178"/>
                <a:ext cx="3644900" cy="895245"/>
              </a:xfrm>
              <a:prstGeom prst="rect">
                <a:avLst/>
              </a:prstGeom>
              <a:blipFill>
                <a:blip r:embed="rId12"/>
                <a:stretch>
                  <a:fillRect l="-1338" b="-102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E1FE6A7A-ED77-4D9A-94CB-20BDE615FA6B}"/>
              </a:ext>
            </a:extLst>
          </p:cNvPr>
          <p:cNvSpPr/>
          <p:nvPr/>
        </p:nvSpPr>
        <p:spPr>
          <a:xfrm>
            <a:off x="609153" y="4749854"/>
            <a:ext cx="3867597" cy="822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25D162-F2C7-45AD-B48D-8A417491C39F}"/>
              </a:ext>
            </a:extLst>
          </p:cNvPr>
          <p:cNvSpPr/>
          <p:nvPr/>
        </p:nvSpPr>
        <p:spPr>
          <a:xfrm>
            <a:off x="618678" y="5814220"/>
            <a:ext cx="3902496" cy="606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BB1F25-78C5-4AF3-8269-1B2D1A1E5875}"/>
              </a:ext>
            </a:extLst>
          </p:cNvPr>
          <p:cNvSpPr/>
          <p:nvPr/>
        </p:nvSpPr>
        <p:spPr>
          <a:xfrm>
            <a:off x="5121249" y="4741706"/>
            <a:ext cx="3594100" cy="8471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048E89-F411-476D-B85E-847D8B1D9028}"/>
              </a:ext>
            </a:extLst>
          </p:cNvPr>
          <p:cNvSpPr/>
          <p:nvPr/>
        </p:nvSpPr>
        <p:spPr>
          <a:xfrm>
            <a:off x="365682" y="4765024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247ACA-BA3D-4FBB-840F-D03B35F440AB}"/>
              </a:ext>
            </a:extLst>
          </p:cNvPr>
          <p:cNvSpPr/>
          <p:nvPr/>
        </p:nvSpPr>
        <p:spPr>
          <a:xfrm>
            <a:off x="365682" y="5816548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026B26-1F85-4F90-B70B-839A51869988}"/>
              </a:ext>
            </a:extLst>
          </p:cNvPr>
          <p:cNvSpPr/>
          <p:nvPr/>
        </p:nvSpPr>
        <p:spPr>
          <a:xfrm>
            <a:off x="4885133" y="4742666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3811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7" grpId="0" animBg="1"/>
      <p:bldP spid="28" grpId="0"/>
      <p:bldP spid="29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D82946B-B339-4295-A2FA-3C272037401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FE7904C-9B77-42B6-9950-18B7F28DBBB2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468510-6B8F-4C09-971F-16162C6EFF84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809E8B-C46C-462D-8DAB-12C8B5347404}"/>
                  </a:ext>
                </a:extLst>
              </p:cNvPr>
              <p:cNvSpPr txBox="1"/>
              <p:nvPr/>
            </p:nvSpPr>
            <p:spPr>
              <a:xfrm>
                <a:off x="899592" y="1098616"/>
                <a:ext cx="5928791" cy="125874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Pudding the Cat’s displacement from a house, in metres,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−36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 where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 is in seconds.</a:t>
                </a:r>
              </a:p>
              <a:p>
                <a:r>
                  <a:rPr lang="en-GB" sz="1400" dirty="0"/>
                  <a:t>(a) Determine the velocity of the cat 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r>
                  <a:rPr lang="en-GB" sz="1400" dirty="0"/>
                  <a:t>(b) At what time will the cat be instantaneously at rest?</a:t>
                </a:r>
              </a:p>
              <a:p>
                <a:r>
                  <a:rPr lang="en-GB" sz="1400" dirty="0"/>
                  <a:t>(c) What is the cat’s acceleration after 5 seconds?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809E8B-C46C-462D-8DAB-12C8B5347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098616"/>
                <a:ext cx="5928791" cy="12587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animal, cat, halloween, holidays, scar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512" y="705035"/>
            <a:ext cx="805410" cy="71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9469" y="2578723"/>
                <a:ext cx="5904656" cy="2865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−36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−36</m:t>
                      </m:r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1400" dirty="0"/>
                  <a:t>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−3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−36=−30</m:t>
                    </m:r>
                  </m:oMath>
                </a14:m>
                <a:r>
                  <a:rPr lang="en-GB" sz="1400" dirty="0"/>
                  <a:t> ms</a:t>
                </a:r>
                <a:r>
                  <a:rPr lang="en-GB" sz="1400" baseline="30000" dirty="0"/>
                  <a:t>-1</a:t>
                </a:r>
              </a:p>
              <a:p>
                <a:endParaRPr lang="en-GB" sz="1400" dirty="0"/>
              </a:p>
              <a:p>
                <a:pPr/>
                <a:r>
                  <a:rPr lang="en-GB" sz="1400" dirty="0"/>
                  <a:t>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/>
                  <a:t>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−36=0</m:t>
                    </m:r>
                  </m:oMath>
                </a14:m>
                <a:br>
                  <a:rPr lang="en-GB" sz="1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−12=0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GB" sz="1400" b="0" dirty="0"/>
                </a:b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GB" sz="1400" dirty="0"/>
                  <a:t> s</a:t>
                </a:r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sz="1400" dirty="0"/>
                  <a:t>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=30−3=27</m:t>
                    </m:r>
                  </m:oMath>
                </a14:m>
                <a:r>
                  <a:rPr lang="en-GB" sz="1400" dirty="0"/>
                  <a:t> ms</a:t>
                </a:r>
                <a:r>
                  <a:rPr lang="en-GB" sz="1400" baseline="30000" dirty="0"/>
                  <a:t>-2</a:t>
                </a:r>
              </a:p>
              <a:p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69" y="2578723"/>
                <a:ext cx="5904656" cy="2865528"/>
              </a:xfrm>
              <a:prstGeom prst="rect">
                <a:avLst/>
              </a:prstGeom>
              <a:blipFill>
                <a:blip r:embed="rId4"/>
                <a:stretch>
                  <a:fillRect l="-3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E1FE6A7A-ED77-4D9A-94CB-20BDE615FA6B}"/>
              </a:ext>
            </a:extLst>
          </p:cNvPr>
          <p:cNvSpPr/>
          <p:nvPr/>
        </p:nvSpPr>
        <p:spPr>
          <a:xfrm>
            <a:off x="891382" y="2637243"/>
            <a:ext cx="4340601" cy="817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048E89-F411-476D-B85E-847D8B1D9028}"/>
              </a:ext>
            </a:extLst>
          </p:cNvPr>
          <p:cNvSpPr/>
          <p:nvPr/>
        </p:nvSpPr>
        <p:spPr>
          <a:xfrm>
            <a:off x="648315" y="2636912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48E89-F411-476D-B85E-847D8B1D9028}"/>
              </a:ext>
            </a:extLst>
          </p:cNvPr>
          <p:cNvSpPr/>
          <p:nvPr/>
        </p:nvSpPr>
        <p:spPr>
          <a:xfrm>
            <a:off x="635615" y="3639364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048E89-F411-476D-B85E-847D8B1D9028}"/>
              </a:ext>
            </a:extLst>
          </p:cNvPr>
          <p:cNvSpPr/>
          <p:nvPr/>
        </p:nvSpPr>
        <p:spPr>
          <a:xfrm>
            <a:off x="621707" y="4725144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FE6A7A-ED77-4D9A-94CB-20BDE615FA6B}"/>
              </a:ext>
            </a:extLst>
          </p:cNvPr>
          <p:cNvSpPr/>
          <p:nvPr/>
        </p:nvSpPr>
        <p:spPr>
          <a:xfrm>
            <a:off x="873389" y="3642539"/>
            <a:ext cx="4340601" cy="817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FE6A7A-ED77-4D9A-94CB-20BDE615FA6B}"/>
              </a:ext>
            </a:extLst>
          </p:cNvPr>
          <p:cNvSpPr/>
          <p:nvPr/>
        </p:nvSpPr>
        <p:spPr>
          <a:xfrm>
            <a:off x="866399" y="4719245"/>
            <a:ext cx="4340601" cy="817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206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11.2 Using Differentiation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1</a:t>
            </a:r>
          </a:p>
          <a:p>
            <a:r>
              <a:rPr lang="en-GB" sz="2400" dirty="0"/>
              <a:t>Pages 78-79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11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CBAEDEA-1DFA-7204-6094-D3F218C5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91" y="701499"/>
            <a:ext cx="7296102" cy="59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3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06F969C-1C49-6D76-C69E-1D5E84E3B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90" y="822003"/>
            <a:ext cx="72294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9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5B0E59B-137F-35C5-6181-BB91EFFF7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15" y="836712"/>
            <a:ext cx="72866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26536</TotalTime>
  <Words>791</Words>
  <Application>Microsoft Office PowerPoint</Application>
  <PresentationFormat>On-screen Show (4:3)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M1 Chapter 11: Variable Acceleration  Changing Velocity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892</cp:revision>
  <dcterms:created xsi:type="dcterms:W3CDTF">2013-02-28T07:36:55Z</dcterms:created>
  <dcterms:modified xsi:type="dcterms:W3CDTF">2024-06-13T15:54:26Z</dcterms:modified>
</cp:coreProperties>
</file>