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539" r:id="rId6"/>
    <p:sldId id="540" r:id="rId7"/>
    <p:sldId id="538" r:id="rId8"/>
    <p:sldId id="541" r:id="rId9"/>
    <p:sldId id="549" r:id="rId10"/>
    <p:sldId id="543" r:id="rId11"/>
    <p:sldId id="550" r:id="rId12"/>
    <p:sldId id="551" r:id="rId13"/>
    <p:sldId id="545" r:id="rId14"/>
    <p:sldId id="552" r:id="rId15"/>
    <p:sldId id="5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5661D-C9BF-44C8-9945-500B696DB007}" v="2" dt="2025-06-05T10:41:38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96C372BB-4FC1-484E-85FC-5683EEBE7A1E}"/>
    <pc:docChg chg="custSel addSld delSld modSld">
      <pc:chgData name="Dieter Beaven" userId="9bbdb69f-69d0-4759-aa9b-5c090a2da237" providerId="ADAL" clId="{96C372BB-4FC1-484E-85FC-5683EEBE7A1E}" dt="2025-04-28T15:29:32.698" v="43" actId="6549"/>
      <pc:docMkLst>
        <pc:docMk/>
      </pc:docMkLst>
      <pc:sldChg chg="add">
        <pc:chgData name="Dieter Beaven" userId="9bbdb69f-69d0-4759-aa9b-5c090a2da237" providerId="ADAL" clId="{96C372BB-4FC1-484E-85FC-5683EEBE7A1E}" dt="2025-04-28T15:24:56.384" v="1"/>
        <pc:sldMkLst>
          <pc:docMk/>
          <pc:sldMk cId="1284447944" sldId="538"/>
        </pc:sldMkLst>
      </pc:sldChg>
      <pc:sldChg chg="add">
        <pc:chgData name="Dieter Beaven" userId="9bbdb69f-69d0-4759-aa9b-5c090a2da237" providerId="ADAL" clId="{96C372BB-4FC1-484E-85FC-5683EEBE7A1E}" dt="2025-04-28T15:24:56.384" v="1"/>
        <pc:sldMkLst>
          <pc:docMk/>
          <pc:sldMk cId="3280304872" sldId="539"/>
        </pc:sldMkLst>
      </pc:sldChg>
      <pc:sldChg chg="add">
        <pc:chgData name="Dieter Beaven" userId="9bbdb69f-69d0-4759-aa9b-5c090a2da237" providerId="ADAL" clId="{96C372BB-4FC1-484E-85FC-5683EEBE7A1E}" dt="2025-04-28T15:24:56.384" v="1"/>
        <pc:sldMkLst>
          <pc:docMk/>
          <pc:sldMk cId="3270981861" sldId="540"/>
        </pc:sldMkLst>
      </pc:sldChg>
      <pc:sldChg chg="delSp modSp add del mod delAnim">
        <pc:chgData name="Dieter Beaven" userId="9bbdb69f-69d0-4759-aa9b-5c090a2da237" providerId="ADAL" clId="{96C372BB-4FC1-484E-85FC-5683EEBE7A1E}" dt="2025-04-28T15:29:32.698" v="43" actId="6549"/>
        <pc:sldMkLst>
          <pc:docMk/>
          <pc:sldMk cId="143956816" sldId="541"/>
        </pc:sldMkLst>
        <pc:spChg chg="mod">
          <ac:chgData name="Dieter Beaven" userId="9bbdb69f-69d0-4759-aa9b-5c090a2da237" providerId="ADAL" clId="{96C372BB-4FC1-484E-85FC-5683EEBE7A1E}" dt="2025-04-28T15:29:32.698" v="43" actId="6549"/>
          <ac:spMkLst>
            <pc:docMk/>
            <pc:sldMk cId="143956816" sldId="541"/>
            <ac:spMk id="3" creationId="{00000000-0000-0000-0000-000000000000}"/>
          </ac:spMkLst>
        </pc:spChg>
      </pc:sldChg>
      <pc:sldChg chg="add del">
        <pc:chgData name="Dieter Beaven" userId="9bbdb69f-69d0-4759-aa9b-5c090a2da237" providerId="ADAL" clId="{96C372BB-4FC1-484E-85FC-5683EEBE7A1E}" dt="2025-04-28T15:27:21.992" v="26" actId="47"/>
        <pc:sldMkLst>
          <pc:docMk/>
          <pc:sldMk cId="2576034461" sldId="542"/>
        </pc:sldMkLst>
      </pc:sldChg>
      <pc:sldChg chg="modSp mod">
        <pc:chgData name="Dieter Beaven" userId="9bbdb69f-69d0-4759-aa9b-5c090a2da237" providerId="ADAL" clId="{96C372BB-4FC1-484E-85FC-5683EEBE7A1E}" dt="2025-04-28T15:25:14.369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96C372BB-4FC1-484E-85FC-5683EEBE7A1E}" dt="2025-04-28T15:25:14.369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96C372BB-4FC1-484E-85FC-5683EEBE7A1E}" dt="2025-04-28T15:27:43.720" v="35" actId="6549"/>
        <pc:sldMkLst>
          <pc:docMk/>
          <pc:sldMk cId="3055658135" sldId="549"/>
        </pc:sldMkLst>
        <pc:spChg chg="mod">
          <ac:chgData name="Dieter Beaven" userId="9bbdb69f-69d0-4759-aa9b-5c090a2da237" providerId="ADAL" clId="{96C372BB-4FC1-484E-85FC-5683EEBE7A1E}" dt="2025-04-28T15:27:37.263" v="3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96C372BB-4FC1-484E-85FC-5683EEBE7A1E}" dt="2025-04-28T15:27:43.720" v="3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 del">
        <pc:chgData name="Dieter Beaven" userId="9bbdb69f-69d0-4759-aa9b-5c090a2da237" providerId="ADAL" clId="{96C372BB-4FC1-484E-85FC-5683EEBE7A1E}" dt="2025-04-28T15:27:26.948" v="27" actId="47"/>
        <pc:sldMkLst>
          <pc:docMk/>
          <pc:sldMk cId="1994493044" sldId="553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E615661D-C9BF-44C8-9945-500B696DB007}"/>
    <pc:docChg chg="addSld delSld modSld">
      <pc:chgData name="Dieter Beaven" userId="9bbdb69f-69d0-4759-aa9b-5c090a2da237" providerId="ADAL" clId="{E615661D-C9BF-44C8-9945-500B696DB007}" dt="2025-06-05T10:46:02.140" v="18" actId="47"/>
      <pc:docMkLst>
        <pc:docMk/>
      </pc:docMkLst>
      <pc:sldChg chg="addSp mod">
        <pc:chgData name="Dieter Beaven" userId="9bbdb69f-69d0-4759-aa9b-5c090a2da237" providerId="ADAL" clId="{E615661D-C9BF-44C8-9945-500B696DB007}" dt="2025-06-04T12:05:41.124" v="0" actId="22"/>
        <pc:sldMkLst>
          <pc:docMk/>
          <pc:sldMk cId="3896053727" sldId="543"/>
        </pc:sldMkLst>
        <pc:picChg chg="add">
          <ac:chgData name="Dieter Beaven" userId="9bbdb69f-69d0-4759-aa9b-5c090a2da237" providerId="ADAL" clId="{E615661D-C9BF-44C8-9945-500B696DB007}" dt="2025-06-04T12:05:41.124" v="0" actId="22"/>
          <ac:picMkLst>
            <pc:docMk/>
            <pc:sldMk cId="3896053727" sldId="543"/>
            <ac:picMk id="6" creationId="{98360BB7-C60B-3073-BC47-C49D36497443}"/>
          </ac:picMkLst>
        </pc:picChg>
      </pc:sldChg>
      <pc:sldChg chg="addSp modSp mod">
        <pc:chgData name="Dieter Beaven" userId="9bbdb69f-69d0-4759-aa9b-5c090a2da237" providerId="ADAL" clId="{E615661D-C9BF-44C8-9945-500B696DB007}" dt="2025-06-05T10:41:40.916" v="12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E615661D-C9BF-44C8-9945-500B696DB007}" dt="2025-06-05T10:41:40.916" v="12" actId="1076"/>
          <ac:picMkLst>
            <pc:docMk/>
            <pc:sldMk cId="3458699803" sldId="545"/>
            <ac:picMk id="6" creationId="{3CA07DB3-B027-820E-DEEA-897611E7ADCB}"/>
          </ac:picMkLst>
        </pc:picChg>
      </pc:sldChg>
      <pc:sldChg chg="addSp modSp mod">
        <pc:chgData name="Dieter Beaven" userId="9bbdb69f-69d0-4759-aa9b-5c090a2da237" providerId="ADAL" clId="{E615661D-C9BF-44C8-9945-500B696DB007}" dt="2025-06-04T12:06:16.137" v="4" actId="1038"/>
        <pc:sldMkLst>
          <pc:docMk/>
          <pc:sldMk cId="4091202299" sldId="550"/>
        </pc:sldMkLst>
        <pc:picChg chg="add mod">
          <ac:chgData name="Dieter Beaven" userId="9bbdb69f-69d0-4759-aa9b-5c090a2da237" providerId="ADAL" clId="{E615661D-C9BF-44C8-9945-500B696DB007}" dt="2025-06-04T12:06:16.137" v="4" actId="1038"/>
          <ac:picMkLst>
            <pc:docMk/>
            <pc:sldMk cId="4091202299" sldId="550"/>
            <ac:picMk id="6" creationId="{6D149D8E-E81E-F95D-A197-BE887853C372}"/>
          </ac:picMkLst>
        </pc:picChg>
      </pc:sldChg>
      <pc:sldChg chg="addSp modSp mod">
        <pc:chgData name="Dieter Beaven" userId="9bbdb69f-69d0-4759-aa9b-5c090a2da237" providerId="ADAL" clId="{E615661D-C9BF-44C8-9945-500B696DB007}" dt="2025-06-04T12:06:45.154" v="7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E615661D-C9BF-44C8-9945-500B696DB007}" dt="2025-06-04T12:06:45.154" v="7" actId="1076"/>
          <ac:picMkLst>
            <pc:docMk/>
            <pc:sldMk cId="3826585799" sldId="551"/>
            <ac:picMk id="6" creationId="{791082C9-EBA1-5D97-B6F3-54AD3BEC3935}"/>
          </ac:picMkLst>
        </pc:picChg>
      </pc:sldChg>
      <pc:sldChg chg="addSp modSp mod">
        <pc:chgData name="Dieter Beaven" userId="9bbdb69f-69d0-4759-aa9b-5c090a2da237" providerId="ADAL" clId="{E615661D-C9BF-44C8-9945-500B696DB007}" dt="2025-06-05T10:45:01.835" v="15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E615661D-C9BF-44C8-9945-500B696DB007}" dt="2025-06-05T10:45:01.835" v="15" actId="1076"/>
          <ac:picMkLst>
            <pc:docMk/>
            <pc:sldMk cId="2531956736" sldId="552"/>
            <ac:picMk id="6" creationId="{2CDEA4AD-879A-350E-CB8D-6F7D4D87F35A}"/>
          </ac:picMkLst>
        </pc:picChg>
      </pc:sldChg>
      <pc:sldChg chg="addSp modSp add mod">
        <pc:chgData name="Dieter Beaven" userId="9bbdb69f-69d0-4759-aa9b-5c090a2da237" providerId="ADAL" clId="{E615661D-C9BF-44C8-9945-500B696DB007}" dt="2025-06-05T10:46:00.890" v="17" actId="1076"/>
        <pc:sldMkLst>
          <pc:docMk/>
          <pc:sldMk cId="1445012951" sldId="553"/>
        </pc:sldMkLst>
        <pc:picChg chg="add mod">
          <ac:chgData name="Dieter Beaven" userId="9bbdb69f-69d0-4759-aa9b-5c090a2da237" providerId="ADAL" clId="{E615661D-C9BF-44C8-9945-500B696DB007}" dt="2025-06-05T10:46:00.890" v="17" actId="1076"/>
          <ac:picMkLst>
            <pc:docMk/>
            <pc:sldMk cId="1445012951" sldId="553"/>
            <ac:picMk id="6" creationId="{2E07770D-4A45-0DE7-DF22-1E6B1376C0D0}"/>
          </ac:picMkLst>
        </pc:picChg>
      </pc:sldChg>
      <pc:sldChg chg="add del">
        <pc:chgData name="Dieter Beaven" userId="9bbdb69f-69d0-4759-aa9b-5c090a2da237" providerId="ADAL" clId="{E615661D-C9BF-44C8-9945-500B696DB007}" dt="2025-06-05T10:46:02.140" v="18" actId="47"/>
        <pc:sldMkLst>
          <pc:docMk/>
          <pc:sldMk cId="1462780293" sldId="55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24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Translation of Graphs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CA07DB3-B027-820E-DEEA-897611E7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" y="908720"/>
            <a:ext cx="83629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DEA4AD-879A-350E-CB8D-6F7D4D87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2" y="623107"/>
            <a:ext cx="7840336" cy="62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0C816-55A0-7FDB-63AB-6DD8B02E2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CB608B-1557-2AC7-2735-2A8A52D56A09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B99410F-F747-5583-D5BD-C7CE01A5DFD3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F074BA-F3A0-6A19-1886-6FBB6A0D610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E07770D-4A45-0DE7-DF22-1E6B1376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0" y="836712"/>
            <a:ext cx="7305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Transformations of Functions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36712"/>
                <a:ext cx="3024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Suppose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3024336" cy="461665"/>
              </a:xfrm>
              <a:prstGeom prst="rect">
                <a:avLst/>
              </a:prstGeom>
              <a:blipFill>
                <a:blip r:embed="rId2"/>
                <a:stretch>
                  <a:fillRect l="-322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76056" y="836712"/>
                <a:ext cx="3744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836712"/>
                <a:ext cx="3744416" cy="461665"/>
              </a:xfrm>
              <a:prstGeom prst="rect">
                <a:avLst/>
              </a:prstGeom>
              <a:blipFill>
                <a:blip r:embed="rId3"/>
                <a:stretch>
                  <a:fillRect l="-26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572000" y="908720"/>
            <a:ext cx="0" cy="4752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36" y="1988840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Sketch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400" dirty="0"/>
                  <a:t>:</a:t>
                </a:r>
                <a:endParaRPr lang="en-GB" sz="2400" baseline="30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2520280" cy="461665"/>
              </a:xfrm>
              <a:prstGeom prst="rect">
                <a:avLst/>
              </a:prstGeom>
              <a:blipFill>
                <a:blip r:embed="rId4"/>
                <a:stretch>
                  <a:fillRect l="-3874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1988840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Sketch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8840"/>
                <a:ext cx="2952328" cy="461665"/>
              </a:xfrm>
              <a:prstGeom prst="rect">
                <a:avLst/>
              </a:prstGeom>
              <a:blipFill>
                <a:blip r:embed="rId5"/>
                <a:stretch>
                  <a:fillRect l="-330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2051720" y="1340768"/>
            <a:ext cx="360040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6372200" y="1340768"/>
            <a:ext cx="360040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27584" y="5013176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67744" y="3068960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982175" y="3348888"/>
            <a:ext cx="2576223" cy="1665799"/>
          </a:xfrm>
          <a:custGeom>
            <a:avLst/>
            <a:gdLst>
              <a:gd name="connsiteX0" fmla="*/ 0 w 2576223"/>
              <a:gd name="connsiteY0" fmla="*/ 0 h 1665799"/>
              <a:gd name="connsiteX1" fmla="*/ 230588 w 2576223"/>
              <a:gd name="connsiteY1" fmla="*/ 707666 h 1665799"/>
              <a:gd name="connsiteX2" fmla="*/ 620202 w 2576223"/>
              <a:gd name="connsiteY2" fmla="*/ 1343770 h 1665799"/>
              <a:gd name="connsiteX3" fmla="*/ 1033670 w 2576223"/>
              <a:gd name="connsiteY3" fmla="*/ 1614115 h 1665799"/>
              <a:gd name="connsiteX4" fmla="*/ 1248355 w 2576223"/>
              <a:gd name="connsiteY4" fmla="*/ 1653871 h 1665799"/>
              <a:gd name="connsiteX5" fmla="*/ 1510748 w 2576223"/>
              <a:gd name="connsiteY5" fmla="*/ 1622066 h 1665799"/>
              <a:gd name="connsiteX6" fmla="*/ 1852654 w 2576223"/>
              <a:gd name="connsiteY6" fmla="*/ 1455088 h 1665799"/>
              <a:gd name="connsiteX7" fmla="*/ 2242268 w 2576223"/>
              <a:gd name="connsiteY7" fmla="*/ 1033669 h 1665799"/>
              <a:gd name="connsiteX8" fmla="*/ 2472856 w 2576223"/>
              <a:gd name="connsiteY8" fmla="*/ 453224 h 1665799"/>
              <a:gd name="connsiteX9" fmla="*/ 2576223 w 2576223"/>
              <a:gd name="connsiteY9" fmla="*/ 31805 h 166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6223" h="1665799">
                <a:moveTo>
                  <a:pt x="0" y="0"/>
                </a:moveTo>
                <a:cubicBezTo>
                  <a:pt x="63610" y="241852"/>
                  <a:pt x="127221" y="483704"/>
                  <a:pt x="230588" y="707666"/>
                </a:cubicBezTo>
                <a:cubicBezTo>
                  <a:pt x="333955" y="931628"/>
                  <a:pt x="486355" y="1192695"/>
                  <a:pt x="620202" y="1343770"/>
                </a:cubicBezTo>
                <a:cubicBezTo>
                  <a:pt x="754049" y="1494845"/>
                  <a:pt x="928978" y="1562431"/>
                  <a:pt x="1033670" y="1614115"/>
                </a:cubicBezTo>
                <a:cubicBezTo>
                  <a:pt x="1138362" y="1665799"/>
                  <a:pt x="1168842" y="1652546"/>
                  <a:pt x="1248355" y="1653871"/>
                </a:cubicBezTo>
                <a:cubicBezTo>
                  <a:pt x="1327868" y="1655196"/>
                  <a:pt x="1410032" y="1655197"/>
                  <a:pt x="1510748" y="1622066"/>
                </a:cubicBezTo>
                <a:cubicBezTo>
                  <a:pt x="1611465" y="1588936"/>
                  <a:pt x="1730734" y="1553154"/>
                  <a:pt x="1852654" y="1455088"/>
                </a:cubicBezTo>
                <a:cubicBezTo>
                  <a:pt x="1974574" y="1357022"/>
                  <a:pt x="2138901" y="1200646"/>
                  <a:pt x="2242268" y="1033669"/>
                </a:cubicBezTo>
                <a:cubicBezTo>
                  <a:pt x="2345635" y="866692"/>
                  <a:pt x="2417197" y="620201"/>
                  <a:pt x="2472856" y="453224"/>
                </a:cubicBezTo>
                <a:cubicBezTo>
                  <a:pt x="2528515" y="286247"/>
                  <a:pt x="2552369" y="159026"/>
                  <a:pt x="2576223" y="31805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47971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1720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7864820">
                <a:off x="2699362" y="3909345"/>
                <a:ext cx="97591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aseline="30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64820">
                <a:off x="2699362" y="3909345"/>
                <a:ext cx="975911" cy="362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436096" y="5013176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31114" y="3068960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076056" y="3356992"/>
            <a:ext cx="2576223" cy="1665799"/>
          </a:xfrm>
          <a:custGeom>
            <a:avLst/>
            <a:gdLst>
              <a:gd name="connsiteX0" fmla="*/ 0 w 2576223"/>
              <a:gd name="connsiteY0" fmla="*/ 0 h 1665799"/>
              <a:gd name="connsiteX1" fmla="*/ 230588 w 2576223"/>
              <a:gd name="connsiteY1" fmla="*/ 707666 h 1665799"/>
              <a:gd name="connsiteX2" fmla="*/ 620202 w 2576223"/>
              <a:gd name="connsiteY2" fmla="*/ 1343770 h 1665799"/>
              <a:gd name="connsiteX3" fmla="*/ 1033670 w 2576223"/>
              <a:gd name="connsiteY3" fmla="*/ 1614115 h 1665799"/>
              <a:gd name="connsiteX4" fmla="*/ 1248355 w 2576223"/>
              <a:gd name="connsiteY4" fmla="*/ 1653871 h 1665799"/>
              <a:gd name="connsiteX5" fmla="*/ 1510748 w 2576223"/>
              <a:gd name="connsiteY5" fmla="*/ 1622066 h 1665799"/>
              <a:gd name="connsiteX6" fmla="*/ 1852654 w 2576223"/>
              <a:gd name="connsiteY6" fmla="*/ 1455088 h 1665799"/>
              <a:gd name="connsiteX7" fmla="*/ 2242268 w 2576223"/>
              <a:gd name="connsiteY7" fmla="*/ 1033669 h 1665799"/>
              <a:gd name="connsiteX8" fmla="*/ 2472856 w 2576223"/>
              <a:gd name="connsiteY8" fmla="*/ 453224 h 1665799"/>
              <a:gd name="connsiteX9" fmla="*/ 2576223 w 2576223"/>
              <a:gd name="connsiteY9" fmla="*/ 31805 h 166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6223" h="1665799">
                <a:moveTo>
                  <a:pt x="0" y="0"/>
                </a:moveTo>
                <a:cubicBezTo>
                  <a:pt x="63610" y="241852"/>
                  <a:pt x="127221" y="483704"/>
                  <a:pt x="230588" y="707666"/>
                </a:cubicBezTo>
                <a:cubicBezTo>
                  <a:pt x="333955" y="931628"/>
                  <a:pt x="486355" y="1192695"/>
                  <a:pt x="620202" y="1343770"/>
                </a:cubicBezTo>
                <a:cubicBezTo>
                  <a:pt x="754049" y="1494845"/>
                  <a:pt x="928978" y="1562431"/>
                  <a:pt x="1033670" y="1614115"/>
                </a:cubicBezTo>
                <a:cubicBezTo>
                  <a:pt x="1138362" y="1665799"/>
                  <a:pt x="1168842" y="1652546"/>
                  <a:pt x="1248355" y="1653871"/>
                </a:cubicBezTo>
                <a:cubicBezTo>
                  <a:pt x="1327868" y="1655196"/>
                  <a:pt x="1410032" y="1655197"/>
                  <a:pt x="1510748" y="1622066"/>
                </a:cubicBezTo>
                <a:cubicBezTo>
                  <a:pt x="1611465" y="1588936"/>
                  <a:pt x="1730734" y="1553154"/>
                  <a:pt x="1852654" y="1455088"/>
                </a:cubicBezTo>
                <a:cubicBezTo>
                  <a:pt x="1974574" y="1357022"/>
                  <a:pt x="2138901" y="1200646"/>
                  <a:pt x="2242268" y="1033669"/>
                </a:cubicBezTo>
                <a:cubicBezTo>
                  <a:pt x="2345635" y="866692"/>
                  <a:pt x="2417197" y="620201"/>
                  <a:pt x="2472856" y="453224"/>
                </a:cubicBezTo>
                <a:cubicBezTo>
                  <a:pt x="2528515" y="286247"/>
                  <a:pt x="2552369" y="159026"/>
                  <a:pt x="2576223" y="31805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316416" y="479715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4797152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457595" y="27089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95" y="270892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rot="17864820">
                <a:off x="6775760" y="3900850"/>
                <a:ext cx="17291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+2)2</m:t>
                      </m:r>
                    </m:oMath>
                  </m:oMathPara>
                </a14:m>
                <a:endParaRPr lang="en-GB" baseline="30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64820">
                <a:off x="6775760" y="3900850"/>
                <a:ext cx="1729181" cy="362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156176" y="50131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8497" y="5905173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What do you notice about the relationship between the graphs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GB" sz="2000" dirty="0"/>
                  <a:t>?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7" y="5905173"/>
                <a:ext cx="5544616" cy="707886"/>
              </a:xfrm>
              <a:prstGeom prst="rect">
                <a:avLst/>
              </a:prstGeom>
              <a:blipFill>
                <a:blip r:embed="rId10"/>
                <a:stretch>
                  <a:fillRect l="-1210" t="-5172" r="-198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39552" y="2586755"/>
            <a:ext cx="3672408" cy="3168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11888" y="747479"/>
            <a:ext cx="1408584" cy="571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2284" y="2360014"/>
                <a:ext cx="2576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know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has a root of -2 where the graph touches.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84" y="2360014"/>
                <a:ext cx="2576223" cy="923330"/>
              </a:xfrm>
              <a:prstGeom prst="rect">
                <a:avLst/>
              </a:prstGeom>
              <a:blipFill>
                <a:blip r:embed="rId11"/>
                <a:stretch>
                  <a:fillRect l="-2133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55657" y="5803010"/>
                <a:ext cx="2888342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The graph has been translated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b="1" dirty="0"/>
                  <a:t>, i.e. we have subtracted 2 from each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/>
                  <a:t> value.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57" y="5803010"/>
                <a:ext cx="2888342" cy="995401"/>
              </a:xfrm>
              <a:prstGeom prst="rect">
                <a:avLst/>
              </a:prstGeom>
              <a:blipFill>
                <a:blip r:embed="rId12"/>
                <a:stretch>
                  <a:fillRect l="-1055" t="-1840" b="-7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own Arrow 11"/>
          <p:cNvSpPr/>
          <p:nvPr/>
        </p:nvSpPr>
        <p:spPr>
          <a:xfrm rot="16200000">
            <a:off x="5798215" y="6025948"/>
            <a:ext cx="360040" cy="4387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94909" y="2423885"/>
            <a:ext cx="4191033" cy="3309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8078" y="5821800"/>
            <a:ext cx="2734321" cy="970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03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2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Transformations of Functions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all you need to remember when considering how transforming your function transforms your graph...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1772816"/>
            <a:ext cx="21602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Affects which axis?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1772816"/>
            <a:ext cx="32403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we expect or opposite?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2132856"/>
                <a:ext cx="2160240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Change </a:t>
                </a:r>
                <a:r>
                  <a:rPr lang="en-GB" b="1" dirty="0"/>
                  <a:t>inside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32856"/>
                <a:ext cx="2160240" cy="369332"/>
              </a:xfrm>
              <a:prstGeom prst="rect">
                <a:avLst/>
              </a:prstGeom>
              <a:blipFill>
                <a:blip r:embed="rId2"/>
                <a:stretch>
                  <a:fillRect l="-1955" t="-6250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76" y="2564904"/>
                <a:ext cx="2160240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Change </a:t>
                </a:r>
                <a:r>
                  <a:rPr lang="en-GB" b="1" dirty="0"/>
                  <a:t>outside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64904"/>
                <a:ext cx="2160240" cy="369332"/>
              </a:xfrm>
              <a:prstGeom prst="rect">
                <a:avLst/>
              </a:prstGeom>
              <a:blipFill>
                <a:blip r:embed="rId3"/>
                <a:stretch>
                  <a:fillRect l="-1955" t="-6250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31840" y="213285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132856"/>
                <a:ext cx="19442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31840" y="2492896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492896"/>
                <a:ext cx="194421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148064" y="21328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2564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we expect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Wingdings" pitchFamily="2" charset="2"/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28" y="3933056"/>
                <a:ext cx="2196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" y="3933056"/>
                <a:ext cx="21968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31840" y="3787913"/>
                <a:ext cx="3384376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Translation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787913"/>
                <a:ext cx="3384376" cy="810799"/>
              </a:xfrm>
              <a:prstGeom prst="rect">
                <a:avLst/>
              </a:prstGeom>
              <a:blipFill>
                <a:blip r:embed="rId7"/>
                <a:stretch>
                  <a:fillRect l="-3784" b="-3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2267744" y="407707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14514" y="4581128"/>
                <a:ext cx="2196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14" y="4581128"/>
                <a:ext cx="219686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1840" y="4581128"/>
                <a:ext cx="3384376" cy="80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Translation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81128"/>
                <a:ext cx="3384376" cy="807978"/>
              </a:xfrm>
              <a:prstGeom prst="rect">
                <a:avLst/>
              </a:prstGeom>
              <a:blipFill>
                <a:blip r:embed="rId9"/>
                <a:stretch>
                  <a:fillRect l="-3784" b="-3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>
            <a:off x="2267744" y="47251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543" y="5229200"/>
                <a:ext cx="20081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" y="5229200"/>
                <a:ext cx="200817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31839" y="5229200"/>
                <a:ext cx="5736389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Stretch in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i="1" dirty="0"/>
                  <a:t>-</a:t>
                </a:r>
                <a:r>
                  <a:rPr lang="en-GB" sz="2800" dirty="0"/>
                  <a:t>direction by scale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5229200"/>
                <a:ext cx="5736389" cy="703398"/>
              </a:xfrm>
              <a:prstGeom prst="rect">
                <a:avLst/>
              </a:prstGeom>
              <a:blipFill>
                <a:blip r:embed="rId11"/>
                <a:stretch>
                  <a:fillRect l="-2232"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2267744" y="537321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6114" y="5877272"/>
                <a:ext cx="1834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4" y="5877272"/>
                <a:ext cx="183400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31839" y="5877272"/>
                <a:ext cx="5952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Stretch in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i="1" dirty="0"/>
                  <a:t>-</a:t>
                </a:r>
                <a:r>
                  <a:rPr lang="en-GB" sz="2800" dirty="0"/>
                  <a:t>direction by scale factor 2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5877272"/>
                <a:ext cx="5952411" cy="523220"/>
              </a:xfrm>
              <a:prstGeom prst="rect">
                <a:avLst/>
              </a:prstGeom>
              <a:blipFill>
                <a:blip r:embed="rId13"/>
                <a:stretch>
                  <a:fillRect l="-2152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2267744" y="6021288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915816" y="2130712"/>
            <a:ext cx="216024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76056" y="2132856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5816" y="2562760"/>
            <a:ext cx="216024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76056" y="2564904"/>
            <a:ext cx="324036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24718" y="3890896"/>
            <a:ext cx="4409796" cy="666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24718" y="4642610"/>
            <a:ext cx="4409796" cy="6986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24718" y="5341257"/>
            <a:ext cx="5512882" cy="5225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24718" y="5931271"/>
            <a:ext cx="5512882" cy="406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36" y="33569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Therefore...</a:t>
            </a:r>
          </a:p>
        </p:txBody>
      </p:sp>
    </p:spTree>
    <p:extLst>
      <p:ext uri="{BB962C8B-B14F-4D97-AF65-F5344CB8AC3E}">
        <p14:creationId xmlns:p14="http://schemas.microsoft.com/office/powerpoint/2010/main" val="32709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Sketching transformed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790951"/>
                <a:ext cx="3856023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0951"/>
                <a:ext cx="3856023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1365" y="1383747"/>
                <a:ext cx="3871664" cy="1662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the +3 is ‘outside’ the squared function, so translation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Imagine a sketch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and then do the translation, ensuring you adjust any intercepts with the axes.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5" y="1383747"/>
                <a:ext cx="3871664" cy="1662250"/>
              </a:xfrm>
              <a:prstGeom prst="rect">
                <a:avLst/>
              </a:prstGeom>
              <a:blipFill>
                <a:blip r:embed="rId3"/>
                <a:stretch>
                  <a:fillRect l="-1260" t="-2198" r="-78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42189" y="5695882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82349" y="375166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eeform 17"/>
          <p:cNvSpPr/>
          <p:nvPr/>
        </p:nvSpPr>
        <p:spPr>
          <a:xfrm>
            <a:off x="925808" y="3596166"/>
            <a:ext cx="2576223" cy="1665799"/>
          </a:xfrm>
          <a:custGeom>
            <a:avLst/>
            <a:gdLst>
              <a:gd name="connsiteX0" fmla="*/ 0 w 2576223"/>
              <a:gd name="connsiteY0" fmla="*/ 0 h 1665799"/>
              <a:gd name="connsiteX1" fmla="*/ 230588 w 2576223"/>
              <a:gd name="connsiteY1" fmla="*/ 707666 h 1665799"/>
              <a:gd name="connsiteX2" fmla="*/ 620202 w 2576223"/>
              <a:gd name="connsiteY2" fmla="*/ 1343770 h 1665799"/>
              <a:gd name="connsiteX3" fmla="*/ 1033670 w 2576223"/>
              <a:gd name="connsiteY3" fmla="*/ 1614115 h 1665799"/>
              <a:gd name="connsiteX4" fmla="*/ 1248355 w 2576223"/>
              <a:gd name="connsiteY4" fmla="*/ 1653871 h 1665799"/>
              <a:gd name="connsiteX5" fmla="*/ 1510748 w 2576223"/>
              <a:gd name="connsiteY5" fmla="*/ 1622066 h 1665799"/>
              <a:gd name="connsiteX6" fmla="*/ 1852654 w 2576223"/>
              <a:gd name="connsiteY6" fmla="*/ 1455088 h 1665799"/>
              <a:gd name="connsiteX7" fmla="*/ 2242268 w 2576223"/>
              <a:gd name="connsiteY7" fmla="*/ 1033669 h 1665799"/>
              <a:gd name="connsiteX8" fmla="*/ 2472856 w 2576223"/>
              <a:gd name="connsiteY8" fmla="*/ 453224 h 1665799"/>
              <a:gd name="connsiteX9" fmla="*/ 2576223 w 2576223"/>
              <a:gd name="connsiteY9" fmla="*/ 31805 h 166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6223" h="1665799">
                <a:moveTo>
                  <a:pt x="0" y="0"/>
                </a:moveTo>
                <a:cubicBezTo>
                  <a:pt x="63610" y="241852"/>
                  <a:pt x="127221" y="483704"/>
                  <a:pt x="230588" y="707666"/>
                </a:cubicBezTo>
                <a:cubicBezTo>
                  <a:pt x="333955" y="931628"/>
                  <a:pt x="486355" y="1192695"/>
                  <a:pt x="620202" y="1343770"/>
                </a:cubicBezTo>
                <a:cubicBezTo>
                  <a:pt x="754049" y="1494845"/>
                  <a:pt x="928978" y="1562431"/>
                  <a:pt x="1033670" y="1614115"/>
                </a:cubicBezTo>
                <a:cubicBezTo>
                  <a:pt x="1138362" y="1665799"/>
                  <a:pt x="1168842" y="1652546"/>
                  <a:pt x="1248355" y="1653871"/>
                </a:cubicBezTo>
                <a:cubicBezTo>
                  <a:pt x="1327868" y="1655196"/>
                  <a:pt x="1410032" y="1655197"/>
                  <a:pt x="1510748" y="1622066"/>
                </a:cubicBezTo>
                <a:cubicBezTo>
                  <a:pt x="1611465" y="1588936"/>
                  <a:pt x="1730734" y="1553154"/>
                  <a:pt x="1852654" y="1455088"/>
                </a:cubicBezTo>
                <a:cubicBezTo>
                  <a:pt x="1974574" y="1357022"/>
                  <a:pt x="2138901" y="1200646"/>
                  <a:pt x="2242268" y="1033669"/>
                </a:cubicBezTo>
                <a:cubicBezTo>
                  <a:pt x="2345635" y="866692"/>
                  <a:pt x="2417197" y="620201"/>
                  <a:pt x="2472856" y="453224"/>
                </a:cubicBezTo>
                <a:cubicBezTo>
                  <a:pt x="2528515" y="286247"/>
                  <a:pt x="2552369" y="159026"/>
                  <a:pt x="2576223" y="31805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22509" y="547985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6325" y="346363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7864820">
                <a:off x="2237194" y="4170346"/>
                <a:ext cx="1462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64820">
                <a:off x="2237194" y="4170346"/>
                <a:ext cx="14625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23910" y="4928137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7709" y="1294689"/>
            <a:ext cx="3846286" cy="5087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428" y="732894"/>
                <a:ext cx="3856023" cy="48494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732894"/>
                <a:ext cx="3856023" cy="484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65928" y="1419251"/>
                <a:ext cx="4182536" cy="1315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This looks like a reciprocal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change of +1 is </a:t>
                </a:r>
                <a:r>
                  <a:rPr lang="en-GB" i="1" dirty="0"/>
                  <a:t>inside</a:t>
                </a:r>
                <a:r>
                  <a:rPr lang="en-GB" dirty="0"/>
                  <a:t> the reciprocal function, so we have a translation to the left by 1.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8" y="1419251"/>
                <a:ext cx="4182536" cy="1315938"/>
              </a:xfrm>
              <a:prstGeom prst="rect">
                <a:avLst/>
              </a:prstGeom>
              <a:blipFill>
                <a:blip r:embed="rId6"/>
                <a:stretch>
                  <a:fillRect l="-1166" b="-6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5072239" y="4787958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26913" y="3264656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7706" y="457969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06" y="4579696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32154" y="289308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54" y="2893082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5210159" y="3364758"/>
                <a:ext cx="1462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10159" y="3364758"/>
                <a:ext cx="146252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279107" y="4325687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086588" y="3230516"/>
            <a:ext cx="0" cy="2830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/>
          <p:cNvSpPr/>
          <p:nvPr/>
        </p:nvSpPr>
        <p:spPr>
          <a:xfrm>
            <a:off x="6166884" y="3179135"/>
            <a:ext cx="1626781" cy="1552353"/>
          </a:xfrm>
          <a:custGeom>
            <a:avLst/>
            <a:gdLst>
              <a:gd name="connsiteX0" fmla="*/ 0 w 1626781"/>
              <a:gd name="connsiteY0" fmla="*/ 0 h 1552353"/>
              <a:gd name="connsiteX1" fmla="*/ 350874 w 1626781"/>
              <a:gd name="connsiteY1" fmla="*/ 1265274 h 1552353"/>
              <a:gd name="connsiteX2" fmla="*/ 1626781 w 1626781"/>
              <a:gd name="connsiteY2" fmla="*/ 1552353 h 155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6781" h="1552353">
                <a:moveTo>
                  <a:pt x="0" y="0"/>
                </a:moveTo>
                <a:cubicBezTo>
                  <a:pt x="39872" y="503274"/>
                  <a:pt x="79744" y="1006549"/>
                  <a:pt x="350874" y="1265274"/>
                </a:cubicBezTo>
                <a:cubicBezTo>
                  <a:pt x="622004" y="1523999"/>
                  <a:pt x="1124392" y="1538176"/>
                  <a:pt x="1626781" y="1552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/>
          <p:cNvSpPr/>
          <p:nvPr/>
        </p:nvSpPr>
        <p:spPr>
          <a:xfrm>
            <a:off x="4901609" y="4848447"/>
            <a:ext cx="1127051" cy="1180213"/>
          </a:xfrm>
          <a:custGeom>
            <a:avLst/>
            <a:gdLst>
              <a:gd name="connsiteX0" fmla="*/ 0 w 1127051"/>
              <a:gd name="connsiteY0" fmla="*/ 0 h 1180213"/>
              <a:gd name="connsiteX1" fmla="*/ 882503 w 1127051"/>
              <a:gd name="connsiteY1" fmla="*/ 223283 h 1180213"/>
              <a:gd name="connsiteX2" fmla="*/ 1127051 w 1127051"/>
              <a:gd name="connsiteY2" fmla="*/ 1180213 h 118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051" h="1180213">
                <a:moveTo>
                  <a:pt x="0" y="0"/>
                </a:moveTo>
                <a:cubicBezTo>
                  <a:pt x="347330" y="13290"/>
                  <a:pt x="694661" y="26581"/>
                  <a:pt x="882503" y="223283"/>
                </a:cubicBezTo>
                <a:cubicBezTo>
                  <a:pt x="1070345" y="419985"/>
                  <a:pt x="1098698" y="800099"/>
                  <a:pt x="1127051" y="11802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007219" y="2936240"/>
            <a:ext cx="1892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transformation might result in new intercepts or roots. You can find these in the usual way. </a:t>
            </a:r>
            <a:r>
              <a:rPr lang="en-GB" sz="1400" b="1" u="sng" dirty="0"/>
              <a:t>Do not forget them!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655981" y="4005064"/>
            <a:ext cx="351238" cy="33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01844" y="4985912"/>
                <a:ext cx="189223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asymptotes were previously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. The latter is unaffected but the former is now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844" y="4985912"/>
                <a:ext cx="1892232" cy="1169551"/>
              </a:xfrm>
              <a:prstGeom prst="rect">
                <a:avLst/>
              </a:prstGeom>
              <a:blipFill>
                <a:blip r:embed="rId10"/>
                <a:stretch>
                  <a:fillRect l="-968" t="-1042" r="-323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432698" y="6146746"/>
            <a:ext cx="261413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Draw asymptotes using a dotted line and write its equation on it.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209414" y="5178056"/>
            <a:ext cx="721451" cy="3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65927" y="1351601"/>
            <a:ext cx="4514277" cy="533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44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14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/>
        </p:nvSpPr>
        <p:spPr>
          <a:xfrm>
            <a:off x="595423" y="3402419"/>
            <a:ext cx="2317898" cy="1829136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90951"/>
                <a:ext cx="3856023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GB" dirty="0"/>
                  <a:t>. On the same axes,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0951"/>
                <a:ext cx="3856023" cy="923330"/>
              </a:xfrm>
              <a:prstGeom prst="rect">
                <a:avLst/>
              </a:prstGeom>
              <a:blipFill>
                <a:blip r:embed="rId2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9647" y="1749804"/>
                <a:ext cx="387166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</a:t>
                </a:r>
                <a:r>
                  <a:rPr lang="en-GB" sz="1400" b="1" u="sng" dirty="0"/>
                  <a:t>input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has been replaced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, i.e. a change inside the function. We translate right by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. The significance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400" dirty="0"/>
                  <a:t> is that the original root of -2 will now be positive.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7" y="1749804"/>
                <a:ext cx="3871664" cy="1231106"/>
              </a:xfrm>
              <a:prstGeom prst="rect">
                <a:avLst/>
              </a:prstGeom>
              <a:blipFill>
                <a:blip r:embed="rId3"/>
                <a:stretch>
                  <a:fillRect l="-472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487007" y="4930338"/>
            <a:ext cx="3516807" cy="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15479" y="3016433"/>
            <a:ext cx="0" cy="350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0853" y="473557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53" y="4735579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40753" y="267682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53" y="2676825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653749">
                <a:off x="2182869" y="3684033"/>
                <a:ext cx="1462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3749">
                <a:off x="2182869" y="3684033"/>
                <a:ext cx="146252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64745" y="4877278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1668802" y="3409947"/>
            <a:ext cx="2317898" cy="1829136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7708665">
                <a:off x="2743754" y="3767239"/>
                <a:ext cx="18150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08665">
                <a:off x="2743754" y="3767239"/>
                <a:ext cx="18150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01728" y="4338046"/>
                <a:ext cx="988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28" y="4338046"/>
                <a:ext cx="98817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40512" y="4871228"/>
                <a:ext cx="3986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12" y="4871228"/>
                <a:ext cx="39866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18530" y="4892479"/>
                <a:ext cx="673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530" y="4892479"/>
                <a:ext cx="67352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9743" y="5496919"/>
                <a:ext cx="1778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Note that our intercepts are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5496919"/>
                <a:ext cx="1778646" cy="830997"/>
              </a:xfrm>
              <a:prstGeom prst="rect">
                <a:avLst/>
              </a:prstGeom>
              <a:blipFill>
                <a:blip r:embed="rId11"/>
                <a:stretch>
                  <a:fillRect l="-2055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45246" y="1802455"/>
            <a:ext cx="3917032" cy="4794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9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30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360BB7-C60B-3073-BC47-C49D3649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938212"/>
            <a:ext cx="7143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149D8E-E81E-F95D-A197-BE887853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8" y="974948"/>
            <a:ext cx="72199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91082C9-EBA1-5D97-B6F3-54AD3BEC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7610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61757</TotalTime>
  <Words>512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P1 Chapter 4: Transforming Graphs  Translation of Graphs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2025-06-05T10:46:06Z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