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02" r:id="rId5"/>
    <p:sldId id="536" r:id="rId6"/>
    <p:sldId id="537" r:id="rId7"/>
    <p:sldId id="538" r:id="rId8"/>
    <p:sldId id="539" r:id="rId9"/>
    <p:sldId id="546" r:id="rId10"/>
    <p:sldId id="700" r:id="rId11"/>
    <p:sldId id="705" r:id="rId12"/>
    <p:sldId id="7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87.png"/><Relationship Id="rId12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5.png"/><Relationship Id="rId21" Type="http://schemas.openxmlformats.org/officeDocument/2006/relationships/image" Target="../media/image123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image" Target="../media/image104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</a:t>
            </a:r>
            <a:r>
              <a:rPr lang="en-GB" b="1">
                <a:solidFill>
                  <a:srgbClr val="92D050"/>
                </a:solidFill>
              </a:rPr>
              <a:t>Chapter 5: </a:t>
            </a:r>
            <a:r>
              <a:rPr lang="en-GB" dirty="0">
                <a:solidFill>
                  <a:schemeClr val="accent5"/>
                </a:solidFill>
              </a:rPr>
              <a:t>Inclined Planes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Ramps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BCA5EB-EF55-4E9F-B533-127460C7B0F0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099E0B3-7EC8-46CB-A9E4-A22011D31F3C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Inclined Planes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0DA9A3-A46E-4A28-9342-4C75B68058C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65395AE-FF2C-4B06-98C5-32F5D3A99F27}"/>
              </a:ext>
            </a:extLst>
          </p:cNvPr>
          <p:cNvSpPr txBox="1"/>
          <p:nvPr/>
        </p:nvSpPr>
        <p:spPr>
          <a:xfrm>
            <a:off x="420703" y="740941"/>
            <a:ext cx="676875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For problems involving inclined planes, resolve forces parallel and perpendicular to the plane.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5E8F14-9B37-499E-BD60-2FF92D943707}"/>
                  </a:ext>
                </a:extLst>
              </p:cNvPr>
              <p:cNvSpPr txBox="1"/>
              <p:nvPr/>
            </p:nvSpPr>
            <p:spPr>
              <a:xfrm>
                <a:off x="472440" y="1580956"/>
                <a:ext cx="3888432" cy="206210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block of mass 10kg slides down a smooth slope angled 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15°</m:t>
                    </m:r>
                  </m:oMath>
                </a14:m>
                <a:r>
                  <a:rPr lang="en-GB" sz="1600" dirty="0"/>
                  <a:t> to the horizontal.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Draw a force diagram to show all the forces acting on the block.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Calculate the magnitude of the normal reaction of the slope on the block.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Find the acceleration of the block.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5E8F14-9B37-499E-BD60-2FF92D943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" y="1580956"/>
                <a:ext cx="3888432" cy="2062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087CCC-B3DD-46CA-A8B9-068AFA966899}"/>
              </a:ext>
            </a:extLst>
          </p:cNvPr>
          <p:cNvCxnSpPr/>
          <p:nvPr/>
        </p:nvCxnSpPr>
        <p:spPr>
          <a:xfrm flipV="1">
            <a:off x="5127793" y="2415992"/>
            <a:ext cx="2448272" cy="9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FBEFF3-62BD-4EA2-B525-F41AADC5A01C}"/>
              </a:ext>
            </a:extLst>
          </p:cNvPr>
          <p:cNvCxnSpPr>
            <a:cxnSpLocks/>
          </p:cNvCxnSpPr>
          <p:nvPr/>
        </p:nvCxnSpPr>
        <p:spPr>
          <a:xfrm>
            <a:off x="5127793" y="3352096"/>
            <a:ext cx="2540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81D47-EF41-468C-A485-277202FCF668}"/>
              </a:ext>
            </a:extLst>
          </p:cNvPr>
          <p:cNvSpPr/>
          <p:nvPr/>
        </p:nvSpPr>
        <p:spPr>
          <a:xfrm rot="20315908">
            <a:off x="6386723" y="2485746"/>
            <a:ext cx="448105" cy="28803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10kg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1CC914-589E-447D-A43A-04145D6FAFDA}"/>
              </a:ext>
            </a:extLst>
          </p:cNvPr>
          <p:cNvCxnSpPr>
            <a:cxnSpLocks/>
          </p:cNvCxnSpPr>
          <p:nvPr/>
        </p:nvCxnSpPr>
        <p:spPr>
          <a:xfrm flipH="1">
            <a:off x="6659880" y="2756153"/>
            <a:ext cx="6898" cy="5585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C6F136-60EE-4490-89F7-FEC5CEF8BB90}"/>
              </a:ext>
            </a:extLst>
          </p:cNvPr>
          <p:cNvCxnSpPr>
            <a:cxnSpLocks/>
          </p:cNvCxnSpPr>
          <p:nvPr/>
        </p:nvCxnSpPr>
        <p:spPr>
          <a:xfrm>
            <a:off x="6673850" y="2749550"/>
            <a:ext cx="234950" cy="444500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F66AAC-7EF4-4D42-8BF6-DD99ADD96279}"/>
              </a:ext>
            </a:extLst>
          </p:cNvPr>
          <p:cNvCxnSpPr>
            <a:cxnSpLocks/>
          </p:cNvCxnSpPr>
          <p:nvPr/>
        </p:nvCxnSpPr>
        <p:spPr>
          <a:xfrm flipH="1">
            <a:off x="6705600" y="3181351"/>
            <a:ext cx="209550" cy="88899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43752E-0491-4E3A-B5D1-C6963BBE3ACE}"/>
              </a:ext>
            </a:extLst>
          </p:cNvPr>
          <p:cNvCxnSpPr>
            <a:cxnSpLocks/>
          </p:cNvCxnSpPr>
          <p:nvPr/>
        </p:nvCxnSpPr>
        <p:spPr>
          <a:xfrm flipH="1" flipV="1">
            <a:off x="6419850" y="2205038"/>
            <a:ext cx="138114" cy="2857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B7479E-2545-46A9-A066-656F6ADD306A}"/>
              </a:ext>
            </a:extLst>
          </p:cNvPr>
          <p:cNvSpPr txBox="1"/>
          <p:nvPr/>
        </p:nvSpPr>
        <p:spPr>
          <a:xfrm>
            <a:off x="7614887" y="2593836"/>
            <a:ext cx="1493265" cy="507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900" dirty="0"/>
              <a:t>Recall the recommendation  that force components are shown with dotted arrows.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194C8C-002F-4E36-8B95-E86569EBA9EE}"/>
              </a:ext>
            </a:extLst>
          </p:cNvPr>
          <p:cNvCxnSpPr>
            <a:cxnSpLocks/>
            <a:stCxn id="27" idx="1"/>
            <a:endCxn id="30" idx="2"/>
          </p:cNvCxnSpPr>
          <p:nvPr/>
        </p:nvCxnSpPr>
        <p:spPr>
          <a:xfrm flipH="1">
            <a:off x="6945860" y="2847752"/>
            <a:ext cx="669027" cy="12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A9CAD4-0428-4943-8999-CDD939651465}"/>
                  </a:ext>
                </a:extLst>
              </p:cNvPr>
              <p:cNvSpPr txBox="1"/>
              <p:nvPr/>
            </p:nvSpPr>
            <p:spPr>
              <a:xfrm>
                <a:off x="6683427" y="2708498"/>
                <a:ext cx="5248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05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func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A9CAD4-0428-4943-8999-CDD939651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427" y="2708498"/>
                <a:ext cx="524866" cy="261610"/>
              </a:xfrm>
              <a:prstGeom prst="rect">
                <a:avLst/>
              </a:prstGeom>
              <a:blipFill>
                <a:blip r:embed="rId3"/>
                <a:stretch>
                  <a:fillRect r="-44186" b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620EAD-7F4F-427C-BB8E-F1C1A81940AB}"/>
                  </a:ext>
                </a:extLst>
              </p:cNvPr>
              <p:cNvSpPr txBox="1"/>
              <p:nvPr/>
            </p:nvSpPr>
            <p:spPr>
              <a:xfrm>
                <a:off x="6646367" y="3350688"/>
                <a:ext cx="5248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05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05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func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620EAD-7F4F-427C-BB8E-F1C1A8194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367" y="3350688"/>
                <a:ext cx="524866" cy="261610"/>
              </a:xfrm>
              <a:prstGeom prst="rect">
                <a:avLst/>
              </a:prstGeom>
              <a:blipFill>
                <a:blip r:embed="rId4"/>
                <a:stretch>
                  <a:fillRect r="-40698" b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092C9-EB3F-4C4C-AB2A-96841F42B0DC}"/>
              </a:ext>
            </a:extLst>
          </p:cNvPr>
          <p:cNvSpPr/>
          <p:nvPr/>
        </p:nvSpPr>
        <p:spPr>
          <a:xfrm>
            <a:off x="6672263" y="2957513"/>
            <a:ext cx="100012" cy="28575"/>
          </a:xfrm>
          <a:custGeom>
            <a:avLst/>
            <a:gdLst>
              <a:gd name="connsiteX0" fmla="*/ 0 w 100012"/>
              <a:gd name="connsiteY0" fmla="*/ 28575 h 28575"/>
              <a:gd name="connsiteX1" fmla="*/ 52387 w 100012"/>
              <a:gd name="connsiteY1" fmla="*/ 23812 h 28575"/>
              <a:gd name="connsiteX2" fmla="*/ 100012 w 100012"/>
              <a:gd name="connsiteY2" fmla="*/ 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" h="28575">
                <a:moveTo>
                  <a:pt x="0" y="28575"/>
                </a:moveTo>
                <a:cubicBezTo>
                  <a:pt x="17859" y="28574"/>
                  <a:pt x="35718" y="28574"/>
                  <a:pt x="52387" y="23812"/>
                </a:cubicBezTo>
                <a:cubicBezTo>
                  <a:pt x="69056" y="19049"/>
                  <a:pt x="84534" y="9524"/>
                  <a:pt x="100012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88CA97-B9EB-4F2A-AE6F-EAE038DEB52D}"/>
                  </a:ext>
                </a:extLst>
              </p:cNvPr>
              <p:cNvSpPr txBox="1"/>
              <p:nvPr/>
            </p:nvSpPr>
            <p:spPr>
              <a:xfrm>
                <a:off x="6589166" y="2938106"/>
                <a:ext cx="2783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88CA97-B9EB-4F2A-AE6F-EAE038DEB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166" y="2938106"/>
                <a:ext cx="278359" cy="200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9599C85-E1AB-4E5E-9AA9-04D799966563}"/>
              </a:ext>
            </a:extLst>
          </p:cNvPr>
          <p:cNvSpPr/>
          <p:nvPr/>
        </p:nvSpPr>
        <p:spPr>
          <a:xfrm>
            <a:off x="5519737" y="3200400"/>
            <a:ext cx="57150" cy="157163"/>
          </a:xfrm>
          <a:custGeom>
            <a:avLst/>
            <a:gdLst>
              <a:gd name="connsiteX0" fmla="*/ 0 w 57150"/>
              <a:gd name="connsiteY0" fmla="*/ 0 h 157163"/>
              <a:gd name="connsiteX1" fmla="*/ 38100 w 57150"/>
              <a:gd name="connsiteY1" fmla="*/ 71438 h 157163"/>
              <a:gd name="connsiteX2" fmla="*/ 57150 w 57150"/>
              <a:gd name="connsiteY2" fmla="*/ 157163 h 1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157163">
                <a:moveTo>
                  <a:pt x="0" y="0"/>
                </a:moveTo>
                <a:cubicBezTo>
                  <a:pt x="14287" y="22622"/>
                  <a:pt x="28575" y="45244"/>
                  <a:pt x="38100" y="71438"/>
                </a:cubicBezTo>
                <a:cubicBezTo>
                  <a:pt x="47625" y="97632"/>
                  <a:pt x="52387" y="127397"/>
                  <a:pt x="57150" y="15716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437FDD-3765-4723-8927-00EAFB4ED0EA}"/>
                  </a:ext>
                </a:extLst>
              </p:cNvPr>
              <p:cNvSpPr txBox="1"/>
              <p:nvPr/>
            </p:nvSpPr>
            <p:spPr>
              <a:xfrm>
                <a:off x="5524500" y="3141812"/>
                <a:ext cx="2783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15°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437FDD-3765-4723-8927-00EAFB4ED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3141812"/>
                <a:ext cx="278359" cy="230832"/>
              </a:xfrm>
              <a:prstGeom prst="rect">
                <a:avLst/>
              </a:prstGeom>
              <a:blipFill>
                <a:blip r:embed="rId6"/>
                <a:stretch>
                  <a:fillRect r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EF5E1D-09FE-44D1-9D53-31499481B563}"/>
                  </a:ext>
                </a:extLst>
              </p:cNvPr>
              <p:cNvSpPr txBox="1"/>
              <p:nvPr/>
            </p:nvSpPr>
            <p:spPr>
              <a:xfrm>
                <a:off x="6146066" y="1967266"/>
                <a:ext cx="5248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EF5E1D-09FE-44D1-9D53-31499481B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066" y="1967266"/>
                <a:ext cx="52486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9DC5E6-1F7F-4965-B02E-58D1D05CB882}"/>
                  </a:ext>
                </a:extLst>
              </p:cNvPr>
              <p:cNvSpPr txBox="1"/>
              <p:nvPr/>
            </p:nvSpPr>
            <p:spPr>
              <a:xfrm>
                <a:off x="664518" y="4516363"/>
                <a:ext cx="331236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↖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↙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𝐹𝑜𝑟𝑐𝑒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10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lang="en-GB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=2.5 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ms</a:t>
                </a:r>
                <a:r>
                  <a:rPr lang="en-GB" b="0" baseline="30000" dirty="0">
                    <a:ea typeface="Cambria Math" panose="02040503050406030204" pitchFamily="18" charset="0"/>
                  </a:rPr>
                  <a:t>-2</a:t>
                </a:r>
                <a:br>
                  <a:rPr lang="en-GB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9DC5E6-1F7F-4965-B02E-58D1D05CB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18" y="4516363"/>
                <a:ext cx="3312368" cy="14773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7BF044-770C-4F71-86CC-7BE55E0EEA40}"/>
              </a:ext>
            </a:extLst>
          </p:cNvPr>
          <p:cNvCxnSpPr>
            <a:cxnSpLocks/>
          </p:cNvCxnSpPr>
          <p:nvPr/>
        </p:nvCxnSpPr>
        <p:spPr>
          <a:xfrm flipH="1">
            <a:off x="5905850" y="2277564"/>
            <a:ext cx="272961" cy="130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73A4C9-D77A-4C5B-A960-B2AF5FF0A13C}"/>
              </a:ext>
            </a:extLst>
          </p:cNvPr>
          <p:cNvCxnSpPr>
            <a:cxnSpLocks/>
          </p:cNvCxnSpPr>
          <p:nvPr/>
        </p:nvCxnSpPr>
        <p:spPr>
          <a:xfrm flipH="1">
            <a:off x="5839204" y="2309409"/>
            <a:ext cx="272961" cy="130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F8283D-4E5E-42A4-B28F-437FFFA092E1}"/>
              </a:ext>
            </a:extLst>
          </p:cNvPr>
          <p:cNvCxnSpPr>
            <a:cxnSpLocks/>
          </p:cNvCxnSpPr>
          <p:nvPr/>
        </p:nvCxnSpPr>
        <p:spPr>
          <a:xfrm flipH="1">
            <a:off x="5746501" y="2348881"/>
            <a:ext cx="272961" cy="1300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11CD172-454A-4628-A461-FCE1418FF45A}"/>
                  </a:ext>
                </a:extLst>
              </p:cNvPr>
              <p:cNvSpPr txBox="1"/>
              <p:nvPr/>
            </p:nvSpPr>
            <p:spPr>
              <a:xfrm>
                <a:off x="5625221" y="2126337"/>
                <a:ext cx="5248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11CD172-454A-4628-A461-FCE1418FF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221" y="2126337"/>
                <a:ext cx="52486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4F617A3-281A-428B-BEBF-100A802A7607}"/>
              </a:ext>
            </a:extLst>
          </p:cNvPr>
          <p:cNvSpPr txBox="1"/>
          <p:nvPr/>
        </p:nvSpPr>
        <p:spPr>
          <a:xfrm>
            <a:off x="4712592" y="1572467"/>
            <a:ext cx="1115788" cy="507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900" dirty="0"/>
              <a:t>Indicate direction of acceleration with double arrow.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86AA6E-FFFD-4C55-8785-9EE19B0C2B15}"/>
              </a:ext>
            </a:extLst>
          </p:cNvPr>
          <p:cNvCxnSpPr>
            <a:cxnSpLocks/>
          </p:cNvCxnSpPr>
          <p:nvPr/>
        </p:nvCxnSpPr>
        <p:spPr>
          <a:xfrm>
            <a:off x="5297755" y="2059983"/>
            <a:ext cx="356425" cy="18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7AB6F5-3AF2-4531-A4BB-37355FE50ACD}"/>
                  </a:ext>
                </a:extLst>
              </p:cNvPr>
              <p:cNvSpPr txBox="1"/>
              <p:nvPr/>
            </p:nvSpPr>
            <p:spPr>
              <a:xfrm>
                <a:off x="4056597" y="4727475"/>
                <a:ext cx="1367129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Recall that because we used </a:t>
                </a:r>
                <a14:m>
                  <m:oMath xmlns:m="http://schemas.openxmlformats.org/officeDocument/2006/math">
                    <m:r>
                      <a:rPr lang="en-GB" sz="9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900" b="0" i="1" smtClean="0">
                        <a:latin typeface="Cambria Math" panose="02040503050406030204" pitchFamily="18" charset="0"/>
                      </a:rPr>
                      <m:t>=9.8</m:t>
                    </m:r>
                  </m:oMath>
                </a14:m>
                <a:r>
                  <a:rPr lang="en-GB" sz="900" dirty="0"/>
                  <a:t>, which is only accurate to 2sf, we should only give the final answer to 2sf. In past mark schemes 3sf was condoned but 4 or more penalised.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C7AB6F5-3AF2-4531-A4BB-37355FE5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597" y="4727475"/>
                <a:ext cx="1367129" cy="1200329"/>
              </a:xfrm>
              <a:prstGeom prst="rect">
                <a:avLst/>
              </a:prstGeom>
              <a:blipFill>
                <a:blip r:embed="rId10"/>
                <a:stretch>
                  <a:fillRect b="-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6E6D19-C142-44FD-B8A6-35D6A5BC1C31}"/>
              </a:ext>
            </a:extLst>
          </p:cNvPr>
          <p:cNvCxnSpPr>
            <a:cxnSpLocks/>
          </p:cNvCxnSpPr>
          <p:nvPr/>
        </p:nvCxnSpPr>
        <p:spPr>
          <a:xfrm flipH="1">
            <a:off x="3479159" y="5358118"/>
            <a:ext cx="587230" cy="9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416B0DD-776D-49EE-9A5C-3E7EFAB18E34}"/>
              </a:ext>
            </a:extLst>
          </p:cNvPr>
          <p:cNvSpPr/>
          <p:nvPr/>
        </p:nvSpPr>
        <p:spPr>
          <a:xfrm>
            <a:off x="4704112" y="1558205"/>
            <a:ext cx="4404040" cy="206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99B617-E908-45AC-9407-E742F13118EA}"/>
              </a:ext>
            </a:extLst>
          </p:cNvPr>
          <p:cNvSpPr txBox="1"/>
          <p:nvPr/>
        </p:nvSpPr>
        <p:spPr>
          <a:xfrm>
            <a:off x="2293982" y="3818509"/>
            <a:ext cx="1735093" cy="507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900" b="1" dirty="0"/>
              <a:t>Mark-schemes</a:t>
            </a:r>
            <a:r>
              <a:rPr lang="en-GB" sz="900" dirty="0"/>
              <a:t>:  This means “resolving forces in the indicated direction”.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C0DE58-F411-4A82-BD6B-FFBB42E05212}"/>
              </a:ext>
            </a:extLst>
          </p:cNvPr>
          <p:cNvCxnSpPr>
            <a:cxnSpLocks/>
          </p:cNvCxnSpPr>
          <p:nvPr/>
        </p:nvCxnSpPr>
        <p:spPr>
          <a:xfrm flipH="1">
            <a:off x="1619250" y="4046848"/>
            <a:ext cx="701452" cy="34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EFC6A2C-2F45-4AC8-AC13-8F7D1B301D7E}"/>
              </a:ext>
            </a:extLst>
          </p:cNvPr>
          <p:cNvSpPr/>
          <p:nvPr/>
        </p:nvSpPr>
        <p:spPr>
          <a:xfrm>
            <a:off x="698384" y="3783479"/>
            <a:ext cx="4962275" cy="2289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Working</a:t>
            </a:r>
          </a:p>
        </p:txBody>
      </p:sp>
    </p:spTree>
    <p:extLst>
      <p:ext uri="{BB962C8B-B14F-4D97-AF65-F5344CB8AC3E}">
        <p14:creationId xmlns:p14="http://schemas.microsoft.com/office/powerpoint/2010/main" val="16206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A6B48C4-92CA-457D-96A8-6EE4EECB84C4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2FF77FBC-70F5-49EF-A023-AC960F6157D1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Inclined Plane with an additional force</a:t>
              </a:r>
              <a:endParaRPr lang="en-GB" sz="32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0B03A9-8EAA-451C-8881-06ABA86B2CBC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575A05-D562-4ACB-9038-4E82C90B81D9}"/>
              </a:ext>
            </a:extLst>
          </p:cNvPr>
          <p:cNvCxnSpPr/>
          <p:nvPr/>
        </p:nvCxnSpPr>
        <p:spPr>
          <a:xfrm flipV="1">
            <a:off x="5220072" y="1556792"/>
            <a:ext cx="2448272" cy="9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F668BD-0EBB-4D3F-B249-D4013660FBA8}"/>
              </a:ext>
            </a:extLst>
          </p:cNvPr>
          <p:cNvCxnSpPr>
            <a:cxnSpLocks/>
          </p:cNvCxnSpPr>
          <p:nvPr/>
        </p:nvCxnSpPr>
        <p:spPr>
          <a:xfrm>
            <a:off x="5220072" y="2492896"/>
            <a:ext cx="2540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F8A1FA-A85E-4FB7-A7C0-02EFB7CF38D1}"/>
                  </a:ext>
                </a:extLst>
              </p:cNvPr>
              <p:cNvSpPr/>
              <p:nvPr/>
            </p:nvSpPr>
            <p:spPr>
              <a:xfrm rot="20315908">
                <a:off x="6477101" y="1616486"/>
                <a:ext cx="503245" cy="28803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100" dirty="0"/>
                  <a:t> kg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F8A1FA-A85E-4FB7-A7C0-02EFB7C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15908">
                <a:off x="6477101" y="1616486"/>
                <a:ext cx="503245" cy="288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E314C7-C742-4DEC-8E47-1C0C5CF3BD33}"/>
              </a:ext>
            </a:extLst>
          </p:cNvPr>
          <p:cNvCxnSpPr>
            <a:cxnSpLocks/>
          </p:cNvCxnSpPr>
          <p:nvPr/>
        </p:nvCxnSpPr>
        <p:spPr>
          <a:xfrm flipH="1">
            <a:off x="6752159" y="1896953"/>
            <a:ext cx="6898" cy="5585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0D0DD6-CB1A-4313-8107-4BFC049A2FFD}"/>
              </a:ext>
            </a:extLst>
          </p:cNvPr>
          <p:cNvCxnSpPr>
            <a:cxnSpLocks/>
          </p:cNvCxnSpPr>
          <p:nvPr/>
        </p:nvCxnSpPr>
        <p:spPr>
          <a:xfrm>
            <a:off x="6766129" y="1890350"/>
            <a:ext cx="234950" cy="444500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83719F-1123-4A67-B4A0-DF75086039BC}"/>
              </a:ext>
            </a:extLst>
          </p:cNvPr>
          <p:cNvCxnSpPr>
            <a:cxnSpLocks/>
          </p:cNvCxnSpPr>
          <p:nvPr/>
        </p:nvCxnSpPr>
        <p:spPr>
          <a:xfrm flipH="1">
            <a:off x="6797879" y="2322151"/>
            <a:ext cx="209550" cy="88899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A79AFC-AEC3-479E-B056-99E92C810015}"/>
              </a:ext>
            </a:extLst>
          </p:cNvPr>
          <p:cNvCxnSpPr>
            <a:cxnSpLocks/>
          </p:cNvCxnSpPr>
          <p:nvPr/>
        </p:nvCxnSpPr>
        <p:spPr>
          <a:xfrm flipH="1" flipV="1">
            <a:off x="6512129" y="1345838"/>
            <a:ext cx="138114" cy="2857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32EB7D-3473-4CD3-904A-1841EF2A017A}"/>
                  </a:ext>
                </a:extLst>
              </p:cNvPr>
              <p:cNvSpPr txBox="1"/>
              <p:nvPr/>
            </p:nvSpPr>
            <p:spPr>
              <a:xfrm>
                <a:off x="6818569" y="1939786"/>
                <a:ext cx="5248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GB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</m:oMath>
                  </m:oMathPara>
                </a14:m>
                <a:endParaRPr lang="en-GB" sz="105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32EB7D-3473-4CD3-904A-1841EF2A0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569" y="1939786"/>
                <a:ext cx="524866" cy="215444"/>
              </a:xfrm>
              <a:prstGeom prst="rect">
                <a:avLst/>
              </a:prstGeom>
              <a:blipFill>
                <a:blip r:embed="rId3"/>
                <a:stretch>
                  <a:fillRect r="-8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B42441-B731-40DA-8682-021B6A13F60A}"/>
                  </a:ext>
                </a:extLst>
              </p:cNvPr>
              <p:cNvSpPr txBox="1"/>
              <p:nvPr/>
            </p:nvSpPr>
            <p:spPr>
              <a:xfrm>
                <a:off x="6798176" y="2301465"/>
                <a:ext cx="7289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func>
                    </m:oMath>
                  </m:oMathPara>
                </a14:m>
                <a:endParaRPr lang="en-GB" sz="105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B42441-B731-40DA-8682-021B6A13F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76" y="2301465"/>
                <a:ext cx="728954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729C087-6745-49E1-8158-08FB46F9EA28}"/>
              </a:ext>
            </a:extLst>
          </p:cNvPr>
          <p:cNvSpPr/>
          <p:nvPr/>
        </p:nvSpPr>
        <p:spPr>
          <a:xfrm>
            <a:off x="6764542" y="2098313"/>
            <a:ext cx="100012" cy="28575"/>
          </a:xfrm>
          <a:custGeom>
            <a:avLst/>
            <a:gdLst>
              <a:gd name="connsiteX0" fmla="*/ 0 w 100012"/>
              <a:gd name="connsiteY0" fmla="*/ 28575 h 28575"/>
              <a:gd name="connsiteX1" fmla="*/ 52387 w 100012"/>
              <a:gd name="connsiteY1" fmla="*/ 23812 h 28575"/>
              <a:gd name="connsiteX2" fmla="*/ 100012 w 100012"/>
              <a:gd name="connsiteY2" fmla="*/ 0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" h="28575">
                <a:moveTo>
                  <a:pt x="0" y="28575"/>
                </a:moveTo>
                <a:cubicBezTo>
                  <a:pt x="17859" y="28574"/>
                  <a:pt x="35718" y="28574"/>
                  <a:pt x="52387" y="23812"/>
                </a:cubicBezTo>
                <a:cubicBezTo>
                  <a:pt x="69056" y="19049"/>
                  <a:pt x="84534" y="9524"/>
                  <a:pt x="100012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67C6E0-F095-404B-9D43-CCAB4B6A2A7A}"/>
                  </a:ext>
                </a:extLst>
              </p:cNvPr>
              <p:cNvSpPr txBox="1"/>
              <p:nvPr/>
            </p:nvSpPr>
            <p:spPr>
              <a:xfrm>
                <a:off x="6681445" y="2078906"/>
                <a:ext cx="2783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67C6E0-F095-404B-9D43-CCAB4B6A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445" y="2078906"/>
                <a:ext cx="278359" cy="200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E65C1D0-4917-47D4-A309-A0B8C14AD487}"/>
              </a:ext>
            </a:extLst>
          </p:cNvPr>
          <p:cNvSpPr/>
          <p:nvPr/>
        </p:nvSpPr>
        <p:spPr>
          <a:xfrm>
            <a:off x="5612016" y="2341200"/>
            <a:ext cx="57150" cy="157163"/>
          </a:xfrm>
          <a:custGeom>
            <a:avLst/>
            <a:gdLst>
              <a:gd name="connsiteX0" fmla="*/ 0 w 57150"/>
              <a:gd name="connsiteY0" fmla="*/ 0 h 157163"/>
              <a:gd name="connsiteX1" fmla="*/ 38100 w 57150"/>
              <a:gd name="connsiteY1" fmla="*/ 71438 h 157163"/>
              <a:gd name="connsiteX2" fmla="*/ 57150 w 57150"/>
              <a:gd name="connsiteY2" fmla="*/ 157163 h 1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157163">
                <a:moveTo>
                  <a:pt x="0" y="0"/>
                </a:moveTo>
                <a:cubicBezTo>
                  <a:pt x="14287" y="22622"/>
                  <a:pt x="28575" y="45244"/>
                  <a:pt x="38100" y="71438"/>
                </a:cubicBezTo>
                <a:cubicBezTo>
                  <a:pt x="47625" y="97632"/>
                  <a:pt x="52387" y="127397"/>
                  <a:pt x="57150" y="15716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DE9569-6D01-4B99-ABC1-3465741525B9}"/>
                  </a:ext>
                </a:extLst>
              </p:cNvPr>
              <p:cNvSpPr txBox="1"/>
              <p:nvPr/>
            </p:nvSpPr>
            <p:spPr>
              <a:xfrm>
                <a:off x="5616779" y="2282612"/>
                <a:ext cx="2783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DE9569-6D01-4B99-ABC1-346574152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779" y="2282612"/>
                <a:ext cx="278359" cy="230832"/>
              </a:xfrm>
              <a:prstGeom prst="rect">
                <a:avLst/>
              </a:prstGeom>
              <a:blipFill>
                <a:blip r:embed="rId6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081D61-5532-478A-B2F4-96BEE2C752FF}"/>
                  </a:ext>
                </a:extLst>
              </p:cNvPr>
              <p:cNvSpPr txBox="1"/>
              <p:nvPr/>
            </p:nvSpPr>
            <p:spPr>
              <a:xfrm>
                <a:off x="6238345" y="1108066"/>
                <a:ext cx="5248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081D61-5532-478A-B2F4-96BEE2C75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345" y="1108066"/>
                <a:ext cx="52486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C40B03-2D86-45AE-B134-E9C896D0227E}"/>
              </a:ext>
            </a:extLst>
          </p:cNvPr>
          <p:cNvCxnSpPr>
            <a:cxnSpLocks/>
          </p:cNvCxnSpPr>
          <p:nvPr/>
        </p:nvCxnSpPr>
        <p:spPr>
          <a:xfrm flipV="1">
            <a:off x="6864350" y="1167440"/>
            <a:ext cx="194230" cy="7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E8C97F-8C7D-4255-BCA0-A81865F883E5}"/>
              </a:ext>
            </a:extLst>
          </p:cNvPr>
          <p:cNvCxnSpPr>
            <a:cxnSpLocks/>
          </p:cNvCxnSpPr>
          <p:nvPr/>
        </p:nvCxnSpPr>
        <p:spPr>
          <a:xfrm flipV="1">
            <a:off x="6908800" y="1123085"/>
            <a:ext cx="241884" cy="102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BF1E81-9748-4064-9329-D6C904122E10}"/>
              </a:ext>
            </a:extLst>
          </p:cNvPr>
          <p:cNvCxnSpPr>
            <a:cxnSpLocks/>
          </p:cNvCxnSpPr>
          <p:nvPr/>
        </p:nvCxnSpPr>
        <p:spPr>
          <a:xfrm flipH="1">
            <a:off x="6970668" y="1070581"/>
            <a:ext cx="272961" cy="1300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12574E-B2C0-4006-A8F9-6D351F5589E5}"/>
                  </a:ext>
                </a:extLst>
              </p:cNvPr>
              <p:cNvSpPr txBox="1"/>
              <p:nvPr/>
            </p:nvSpPr>
            <p:spPr>
              <a:xfrm>
                <a:off x="6601070" y="890478"/>
                <a:ext cx="7358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12574E-B2C0-4006-A8F9-6D351F558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70" y="890478"/>
                <a:ext cx="735825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7223DC-6D78-4BEB-A520-8DC3347F8A1F}"/>
                  </a:ext>
                </a:extLst>
              </p:cNvPr>
              <p:cNvSpPr txBox="1"/>
              <p:nvPr/>
            </p:nvSpPr>
            <p:spPr>
              <a:xfrm>
                <a:off x="361047" y="818246"/>
                <a:ext cx="4296677" cy="171386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of mass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/>
                  <a:t> is pushed up a smooth slope, inclined 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30°</m:t>
                    </m:r>
                  </m:oMath>
                </a14:m>
                <a:r>
                  <a:rPr lang="en-GB" sz="1600" dirty="0"/>
                  <a:t> by a force of magnitude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600" dirty="0"/>
                  <a:t> N acting at angle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60°</m:t>
                    </m:r>
                  </m:oMath>
                </a14:m>
                <a:r>
                  <a:rPr lang="en-GB" sz="1600" dirty="0"/>
                  <a:t> to the slope, causing the particle to accelerate up the slope at 0.5 ms</a:t>
                </a:r>
                <a:r>
                  <a:rPr lang="en-GB" sz="1600" baseline="30000" dirty="0"/>
                  <a:t>-2</a:t>
                </a:r>
                <a:r>
                  <a:rPr lang="en-GB" sz="1600" dirty="0"/>
                  <a:t>. Show that the mass of the particle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/>
                  <a:t> kg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7223DC-6D78-4BEB-A520-8DC3347F8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7" y="818246"/>
                <a:ext cx="4296677" cy="17138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715A78-E298-4648-B887-72ED0D11986F}"/>
                  </a:ext>
                </a:extLst>
              </p:cNvPr>
              <p:cNvSpPr txBox="1"/>
              <p:nvPr/>
            </p:nvSpPr>
            <p:spPr>
              <a:xfrm>
                <a:off x="6454871" y="2107263"/>
                <a:ext cx="2904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B715A78-E298-4648-B887-72ED0D11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871" y="2107263"/>
                <a:ext cx="290417" cy="261610"/>
              </a:xfrm>
              <a:prstGeom prst="rect">
                <a:avLst/>
              </a:prstGeom>
              <a:blipFill>
                <a:blip r:embed="rId10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A59D2B-9D4C-4651-953A-B9CE8839F6A1}"/>
              </a:ext>
            </a:extLst>
          </p:cNvPr>
          <p:cNvCxnSpPr>
            <a:cxnSpLocks/>
          </p:cNvCxnSpPr>
          <p:nvPr/>
        </p:nvCxnSpPr>
        <p:spPr>
          <a:xfrm>
            <a:off x="5854700" y="1543050"/>
            <a:ext cx="736600" cy="330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91D49E-B6FB-459D-9585-0C181FF072AE}"/>
              </a:ext>
            </a:extLst>
          </p:cNvPr>
          <p:cNvCxnSpPr>
            <a:cxnSpLocks/>
          </p:cNvCxnSpPr>
          <p:nvPr/>
        </p:nvCxnSpPr>
        <p:spPr>
          <a:xfrm>
            <a:off x="5845175" y="1565446"/>
            <a:ext cx="262731" cy="546723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023E17-6123-4DC7-8D8E-40113D615219}"/>
              </a:ext>
            </a:extLst>
          </p:cNvPr>
          <p:cNvCxnSpPr>
            <a:cxnSpLocks/>
          </p:cNvCxnSpPr>
          <p:nvPr/>
        </p:nvCxnSpPr>
        <p:spPr>
          <a:xfrm flipV="1">
            <a:off x="6148388" y="1935956"/>
            <a:ext cx="411956" cy="154782"/>
          </a:xfrm>
          <a:prstGeom prst="line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DF88273-A408-443A-8DEF-727D25E5A8B5}"/>
                  </a:ext>
                </a:extLst>
              </p:cNvPr>
              <p:cNvSpPr txBox="1"/>
              <p:nvPr/>
            </p:nvSpPr>
            <p:spPr>
              <a:xfrm>
                <a:off x="6036283" y="1434851"/>
                <a:ext cx="2904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DF88273-A408-443A-8DEF-727D25E5A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283" y="1434851"/>
                <a:ext cx="290417" cy="261610"/>
              </a:xfrm>
              <a:prstGeom prst="rect">
                <a:avLst/>
              </a:prstGeom>
              <a:blipFill>
                <a:blip r:embed="rId11"/>
                <a:stretch>
                  <a:fillRect r="-6250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458529F-4A97-4217-8FE9-3D5D02B217BB}"/>
              </a:ext>
            </a:extLst>
          </p:cNvPr>
          <p:cNvSpPr/>
          <p:nvPr/>
        </p:nvSpPr>
        <p:spPr>
          <a:xfrm>
            <a:off x="6372021" y="1781175"/>
            <a:ext cx="24017" cy="209550"/>
          </a:xfrm>
          <a:custGeom>
            <a:avLst/>
            <a:gdLst>
              <a:gd name="connsiteX0" fmla="*/ 14492 w 24017"/>
              <a:gd name="connsiteY0" fmla="*/ 0 h 209550"/>
              <a:gd name="connsiteX1" fmla="*/ 204 w 24017"/>
              <a:gd name="connsiteY1" fmla="*/ 100013 h 209550"/>
              <a:gd name="connsiteX2" fmla="*/ 24017 w 24017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7" h="209550">
                <a:moveTo>
                  <a:pt x="14492" y="0"/>
                </a:moveTo>
                <a:cubicBezTo>
                  <a:pt x="6554" y="32544"/>
                  <a:pt x="-1384" y="65088"/>
                  <a:pt x="204" y="100013"/>
                </a:cubicBezTo>
                <a:cubicBezTo>
                  <a:pt x="1792" y="134938"/>
                  <a:pt x="12904" y="172244"/>
                  <a:pt x="24017" y="2095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71B8B3-2E71-41D9-B882-9131D43811B1}"/>
                  </a:ext>
                </a:extLst>
              </p:cNvPr>
              <p:cNvSpPr txBox="1"/>
              <p:nvPr/>
            </p:nvSpPr>
            <p:spPr>
              <a:xfrm>
                <a:off x="6120174" y="1781394"/>
                <a:ext cx="2783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71B8B3-2E71-41D9-B882-9131D4381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174" y="1781394"/>
                <a:ext cx="278359" cy="200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71C331-7BD2-40E4-A6E2-AC9928E9F59E}"/>
                  </a:ext>
                </a:extLst>
              </p:cNvPr>
              <p:cNvSpPr txBox="1"/>
              <p:nvPr/>
            </p:nvSpPr>
            <p:spPr>
              <a:xfrm>
                <a:off x="5490243" y="1739372"/>
                <a:ext cx="52486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</m:func>
                    </m:oMath>
                  </m:oMathPara>
                </a14:m>
                <a:endParaRPr lang="en-GB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71C331-7BD2-40E4-A6E2-AC9928E9F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243" y="1739372"/>
                <a:ext cx="524866" cy="2000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090D4F-5C0B-4F5C-B28E-067876A8D3B9}"/>
                  </a:ext>
                </a:extLst>
              </p:cNvPr>
              <p:cNvSpPr txBox="1"/>
              <p:nvPr/>
            </p:nvSpPr>
            <p:spPr>
              <a:xfrm rot="20365114">
                <a:off x="6074496" y="2016507"/>
                <a:ext cx="52486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7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</m:func>
                    </m:oMath>
                  </m:oMathPara>
                </a14:m>
                <a:endParaRPr lang="en-GB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090D4F-5C0B-4F5C-B28E-067876A8D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65114">
                <a:off x="6074496" y="2016507"/>
                <a:ext cx="524866" cy="200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457839-5CC0-4924-B555-03433B55278A}"/>
                  </a:ext>
                </a:extLst>
              </p:cNvPr>
              <p:cNvSpPr txBox="1"/>
              <p:nvPr/>
            </p:nvSpPr>
            <p:spPr>
              <a:xfrm>
                <a:off x="755575" y="3008543"/>
                <a:ext cx="5259533" cy="2193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br>
                  <a:rPr lang="en-GB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↗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br>
                  <a:rPr lang="en-GB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kg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457839-5CC0-4924-B555-03433B552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3008543"/>
                <a:ext cx="5259533" cy="2193614"/>
              </a:xfrm>
              <a:prstGeom prst="rect">
                <a:avLst/>
              </a:prstGeom>
              <a:blipFill>
                <a:blip r:embed="rId15"/>
                <a:stretch>
                  <a:fillRect b="-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41ACC406-D393-4879-B456-895F90C7A99C}"/>
              </a:ext>
            </a:extLst>
          </p:cNvPr>
          <p:cNvSpPr/>
          <p:nvPr/>
        </p:nvSpPr>
        <p:spPr>
          <a:xfrm>
            <a:off x="748553" y="3066913"/>
            <a:ext cx="5399835" cy="2611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Working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A78BDD-F9AF-4146-A6F8-7DB7C16648A4}"/>
              </a:ext>
            </a:extLst>
          </p:cNvPr>
          <p:cNvSpPr/>
          <p:nvPr/>
        </p:nvSpPr>
        <p:spPr>
          <a:xfrm>
            <a:off x="5038805" y="729450"/>
            <a:ext cx="3421627" cy="2062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</p:spTree>
    <p:extLst>
      <p:ext uri="{BB962C8B-B14F-4D97-AF65-F5344CB8AC3E}">
        <p14:creationId xmlns:p14="http://schemas.microsoft.com/office/powerpoint/2010/main" val="91790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1BD2BC-DB3A-4DBE-BAB8-0DD9786B90F3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472F9E50-02D6-4D43-A324-986928C49AF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26FA9C-494F-4E11-81ED-B39B863C449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EC39B1-7A69-4B2D-89EA-56CB1005E050}"/>
                  </a:ext>
                </a:extLst>
              </p:cNvPr>
              <p:cNvSpPr txBox="1"/>
              <p:nvPr/>
            </p:nvSpPr>
            <p:spPr>
              <a:xfrm>
                <a:off x="361047" y="818246"/>
                <a:ext cx="4296677" cy="167161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of mass 2kg is moving on a smooth slope and is being acted on by a force of 4N that acts parallel to the slow, as shown.</a:t>
                </a:r>
              </a:p>
              <a:p>
                <a:r>
                  <a:rPr lang="en-GB" sz="1600" dirty="0"/>
                  <a:t>The slop is inclined at an 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to the horizontal,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600" dirty="0"/>
                  <a:t>. Work out the acceleration of the particle.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EC39B1-7A69-4B2D-89EA-56CB1005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7" y="818246"/>
                <a:ext cx="4296677" cy="1671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C333A2-1360-4B0E-BBA1-31D901C144F9}"/>
              </a:ext>
            </a:extLst>
          </p:cNvPr>
          <p:cNvCxnSpPr/>
          <p:nvPr/>
        </p:nvCxnSpPr>
        <p:spPr>
          <a:xfrm flipV="1">
            <a:off x="5220072" y="1556792"/>
            <a:ext cx="2448272" cy="9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240341-5273-413B-AB6E-45904250E012}"/>
              </a:ext>
            </a:extLst>
          </p:cNvPr>
          <p:cNvCxnSpPr>
            <a:cxnSpLocks/>
          </p:cNvCxnSpPr>
          <p:nvPr/>
        </p:nvCxnSpPr>
        <p:spPr>
          <a:xfrm>
            <a:off x="5220072" y="2492896"/>
            <a:ext cx="2540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167BB6-73C6-4B0C-BC38-B54E4966E58F}"/>
                  </a:ext>
                </a:extLst>
              </p:cNvPr>
              <p:cNvSpPr/>
              <p:nvPr/>
            </p:nvSpPr>
            <p:spPr>
              <a:xfrm rot="20315908">
                <a:off x="6477101" y="1616486"/>
                <a:ext cx="503245" cy="28803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100" dirty="0"/>
                  <a:t> kg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167BB6-73C6-4B0C-BC38-B54E4966E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15908">
                <a:off x="6477101" y="1616486"/>
                <a:ext cx="503245" cy="288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4E84CF-38AD-40C8-A208-FA179A30AE40}"/>
              </a:ext>
            </a:extLst>
          </p:cNvPr>
          <p:cNvSpPr/>
          <p:nvPr/>
        </p:nvSpPr>
        <p:spPr>
          <a:xfrm>
            <a:off x="5612016" y="2341200"/>
            <a:ext cx="57150" cy="157163"/>
          </a:xfrm>
          <a:custGeom>
            <a:avLst/>
            <a:gdLst>
              <a:gd name="connsiteX0" fmla="*/ 0 w 57150"/>
              <a:gd name="connsiteY0" fmla="*/ 0 h 157163"/>
              <a:gd name="connsiteX1" fmla="*/ 38100 w 57150"/>
              <a:gd name="connsiteY1" fmla="*/ 71438 h 157163"/>
              <a:gd name="connsiteX2" fmla="*/ 57150 w 57150"/>
              <a:gd name="connsiteY2" fmla="*/ 157163 h 1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157163">
                <a:moveTo>
                  <a:pt x="0" y="0"/>
                </a:moveTo>
                <a:cubicBezTo>
                  <a:pt x="14287" y="22622"/>
                  <a:pt x="28575" y="45244"/>
                  <a:pt x="38100" y="71438"/>
                </a:cubicBezTo>
                <a:cubicBezTo>
                  <a:pt x="47625" y="97632"/>
                  <a:pt x="52387" y="127397"/>
                  <a:pt x="57150" y="15716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59B8E4-9C90-4A8D-941E-DC86D885D083}"/>
                  </a:ext>
                </a:extLst>
              </p:cNvPr>
              <p:cNvSpPr txBox="1"/>
              <p:nvPr/>
            </p:nvSpPr>
            <p:spPr>
              <a:xfrm>
                <a:off x="5616779" y="2282612"/>
                <a:ext cx="2783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59B8E4-9C90-4A8D-941E-DC86D885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779" y="2282612"/>
                <a:ext cx="278359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60D5F4-C8B6-4048-B95A-96A4ADA56A90}"/>
                  </a:ext>
                </a:extLst>
              </p:cNvPr>
              <p:cNvSpPr txBox="1"/>
              <p:nvPr/>
            </p:nvSpPr>
            <p:spPr>
              <a:xfrm>
                <a:off x="5827297" y="1802499"/>
                <a:ext cx="5248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60D5F4-C8B6-4048-B95A-96A4ADA56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297" y="1802499"/>
                <a:ext cx="52486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5BCE3C-ABD0-46D5-851B-FCE3E59648D5}"/>
              </a:ext>
            </a:extLst>
          </p:cNvPr>
          <p:cNvCxnSpPr>
            <a:cxnSpLocks/>
          </p:cNvCxnSpPr>
          <p:nvPr/>
        </p:nvCxnSpPr>
        <p:spPr>
          <a:xfrm flipV="1">
            <a:off x="6864350" y="1167440"/>
            <a:ext cx="194230" cy="7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74856D-3B78-4F32-906D-302604090277}"/>
              </a:ext>
            </a:extLst>
          </p:cNvPr>
          <p:cNvCxnSpPr>
            <a:cxnSpLocks/>
          </p:cNvCxnSpPr>
          <p:nvPr/>
        </p:nvCxnSpPr>
        <p:spPr>
          <a:xfrm flipV="1">
            <a:off x="6908800" y="1123085"/>
            <a:ext cx="241884" cy="102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771733-609F-4EC2-9D6C-2E11DCEF184B}"/>
              </a:ext>
            </a:extLst>
          </p:cNvPr>
          <p:cNvCxnSpPr>
            <a:cxnSpLocks/>
          </p:cNvCxnSpPr>
          <p:nvPr/>
        </p:nvCxnSpPr>
        <p:spPr>
          <a:xfrm flipH="1">
            <a:off x="6970668" y="1070581"/>
            <a:ext cx="272961" cy="1300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142270-F954-4D64-9B63-996055B3A265}"/>
                  </a:ext>
                </a:extLst>
              </p:cNvPr>
              <p:cNvSpPr txBox="1"/>
              <p:nvPr/>
            </p:nvSpPr>
            <p:spPr>
              <a:xfrm>
                <a:off x="6601070" y="890478"/>
                <a:ext cx="7358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142270-F954-4D64-9B63-996055B3A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70" y="890478"/>
                <a:ext cx="735825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29EF88-5ED7-493E-950C-60BA9FE01226}"/>
              </a:ext>
            </a:extLst>
          </p:cNvPr>
          <p:cNvCxnSpPr>
            <a:cxnSpLocks/>
          </p:cNvCxnSpPr>
          <p:nvPr/>
        </p:nvCxnSpPr>
        <p:spPr>
          <a:xfrm flipV="1">
            <a:off x="5829300" y="1949450"/>
            <a:ext cx="647700" cy="237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8AF87F-98EB-42A9-9D87-F529AD84FA47}"/>
                  </a:ext>
                </a:extLst>
              </p:cNvPr>
              <p:cNvSpPr txBox="1"/>
              <p:nvPr/>
            </p:nvSpPr>
            <p:spPr>
              <a:xfrm>
                <a:off x="6855460" y="1382926"/>
                <a:ext cx="2783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8AF87F-98EB-42A9-9D87-F529AD84F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460" y="1382926"/>
                <a:ext cx="278359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8B4820-6209-47EB-B898-573FE2C88133}"/>
                  </a:ext>
                </a:extLst>
              </p:cNvPr>
              <p:cNvSpPr txBox="1"/>
              <p:nvPr/>
            </p:nvSpPr>
            <p:spPr>
              <a:xfrm>
                <a:off x="6352163" y="2924944"/>
                <a:ext cx="2396301" cy="289329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Help</a:t>
                </a:r>
                <a:r>
                  <a:rPr lang="en-GB" sz="1200" dirty="0"/>
                  <a:t>: Don’t find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/>
                  <a:t> explicitly. We can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GB" sz="1200" dirty="0"/>
                  <a:t> by forming a 3-4-5 Pythagorean triangle such that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</m:oMath>
                </a14:m>
                <a:r>
                  <a:rPr lang="en-GB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200" dirty="0"/>
                  <a:t> :</a:t>
                </a:r>
              </a:p>
              <a:p>
                <a:endParaRPr lang="en-GB" sz="1200" dirty="0"/>
              </a:p>
              <a:p>
                <a:endParaRPr lang="en-GB" sz="1200" dirty="0"/>
              </a:p>
              <a:p>
                <a:endParaRPr lang="en-GB" sz="1200" dirty="0"/>
              </a:p>
              <a:p>
                <a:endParaRPr lang="en-GB" sz="1200" dirty="0"/>
              </a:p>
              <a:p>
                <a:endParaRPr lang="en-GB" sz="1200" dirty="0"/>
              </a:p>
              <a:p>
                <a:endParaRPr lang="en-GB" sz="1200" dirty="0"/>
              </a:p>
              <a:p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8B4820-6209-47EB-B898-573FE2C88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163" y="2924944"/>
                <a:ext cx="2396301" cy="28932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E44F185B-C5AF-4292-8FA5-52DB761CC8E4}"/>
              </a:ext>
            </a:extLst>
          </p:cNvPr>
          <p:cNvSpPr/>
          <p:nvPr/>
        </p:nvSpPr>
        <p:spPr>
          <a:xfrm>
            <a:off x="6980491" y="3944583"/>
            <a:ext cx="1244932" cy="738004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77D8A2-3564-47C9-B851-181EF29C32A6}"/>
              </a:ext>
            </a:extLst>
          </p:cNvPr>
          <p:cNvSpPr/>
          <p:nvPr/>
        </p:nvSpPr>
        <p:spPr>
          <a:xfrm>
            <a:off x="6981295" y="4532197"/>
            <a:ext cx="160088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CA289F-9978-483E-B771-E38FBC208437}"/>
              </a:ext>
            </a:extLst>
          </p:cNvPr>
          <p:cNvSpPr/>
          <p:nvPr/>
        </p:nvSpPr>
        <p:spPr>
          <a:xfrm>
            <a:off x="7828385" y="4493353"/>
            <a:ext cx="69850" cy="196850"/>
          </a:xfrm>
          <a:custGeom>
            <a:avLst/>
            <a:gdLst>
              <a:gd name="connsiteX0" fmla="*/ 0 w 69850"/>
              <a:gd name="connsiteY0" fmla="*/ 196850 h 196850"/>
              <a:gd name="connsiteX1" fmla="*/ 25400 w 69850"/>
              <a:gd name="connsiteY1" fmla="*/ 82550 h 196850"/>
              <a:gd name="connsiteX2" fmla="*/ 69850 w 69850"/>
              <a:gd name="connsiteY2" fmla="*/ 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" h="196850">
                <a:moveTo>
                  <a:pt x="0" y="196850"/>
                </a:moveTo>
                <a:cubicBezTo>
                  <a:pt x="6879" y="156104"/>
                  <a:pt x="13758" y="115358"/>
                  <a:pt x="25400" y="82550"/>
                </a:cubicBezTo>
                <a:cubicBezTo>
                  <a:pt x="37042" y="49742"/>
                  <a:pt x="53446" y="24871"/>
                  <a:pt x="69850" y="0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FC3926-2BBA-450F-B34A-611CA5DC2150}"/>
                  </a:ext>
                </a:extLst>
              </p:cNvPr>
              <p:cNvSpPr txBox="1"/>
              <p:nvPr/>
            </p:nvSpPr>
            <p:spPr>
              <a:xfrm>
                <a:off x="7601397" y="4381831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FC3926-2BBA-450F-B34A-611CA5DC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397" y="4381831"/>
                <a:ext cx="28803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841FC2-51C5-451E-A2C4-01F2D8DC3FE9}"/>
                  </a:ext>
                </a:extLst>
              </p:cNvPr>
              <p:cNvSpPr txBox="1"/>
              <p:nvPr/>
            </p:nvSpPr>
            <p:spPr>
              <a:xfrm>
                <a:off x="6692459" y="415499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841FC2-51C5-451E-A2C4-01F2D8DC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459" y="4154998"/>
                <a:ext cx="28803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343050-A427-4F59-8F18-4EA0A1065913}"/>
                  </a:ext>
                </a:extLst>
              </p:cNvPr>
              <p:cNvSpPr txBox="1"/>
              <p:nvPr/>
            </p:nvSpPr>
            <p:spPr>
              <a:xfrm>
                <a:off x="7496431" y="3987541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343050-A427-4F59-8F18-4EA0A106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431" y="3987541"/>
                <a:ext cx="28803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593985-083E-42D2-941E-38AF4C365644}"/>
                  </a:ext>
                </a:extLst>
              </p:cNvPr>
              <p:cNvSpPr txBox="1"/>
              <p:nvPr/>
            </p:nvSpPr>
            <p:spPr>
              <a:xfrm>
                <a:off x="7318714" y="469840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593985-083E-42D2-941E-38AF4C36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14" y="4698408"/>
                <a:ext cx="28803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2DB0D9E0-AFDC-4746-8376-638FC66E8140}"/>
              </a:ext>
            </a:extLst>
          </p:cNvPr>
          <p:cNvSpPr/>
          <p:nvPr/>
        </p:nvSpPr>
        <p:spPr>
          <a:xfrm>
            <a:off x="7760623" y="5033812"/>
            <a:ext cx="438740" cy="349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7297B6-AF29-4B64-BC2D-59658F4B086A}"/>
              </a:ext>
            </a:extLst>
          </p:cNvPr>
          <p:cNvSpPr/>
          <p:nvPr/>
        </p:nvSpPr>
        <p:spPr>
          <a:xfrm>
            <a:off x="7761429" y="5397438"/>
            <a:ext cx="438740" cy="349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3643E0-D908-407E-9118-E7006791DE1A}"/>
              </a:ext>
            </a:extLst>
          </p:cNvPr>
          <p:cNvCxnSpPr/>
          <p:nvPr/>
        </p:nvCxnSpPr>
        <p:spPr>
          <a:xfrm flipV="1">
            <a:off x="1156450" y="3278823"/>
            <a:ext cx="2448272" cy="936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9FCB8C-A5F4-4994-AD59-09C97FCCF5F2}"/>
              </a:ext>
            </a:extLst>
          </p:cNvPr>
          <p:cNvCxnSpPr>
            <a:cxnSpLocks/>
          </p:cNvCxnSpPr>
          <p:nvPr/>
        </p:nvCxnSpPr>
        <p:spPr>
          <a:xfrm>
            <a:off x="1156450" y="4214927"/>
            <a:ext cx="2540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765ED6E-7422-461A-B320-7477591990CC}"/>
                  </a:ext>
                </a:extLst>
              </p:cNvPr>
              <p:cNvSpPr/>
              <p:nvPr/>
            </p:nvSpPr>
            <p:spPr>
              <a:xfrm rot="20315908">
                <a:off x="2413479" y="3338517"/>
                <a:ext cx="503245" cy="288032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100" dirty="0"/>
                  <a:t> kg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765ED6E-7422-461A-B320-747759199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15908">
                <a:off x="2413479" y="3338517"/>
                <a:ext cx="503245" cy="2880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48337A-DC80-49F7-8CC0-FBCC99B946D0}"/>
              </a:ext>
            </a:extLst>
          </p:cNvPr>
          <p:cNvCxnSpPr>
            <a:cxnSpLocks/>
          </p:cNvCxnSpPr>
          <p:nvPr/>
        </p:nvCxnSpPr>
        <p:spPr>
          <a:xfrm flipH="1" flipV="1">
            <a:off x="2448507" y="3067869"/>
            <a:ext cx="138114" cy="2857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750C333-2F2D-4F8B-BA62-9D2BCE25C0A4}"/>
              </a:ext>
            </a:extLst>
          </p:cNvPr>
          <p:cNvSpPr/>
          <p:nvPr/>
        </p:nvSpPr>
        <p:spPr>
          <a:xfrm>
            <a:off x="1548394" y="4063231"/>
            <a:ext cx="57150" cy="157163"/>
          </a:xfrm>
          <a:custGeom>
            <a:avLst/>
            <a:gdLst>
              <a:gd name="connsiteX0" fmla="*/ 0 w 57150"/>
              <a:gd name="connsiteY0" fmla="*/ 0 h 157163"/>
              <a:gd name="connsiteX1" fmla="*/ 38100 w 57150"/>
              <a:gd name="connsiteY1" fmla="*/ 71438 h 157163"/>
              <a:gd name="connsiteX2" fmla="*/ 57150 w 57150"/>
              <a:gd name="connsiteY2" fmla="*/ 157163 h 1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157163">
                <a:moveTo>
                  <a:pt x="0" y="0"/>
                </a:moveTo>
                <a:cubicBezTo>
                  <a:pt x="14287" y="22622"/>
                  <a:pt x="28575" y="45244"/>
                  <a:pt x="38100" y="71438"/>
                </a:cubicBezTo>
                <a:cubicBezTo>
                  <a:pt x="47625" y="97632"/>
                  <a:pt x="52387" y="127397"/>
                  <a:pt x="57150" y="15716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4A4963E-F75D-4B05-8EB4-2B90A51B3B41}"/>
                  </a:ext>
                </a:extLst>
              </p:cNvPr>
              <p:cNvSpPr txBox="1"/>
              <p:nvPr/>
            </p:nvSpPr>
            <p:spPr>
              <a:xfrm>
                <a:off x="1553157" y="4004643"/>
                <a:ext cx="2783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4A4963E-F75D-4B05-8EB4-2B90A51B3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157" y="4004643"/>
                <a:ext cx="278359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AB89566-C9F8-44A0-9C4D-EDFA0BA0CECB}"/>
                  </a:ext>
                </a:extLst>
              </p:cNvPr>
              <p:cNvSpPr txBox="1"/>
              <p:nvPr/>
            </p:nvSpPr>
            <p:spPr>
              <a:xfrm>
                <a:off x="1763675" y="3524530"/>
                <a:ext cx="5248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AB89566-C9F8-44A0-9C4D-EDFA0BA0C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75" y="3524530"/>
                <a:ext cx="524866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9D92C3-4FAA-40A2-90C6-7439852E4DCE}"/>
              </a:ext>
            </a:extLst>
          </p:cNvPr>
          <p:cNvCxnSpPr>
            <a:cxnSpLocks/>
          </p:cNvCxnSpPr>
          <p:nvPr/>
        </p:nvCxnSpPr>
        <p:spPr>
          <a:xfrm flipV="1">
            <a:off x="2800728" y="2889471"/>
            <a:ext cx="194230" cy="77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BDC73F-FDEE-4BA9-97AD-EF11FC352F7F}"/>
              </a:ext>
            </a:extLst>
          </p:cNvPr>
          <p:cNvCxnSpPr>
            <a:cxnSpLocks/>
          </p:cNvCxnSpPr>
          <p:nvPr/>
        </p:nvCxnSpPr>
        <p:spPr>
          <a:xfrm flipV="1">
            <a:off x="2845178" y="2845116"/>
            <a:ext cx="241884" cy="102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75FB7C-CBA1-46F1-9E12-8E26DBEBCCA8}"/>
              </a:ext>
            </a:extLst>
          </p:cNvPr>
          <p:cNvCxnSpPr>
            <a:cxnSpLocks/>
          </p:cNvCxnSpPr>
          <p:nvPr/>
        </p:nvCxnSpPr>
        <p:spPr>
          <a:xfrm flipH="1">
            <a:off x="2907046" y="2792612"/>
            <a:ext cx="272961" cy="1300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04855D-9374-4CC0-A772-32104F845A11}"/>
                  </a:ext>
                </a:extLst>
              </p:cNvPr>
              <p:cNvSpPr txBox="1"/>
              <p:nvPr/>
            </p:nvSpPr>
            <p:spPr>
              <a:xfrm>
                <a:off x="2537448" y="2612509"/>
                <a:ext cx="7358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04855D-9374-4CC0-A772-32104F845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448" y="2612509"/>
                <a:ext cx="735825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139BBF-376B-4657-B950-0B638F575D7D}"/>
              </a:ext>
            </a:extLst>
          </p:cNvPr>
          <p:cNvCxnSpPr>
            <a:cxnSpLocks/>
          </p:cNvCxnSpPr>
          <p:nvPr/>
        </p:nvCxnSpPr>
        <p:spPr>
          <a:xfrm flipV="1">
            <a:off x="1765678" y="3671481"/>
            <a:ext cx="647700" cy="237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7D0976-E2D3-4D80-A5B2-B52EFA798D11}"/>
                  </a:ext>
                </a:extLst>
              </p:cNvPr>
              <p:cNvSpPr txBox="1"/>
              <p:nvPr/>
            </p:nvSpPr>
            <p:spPr>
              <a:xfrm>
                <a:off x="2791838" y="3104957"/>
                <a:ext cx="27835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7D0976-E2D3-4D80-A5B2-B52EFA79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838" y="3104957"/>
                <a:ext cx="278359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96B53C-167D-4DD4-BDE6-023DAF0BEF2F}"/>
              </a:ext>
            </a:extLst>
          </p:cNvPr>
          <p:cNvCxnSpPr>
            <a:cxnSpLocks/>
          </p:cNvCxnSpPr>
          <p:nvPr/>
        </p:nvCxnSpPr>
        <p:spPr>
          <a:xfrm flipH="1">
            <a:off x="2727960" y="3611880"/>
            <a:ext cx="7620" cy="586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C79B1EE-24D4-4355-8379-8FB80DFE27FD}"/>
                  </a:ext>
                </a:extLst>
              </p:cNvPr>
              <p:cNvSpPr txBox="1"/>
              <p:nvPr/>
            </p:nvSpPr>
            <p:spPr>
              <a:xfrm>
                <a:off x="2357152" y="3829050"/>
                <a:ext cx="5248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C79B1EE-24D4-4355-8379-8FB80DFE2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152" y="3829050"/>
                <a:ext cx="524866" cy="261610"/>
              </a:xfrm>
              <a:prstGeom prst="rect">
                <a:avLst/>
              </a:prstGeom>
              <a:blipFill>
                <a:blip r:embed="rId1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4DEE57B-089F-408D-9A95-42CDD497B69A}"/>
              </a:ext>
            </a:extLst>
          </p:cNvPr>
          <p:cNvCxnSpPr>
            <a:cxnSpLocks/>
          </p:cNvCxnSpPr>
          <p:nvPr/>
        </p:nvCxnSpPr>
        <p:spPr>
          <a:xfrm>
            <a:off x="2745581" y="3609975"/>
            <a:ext cx="259557" cy="43338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F602638-4E61-4634-ABD5-986E96697492}"/>
              </a:ext>
            </a:extLst>
          </p:cNvPr>
          <p:cNvCxnSpPr>
            <a:cxnSpLocks/>
          </p:cNvCxnSpPr>
          <p:nvPr/>
        </p:nvCxnSpPr>
        <p:spPr>
          <a:xfrm flipH="1">
            <a:off x="2788444" y="4043364"/>
            <a:ext cx="197644" cy="10001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8FE4A4-041E-481D-995D-A979BFEDA609}"/>
                  </a:ext>
                </a:extLst>
              </p:cNvPr>
              <p:cNvSpPr txBox="1"/>
              <p:nvPr/>
            </p:nvSpPr>
            <p:spPr>
              <a:xfrm>
                <a:off x="2810517" y="3636056"/>
                <a:ext cx="5248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9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9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GB" sz="9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8FE4A4-041E-481D-995D-A979BFEDA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517" y="3636056"/>
                <a:ext cx="524866" cy="230832"/>
              </a:xfrm>
              <a:prstGeom prst="rect">
                <a:avLst/>
              </a:prstGeom>
              <a:blipFill>
                <a:blip r:embed="rId1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9427FC8-B2C3-40B0-8A15-A1AA844C6B5A}"/>
                  </a:ext>
                </a:extLst>
              </p:cNvPr>
              <p:cNvSpPr txBox="1"/>
              <p:nvPr/>
            </p:nvSpPr>
            <p:spPr>
              <a:xfrm>
                <a:off x="2857363" y="4013861"/>
                <a:ext cx="52486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9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9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9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GB" sz="9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9427FC8-B2C3-40B0-8A15-A1AA844C6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363" y="4013861"/>
                <a:ext cx="524866" cy="230832"/>
              </a:xfrm>
              <a:prstGeom prst="rect">
                <a:avLst/>
              </a:prstGeom>
              <a:blipFill>
                <a:blip r:embed="rId2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9636266-F291-4D5A-A16A-B26B7CE04B48}"/>
              </a:ext>
            </a:extLst>
          </p:cNvPr>
          <p:cNvSpPr/>
          <p:nvPr/>
        </p:nvSpPr>
        <p:spPr>
          <a:xfrm>
            <a:off x="2736850" y="3775075"/>
            <a:ext cx="101600" cy="20882"/>
          </a:xfrm>
          <a:custGeom>
            <a:avLst/>
            <a:gdLst>
              <a:gd name="connsiteX0" fmla="*/ 0 w 101600"/>
              <a:gd name="connsiteY0" fmla="*/ 19050 h 20882"/>
              <a:gd name="connsiteX1" fmla="*/ 57150 w 101600"/>
              <a:gd name="connsiteY1" fmla="*/ 19050 h 20882"/>
              <a:gd name="connsiteX2" fmla="*/ 101600 w 101600"/>
              <a:gd name="connsiteY2" fmla="*/ 0 h 2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20882">
                <a:moveTo>
                  <a:pt x="0" y="19050"/>
                </a:moveTo>
                <a:cubicBezTo>
                  <a:pt x="20108" y="20637"/>
                  <a:pt x="40217" y="22225"/>
                  <a:pt x="57150" y="19050"/>
                </a:cubicBezTo>
                <a:cubicBezTo>
                  <a:pt x="74083" y="15875"/>
                  <a:pt x="87841" y="7937"/>
                  <a:pt x="10160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5D653F1-E4C3-4DB8-8966-E93947C8550B}"/>
                  </a:ext>
                </a:extLst>
              </p:cNvPr>
              <p:cNvSpPr txBox="1"/>
              <p:nvPr/>
            </p:nvSpPr>
            <p:spPr>
              <a:xfrm>
                <a:off x="2454991" y="3754813"/>
                <a:ext cx="7358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5D653F1-E4C3-4DB8-8966-E93947C8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91" y="3754813"/>
                <a:ext cx="735825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D86169-AB6A-4D16-8872-26A23ABC09DE}"/>
                  </a:ext>
                </a:extLst>
              </p:cNvPr>
              <p:cNvSpPr txBox="1"/>
              <p:nvPr/>
            </p:nvSpPr>
            <p:spPr>
              <a:xfrm>
                <a:off x="2182596" y="2829104"/>
                <a:ext cx="5248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D86169-AB6A-4D16-8872-26A23ABC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596" y="2829104"/>
                <a:ext cx="524866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96AB46-9667-4B96-92B1-ABEEC8048857}"/>
                  </a:ext>
                </a:extLst>
              </p:cNvPr>
              <p:cNvSpPr txBox="1"/>
              <p:nvPr/>
            </p:nvSpPr>
            <p:spPr>
              <a:xfrm>
                <a:off x="778466" y="4322887"/>
                <a:ext cx="5259533" cy="1720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br>
                  <a:rPr lang="en-GB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↗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  4−2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4−2×9.8×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=−3.9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particles accelerates </a:t>
                </a:r>
                <a:r>
                  <a:rPr lang="en-GB" b="1" dirty="0"/>
                  <a:t>down</a:t>
                </a:r>
                <a:r>
                  <a:rPr lang="en-GB" dirty="0"/>
                  <a:t> the slop at 3.9 ms</a:t>
                </a:r>
                <a:r>
                  <a:rPr lang="en-GB" baseline="30000" dirty="0"/>
                  <a:t>-2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96AB46-9667-4B96-92B1-ABEEC804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66" y="4322887"/>
                <a:ext cx="5259533" cy="1720792"/>
              </a:xfrm>
              <a:prstGeom prst="rect">
                <a:avLst/>
              </a:prstGeom>
              <a:blipFill>
                <a:blip r:embed="rId23"/>
                <a:stretch>
                  <a:fillRect l="-1044" b="-4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D8EBF4CF-0AE3-4520-85A1-B2ED62174815}"/>
              </a:ext>
            </a:extLst>
          </p:cNvPr>
          <p:cNvSpPr/>
          <p:nvPr/>
        </p:nvSpPr>
        <p:spPr>
          <a:xfrm>
            <a:off x="451278" y="4443475"/>
            <a:ext cx="5521860" cy="18941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Working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5D9C5C-AA95-4C5D-8198-52C72DB2A62A}"/>
              </a:ext>
            </a:extLst>
          </p:cNvPr>
          <p:cNvSpPr/>
          <p:nvPr/>
        </p:nvSpPr>
        <p:spPr>
          <a:xfrm>
            <a:off x="446054" y="2663723"/>
            <a:ext cx="5521860" cy="1785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</p:spTree>
    <p:extLst>
      <p:ext uri="{BB962C8B-B14F-4D97-AF65-F5344CB8AC3E}">
        <p14:creationId xmlns:p14="http://schemas.microsoft.com/office/powerpoint/2010/main" val="52751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77" grpId="0" animBg="1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>
                  <a:latin typeface="+mj-lt"/>
                </a:rPr>
                <a:t>Exercise 5.2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/>
              <a:t>Pages 45-46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559B3DA-4D39-1E5F-0C5E-3BFA1840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76" y="908720"/>
            <a:ext cx="66675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BF937BC-A666-4DAE-B8C1-0B98F179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40" y="912093"/>
            <a:ext cx="6581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2C2C08D-5DC8-EBFB-74A3-B270F019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08720"/>
            <a:ext cx="66770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5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F20A3B8-6B14-3C5F-F2C4-F4D53AE5F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620687"/>
            <a:ext cx="7602016" cy="623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8E4AD-CD3D-41B6-9FF9-BDBB0DF434CF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FC15B373-7C2E-4AF4-BD35-984C3768A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104A64-D39D-4FDB-9375-6F24442E7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23477</TotalTime>
  <Words>528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Office Theme</vt:lpstr>
      <vt:lpstr>M2 Chapter 5: Inclined Planes  Ramps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877</cp:revision>
  <dcterms:created xsi:type="dcterms:W3CDTF">2013-02-28T07:36:55Z</dcterms:created>
  <dcterms:modified xsi:type="dcterms:W3CDTF">2024-06-19T15:09:50Z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