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sldIdLst>
    <p:sldId id="481" r:id="rId5"/>
    <p:sldId id="510" r:id="rId6"/>
    <p:sldId id="514" r:id="rId7"/>
    <p:sldId id="515" r:id="rId8"/>
    <p:sldId id="517" r:id="rId9"/>
    <p:sldId id="518" r:id="rId10"/>
    <p:sldId id="516" r:id="rId11"/>
    <p:sldId id="521" r:id="rId12"/>
    <p:sldId id="702" r:id="rId13"/>
    <p:sldId id="708" r:id="rId14"/>
    <p:sldId id="70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0" autoAdjust="0"/>
    <p:restoredTop sz="88534" autoAdjust="0"/>
  </p:normalViewPr>
  <p:slideViewPr>
    <p:cSldViewPr>
      <p:cViewPr varScale="1">
        <p:scale>
          <a:sx n="114" d="100"/>
          <a:sy n="114" d="100"/>
        </p:scale>
        <p:origin x="162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06/06/2024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06/06/2024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3026767"/>
          </a:xfrm>
        </p:spPr>
        <p:txBody>
          <a:bodyPr>
            <a:normAutofit/>
          </a:bodyPr>
          <a:lstStyle/>
          <a:p>
            <a:r>
              <a:rPr lang="en-GB" b="1" dirty="0">
                <a:solidFill>
                  <a:srgbClr val="92D050"/>
                </a:solidFill>
              </a:rPr>
              <a:t>Stats1 Chapter 1: </a:t>
            </a:r>
            <a:r>
              <a:rPr lang="en-GB" dirty="0">
                <a:solidFill>
                  <a:schemeClr val="accent5"/>
                </a:solidFill>
              </a:rPr>
              <a:t>Data Collection</a:t>
            </a:r>
            <a:br>
              <a:rPr lang="en-GB" dirty="0"/>
            </a:br>
            <a:br>
              <a:rPr lang="en-GB" dirty="0"/>
            </a:br>
            <a:r>
              <a:rPr lang="en-GB" dirty="0"/>
              <a:t>1.2 Sampling</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2C010850-06C4-162C-4A06-2975B25332BD}"/>
              </a:ext>
            </a:extLst>
          </p:cNvPr>
          <p:cNvPicPr>
            <a:picLocks noChangeAspect="1"/>
          </p:cNvPicPr>
          <p:nvPr/>
        </p:nvPicPr>
        <p:blipFill>
          <a:blip r:embed="rId2"/>
          <a:stretch>
            <a:fillRect/>
          </a:stretch>
        </p:blipFill>
        <p:spPr>
          <a:xfrm>
            <a:off x="681248" y="980728"/>
            <a:ext cx="7781504" cy="5084082"/>
          </a:xfrm>
          <a:prstGeom prst="rect">
            <a:avLst/>
          </a:prstGeom>
        </p:spPr>
      </p:pic>
    </p:spTree>
    <p:extLst>
      <p:ext uri="{BB962C8B-B14F-4D97-AF65-F5344CB8AC3E}">
        <p14:creationId xmlns:p14="http://schemas.microsoft.com/office/powerpoint/2010/main" val="179541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8966156D-6A5F-7276-D6FB-576220898ED1}"/>
              </a:ext>
            </a:extLst>
          </p:cNvPr>
          <p:cNvPicPr>
            <a:picLocks noChangeAspect="1"/>
          </p:cNvPicPr>
          <p:nvPr/>
        </p:nvPicPr>
        <p:blipFill>
          <a:blip r:embed="rId2"/>
          <a:stretch>
            <a:fillRect/>
          </a:stretch>
        </p:blipFill>
        <p:spPr>
          <a:xfrm>
            <a:off x="1907704" y="692696"/>
            <a:ext cx="4608512" cy="6065615"/>
          </a:xfrm>
          <a:prstGeom prst="rect">
            <a:avLst/>
          </a:prstGeom>
        </p:spPr>
      </p:pic>
    </p:spTree>
    <p:extLst>
      <p:ext uri="{BB962C8B-B14F-4D97-AF65-F5344CB8AC3E}">
        <p14:creationId xmlns:p14="http://schemas.microsoft.com/office/powerpoint/2010/main" val="201742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Types of Sampling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764704"/>
            <a:ext cx="8640960" cy="369332"/>
          </a:xfrm>
          <a:prstGeom prst="rect">
            <a:avLst/>
          </a:prstGeom>
          <a:noFill/>
        </p:spPr>
        <p:txBody>
          <a:bodyPr wrap="square" rtlCol="0">
            <a:spAutoFit/>
          </a:bodyPr>
          <a:lstStyle/>
          <a:p>
            <a:r>
              <a:rPr lang="en-GB" dirty="0"/>
              <a:t>I recommend laying out your notes like this for next bit of the chapter. Use a full page.</a:t>
            </a:r>
          </a:p>
        </p:txBody>
      </p:sp>
      <p:sp>
        <p:nvSpPr>
          <p:cNvPr id="11" name="Rectangle 10"/>
          <p:cNvSpPr/>
          <p:nvPr/>
        </p:nvSpPr>
        <p:spPr>
          <a:xfrm>
            <a:off x="1004867" y="1521076"/>
            <a:ext cx="1236666"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Type</a:t>
            </a:r>
          </a:p>
        </p:txBody>
      </p:sp>
      <p:sp>
        <p:nvSpPr>
          <p:cNvPr id="12" name="Rectangle 11"/>
          <p:cNvSpPr/>
          <p:nvPr/>
        </p:nvSpPr>
        <p:spPr>
          <a:xfrm>
            <a:off x="2241533" y="1521076"/>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How to carry out</a:t>
            </a:r>
          </a:p>
        </p:txBody>
      </p:sp>
      <p:sp>
        <p:nvSpPr>
          <p:cNvPr id="13" name="Rectangle 12"/>
          <p:cNvSpPr/>
          <p:nvPr/>
        </p:nvSpPr>
        <p:spPr>
          <a:xfrm>
            <a:off x="4257757" y="1521076"/>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Advantages</a:t>
            </a:r>
          </a:p>
        </p:txBody>
      </p:sp>
      <p:sp>
        <p:nvSpPr>
          <p:cNvPr id="14" name="Rectangle 13"/>
          <p:cNvSpPr/>
          <p:nvPr/>
        </p:nvSpPr>
        <p:spPr>
          <a:xfrm>
            <a:off x="6277006" y="1521076"/>
            <a:ext cx="2092771"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Disadvantages</a:t>
            </a:r>
          </a:p>
        </p:txBody>
      </p:sp>
      <p:sp>
        <p:nvSpPr>
          <p:cNvPr id="15" name="Rectangle 14"/>
          <p:cNvSpPr/>
          <p:nvPr/>
        </p:nvSpPr>
        <p:spPr>
          <a:xfrm>
            <a:off x="1004867" y="1871824"/>
            <a:ext cx="152469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Simple Random Sampling</a:t>
            </a:r>
          </a:p>
        </p:txBody>
      </p:sp>
      <p:sp>
        <p:nvSpPr>
          <p:cNvPr id="16" name="Rectangle 15"/>
          <p:cNvSpPr/>
          <p:nvPr/>
        </p:nvSpPr>
        <p:spPr>
          <a:xfrm>
            <a:off x="2529565" y="1871824"/>
            <a:ext cx="194364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Rectangle 16"/>
          <p:cNvSpPr/>
          <p:nvPr/>
        </p:nvSpPr>
        <p:spPr>
          <a:xfrm>
            <a:off x="4473781" y="1871824"/>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Rectangle 17"/>
          <p:cNvSpPr/>
          <p:nvPr/>
        </p:nvSpPr>
        <p:spPr>
          <a:xfrm>
            <a:off x="6417997" y="1871824"/>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0" name="Rectangle 19"/>
          <p:cNvSpPr/>
          <p:nvPr/>
        </p:nvSpPr>
        <p:spPr>
          <a:xfrm>
            <a:off x="1002906" y="2735920"/>
            <a:ext cx="1533077"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Systematic Sampling</a:t>
            </a:r>
          </a:p>
        </p:txBody>
      </p:sp>
      <p:sp>
        <p:nvSpPr>
          <p:cNvPr id="21" name="Rectangle 20"/>
          <p:cNvSpPr/>
          <p:nvPr/>
        </p:nvSpPr>
        <p:spPr>
          <a:xfrm>
            <a:off x="1002906" y="3600016"/>
            <a:ext cx="1530303"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Stratified Sampling</a:t>
            </a:r>
          </a:p>
        </p:txBody>
      </p:sp>
      <p:sp>
        <p:nvSpPr>
          <p:cNvPr id="22" name="Rectangle 21"/>
          <p:cNvSpPr/>
          <p:nvPr/>
        </p:nvSpPr>
        <p:spPr>
          <a:xfrm>
            <a:off x="1012432" y="4464112"/>
            <a:ext cx="152469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Quota</a:t>
            </a:r>
          </a:p>
          <a:p>
            <a:pPr algn="ctr"/>
            <a:r>
              <a:rPr lang="en-GB" sz="1600" dirty="0"/>
              <a:t>Sampling</a:t>
            </a:r>
          </a:p>
        </p:txBody>
      </p:sp>
      <p:sp>
        <p:nvSpPr>
          <p:cNvPr id="26" name="Rectangle 25"/>
          <p:cNvSpPr/>
          <p:nvPr/>
        </p:nvSpPr>
        <p:spPr>
          <a:xfrm>
            <a:off x="2536557" y="2735920"/>
            <a:ext cx="1934692"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7" name="Rectangle 26"/>
          <p:cNvSpPr/>
          <p:nvPr/>
        </p:nvSpPr>
        <p:spPr>
          <a:xfrm>
            <a:off x="4471821" y="2735920"/>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p:cNvSpPr/>
          <p:nvPr/>
        </p:nvSpPr>
        <p:spPr>
          <a:xfrm>
            <a:off x="6416037" y="2735920"/>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9" name="Rectangle 28"/>
          <p:cNvSpPr/>
          <p:nvPr/>
        </p:nvSpPr>
        <p:spPr>
          <a:xfrm>
            <a:off x="2533209" y="3600016"/>
            <a:ext cx="1936080"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0" name="Rectangle 29"/>
          <p:cNvSpPr/>
          <p:nvPr/>
        </p:nvSpPr>
        <p:spPr>
          <a:xfrm>
            <a:off x="4469860" y="3600016"/>
            <a:ext cx="1953169"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1" name="Rectangle 30"/>
          <p:cNvSpPr/>
          <p:nvPr/>
        </p:nvSpPr>
        <p:spPr>
          <a:xfrm>
            <a:off x="6417997" y="3600016"/>
            <a:ext cx="194029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2" name="Rectangle 31"/>
          <p:cNvSpPr/>
          <p:nvPr/>
        </p:nvSpPr>
        <p:spPr>
          <a:xfrm>
            <a:off x="2535170" y="4464112"/>
            <a:ext cx="194364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3" name="Rectangle 32"/>
          <p:cNvSpPr/>
          <p:nvPr/>
        </p:nvSpPr>
        <p:spPr>
          <a:xfrm>
            <a:off x="4479386" y="4464112"/>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4" name="Rectangle 33"/>
          <p:cNvSpPr/>
          <p:nvPr/>
        </p:nvSpPr>
        <p:spPr>
          <a:xfrm>
            <a:off x="6423602" y="4464112"/>
            <a:ext cx="1936651"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5" name="Rectangle 34"/>
          <p:cNvSpPr/>
          <p:nvPr/>
        </p:nvSpPr>
        <p:spPr>
          <a:xfrm>
            <a:off x="1012432" y="5328208"/>
            <a:ext cx="1524698"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Opportunity</a:t>
            </a:r>
          </a:p>
          <a:p>
            <a:pPr algn="ctr"/>
            <a:r>
              <a:rPr lang="en-GB" sz="1600" dirty="0"/>
              <a:t>Sampling</a:t>
            </a:r>
          </a:p>
        </p:txBody>
      </p:sp>
      <p:sp>
        <p:nvSpPr>
          <p:cNvPr id="36" name="Rectangle 35"/>
          <p:cNvSpPr/>
          <p:nvPr/>
        </p:nvSpPr>
        <p:spPr>
          <a:xfrm>
            <a:off x="2535170" y="5328208"/>
            <a:ext cx="1943644"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7" name="Rectangle 36"/>
          <p:cNvSpPr/>
          <p:nvPr/>
        </p:nvSpPr>
        <p:spPr>
          <a:xfrm>
            <a:off x="4479386" y="5328208"/>
            <a:ext cx="1944216"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8" name="Rectangle 37"/>
          <p:cNvSpPr/>
          <p:nvPr/>
        </p:nvSpPr>
        <p:spPr>
          <a:xfrm>
            <a:off x="6423602" y="5328208"/>
            <a:ext cx="1936651" cy="8640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Rectangle 5"/>
          <p:cNvSpPr/>
          <p:nvPr/>
        </p:nvSpPr>
        <p:spPr>
          <a:xfrm rot="16200000">
            <a:off x="-553129" y="2922765"/>
            <a:ext cx="2592288" cy="4904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Random Sampling</a:t>
            </a:r>
          </a:p>
        </p:txBody>
      </p:sp>
      <p:sp>
        <p:nvSpPr>
          <p:cNvPr id="39" name="Rectangle 38"/>
          <p:cNvSpPr/>
          <p:nvPr/>
        </p:nvSpPr>
        <p:spPr>
          <a:xfrm rot="16200000">
            <a:off x="-106726" y="5097362"/>
            <a:ext cx="1699479" cy="49040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Non-Random</a:t>
            </a:r>
          </a:p>
        </p:txBody>
      </p:sp>
      <p:cxnSp>
        <p:nvCxnSpPr>
          <p:cNvPr id="8" name="Straight Connector 7"/>
          <p:cNvCxnSpPr/>
          <p:nvPr/>
        </p:nvCxnSpPr>
        <p:spPr>
          <a:xfrm flipV="1">
            <a:off x="483295" y="4420569"/>
            <a:ext cx="7870008" cy="28713"/>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277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Rectangle 62"/>
          <p:cNvSpPr/>
          <p:nvPr/>
        </p:nvSpPr>
        <p:spPr>
          <a:xfrm>
            <a:off x="0" y="615163"/>
            <a:ext cx="9143782" cy="3198848"/>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pSp>
        <p:nvGrpSpPr>
          <p:cNvPr id="2" name="Group 1"/>
          <p:cNvGrpSpPr/>
          <p:nvPr/>
        </p:nvGrpSpPr>
        <p:grpSpPr>
          <a:xfrm>
            <a:off x="0" y="0"/>
            <a:ext cx="9144000"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Random Sampling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Smiley Face 4"/>
          <p:cNvSpPr/>
          <p:nvPr/>
        </p:nvSpPr>
        <p:spPr>
          <a:xfrm>
            <a:off x="1799692" y="1128795"/>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6" name="Smiley Face 5"/>
          <p:cNvSpPr/>
          <p:nvPr/>
        </p:nvSpPr>
        <p:spPr>
          <a:xfrm>
            <a:off x="2375756" y="1140177"/>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7" name="Smiley Face 6"/>
          <p:cNvSpPr/>
          <p:nvPr/>
        </p:nvSpPr>
        <p:spPr>
          <a:xfrm>
            <a:off x="2951820" y="1140177"/>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Smiley Face 7"/>
          <p:cNvSpPr/>
          <p:nvPr/>
        </p:nvSpPr>
        <p:spPr>
          <a:xfrm>
            <a:off x="3527884" y="1140177"/>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9" name="Smiley Face 8"/>
          <p:cNvSpPr/>
          <p:nvPr/>
        </p:nvSpPr>
        <p:spPr>
          <a:xfrm>
            <a:off x="4103948" y="1140177"/>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Smiley Face 9"/>
          <p:cNvSpPr/>
          <p:nvPr/>
        </p:nvSpPr>
        <p:spPr>
          <a:xfrm>
            <a:off x="4680012" y="1128795"/>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 name="Smiley Face 10"/>
          <p:cNvSpPr/>
          <p:nvPr/>
        </p:nvSpPr>
        <p:spPr>
          <a:xfrm>
            <a:off x="5256076" y="11401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2" name="Smiley Face 11"/>
          <p:cNvSpPr/>
          <p:nvPr/>
        </p:nvSpPr>
        <p:spPr>
          <a:xfrm>
            <a:off x="5832140" y="11401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3" name="Smiley Face 12"/>
          <p:cNvSpPr/>
          <p:nvPr/>
        </p:nvSpPr>
        <p:spPr>
          <a:xfrm>
            <a:off x="6408204" y="11401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14" name="Smiley Face 13"/>
          <p:cNvSpPr/>
          <p:nvPr/>
        </p:nvSpPr>
        <p:spPr>
          <a:xfrm>
            <a:off x="6984268" y="1140177"/>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Smiley Face 14"/>
          <p:cNvSpPr/>
          <p:nvPr/>
        </p:nvSpPr>
        <p:spPr>
          <a:xfrm>
            <a:off x="1799692" y="1570724"/>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6" name="Smiley Face 15"/>
          <p:cNvSpPr/>
          <p:nvPr/>
        </p:nvSpPr>
        <p:spPr>
          <a:xfrm>
            <a:off x="2375756" y="1582106"/>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7" name="Smiley Face 16"/>
          <p:cNvSpPr/>
          <p:nvPr/>
        </p:nvSpPr>
        <p:spPr>
          <a:xfrm>
            <a:off x="2951820" y="1582106"/>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Smiley Face 17"/>
          <p:cNvSpPr/>
          <p:nvPr/>
        </p:nvSpPr>
        <p:spPr>
          <a:xfrm>
            <a:off x="3527884" y="1582106"/>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Smiley Face 18"/>
          <p:cNvSpPr/>
          <p:nvPr/>
        </p:nvSpPr>
        <p:spPr>
          <a:xfrm>
            <a:off x="4103948" y="1582106"/>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0" name="Smiley Face 19"/>
          <p:cNvSpPr/>
          <p:nvPr/>
        </p:nvSpPr>
        <p:spPr>
          <a:xfrm>
            <a:off x="4680012" y="1570724"/>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1" name="Smiley Face 20"/>
          <p:cNvSpPr/>
          <p:nvPr/>
        </p:nvSpPr>
        <p:spPr>
          <a:xfrm>
            <a:off x="5256076" y="15821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2" name="Smiley Face 21"/>
          <p:cNvSpPr/>
          <p:nvPr/>
        </p:nvSpPr>
        <p:spPr>
          <a:xfrm>
            <a:off x="5832140" y="15821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3" name="Smiley Face 22"/>
          <p:cNvSpPr/>
          <p:nvPr/>
        </p:nvSpPr>
        <p:spPr>
          <a:xfrm>
            <a:off x="6408204" y="15821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4" name="Smiley Face 23"/>
          <p:cNvSpPr/>
          <p:nvPr/>
        </p:nvSpPr>
        <p:spPr>
          <a:xfrm>
            <a:off x="6984268" y="1582106"/>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5" name="Smiley Face 24"/>
          <p:cNvSpPr/>
          <p:nvPr/>
        </p:nvSpPr>
        <p:spPr>
          <a:xfrm>
            <a:off x="1799692" y="2045704"/>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6" name="Smiley Face 25"/>
          <p:cNvSpPr/>
          <p:nvPr/>
        </p:nvSpPr>
        <p:spPr>
          <a:xfrm>
            <a:off x="2375756" y="2057086"/>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7" name="Smiley Face 26"/>
          <p:cNvSpPr/>
          <p:nvPr/>
        </p:nvSpPr>
        <p:spPr>
          <a:xfrm>
            <a:off x="2951820" y="2057086"/>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Smiley Face 27"/>
          <p:cNvSpPr/>
          <p:nvPr/>
        </p:nvSpPr>
        <p:spPr>
          <a:xfrm>
            <a:off x="3527884" y="205708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Smiley Face 28"/>
          <p:cNvSpPr/>
          <p:nvPr/>
        </p:nvSpPr>
        <p:spPr>
          <a:xfrm>
            <a:off x="4103948" y="205708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miley Face 29"/>
          <p:cNvSpPr/>
          <p:nvPr/>
        </p:nvSpPr>
        <p:spPr>
          <a:xfrm>
            <a:off x="4680012" y="2045704"/>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miley Face 30"/>
          <p:cNvSpPr/>
          <p:nvPr/>
        </p:nvSpPr>
        <p:spPr>
          <a:xfrm>
            <a:off x="5256076" y="20570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2" name="Smiley Face 31"/>
          <p:cNvSpPr/>
          <p:nvPr/>
        </p:nvSpPr>
        <p:spPr>
          <a:xfrm>
            <a:off x="5832140" y="20570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3" name="Smiley Face 32"/>
          <p:cNvSpPr/>
          <p:nvPr/>
        </p:nvSpPr>
        <p:spPr>
          <a:xfrm>
            <a:off x="6408204" y="20570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Smiley Face 33"/>
          <p:cNvSpPr/>
          <p:nvPr/>
        </p:nvSpPr>
        <p:spPr>
          <a:xfrm>
            <a:off x="6984268" y="2057086"/>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5" name="Smiley Face 34"/>
          <p:cNvSpPr/>
          <p:nvPr/>
        </p:nvSpPr>
        <p:spPr>
          <a:xfrm>
            <a:off x="1799692" y="2533191"/>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6" name="Smiley Face 35"/>
          <p:cNvSpPr/>
          <p:nvPr/>
        </p:nvSpPr>
        <p:spPr>
          <a:xfrm>
            <a:off x="2375756" y="2544573"/>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7" name="Smiley Face 36"/>
          <p:cNvSpPr/>
          <p:nvPr/>
        </p:nvSpPr>
        <p:spPr>
          <a:xfrm>
            <a:off x="2951820" y="2544573"/>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8" name="Smiley Face 37"/>
          <p:cNvSpPr/>
          <p:nvPr/>
        </p:nvSpPr>
        <p:spPr>
          <a:xfrm>
            <a:off x="3527884" y="254457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miley Face 38"/>
          <p:cNvSpPr/>
          <p:nvPr/>
        </p:nvSpPr>
        <p:spPr>
          <a:xfrm>
            <a:off x="4103948" y="254457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miley Face 39"/>
          <p:cNvSpPr/>
          <p:nvPr/>
        </p:nvSpPr>
        <p:spPr>
          <a:xfrm>
            <a:off x="4680012" y="2533191"/>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miley Face 40"/>
          <p:cNvSpPr/>
          <p:nvPr/>
        </p:nvSpPr>
        <p:spPr>
          <a:xfrm>
            <a:off x="5256076" y="25445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Smiley Face 41"/>
          <p:cNvSpPr/>
          <p:nvPr/>
        </p:nvSpPr>
        <p:spPr>
          <a:xfrm>
            <a:off x="5832140" y="25445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3" name="Smiley Face 42"/>
          <p:cNvSpPr/>
          <p:nvPr/>
        </p:nvSpPr>
        <p:spPr>
          <a:xfrm>
            <a:off x="6408204" y="25445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4" name="Smiley Face 43"/>
          <p:cNvSpPr/>
          <p:nvPr/>
        </p:nvSpPr>
        <p:spPr>
          <a:xfrm>
            <a:off x="6984268" y="2544573"/>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5" name="Smiley Face 44"/>
          <p:cNvSpPr/>
          <p:nvPr/>
        </p:nvSpPr>
        <p:spPr>
          <a:xfrm>
            <a:off x="1799692" y="3008171"/>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6" name="Smiley Face 45"/>
          <p:cNvSpPr/>
          <p:nvPr/>
        </p:nvSpPr>
        <p:spPr>
          <a:xfrm>
            <a:off x="2375756" y="3019553"/>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7" name="Smiley Face 46"/>
          <p:cNvSpPr/>
          <p:nvPr/>
        </p:nvSpPr>
        <p:spPr>
          <a:xfrm>
            <a:off x="2951820" y="3019553"/>
            <a:ext cx="288032" cy="288032"/>
          </a:xfrm>
          <a:prstGeom prst="smileyFac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48" name="Smiley Face 47"/>
          <p:cNvSpPr/>
          <p:nvPr/>
        </p:nvSpPr>
        <p:spPr>
          <a:xfrm>
            <a:off x="3527884" y="301955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Smiley Face 48"/>
          <p:cNvSpPr/>
          <p:nvPr/>
        </p:nvSpPr>
        <p:spPr>
          <a:xfrm>
            <a:off x="4103948" y="301955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Smiley Face 49"/>
          <p:cNvSpPr/>
          <p:nvPr/>
        </p:nvSpPr>
        <p:spPr>
          <a:xfrm>
            <a:off x="4680012" y="3008171"/>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Smiley Face 50"/>
          <p:cNvSpPr/>
          <p:nvPr/>
        </p:nvSpPr>
        <p:spPr>
          <a:xfrm>
            <a:off x="5256076" y="30195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2" name="Smiley Face 51"/>
          <p:cNvSpPr/>
          <p:nvPr/>
        </p:nvSpPr>
        <p:spPr>
          <a:xfrm>
            <a:off x="5832140" y="30195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3" name="Smiley Face 52"/>
          <p:cNvSpPr/>
          <p:nvPr/>
        </p:nvSpPr>
        <p:spPr>
          <a:xfrm>
            <a:off x="6408204" y="30195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4" name="Smiley Face 53"/>
          <p:cNvSpPr/>
          <p:nvPr/>
        </p:nvSpPr>
        <p:spPr>
          <a:xfrm>
            <a:off x="6984268" y="3019553"/>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5" name="Rectangle 54"/>
          <p:cNvSpPr/>
          <p:nvPr/>
        </p:nvSpPr>
        <p:spPr>
          <a:xfrm>
            <a:off x="1619672" y="931321"/>
            <a:ext cx="5868652" cy="2592288"/>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56" name="Rectangle 55"/>
          <p:cNvSpPr/>
          <p:nvPr/>
        </p:nvSpPr>
        <p:spPr>
          <a:xfrm>
            <a:off x="4009611" y="1946828"/>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5" name="TextBox 64"/>
          <p:cNvSpPr txBox="1"/>
          <p:nvPr/>
        </p:nvSpPr>
        <p:spPr>
          <a:xfrm>
            <a:off x="1633642" y="627162"/>
            <a:ext cx="1296144" cy="369332"/>
          </a:xfrm>
          <a:prstGeom prst="rect">
            <a:avLst/>
          </a:prstGeom>
          <a:noFill/>
        </p:spPr>
        <p:txBody>
          <a:bodyPr wrap="square" rtlCol="0">
            <a:spAutoFit/>
          </a:bodyPr>
          <a:lstStyle/>
          <a:p>
            <a:r>
              <a:rPr lang="en-GB" b="1" dirty="0">
                <a:solidFill>
                  <a:schemeClr val="tx2"/>
                </a:solidFill>
              </a:rPr>
              <a:t>Population</a:t>
            </a:r>
          </a:p>
        </p:txBody>
      </p:sp>
      <p:sp>
        <p:nvSpPr>
          <p:cNvPr id="58" name="TextBox 57"/>
          <p:cNvSpPr txBox="1"/>
          <p:nvPr/>
        </p:nvSpPr>
        <p:spPr>
          <a:xfrm>
            <a:off x="1268140" y="4314304"/>
            <a:ext cx="6480720" cy="1477328"/>
          </a:xfrm>
          <a:prstGeom prst="rect">
            <a:avLst/>
          </a:prstGeom>
          <a:noFill/>
        </p:spPr>
        <p:txBody>
          <a:bodyPr wrap="square" rtlCol="0">
            <a:spAutoFit/>
          </a:bodyPr>
          <a:lstStyle/>
          <a:p>
            <a:r>
              <a:rPr lang="en-GB" dirty="0"/>
              <a:t>Ordinarily, we would want each thing in our sampling frame to have an </a:t>
            </a:r>
            <a:r>
              <a:rPr lang="en-GB" b="1" u="sng" dirty="0"/>
              <a:t>equal chance of being chosen</a:t>
            </a:r>
            <a:r>
              <a:rPr lang="en-GB" dirty="0"/>
              <a:t>, in order to </a:t>
            </a:r>
            <a:r>
              <a:rPr lang="en-GB" b="1" u="sng" dirty="0"/>
              <a:t>avoid bias</a:t>
            </a:r>
            <a:r>
              <a:rPr lang="en-GB" dirty="0"/>
              <a:t>.</a:t>
            </a:r>
          </a:p>
          <a:p>
            <a:endParaRPr lang="en-GB" dirty="0"/>
          </a:p>
          <a:p>
            <a:r>
              <a:rPr lang="en-GB" dirty="0"/>
              <a:t>This is known as </a:t>
            </a:r>
            <a:r>
              <a:rPr lang="en-GB" b="1" u="sng" dirty="0"/>
              <a:t>random sampling</a:t>
            </a:r>
            <a:r>
              <a:rPr lang="en-GB" dirty="0"/>
              <a:t>.</a:t>
            </a:r>
          </a:p>
          <a:p>
            <a:r>
              <a:rPr lang="en-GB" dirty="0"/>
              <a:t>There are a few ways of doing this…</a:t>
            </a:r>
          </a:p>
        </p:txBody>
      </p:sp>
      <p:sp>
        <p:nvSpPr>
          <p:cNvPr id="61" name="Rectangle 60"/>
          <p:cNvSpPr/>
          <p:nvPr/>
        </p:nvSpPr>
        <p:spPr>
          <a:xfrm>
            <a:off x="2850096" y="1513587"/>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2" name="Rectangle 61"/>
          <p:cNvSpPr/>
          <p:nvPr/>
        </p:nvSpPr>
        <p:spPr>
          <a:xfrm>
            <a:off x="1709637" y="2453138"/>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4" name="Rectangle 63"/>
          <p:cNvSpPr/>
          <p:nvPr/>
        </p:nvSpPr>
        <p:spPr>
          <a:xfrm>
            <a:off x="2843717" y="1983286"/>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6" name="Rectangle 65"/>
          <p:cNvSpPr/>
          <p:nvPr/>
        </p:nvSpPr>
        <p:spPr>
          <a:xfrm>
            <a:off x="4596049" y="2453138"/>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7" name="Rectangle 66"/>
          <p:cNvSpPr/>
          <p:nvPr/>
        </p:nvSpPr>
        <p:spPr>
          <a:xfrm>
            <a:off x="5728549" y="1500446"/>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8" name="Rectangle 67"/>
          <p:cNvSpPr/>
          <p:nvPr/>
        </p:nvSpPr>
        <p:spPr>
          <a:xfrm>
            <a:off x="6879172" y="2464520"/>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69" name="Rectangle 68"/>
          <p:cNvSpPr/>
          <p:nvPr/>
        </p:nvSpPr>
        <p:spPr>
          <a:xfrm>
            <a:off x="6873489" y="1044757"/>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222284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Simple Random Sampling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668013" y="836123"/>
            <a:ext cx="1236666"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Type</a:t>
            </a:r>
          </a:p>
        </p:txBody>
      </p:sp>
      <p:sp>
        <p:nvSpPr>
          <p:cNvPr id="6" name="Rectangle 5"/>
          <p:cNvSpPr/>
          <p:nvPr/>
        </p:nvSpPr>
        <p:spPr>
          <a:xfrm>
            <a:off x="1904679" y="836123"/>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How to carry out</a:t>
            </a:r>
          </a:p>
        </p:txBody>
      </p:sp>
      <p:sp>
        <p:nvSpPr>
          <p:cNvPr id="7" name="Rectangle 6"/>
          <p:cNvSpPr/>
          <p:nvPr/>
        </p:nvSpPr>
        <p:spPr>
          <a:xfrm>
            <a:off x="3920903" y="836123"/>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Advantages</a:t>
            </a:r>
          </a:p>
        </p:txBody>
      </p:sp>
      <p:sp>
        <p:nvSpPr>
          <p:cNvPr id="8" name="Rectangle 7"/>
          <p:cNvSpPr/>
          <p:nvPr/>
        </p:nvSpPr>
        <p:spPr>
          <a:xfrm>
            <a:off x="5940152" y="836123"/>
            <a:ext cx="2092771"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Disadvantages</a:t>
            </a:r>
          </a:p>
        </p:txBody>
      </p:sp>
      <p:sp>
        <p:nvSpPr>
          <p:cNvPr id="9" name="Rectangle 8"/>
          <p:cNvSpPr/>
          <p:nvPr/>
        </p:nvSpPr>
        <p:spPr>
          <a:xfrm>
            <a:off x="668013" y="1186870"/>
            <a:ext cx="1524698" cy="2869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Simple Random Sampling</a:t>
            </a:r>
          </a:p>
        </p:txBody>
      </p:sp>
      <p:sp>
        <p:nvSpPr>
          <p:cNvPr id="10" name="Rectangle 9"/>
          <p:cNvSpPr/>
          <p:nvPr/>
        </p:nvSpPr>
        <p:spPr>
          <a:xfrm>
            <a:off x="2192711" y="1186870"/>
            <a:ext cx="1943644" cy="286952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sz="1400" b="1" dirty="0"/>
              <a:t>What is it :</a:t>
            </a:r>
          </a:p>
          <a:p>
            <a:r>
              <a:rPr lang="en-GB" sz="1400" dirty="0"/>
              <a:t>Every sample has an equal chance of being selected.</a:t>
            </a:r>
          </a:p>
          <a:p>
            <a:endParaRPr lang="en-GB" sz="1400" dirty="0"/>
          </a:p>
          <a:p>
            <a:r>
              <a:rPr lang="en-GB" sz="1400" b="1" dirty="0"/>
              <a:t>Method:</a:t>
            </a:r>
          </a:p>
          <a:p>
            <a:r>
              <a:rPr lang="en-GB" sz="1400" dirty="0"/>
              <a:t>In sampling frame </a:t>
            </a:r>
            <a:r>
              <a:rPr lang="en-GB" sz="1400" u="sng" dirty="0"/>
              <a:t>each item has identifying number</a:t>
            </a:r>
            <a:r>
              <a:rPr lang="en-GB" sz="1400" dirty="0"/>
              <a:t>. Use </a:t>
            </a:r>
            <a:r>
              <a:rPr lang="en-GB" sz="1400" u="sng" dirty="0"/>
              <a:t>random number generator</a:t>
            </a:r>
            <a:r>
              <a:rPr lang="en-GB" sz="1400" dirty="0"/>
              <a:t>, or ‘lottery sampling’ (names in a hat).</a:t>
            </a:r>
          </a:p>
        </p:txBody>
      </p:sp>
      <p:sp>
        <p:nvSpPr>
          <p:cNvPr id="13" name="Rectangle 12"/>
          <p:cNvSpPr/>
          <p:nvPr/>
        </p:nvSpPr>
        <p:spPr>
          <a:xfrm>
            <a:off x="4136355" y="1186869"/>
            <a:ext cx="1943644" cy="286952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Bias free.</a:t>
            </a:r>
          </a:p>
          <a:p>
            <a:pPr marL="285750" indent="-285750">
              <a:buFont typeface="Arial" panose="020B0604020202020204" pitchFamily="34" charset="0"/>
              <a:buChar char="•"/>
            </a:pPr>
            <a:r>
              <a:rPr lang="en-GB" sz="1400" dirty="0"/>
              <a:t>Easy and cheap to implement.</a:t>
            </a:r>
          </a:p>
          <a:p>
            <a:pPr marL="285750" indent="-285750">
              <a:buFont typeface="Arial" panose="020B0604020202020204" pitchFamily="34" charset="0"/>
              <a:buChar char="•"/>
            </a:pPr>
            <a:r>
              <a:rPr lang="en-GB" sz="1400" dirty="0"/>
              <a:t>Each number has a known equal chance of being selected.</a:t>
            </a:r>
          </a:p>
        </p:txBody>
      </p:sp>
      <p:sp>
        <p:nvSpPr>
          <p:cNvPr id="14" name="Rectangle 13"/>
          <p:cNvSpPr/>
          <p:nvPr/>
        </p:nvSpPr>
        <p:spPr>
          <a:xfrm>
            <a:off x="6097266" y="1186871"/>
            <a:ext cx="1943644" cy="286952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Not suitable when population size is large.</a:t>
            </a:r>
          </a:p>
          <a:p>
            <a:pPr marL="285750" indent="-285750">
              <a:buFont typeface="Arial" panose="020B0604020202020204" pitchFamily="34" charset="0"/>
              <a:buChar char="•"/>
            </a:pPr>
            <a:r>
              <a:rPr lang="en-GB" sz="1400" dirty="0"/>
              <a:t>Sampling frame needed.</a:t>
            </a:r>
          </a:p>
        </p:txBody>
      </p:sp>
      <p:sp>
        <p:nvSpPr>
          <p:cNvPr id="19" name="Rectangle 18"/>
          <p:cNvSpPr/>
          <p:nvPr/>
        </p:nvSpPr>
        <p:spPr>
          <a:xfrm>
            <a:off x="2185419" y="1447684"/>
            <a:ext cx="195093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0" name="Rectangle 19"/>
          <p:cNvSpPr/>
          <p:nvPr/>
        </p:nvSpPr>
        <p:spPr>
          <a:xfrm>
            <a:off x="2189065" y="2524790"/>
            <a:ext cx="1943644" cy="15316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1" name="Rectangle 20"/>
          <p:cNvSpPr/>
          <p:nvPr/>
        </p:nvSpPr>
        <p:spPr>
          <a:xfrm>
            <a:off x="4160914" y="1216956"/>
            <a:ext cx="1943644" cy="2839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2" name="Rectangle 21"/>
          <p:cNvSpPr/>
          <p:nvPr/>
        </p:nvSpPr>
        <p:spPr>
          <a:xfrm>
            <a:off x="6103750" y="1216953"/>
            <a:ext cx="1960911" cy="28394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12" name="TextBox 11"/>
          <p:cNvSpPr txBox="1"/>
          <p:nvPr/>
        </p:nvSpPr>
        <p:spPr>
          <a:xfrm>
            <a:off x="395536" y="4662428"/>
            <a:ext cx="8493281"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There are 64 girls and 56 boys in a school. Explain briefly how you could take a random sample of 15 pupils using a simple random sample. </a:t>
            </a:r>
            <a:r>
              <a:rPr lang="en-GB" b="1" dirty="0"/>
              <a:t>(3)</a:t>
            </a:r>
          </a:p>
        </p:txBody>
      </p:sp>
      <p:pic>
        <p:nvPicPr>
          <p:cNvPr id="23" name="Picture 22"/>
          <p:cNvPicPr>
            <a:picLocks noChangeAspect="1"/>
          </p:cNvPicPr>
          <p:nvPr/>
        </p:nvPicPr>
        <p:blipFill>
          <a:blip r:embed="rId2"/>
          <a:stretch>
            <a:fillRect/>
          </a:stretch>
        </p:blipFill>
        <p:spPr>
          <a:xfrm>
            <a:off x="373779" y="5389920"/>
            <a:ext cx="5402415" cy="1305847"/>
          </a:xfrm>
          <a:prstGeom prst="rect">
            <a:avLst/>
          </a:prstGeom>
        </p:spPr>
      </p:pic>
      <p:sp>
        <p:nvSpPr>
          <p:cNvPr id="25" name="TextBox 24"/>
          <p:cNvSpPr txBox="1"/>
          <p:nvPr/>
        </p:nvSpPr>
        <p:spPr>
          <a:xfrm>
            <a:off x="6473686" y="5372830"/>
            <a:ext cx="2088232"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Mark for allocating identifier to each sampling unit.</a:t>
            </a:r>
          </a:p>
        </p:txBody>
      </p:sp>
      <p:cxnSp>
        <p:nvCxnSpPr>
          <p:cNvPr id="27" name="Straight Arrow Connector 26"/>
          <p:cNvCxnSpPr>
            <a:stCxn id="25" idx="1"/>
          </p:cNvCxnSpPr>
          <p:nvPr/>
        </p:nvCxnSpPr>
        <p:spPr>
          <a:xfrm flipH="1" flipV="1">
            <a:off x="5869172" y="5528930"/>
            <a:ext cx="604514" cy="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a:off x="6473685" y="5875401"/>
            <a:ext cx="2415133"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Mark for one (bias-free) method to select such a number.</a:t>
            </a:r>
          </a:p>
        </p:txBody>
      </p:sp>
      <p:sp>
        <p:nvSpPr>
          <p:cNvPr id="29" name="TextBox 28"/>
          <p:cNvSpPr txBox="1"/>
          <p:nvPr/>
        </p:nvSpPr>
        <p:spPr>
          <a:xfrm>
            <a:off x="6473684" y="6375070"/>
            <a:ext cx="2415133" cy="46166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Mark for explicitly mentioning how that number is actually used.</a:t>
            </a:r>
          </a:p>
        </p:txBody>
      </p:sp>
      <p:cxnSp>
        <p:nvCxnSpPr>
          <p:cNvPr id="30" name="Straight Arrow Connector 29"/>
          <p:cNvCxnSpPr/>
          <p:nvPr/>
        </p:nvCxnSpPr>
        <p:spPr>
          <a:xfrm flipH="1" flipV="1">
            <a:off x="5869172" y="6069505"/>
            <a:ext cx="604514" cy="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flipH="1" flipV="1">
            <a:off x="5873982" y="6550465"/>
            <a:ext cx="604514" cy="74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Rectangle 31"/>
          <p:cNvSpPr/>
          <p:nvPr/>
        </p:nvSpPr>
        <p:spPr>
          <a:xfrm>
            <a:off x="385621" y="5294692"/>
            <a:ext cx="8503196" cy="15420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11" name="TextBox 10"/>
          <p:cNvSpPr txBox="1"/>
          <p:nvPr/>
        </p:nvSpPr>
        <p:spPr>
          <a:xfrm>
            <a:off x="395536" y="4293096"/>
            <a:ext cx="2736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S3 June 2004 Q1a</a:t>
            </a:r>
          </a:p>
        </p:txBody>
      </p:sp>
    </p:spTree>
    <p:extLst>
      <p:ext uri="{BB962C8B-B14F-4D97-AF65-F5344CB8AC3E}">
        <p14:creationId xmlns:p14="http://schemas.microsoft.com/office/powerpoint/2010/main" val="328492185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0"/>
                                        </p:tgtEl>
                                      </p:cBhvr>
                                    </p:animEffect>
                                    <p:set>
                                      <p:cBhvr>
                                        <p:cTn id="13"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14" restart="whenNotActive" fill="hold" evtFilter="cancelBubble" nodeType="interactiveSeq">
                <p:stCondLst>
                  <p:cond evt="onClick" delay="0">
                    <p:tgtEl>
                      <p:spTgt spid="21"/>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1"/>
                                        </p:tgtEl>
                                      </p:cBhvr>
                                    </p:animEffect>
                                    <p:set>
                                      <p:cBhvr>
                                        <p:cTn id="19"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20" restart="whenNotActive" fill="hold" evtFilter="cancelBubble" nodeType="interactiveSeq">
                <p:stCondLst>
                  <p:cond evt="onClick" delay="0">
                    <p:tgtEl>
                      <p:spTgt spid="22"/>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2"/>
                                        </p:tgtEl>
                                      </p:cBhvr>
                                    </p:animEffect>
                                    <p:set>
                                      <p:cBhvr>
                                        <p:cTn id="25"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6" restart="whenNotActive" fill="hold" evtFilter="cancelBubble" nodeType="interactiveSeq">
                <p:stCondLst>
                  <p:cond evt="onClick" delay="0">
                    <p:tgtEl>
                      <p:spTgt spid="3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2"/>
                                        </p:tgtEl>
                                      </p:cBhvr>
                                    </p:animEffect>
                                    <p:set>
                                      <p:cBhvr>
                                        <p:cTn id="31"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childTnLst>
        </p:cTn>
      </p:par>
    </p:tnLst>
    <p:bldLst>
      <p:bldP spid="19" grpId="0" animBg="1"/>
      <p:bldP spid="20" grpId="0" animBg="1"/>
      <p:bldP spid="21" grpId="0" animBg="1"/>
      <p:bldP spid="22" grpId="0" animBg="1"/>
      <p:bldP spid="3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a:t>Systematic Sampling</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668013" y="781703"/>
            <a:ext cx="1236666"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Type</a:t>
            </a:r>
          </a:p>
        </p:txBody>
      </p:sp>
      <p:sp>
        <p:nvSpPr>
          <p:cNvPr id="6" name="Rectangle 5"/>
          <p:cNvSpPr/>
          <p:nvPr/>
        </p:nvSpPr>
        <p:spPr>
          <a:xfrm>
            <a:off x="1904679" y="781703"/>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How to carry out</a:t>
            </a:r>
          </a:p>
        </p:txBody>
      </p:sp>
      <p:sp>
        <p:nvSpPr>
          <p:cNvPr id="7" name="Rectangle 6"/>
          <p:cNvSpPr/>
          <p:nvPr/>
        </p:nvSpPr>
        <p:spPr>
          <a:xfrm>
            <a:off x="3920903" y="781703"/>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Advantages</a:t>
            </a:r>
          </a:p>
        </p:txBody>
      </p:sp>
      <p:sp>
        <p:nvSpPr>
          <p:cNvPr id="8" name="Rectangle 7"/>
          <p:cNvSpPr/>
          <p:nvPr/>
        </p:nvSpPr>
        <p:spPr>
          <a:xfrm>
            <a:off x="5940152" y="781703"/>
            <a:ext cx="2092771"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Disadvantages</a:t>
            </a:r>
          </a:p>
        </p:txBody>
      </p:sp>
      <p:sp>
        <p:nvSpPr>
          <p:cNvPr id="9" name="Rectangle 8"/>
          <p:cNvSpPr/>
          <p:nvPr/>
        </p:nvSpPr>
        <p:spPr>
          <a:xfrm>
            <a:off x="668013" y="1132450"/>
            <a:ext cx="1524698" cy="286952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Systematic Sampling</a:t>
            </a:r>
          </a:p>
        </p:txBody>
      </p:sp>
      <mc:AlternateContent xmlns:mc="http://schemas.openxmlformats.org/markup-compatibility/2006" xmlns:a14="http://schemas.microsoft.com/office/drawing/2010/main">
        <mc:Choice Requires="a14">
          <p:sp>
            <p:nvSpPr>
              <p:cNvPr id="10" name="Rectangle 9"/>
              <p:cNvSpPr/>
              <p:nvPr/>
            </p:nvSpPr>
            <p:spPr>
              <a:xfrm>
                <a:off x="2192711" y="1132450"/>
                <a:ext cx="1943644" cy="2869525"/>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sz="1400" b="1" dirty="0"/>
                  <a:t>What is it :</a:t>
                </a:r>
              </a:p>
              <a:p>
                <a:r>
                  <a:rPr lang="en-GB" sz="1400" dirty="0"/>
                  <a:t>Required elements are chosen at regular intervals in ordered list.</a:t>
                </a:r>
              </a:p>
              <a:p>
                <a:endParaRPr lang="en-GB" sz="1400" dirty="0"/>
              </a:p>
              <a:p>
                <a:pPr/>
                <a:r>
                  <a:rPr lang="en-GB" sz="1400" dirty="0"/>
                  <a:t>i.e. Take every </a:t>
                </a:r>
                <a:r>
                  <a:rPr lang="en-GB" sz="1400" dirty="0" err="1"/>
                  <a:t>k</a:t>
                </a:r>
                <a:r>
                  <a:rPr lang="en-GB" sz="1400" baseline="30000" dirty="0" err="1"/>
                  <a:t>th</a:t>
                </a:r>
                <a:r>
                  <a:rPr lang="en-GB" sz="1400" dirty="0"/>
                  <a:t> elements where:</a:t>
                </a:r>
                <a:br>
                  <a:rPr lang="en-GB" sz="1400" dirty="0"/>
                </a:br>
                <a14:m>
                  <m:oMathPara xmlns:m="http://schemas.openxmlformats.org/officeDocument/2006/math">
                    <m:oMathParaPr>
                      <m:jc m:val="centerGroup"/>
                    </m:oMathParaPr>
                    <m:oMath xmlns:m="http://schemas.openxmlformats.org/officeDocument/2006/math">
                      <m:r>
                        <a:rPr lang="en-GB" sz="1400" b="0" i="1" smtClean="0">
                          <a:latin typeface="Cambria Math"/>
                        </a:rPr>
                        <m:t>𝑘</m:t>
                      </m:r>
                      <m:r>
                        <a:rPr lang="en-GB" sz="1400" b="0" i="1" smtClean="0">
                          <a:latin typeface="Cambria Math"/>
                        </a:rPr>
                        <m:t>=</m:t>
                      </m:r>
                      <m:f>
                        <m:fPr>
                          <m:ctrlPr>
                            <a:rPr lang="en-GB" sz="1400" b="0" i="1" smtClean="0">
                              <a:latin typeface="Cambria Math" panose="02040503050406030204" pitchFamily="18" charset="0"/>
                            </a:rPr>
                          </m:ctrlPr>
                        </m:fPr>
                        <m:num>
                          <m:r>
                            <a:rPr lang="en-GB" sz="1400" b="0" i="1" smtClean="0">
                              <a:latin typeface="Cambria Math"/>
                            </a:rPr>
                            <m:t>𝑝𝑜𝑝</m:t>
                          </m:r>
                          <m:r>
                            <a:rPr lang="en-GB" sz="1400" b="0" i="1" smtClean="0">
                              <a:latin typeface="Cambria Math"/>
                            </a:rPr>
                            <m:t> </m:t>
                          </m:r>
                          <m:r>
                            <a:rPr lang="en-GB" sz="1400" b="0" i="1" smtClean="0">
                              <a:latin typeface="Cambria Math"/>
                            </a:rPr>
                            <m:t>𝑠𝑖𝑧𝑒</m:t>
                          </m:r>
                          <m:r>
                            <a:rPr lang="en-GB" sz="1400" b="0" i="1" smtClean="0">
                              <a:latin typeface="Cambria Math"/>
                            </a:rPr>
                            <m:t> </m:t>
                          </m:r>
                          <m:d>
                            <m:dPr>
                              <m:ctrlPr>
                                <a:rPr lang="en-GB" sz="1400" b="0" i="1" smtClean="0">
                                  <a:latin typeface="Cambria Math" panose="02040503050406030204" pitchFamily="18" charset="0"/>
                                </a:rPr>
                              </m:ctrlPr>
                            </m:dPr>
                            <m:e>
                              <m:r>
                                <a:rPr lang="en-GB" sz="1400" b="0" i="1" smtClean="0">
                                  <a:latin typeface="Cambria Math"/>
                                </a:rPr>
                                <m:t>𝑁</m:t>
                              </m:r>
                            </m:e>
                          </m:d>
                        </m:num>
                        <m:den>
                          <m:r>
                            <a:rPr lang="en-GB" sz="1400" b="0" i="1" smtClean="0">
                              <a:latin typeface="Cambria Math"/>
                            </a:rPr>
                            <m:t>𝑠𝑎𝑚𝑝</m:t>
                          </m:r>
                          <m:r>
                            <a:rPr lang="en-GB" sz="1400" b="0" i="1" smtClean="0">
                              <a:latin typeface="Cambria Math"/>
                            </a:rPr>
                            <m:t> </m:t>
                          </m:r>
                          <m:r>
                            <a:rPr lang="en-GB" sz="1400" b="0" i="1" smtClean="0">
                              <a:latin typeface="Cambria Math"/>
                            </a:rPr>
                            <m:t>𝑠𝑖𝑧𝑒</m:t>
                          </m:r>
                          <m:r>
                            <a:rPr lang="en-GB" sz="1400" b="0" i="1" smtClean="0">
                              <a:latin typeface="Cambria Math"/>
                            </a:rPr>
                            <m:t> </m:t>
                          </m:r>
                          <m:d>
                            <m:dPr>
                              <m:ctrlPr>
                                <a:rPr lang="en-GB" sz="1400" b="0" i="1" smtClean="0">
                                  <a:latin typeface="Cambria Math" panose="02040503050406030204" pitchFamily="18" charset="0"/>
                                </a:rPr>
                              </m:ctrlPr>
                            </m:dPr>
                            <m:e>
                              <m:r>
                                <a:rPr lang="en-GB" sz="1400" b="0" i="1" smtClean="0">
                                  <a:latin typeface="Cambria Math"/>
                                </a:rPr>
                                <m:t>𝑛</m:t>
                              </m:r>
                            </m:e>
                          </m:d>
                        </m:den>
                      </m:f>
                    </m:oMath>
                  </m:oMathPara>
                </a14:m>
                <a:endParaRPr lang="en-GB" sz="1400" dirty="0"/>
              </a:p>
              <a:p>
                <a:r>
                  <a:rPr lang="en-GB" sz="1400" dirty="0"/>
                  <a:t>starting at random item between 1 and </a:t>
                </a:r>
                <a14:m>
                  <m:oMath xmlns:m="http://schemas.openxmlformats.org/officeDocument/2006/math">
                    <m:r>
                      <a:rPr lang="en-GB" sz="1400" b="0" i="1" smtClean="0">
                        <a:latin typeface="Cambria Math" panose="02040503050406030204" pitchFamily="18" charset="0"/>
                      </a:rPr>
                      <m:t>𝑘</m:t>
                    </m:r>
                  </m:oMath>
                </a14:m>
                <a:r>
                  <a:rPr lang="en-GB" sz="1400" dirty="0"/>
                  <a:t>.</a:t>
                </a:r>
              </a:p>
              <a:p>
                <a:endParaRPr lang="en-GB" sz="1400" dirty="0"/>
              </a:p>
            </p:txBody>
          </p:sp>
        </mc:Choice>
        <mc:Fallback xmlns="">
          <p:sp>
            <p:nvSpPr>
              <p:cNvPr id="10" name="Rectangle 9"/>
              <p:cNvSpPr>
                <a:spLocks noRot="1" noChangeAspect="1" noMove="1" noResize="1" noEditPoints="1" noAdjustHandles="1" noChangeArrowheads="1" noChangeShapeType="1" noTextEdit="1"/>
              </p:cNvSpPr>
              <p:nvPr/>
            </p:nvSpPr>
            <p:spPr>
              <a:xfrm>
                <a:off x="2192711" y="1132450"/>
                <a:ext cx="1943644" cy="2869525"/>
              </a:xfrm>
              <a:prstGeom prst="rect">
                <a:avLst/>
              </a:prstGeom>
              <a:blipFill>
                <a:blip r:embed="rId2"/>
                <a:stretch>
                  <a:fillRect l="-310"/>
                </a:stretch>
              </a:blipFill>
            </p:spPr>
            <p:txBody>
              <a:bodyPr/>
              <a:lstStyle/>
              <a:p>
                <a:r>
                  <a:rPr lang="en-GB">
                    <a:noFill/>
                  </a:rPr>
                  <a:t> </a:t>
                </a:r>
              </a:p>
            </p:txBody>
          </p:sp>
        </mc:Fallback>
      </mc:AlternateContent>
      <p:sp>
        <p:nvSpPr>
          <p:cNvPr id="13" name="Rectangle 12"/>
          <p:cNvSpPr/>
          <p:nvPr/>
        </p:nvSpPr>
        <p:spPr>
          <a:xfrm>
            <a:off x="4136355" y="1132449"/>
            <a:ext cx="1957886" cy="2869525"/>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Simple and quick to use.</a:t>
            </a:r>
          </a:p>
          <a:p>
            <a:pPr marL="285750" indent="-285750">
              <a:buFont typeface="Arial" panose="020B0604020202020204" pitchFamily="34" charset="0"/>
              <a:buChar char="•"/>
            </a:pPr>
            <a:r>
              <a:rPr lang="en-GB" sz="1400" dirty="0"/>
              <a:t>Suitable for large samples/ populations.</a:t>
            </a:r>
          </a:p>
        </p:txBody>
      </p:sp>
      <p:sp>
        <p:nvSpPr>
          <p:cNvPr id="14" name="Rectangle 13"/>
          <p:cNvSpPr/>
          <p:nvPr/>
        </p:nvSpPr>
        <p:spPr>
          <a:xfrm>
            <a:off x="6097266" y="1132451"/>
            <a:ext cx="1935657" cy="2869551"/>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Sampling frame again needed.</a:t>
            </a:r>
          </a:p>
          <a:p>
            <a:pPr marL="285750" indent="-285750">
              <a:buFont typeface="Arial" panose="020B0604020202020204" pitchFamily="34" charset="0"/>
              <a:buChar char="•"/>
            </a:pPr>
            <a:r>
              <a:rPr lang="en-GB" sz="1400" dirty="0"/>
              <a:t>Can introduce bias if sampling frame not random.</a:t>
            </a:r>
          </a:p>
        </p:txBody>
      </p:sp>
      <p:sp>
        <p:nvSpPr>
          <p:cNvPr id="19" name="Rectangle 18"/>
          <p:cNvSpPr/>
          <p:nvPr/>
        </p:nvSpPr>
        <p:spPr>
          <a:xfrm>
            <a:off x="2192710" y="1409686"/>
            <a:ext cx="1951085" cy="25922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1" name="Rectangle 20"/>
          <p:cNvSpPr/>
          <p:nvPr/>
        </p:nvSpPr>
        <p:spPr>
          <a:xfrm>
            <a:off x="4146182" y="1132421"/>
            <a:ext cx="1954861" cy="28695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2" name="Rectangle 21"/>
          <p:cNvSpPr/>
          <p:nvPr/>
        </p:nvSpPr>
        <p:spPr>
          <a:xfrm>
            <a:off x="6094242" y="1132421"/>
            <a:ext cx="1963936" cy="286955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16" name="TextBox 15"/>
          <p:cNvSpPr txBox="1"/>
          <p:nvPr/>
        </p:nvSpPr>
        <p:spPr>
          <a:xfrm>
            <a:off x="323528" y="4535268"/>
            <a:ext cx="8493281"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telephone directory contains 50 000 names. A researcher wishes to select a systematic sample of 100 names from the directory. Explain in detail how the researcher should obtain such a sample. </a:t>
            </a:r>
            <a:r>
              <a:rPr lang="en-GB" b="1" dirty="0"/>
              <a:t>(2)</a:t>
            </a:r>
          </a:p>
        </p:txBody>
      </p:sp>
      <p:sp>
        <p:nvSpPr>
          <p:cNvPr id="17" name="TextBox 16"/>
          <p:cNvSpPr txBox="1"/>
          <p:nvPr/>
        </p:nvSpPr>
        <p:spPr>
          <a:xfrm>
            <a:off x="323528" y="4165936"/>
            <a:ext cx="2736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S3 June 2009 Q1a</a:t>
            </a:r>
          </a:p>
        </p:txBody>
      </p:sp>
      <p:pic>
        <p:nvPicPr>
          <p:cNvPr id="11" name="Picture 10"/>
          <p:cNvPicPr>
            <a:picLocks noChangeAspect="1"/>
          </p:cNvPicPr>
          <p:nvPr/>
        </p:nvPicPr>
        <p:blipFill>
          <a:blip r:embed="rId3"/>
          <a:stretch>
            <a:fillRect/>
          </a:stretch>
        </p:blipFill>
        <p:spPr>
          <a:xfrm>
            <a:off x="653042" y="5659818"/>
            <a:ext cx="5607132" cy="625796"/>
          </a:xfrm>
          <a:prstGeom prst="rect">
            <a:avLst/>
          </a:prstGeom>
        </p:spPr>
      </p:pic>
      <p:sp>
        <p:nvSpPr>
          <p:cNvPr id="12" name="TextBox 11"/>
          <p:cNvSpPr txBox="1"/>
          <p:nvPr/>
        </p:nvSpPr>
        <p:spPr>
          <a:xfrm>
            <a:off x="6939633" y="5609018"/>
            <a:ext cx="1656184" cy="52322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We need a random first item.</a:t>
            </a:r>
          </a:p>
        </p:txBody>
      </p:sp>
      <p:cxnSp>
        <p:nvCxnSpPr>
          <p:cNvPr id="18" name="Straight Arrow Connector 17"/>
          <p:cNvCxnSpPr>
            <a:stCxn id="12" idx="1"/>
          </p:cNvCxnSpPr>
          <p:nvPr/>
        </p:nvCxnSpPr>
        <p:spPr>
          <a:xfrm flipH="1" flipV="1">
            <a:off x="6324600" y="5829300"/>
            <a:ext cx="615033" cy="41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p:cNvSpPr/>
          <p:nvPr/>
        </p:nvSpPr>
        <p:spPr>
          <a:xfrm>
            <a:off x="311720" y="5458598"/>
            <a:ext cx="8505089" cy="10667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Tree>
    <p:extLst>
      <p:ext uri="{BB962C8B-B14F-4D97-AF65-F5344CB8AC3E}">
        <p14:creationId xmlns:p14="http://schemas.microsoft.com/office/powerpoint/2010/main" val="20936430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19" grpId="0" animBg="1"/>
      <p:bldP spid="21" grpId="0" animBg="1"/>
      <p:bldP spid="22"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1642" y="615686"/>
            <a:ext cx="9143782" cy="2940837"/>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3" name="Smiley Face 22"/>
          <p:cNvSpPr/>
          <p:nvPr/>
        </p:nvSpPr>
        <p:spPr>
          <a:xfrm>
            <a:off x="2637892" y="1077995"/>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miley Face 23"/>
          <p:cNvSpPr/>
          <p:nvPr/>
        </p:nvSpPr>
        <p:spPr>
          <a:xfrm>
            <a:off x="3213956" y="1089377"/>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miley Face 24"/>
          <p:cNvSpPr/>
          <p:nvPr/>
        </p:nvSpPr>
        <p:spPr>
          <a:xfrm>
            <a:off x="3790020" y="1089377"/>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miley Face 25"/>
          <p:cNvSpPr/>
          <p:nvPr/>
        </p:nvSpPr>
        <p:spPr>
          <a:xfrm>
            <a:off x="4366084" y="1089377"/>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miley Face 26"/>
          <p:cNvSpPr/>
          <p:nvPr/>
        </p:nvSpPr>
        <p:spPr>
          <a:xfrm>
            <a:off x="4942148" y="1089377"/>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8" name="Smiley Face 27"/>
          <p:cNvSpPr/>
          <p:nvPr/>
        </p:nvSpPr>
        <p:spPr>
          <a:xfrm>
            <a:off x="5518212" y="1077995"/>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9" name="Smiley Face 28"/>
          <p:cNvSpPr/>
          <p:nvPr/>
        </p:nvSpPr>
        <p:spPr>
          <a:xfrm>
            <a:off x="6094276" y="10893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Smiley Face 29"/>
          <p:cNvSpPr/>
          <p:nvPr/>
        </p:nvSpPr>
        <p:spPr>
          <a:xfrm>
            <a:off x="6670340" y="10893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1" name="Smiley Face 30"/>
          <p:cNvSpPr/>
          <p:nvPr/>
        </p:nvSpPr>
        <p:spPr>
          <a:xfrm>
            <a:off x="7246404" y="1089377"/>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2" name="Smiley Face 31"/>
          <p:cNvSpPr/>
          <p:nvPr/>
        </p:nvSpPr>
        <p:spPr>
          <a:xfrm>
            <a:off x="7822468" y="1089377"/>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33" name="Smiley Face 32"/>
          <p:cNvSpPr/>
          <p:nvPr/>
        </p:nvSpPr>
        <p:spPr>
          <a:xfrm>
            <a:off x="2637892" y="1519924"/>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miley Face 33"/>
          <p:cNvSpPr/>
          <p:nvPr/>
        </p:nvSpPr>
        <p:spPr>
          <a:xfrm>
            <a:off x="3213956" y="153130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miley Face 34"/>
          <p:cNvSpPr/>
          <p:nvPr/>
        </p:nvSpPr>
        <p:spPr>
          <a:xfrm>
            <a:off x="3790020" y="153130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miley Face 35"/>
          <p:cNvSpPr/>
          <p:nvPr/>
        </p:nvSpPr>
        <p:spPr>
          <a:xfrm>
            <a:off x="4366084" y="153130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Smiley Face 36"/>
          <p:cNvSpPr/>
          <p:nvPr/>
        </p:nvSpPr>
        <p:spPr>
          <a:xfrm>
            <a:off x="4942148" y="1531306"/>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8" name="Smiley Face 37"/>
          <p:cNvSpPr/>
          <p:nvPr/>
        </p:nvSpPr>
        <p:spPr>
          <a:xfrm>
            <a:off x="5518212" y="1519924"/>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9" name="Smiley Face 38"/>
          <p:cNvSpPr/>
          <p:nvPr/>
        </p:nvSpPr>
        <p:spPr>
          <a:xfrm>
            <a:off x="6094276" y="15313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0" name="Smiley Face 39"/>
          <p:cNvSpPr/>
          <p:nvPr/>
        </p:nvSpPr>
        <p:spPr>
          <a:xfrm>
            <a:off x="6670340" y="15313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1" name="Smiley Face 40"/>
          <p:cNvSpPr/>
          <p:nvPr/>
        </p:nvSpPr>
        <p:spPr>
          <a:xfrm>
            <a:off x="7246404" y="153130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42" name="Smiley Face 41"/>
          <p:cNvSpPr/>
          <p:nvPr/>
        </p:nvSpPr>
        <p:spPr>
          <a:xfrm>
            <a:off x="7822468" y="1531306"/>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43" name="Smiley Face 42"/>
          <p:cNvSpPr/>
          <p:nvPr/>
        </p:nvSpPr>
        <p:spPr>
          <a:xfrm>
            <a:off x="2637892" y="1994904"/>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Smiley Face 43"/>
          <p:cNvSpPr/>
          <p:nvPr/>
        </p:nvSpPr>
        <p:spPr>
          <a:xfrm>
            <a:off x="3213956" y="200628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Smiley Face 44"/>
          <p:cNvSpPr/>
          <p:nvPr/>
        </p:nvSpPr>
        <p:spPr>
          <a:xfrm>
            <a:off x="3790020" y="200628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Smiley Face 45"/>
          <p:cNvSpPr/>
          <p:nvPr/>
        </p:nvSpPr>
        <p:spPr>
          <a:xfrm>
            <a:off x="4366084" y="2006286"/>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Smiley Face 46"/>
          <p:cNvSpPr/>
          <p:nvPr/>
        </p:nvSpPr>
        <p:spPr>
          <a:xfrm>
            <a:off x="4942148" y="2006286"/>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8" name="Smiley Face 47"/>
          <p:cNvSpPr/>
          <p:nvPr/>
        </p:nvSpPr>
        <p:spPr>
          <a:xfrm>
            <a:off x="5518212" y="1994904"/>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49" name="Smiley Face 48"/>
          <p:cNvSpPr/>
          <p:nvPr/>
        </p:nvSpPr>
        <p:spPr>
          <a:xfrm>
            <a:off x="6094276" y="20062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0" name="Smiley Face 49"/>
          <p:cNvSpPr/>
          <p:nvPr/>
        </p:nvSpPr>
        <p:spPr>
          <a:xfrm>
            <a:off x="6670340" y="20062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1" name="Smiley Face 50"/>
          <p:cNvSpPr/>
          <p:nvPr/>
        </p:nvSpPr>
        <p:spPr>
          <a:xfrm>
            <a:off x="7246404" y="2006286"/>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52" name="Smiley Face 51"/>
          <p:cNvSpPr/>
          <p:nvPr/>
        </p:nvSpPr>
        <p:spPr>
          <a:xfrm>
            <a:off x="7822468" y="2006286"/>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3" name="Smiley Face 52"/>
          <p:cNvSpPr/>
          <p:nvPr/>
        </p:nvSpPr>
        <p:spPr>
          <a:xfrm>
            <a:off x="2637892" y="2482391"/>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Smiley Face 53"/>
          <p:cNvSpPr/>
          <p:nvPr/>
        </p:nvSpPr>
        <p:spPr>
          <a:xfrm>
            <a:off x="3213956" y="249377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Smiley Face 54"/>
          <p:cNvSpPr/>
          <p:nvPr/>
        </p:nvSpPr>
        <p:spPr>
          <a:xfrm>
            <a:off x="3790020" y="249377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Smiley Face 55"/>
          <p:cNvSpPr/>
          <p:nvPr/>
        </p:nvSpPr>
        <p:spPr>
          <a:xfrm>
            <a:off x="4366084" y="249377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Smiley Face 56"/>
          <p:cNvSpPr/>
          <p:nvPr/>
        </p:nvSpPr>
        <p:spPr>
          <a:xfrm>
            <a:off x="4942148" y="2493773"/>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8" name="Smiley Face 57"/>
          <p:cNvSpPr/>
          <p:nvPr/>
        </p:nvSpPr>
        <p:spPr>
          <a:xfrm>
            <a:off x="5518212" y="2482391"/>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9" name="Smiley Face 58"/>
          <p:cNvSpPr/>
          <p:nvPr/>
        </p:nvSpPr>
        <p:spPr>
          <a:xfrm>
            <a:off x="6094276" y="24937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0" name="Smiley Face 59"/>
          <p:cNvSpPr/>
          <p:nvPr/>
        </p:nvSpPr>
        <p:spPr>
          <a:xfrm>
            <a:off x="6670340" y="24937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1" name="Smiley Face 60"/>
          <p:cNvSpPr/>
          <p:nvPr/>
        </p:nvSpPr>
        <p:spPr>
          <a:xfrm>
            <a:off x="7246404" y="249377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62" name="Smiley Face 61"/>
          <p:cNvSpPr/>
          <p:nvPr/>
        </p:nvSpPr>
        <p:spPr>
          <a:xfrm>
            <a:off x="7822468" y="2493773"/>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63" name="Smiley Face 62"/>
          <p:cNvSpPr/>
          <p:nvPr/>
        </p:nvSpPr>
        <p:spPr>
          <a:xfrm>
            <a:off x="2637892" y="2957371"/>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Smiley Face 63"/>
          <p:cNvSpPr/>
          <p:nvPr/>
        </p:nvSpPr>
        <p:spPr>
          <a:xfrm>
            <a:off x="3213956" y="296875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Smiley Face 64"/>
          <p:cNvSpPr/>
          <p:nvPr/>
        </p:nvSpPr>
        <p:spPr>
          <a:xfrm>
            <a:off x="3790020" y="296875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Smiley Face 65"/>
          <p:cNvSpPr/>
          <p:nvPr/>
        </p:nvSpPr>
        <p:spPr>
          <a:xfrm>
            <a:off x="4366084" y="2968753"/>
            <a:ext cx="288032" cy="288032"/>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miley Face 66"/>
          <p:cNvSpPr/>
          <p:nvPr/>
        </p:nvSpPr>
        <p:spPr>
          <a:xfrm>
            <a:off x="4942148" y="2968753"/>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8" name="Smiley Face 67"/>
          <p:cNvSpPr/>
          <p:nvPr/>
        </p:nvSpPr>
        <p:spPr>
          <a:xfrm>
            <a:off x="5518212" y="2957371"/>
            <a:ext cx="288032" cy="288032"/>
          </a:xfrm>
          <a:prstGeom prst="smileyFac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9" name="Smiley Face 68"/>
          <p:cNvSpPr/>
          <p:nvPr/>
        </p:nvSpPr>
        <p:spPr>
          <a:xfrm>
            <a:off x="6094276" y="29687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0" name="Smiley Face 69"/>
          <p:cNvSpPr/>
          <p:nvPr/>
        </p:nvSpPr>
        <p:spPr>
          <a:xfrm>
            <a:off x="6670340" y="29687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1" name="Smiley Face 70"/>
          <p:cNvSpPr/>
          <p:nvPr/>
        </p:nvSpPr>
        <p:spPr>
          <a:xfrm>
            <a:off x="7246404" y="2968753"/>
            <a:ext cx="288032" cy="288032"/>
          </a:xfrm>
          <a:prstGeom prst="smileyFac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2" name="Smiley Face 71"/>
          <p:cNvSpPr/>
          <p:nvPr/>
        </p:nvSpPr>
        <p:spPr>
          <a:xfrm>
            <a:off x="7822468" y="2968753"/>
            <a:ext cx="288032" cy="288032"/>
          </a:xfrm>
          <a:prstGeom prst="smileyFac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73" name="Rectangle 72"/>
          <p:cNvSpPr/>
          <p:nvPr/>
        </p:nvSpPr>
        <p:spPr>
          <a:xfrm>
            <a:off x="2457872" y="880521"/>
            <a:ext cx="5868652" cy="2592288"/>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76" name="TextBox 75"/>
          <p:cNvSpPr txBox="1"/>
          <p:nvPr/>
        </p:nvSpPr>
        <p:spPr>
          <a:xfrm>
            <a:off x="2471842" y="576362"/>
            <a:ext cx="1296144" cy="369332"/>
          </a:xfrm>
          <a:prstGeom prst="rect">
            <a:avLst/>
          </a:prstGeom>
          <a:noFill/>
        </p:spPr>
        <p:txBody>
          <a:bodyPr wrap="square" rtlCol="0">
            <a:spAutoFit/>
          </a:bodyPr>
          <a:lstStyle/>
          <a:p>
            <a:r>
              <a:rPr lang="en-GB" b="1" dirty="0">
                <a:solidFill>
                  <a:schemeClr val="tx2"/>
                </a:solidFill>
              </a:rPr>
              <a:t>Population</a:t>
            </a:r>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Stratified Sampling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824729" y="3674616"/>
            <a:ext cx="1236666"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Type</a:t>
            </a:r>
          </a:p>
        </p:txBody>
      </p:sp>
      <p:sp>
        <p:nvSpPr>
          <p:cNvPr id="6" name="Rectangle 5"/>
          <p:cNvSpPr/>
          <p:nvPr/>
        </p:nvSpPr>
        <p:spPr>
          <a:xfrm>
            <a:off x="2061395" y="3674616"/>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How to carry out</a:t>
            </a:r>
          </a:p>
        </p:txBody>
      </p:sp>
      <p:sp>
        <p:nvSpPr>
          <p:cNvPr id="7" name="Rectangle 6"/>
          <p:cNvSpPr/>
          <p:nvPr/>
        </p:nvSpPr>
        <p:spPr>
          <a:xfrm>
            <a:off x="4077619" y="3674616"/>
            <a:ext cx="2016224"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Advantages</a:t>
            </a:r>
          </a:p>
        </p:txBody>
      </p:sp>
      <p:sp>
        <p:nvSpPr>
          <p:cNvPr id="8" name="Rectangle 7"/>
          <p:cNvSpPr/>
          <p:nvPr/>
        </p:nvSpPr>
        <p:spPr>
          <a:xfrm>
            <a:off x="6096868" y="3674616"/>
            <a:ext cx="2092771" cy="3507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400" dirty="0"/>
              <a:t>Disadvantages</a:t>
            </a:r>
          </a:p>
        </p:txBody>
      </p:sp>
      <p:sp>
        <p:nvSpPr>
          <p:cNvPr id="9" name="Rectangle 8"/>
          <p:cNvSpPr/>
          <p:nvPr/>
        </p:nvSpPr>
        <p:spPr>
          <a:xfrm>
            <a:off x="824729" y="4025363"/>
            <a:ext cx="1524698" cy="27082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600" dirty="0"/>
              <a:t>Stratified Sampling</a:t>
            </a:r>
          </a:p>
        </p:txBody>
      </p:sp>
      <mc:AlternateContent xmlns:mc="http://schemas.openxmlformats.org/markup-compatibility/2006" xmlns:a14="http://schemas.microsoft.com/office/drawing/2010/main">
        <mc:Choice Requires="a14">
          <p:sp>
            <p:nvSpPr>
              <p:cNvPr id="10" name="Rectangle 9"/>
              <p:cNvSpPr/>
              <p:nvPr/>
            </p:nvSpPr>
            <p:spPr>
              <a:xfrm>
                <a:off x="2349427" y="4025364"/>
                <a:ext cx="1943644" cy="2708246"/>
              </a:xfrm>
              <a:prstGeom prst="rect">
                <a:avLst/>
              </a:prstGeom>
            </p:spPr>
            <p:style>
              <a:lnRef idx="2">
                <a:schemeClr val="dk1"/>
              </a:lnRef>
              <a:fillRef idx="1">
                <a:schemeClr val="lt1"/>
              </a:fillRef>
              <a:effectRef idx="0">
                <a:schemeClr val="dk1"/>
              </a:effectRef>
              <a:fontRef idx="minor">
                <a:schemeClr val="dk1"/>
              </a:fontRef>
            </p:style>
            <p:txBody>
              <a:bodyPr rtlCol="0" anchor="t"/>
              <a:lstStyle/>
              <a:p>
                <a:r>
                  <a:rPr lang="en-GB" sz="1200" b="1" dirty="0"/>
                  <a:t>What is it :</a:t>
                </a:r>
              </a:p>
              <a:p>
                <a:r>
                  <a:rPr lang="en-GB" sz="1200" dirty="0"/>
                  <a:t>Population divided into groups (strata) and a </a:t>
                </a:r>
                <a:r>
                  <a:rPr lang="en-GB" sz="1200" u="sng" dirty="0"/>
                  <a:t>simple random sample carried out in each group</a:t>
                </a:r>
                <a:r>
                  <a:rPr lang="en-GB" sz="1200" dirty="0"/>
                  <a:t>.</a:t>
                </a:r>
              </a:p>
              <a:p>
                <a:endParaRPr lang="en-GB" sz="1200" dirty="0"/>
              </a:p>
              <a:p>
                <a:r>
                  <a:rPr lang="en-GB" sz="1200" dirty="0"/>
                  <a:t>Same proportion </a:t>
                </a:r>
                <a14:m>
                  <m:oMath xmlns:m="http://schemas.openxmlformats.org/officeDocument/2006/math">
                    <m:f>
                      <m:fPr>
                        <m:ctrlPr>
                          <a:rPr lang="en-GB" sz="1200" b="0" i="1" smtClean="0">
                            <a:latin typeface="Cambria Math" panose="02040503050406030204" pitchFamily="18" charset="0"/>
                          </a:rPr>
                        </m:ctrlPr>
                      </m:fPr>
                      <m:num>
                        <m:r>
                          <a:rPr lang="en-GB" sz="1200" b="0" i="1" smtClean="0">
                            <a:latin typeface="Cambria Math"/>
                          </a:rPr>
                          <m:t>𝑠𝑎𝑚𝑝</m:t>
                        </m:r>
                        <m:r>
                          <a:rPr lang="en-GB" sz="1200" b="0" i="1" smtClean="0">
                            <a:latin typeface="Cambria Math"/>
                          </a:rPr>
                          <m:t> </m:t>
                        </m:r>
                        <m:r>
                          <a:rPr lang="en-GB" sz="1200" b="0" i="1" smtClean="0">
                            <a:latin typeface="Cambria Math"/>
                          </a:rPr>
                          <m:t>𝑠𝑖𝑧𝑒</m:t>
                        </m:r>
                        <m:r>
                          <a:rPr lang="en-GB" sz="1200" b="0" i="1" smtClean="0">
                            <a:latin typeface="Cambria Math"/>
                          </a:rPr>
                          <m:t> </m:t>
                        </m:r>
                        <m:d>
                          <m:dPr>
                            <m:ctrlPr>
                              <a:rPr lang="en-GB" sz="1200" b="0" i="1" smtClean="0">
                                <a:latin typeface="Cambria Math" panose="02040503050406030204" pitchFamily="18" charset="0"/>
                              </a:rPr>
                            </m:ctrlPr>
                          </m:dPr>
                          <m:e>
                            <m:r>
                              <a:rPr lang="en-GB" sz="1200" b="0" i="1" smtClean="0">
                                <a:latin typeface="Cambria Math"/>
                              </a:rPr>
                              <m:t>𝑛</m:t>
                            </m:r>
                          </m:e>
                        </m:d>
                      </m:num>
                      <m:den>
                        <m:r>
                          <a:rPr lang="en-GB" sz="1200" b="0" i="1" smtClean="0">
                            <a:latin typeface="Cambria Math"/>
                          </a:rPr>
                          <m:t>𝑝𝑜𝑝</m:t>
                        </m:r>
                        <m:r>
                          <a:rPr lang="en-GB" sz="1200" b="0" i="1" smtClean="0">
                            <a:latin typeface="Cambria Math"/>
                          </a:rPr>
                          <m:t> </m:t>
                        </m:r>
                        <m:r>
                          <a:rPr lang="en-GB" sz="1200" b="0" i="1" smtClean="0">
                            <a:latin typeface="Cambria Math"/>
                          </a:rPr>
                          <m:t>𝑠𝑖𝑧𝑒</m:t>
                        </m:r>
                        <m:r>
                          <a:rPr lang="en-GB" sz="1200" b="0" i="1" smtClean="0">
                            <a:latin typeface="Cambria Math"/>
                          </a:rPr>
                          <m:t> </m:t>
                        </m:r>
                        <m:d>
                          <m:dPr>
                            <m:ctrlPr>
                              <a:rPr lang="en-GB" sz="1200" b="0" i="1" smtClean="0">
                                <a:latin typeface="Cambria Math" panose="02040503050406030204" pitchFamily="18" charset="0"/>
                              </a:rPr>
                            </m:ctrlPr>
                          </m:dPr>
                          <m:e>
                            <m:r>
                              <a:rPr lang="en-GB" sz="1200" b="0" i="1" smtClean="0">
                                <a:latin typeface="Cambria Math"/>
                              </a:rPr>
                              <m:t>𝑁</m:t>
                            </m:r>
                          </m:e>
                        </m:d>
                      </m:den>
                    </m:f>
                  </m:oMath>
                </a14:m>
                <a:r>
                  <a:rPr lang="en-GB" sz="1200" dirty="0"/>
                  <a:t> sampled from each strata.</a:t>
                </a:r>
              </a:p>
              <a:p>
                <a:endParaRPr lang="en-GB" sz="1200" dirty="0"/>
              </a:p>
              <a:p>
                <a:r>
                  <a:rPr lang="en-GB" sz="1200" dirty="0"/>
                  <a:t>Used when sample is large and population naturally divides into groups.</a:t>
                </a:r>
              </a:p>
            </p:txBody>
          </p:sp>
        </mc:Choice>
        <mc:Fallback xmlns="">
          <p:sp>
            <p:nvSpPr>
              <p:cNvPr id="10" name="Rectangle 9"/>
              <p:cNvSpPr>
                <a:spLocks noRot="1" noChangeAspect="1" noMove="1" noResize="1" noEditPoints="1" noAdjustHandles="1" noChangeArrowheads="1" noChangeShapeType="1" noTextEdit="1"/>
              </p:cNvSpPr>
              <p:nvPr/>
            </p:nvSpPr>
            <p:spPr>
              <a:xfrm>
                <a:off x="2349427" y="4025364"/>
                <a:ext cx="1943644" cy="2708246"/>
              </a:xfrm>
              <a:prstGeom prst="rect">
                <a:avLst/>
              </a:prstGeom>
              <a:blipFill>
                <a:blip r:embed="rId2"/>
                <a:stretch>
                  <a:fillRect/>
                </a:stretch>
              </a:blipFill>
            </p:spPr>
            <p:txBody>
              <a:bodyPr/>
              <a:lstStyle/>
              <a:p>
                <a:r>
                  <a:rPr lang="en-GB">
                    <a:noFill/>
                  </a:rPr>
                  <a:t> </a:t>
                </a:r>
              </a:p>
            </p:txBody>
          </p:sp>
        </mc:Fallback>
      </mc:AlternateContent>
      <p:sp>
        <p:nvSpPr>
          <p:cNvPr id="13" name="Rectangle 12"/>
          <p:cNvSpPr/>
          <p:nvPr/>
        </p:nvSpPr>
        <p:spPr>
          <a:xfrm>
            <a:off x="4293071" y="4025363"/>
            <a:ext cx="1943644" cy="2708248"/>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Reflects population structure.</a:t>
            </a:r>
          </a:p>
          <a:p>
            <a:pPr marL="285750" indent="-285750">
              <a:buFont typeface="Arial" panose="020B0604020202020204" pitchFamily="34" charset="0"/>
              <a:buChar char="•"/>
            </a:pPr>
            <a:r>
              <a:rPr lang="en-GB" sz="1400" dirty="0"/>
              <a:t>Guarantees proportional representation of groups within population.</a:t>
            </a:r>
          </a:p>
        </p:txBody>
      </p:sp>
      <p:sp>
        <p:nvSpPr>
          <p:cNvPr id="14" name="Rectangle 13"/>
          <p:cNvSpPr/>
          <p:nvPr/>
        </p:nvSpPr>
        <p:spPr>
          <a:xfrm>
            <a:off x="6236716" y="4025364"/>
            <a:ext cx="1952924" cy="2708246"/>
          </a:xfrm>
          <a:prstGeom prst="rect">
            <a:avLst/>
          </a:prstGeom>
        </p:spPr>
        <p:style>
          <a:lnRef idx="2">
            <a:schemeClr val="dk1"/>
          </a:lnRef>
          <a:fillRef idx="1">
            <a:schemeClr val="lt1"/>
          </a:fillRef>
          <a:effectRef idx="0">
            <a:schemeClr val="dk1"/>
          </a:effectRef>
          <a:fontRef idx="minor">
            <a:schemeClr val="dk1"/>
          </a:fontRef>
        </p:style>
        <p:txBody>
          <a:bodyPr rtlCol="0" anchor="t"/>
          <a:lstStyle/>
          <a:p>
            <a:pPr marL="285750" indent="-285750">
              <a:buFont typeface="Arial" panose="020B0604020202020204" pitchFamily="34" charset="0"/>
              <a:buChar char="•"/>
            </a:pPr>
            <a:r>
              <a:rPr lang="en-GB" sz="1400" dirty="0"/>
              <a:t>Population must be clearly classified into distinct strata.</a:t>
            </a:r>
          </a:p>
          <a:p>
            <a:pPr marL="285750" indent="-285750">
              <a:buFont typeface="Arial" panose="020B0604020202020204" pitchFamily="34" charset="0"/>
              <a:buChar char="•"/>
            </a:pPr>
            <a:r>
              <a:rPr lang="en-GB" sz="1400" dirty="0"/>
              <a:t>Selection within each stratum suffers from same disadvantages as simple random sampling.</a:t>
            </a:r>
          </a:p>
        </p:txBody>
      </p:sp>
      <p:sp>
        <p:nvSpPr>
          <p:cNvPr id="19" name="Rectangle 18"/>
          <p:cNvSpPr/>
          <p:nvPr/>
        </p:nvSpPr>
        <p:spPr>
          <a:xfrm>
            <a:off x="2369739" y="4261549"/>
            <a:ext cx="1942081" cy="247206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1" name="Rectangle 20"/>
          <p:cNvSpPr/>
          <p:nvPr/>
        </p:nvSpPr>
        <p:spPr>
          <a:xfrm>
            <a:off x="4297758" y="4031133"/>
            <a:ext cx="1960911" cy="27024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22" name="Rectangle 21"/>
          <p:cNvSpPr/>
          <p:nvPr/>
        </p:nvSpPr>
        <p:spPr>
          <a:xfrm>
            <a:off x="6261012" y="4025363"/>
            <a:ext cx="1935657" cy="27082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12" name="TextBox 11"/>
          <p:cNvSpPr txBox="1"/>
          <p:nvPr/>
        </p:nvSpPr>
        <p:spPr>
          <a:xfrm>
            <a:off x="312746" y="880521"/>
            <a:ext cx="1909894" cy="2462213"/>
          </a:xfrm>
          <a:prstGeom prst="rect">
            <a:avLst/>
          </a:prstGeom>
          <a:noFill/>
        </p:spPr>
        <p:txBody>
          <a:bodyPr wrap="square" rtlCol="0">
            <a:spAutoFit/>
          </a:bodyPr>
          <a:lstStyle/>
          <a:p>
            <a:r>
              <a:rPr lang="en-GB" sz="1400" dirty="0"/>
              <a:t>We want to sample 20% of the population. If the population were divided into distinct groups (e.g. age ranges), known as ‘</a:t>
            </a:r>
            <a:r>
              <a:rPr lang="en-GB" sz="1400" b="1" dirty="0"/>
              <a:t>strata</a:t>
            </a:r>
            <a:r>
              <a:rPr lang="en-GB" sz="1400" dirty="0"/>
              <a:t>’, we could randomly sample 20% from each group, ensuring each group is equally represented.</a:t>
            </a:r>
          </a:p>
        </p:txBody>
      </p:sp>
      <p:sp>
        <p:nvSpPr>
          <p:cNvPr id="77" name="Rectangle 76"/>
          <p:cNvSpPr/>
          <p:nvPr/>
        </p:nvSpPr>
        <p:spPr>
          <a:xfrm>
            <a:off x="2553992" y="979749"/>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78" name="Rectangle 77"/>
          <p:cNvSpPr/>
          <p:nvPr/>
        </p:nvSpPr>
        <p:spPr>
          <a:xfrm>
            <a:off x="3106707" y="1451253"/>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79" name="Rectangle 78"/>
          <p:cNvSpPr/>
          <p:nvPr/>
        </p:nvSpPr>
        <p:spPr>
          <a:xfrm>
            <a:off x="3682224" y="2870607"/>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0" name="Rectangle 79"/>
          <p:cNvSpPr/>
          <p:nvPr/>
        </p:nvSpPr>
        <p:spPr>
          <a:xfrm>
            <a:off x="4290231" y="1453041"/>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1" name="Rectangle 80"/>
          <p:cNvSpPr/>
          <p:nvPr/>
        </p:nvSpPr>
        <p:spPr>
          <a:xfrm>
            <a:off x="4825951" y="1908140"/>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2" name="Rectangle 81"/>
          <p:cNvSpPr/>
          <p:nvPr/>
        </p:nvSpPr>
        <p:spPr>
          <a:xfrm>
            <a:off x="5404762" y="989694"/>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3" name="Rectangle 82"/>
          <p:cNvSpPr/>
          <p:nvPr/>
        </p:nvSpPr>
        <p:spPr>
          <a:xfrm>
            <a:off x="6009634" y="2901773"/>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4" name="Rectangle 83"/>
          <p:cNvSpPr/>
          <p:nvPr/>
        </p:nvSpPr>
        <p:spPr>
          <a:xfrm>
            <a:off x="6562237" y="2405953"/>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5" name="Rectangle 84"/>
          <p:cNvSpPr/>
          <p:nvPr/>
        </p:nvSpPr>
        <p:spPr>
          <a:xfrm>
            <a:off x="7148750" y="2405953"/>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86" name="Rectangle 85"/>
          <p:cNvSpPr/>
          <p:nvPr/>
        </p:nvSpPr>
        <p:spPr>
          <a:xfrm>
            <a:off x="7702817" y="1426634"/>
            <a:ext cx="468143" cy="461559"/>
          </a:xfrm>
          <a:prstGeom prst="rect">
            <a:avLst/>
          </a:prstGeom>
          <a:noFill/>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05698172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childTnLst>
        </p:cTn>
      </p:par>
    </p:tnLst>
    <p:bldLst>
      <p:bldP spid="19" grpId="0" animBg="1"/>
      <p:bldP spid="21" grpId="0" animBg="1"/>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 Question</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412203" y="1301513"/>
            <a:ext cx="8493281" cy="1077218"/>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dirty="0"/>
              <a:t>A school has 15 classes and a sixth form. In each class there are 30 students. In the sixth form there are 150 students. There are equal numbers of boys and girls in each class. There are equal numbers of boys and girls in the sixth form. The head teacher wishes to obtain the opinions of the students about school uniforms. Explain how the head teacher would take a stratified sample of size 40.     </a:t>
            </a:r>
            <a:r>
              <a:rPr lang="en-GB" sz="1600" b="1" dirty="0"/>
              <a:t>(7)</a:t>
            </a:r>
            <a:endParaRPr lang="en-GB" sz="1600" dirty="0"/>
          </a:p>
        </p:txBody>
      </p:sp>
      <p:sp>
        <p:nvSpPr>
          <p:cNvPr id="6" name="TextBox 5"/>
          <p:cNvSpPr txBox="1"/>
          <p:nvPr/>
        </p:nvSpPr>
        <p:spPr>
          <a:xfrm>
            <a:off x="412203" y="932181"/>
            <a:ext cx="273630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S3 Jan 2006 Q1</a:t>
            </a:r>
          </a:p>
        </p:txBody>
      </p:sp>
      <p:pic>
        <p:nvPicPr>
          <p:cNvPr id="7" name="Picture 6"/>
          <p:cNvPicPr>
            <a:picLocks noChangeAspect="1"/>
          </p:cNvPicPr>
          <p:nvPr/>
        </p:nvPicPr>
        <p:blipFill>
          <a:blip r:embed="rId2"/>
          <a:stretch>
            <a:fillRect/>
          </a:stretch>
        </p:blipFill>
        <p:spPr>
          <a:xfrm>
            <a:off x="419393" y="2924944"/>
            <a:ext cx="6538316" cy="2769169"/>
          </a:xfrm>
          <a:prstGeom prst="rect">
            <a:avLst/>
          </a:prstGeom>
        </p:spPr>
      </p:pic>
      <p:sp>
        <p:nvSpPr>
          <p:cNvPr id="63" name="Rectangle 62"/>
          <p:cNvSpPr/>
          <p:nvPr/>
        </p:nvSpPr>
        <p:spPr>
          <a:xfrm>
            <a:off x="406895" y="2564904"/>
            <a:ext cx="6613377" cy="3240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 </a:t>
            </a:r>
          </a:p>
        </p:txBody>
      </p:sp>
      <p:sp>
        <p:nvSpPr>
          <p:cNvPr id="64" name="TextBox 63"/>
          <p:cNvSpPr txBox="1"/>
          <p:nvPr/>
        </p:nvSpPr>
        <p:spPr>
          <a:xfrm>
            <a:off x="7236296" y="3115521"/>
            <a:ext cx="1512168" cy="14773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You would certainly want to know your mark scheme on this one!</a:t>
            </a:r>
          </a:p>
        </p:txBody>
      </p:sp>
      <p:cxnSp>
        <p:nvCxnSpPr>
          <p:cNvPr id="66" name="Straight Arrow Connector 65"/>
          <p:cNvCxnSpPr>
            <a:stCxn id="64" idx="0"/>
          </p:cNvCxnSpPr>
          <p:nvPr/>
        </p:nvCxnSpPr>
        <p:spPr>
          <a:xfrm flipV="1">
            <a:off x="7992380" y="2463800"/>
            <a:ext cx="542020" cy="6517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67556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3"/>
                                        </p:tgtEl>
                                      </p:cBhvr>
                                    </p:animEffect>
                                    <p:set>
                                      <p:cBhvr>
                                        <p:cTn id="7" dur="1" fill="hold">
                                          <p:stCondLst>
                                            <p:cond delay="499"/>
                                          </p:stCondLst>
                                        </p:cTn>
                                        <p:tgtEl>
                                          <p:spTgt spid="63"/>
                                        </p:tgtEl>
                                        <p:attrNameLst>
                                          <p:attrName>style.visibility</p:attrName>
                                        </p:attrNameLst>
                                      </p:cBhvr>
                                      <p:to>
                                        <p:strVal val="hidden"/>
                                      </p:to>
                                    </p:set>
                                  </p:childTnLst>
                                </p:cTn>
                              </p:par>
                            </p:childTnLst>
                          </p:cTn>
                        </p:par>
                      </p:childTnLst>
                    </p:cTn>
                  </p:par>
                </p:childTnLst>
              </p:cTn>
              <p:nextCondLst>
                <p:cond evt="onClick" delay="0">
                  <p:tgtEl>
                    <p:spTgt spid="63"/>
                  </p:tgtEl>
                </p:cond>
              </p:nextCondLst>
            </p:seq>
          </p:childTnLst>
        </p:cTn>
      </p:par>
    </p:tnLst>
    <p:bldLst>
      <p:bldP spid="6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1.2</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08720"/>
            <a:ext cx="7920880" cy="830997"/>
          </a:xfrm>
          <a:prstGeom prst="rect">
            <a:avLst/>
          </a:prstGeom>
          <a:noFill/>
        </p:spPr>
        <p:txBody>
          <a:bodyPr wrap="square" rtlCol="0">
            <a:spAutoFit/>
          </a:bodyPr>
          <a:lstStyle/>
          <a:p>
            <a:r>
              <a:rPr lang="en-GB" sz="2400" dirty="0"/>
              <a:t>Pearson Statistics &amp; Mechanics Year 1/AS</a:t>
            </a:r>
          </a:p>
          <a:p>
            <a:r>
              <a:rPr lang="en-GB" sz="2400" dirty="0"/>
              <a:t>Pages 2-3</a:t>
            </a:r>
          </a:p>
        </p:txBody>
      </p:sp>
      <p:cxnSp>
        <p:nvCxnSpPr>
          <p:cNvPr id="6" name="Straight Connector 5"/>
          <p:cNvCxnSpPr/>
          <p:nvPr/>
        </p:nvCxnSpPr>
        <p:spPr>
          <a:xfrm>
            <a:off x="0" y="1988840"/>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9080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E41F98CF-8092-CF7B-F942-66171E00550A}"/>
              </a:ext>
            </a:extLst>
          </p:cNvPr>
          <p:cNvPicPr>
            <a:picLocks noChangeAspect="1"/>
          </p:cNvPicPr>
          <p:nvPr/>
        </p:nvPicPr>
        <p:blipFill>
          <a:blip r:embed="rId2"/>
          <a:stretch>
            <a:fillRect/>
          </a:stretch>
        </p:blipFill>
        <p:spPr>
          <a:xfrm>
            <a:off x="921647" y="980728"/>
            <a:ext cx="7300705" cy="4549132"/>
          </a:xfrm>
          <a:prstGeom prst="rect">
            <a:avLst/>
          </a:prstGeom>
        </p:spPr>
      </p:pic>
    </p:spTree>
    <p:extLst>
      <p:ext uri="{BB962C8B-B14F-4D97-AF65-F5344CB8AC3E}">
        <p14:creationId xmlns:p14="http://schemas.microsoft.com/office/powerpoint/2010/main" val="1683604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Props1.xml><?xml version="1.0" encoding="utf-8"?>
<ds:datastoreItem xmlns:ds="http://schemas.openxmlformats.org/officeDocument/2006/customXml" ds:itemID="{5B8C1368-A2C7-466D-97F2-1840865917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A41588-FD6C-4D4A-9913-C6D4A4A6533C}">
  <ds:schemaRefs>
    <ds:schemaRef ds:uri="http://schemas.microsoft.com/sharepoint/v3/contenttype/forms"/>
  </ds:schemaRefs>
</ds:datastoreItem>
</file>

<file path=customXml/itemProps3.xml><?xml version="1.0" encoding="utf-8"?>
<ds:datastoreItem xmlns:ds="http://schemas.openxmlformats.org/officeDocument/2006/customXml" ds:itemID="{F7816350-753E-489F-BFFE-6E87F8585FA0}">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docProps/app.xml><?xml version="1.0" encoding="utf-8"?>
<Properties xmlns="http://schemas.openxmlformats.org/officeDocument/2006/extended-properties" xmlns:vt="http://schemas.openxmlformats.org/officeDocument/2006/docPropsVTypes">
  <TotalTime>18071</TotalTime>
  <Words>652</Words>
  <Application>Microsoft Office PowerPoint</Application>
  <PresentationFormat>On-screen Show (4:3)</PresentationFormat>
  <Paragraphs>102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Cambria Math</vt:lpstr>
      <vt:lpstr>Office Theme</vt:lpstr>
      <vt:lpstr>Stats1 Chapter 1: Data Collection  1.2 Sampling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712</cp:revision>
  <dcterms:created xsi:type="dcterms:W3CDTF">2013-02-28T07:36:55Z</dcterms:created>
  <dcterms:modified xsi:type="dcterms:W3CDTF">2024-06-06T11:19:06Z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