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7" r:id="rId5"/>
    <p:sldId id="657" r:id="rId6"/>
    <p:sldId id="658" r:id="rId7"/>
    <p:sldId id="655" r:id="rId8"/>
    <p:sldId id="659" r:id="rId9"/>
    <p:sldId id="660" r:id="rId10"/>
    <p:sldId id="625" r:id="rId11"/>
    <p:sldId id="549" r:id="rId12"/>
    <p:sldId id="543" r:id="rId13"/>
    <p:sldId id="550" r:id="rId14"/>
    <p:sldId id="545" r:id="rId15"/>
    <p:sldId id="55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E660B6C7-BFA5-4865-B8BE-A9753879AC3B}"/>
    <pc:docChg chg="modSld">
      <pc:chgData name="Dieter Beaven" userId="9bbdb69f-69d0-4759-aa9b-5c090a2da237" providerId="ADAL" clId="{E660B6C7-BFA5-4865-B8BE-A9753879AC3B}" dt="2025-04-25T15:27:54.574" v="3" actId="20577"/>
      <pc:docMkLst>
        <pc:docMk/>
      </pc:docMkLst>
      <pc:sldChg chg="modSp mod">
        <pc:chgData name="Dieter Beaven" userId="9bbdb69f-69d0-4759-aa9b-5c090a2da237" providerId="ADAL" clId="{E660B6C7-BFA5-4865-B8BE-A9753879AC3B}" dt="2025-04-25T15:27:48.231" v="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660B6C7-BFA5-4865-B8BE-A9753879AC3B}" dt="2025-04-25T15:27:48.231" v="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660B6C7-BFA5-4865-B8BE-A9753879AC3B}" dt="2025-04-25T15:27:54.574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660B6C7-BFA5-4865-B8BE-A9753879AC3B}" dt="2025-04-25T15:27:54.574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660B6C7-BFA5-4865-B8BE-A9753879AC3B}" dt="2025-04-25T15:27:52.215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445FCB-0D8E-43EF-8EC4-4FEA0B38C423}"/>
    <pc:docChg chg="modSld">
      <pc:chgData name="Dieter Beaven" userId="9bbdb69f-69d0-4759-aa9b-5c090a2da237" providerId="ADAL" clId="{5B445FCB-0D8E-43EF-8EC4-4FEA0B38C423}" dt="2025-04-29T12:06:17.051" v="23" actId="20577"/>
      <pc:docMkLst>
        <pc:docMk/>
      </pc:docMkLst>
      <pc:sldChg chg="modSp mod">
        <pc:chgData name="Dieter Beaven" userId="9bbdb69f-69d0-4759-aa9b-5c090a2da237" providerId="ADAL" clId="{5B445FCB-0D8E-43EF-8EC4-4FEA0B38C423}" dt="2025-04-29T12:05:58.100" v="2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B445FCB-0D8E-43EF-8EC4-4FEA0B38C423}" dt="2025-04-29T12:05:58.100" v="2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B445FCB-0D8E-43EF-8EC4-4FEA0B38C423}" dt="2025-04-29T12:06:17.051" v="2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5B445FCB-0D8E-43EF-8EC4-4FEA0B38C423}" dt="2025-04-29T12:06:17.051" v="2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B191AB0B-C505-4B3E-9505-5A5A867F6F35}"/>
    <pc:docChg chg="delSld modSld">
      <pc:chgData name="Dieter Beaven" userId="9bbdb69f-69d0-4759-aa9b-5c090a2da237" providerId="ADAL" clId="{B191AB0B-C505-4B3E-9505-5A5A867F6F35}" dt="2025-06-20T14:43:37.610" v="25" actId="1076"/>
      <pc:docMkLst>
        <pc:docMk/>
      </pc:docMkLst>
      <pc:sldChg chg="addSp modSp mod">
        <pc:chgData name="Dieter Beaven" userId="9bbdb69f-69d0-4759-aa9b-5c090a2da237" providerId="ADAL" clId="{B191AB0B-C505-4B3E-9505-5A5A867F6F35}" dt="2025-06-18T15:12:17.751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B191AB0B-C505-4B3E-9505-5A5A867F6F35}" dt="2025-06-18T15:12:17.751" v="1" actId="1076"/>
          <ac:picMkLst>
            <pc:docMk/>
            <pc:sldMk cId="3896053727" sldId="543"/>
            <ac:picMk id="6" creationId="{A630923A-5D77-CB68-EE77-01498F199CA7}"/>
          </ac:picMkLst>
        </pc:picChg>
      </pc:sldChg>
      <pc:sldChg chg="addSp modSp mod">
        <pc:chgData name="Dieter Beaven" userId="9bbdb69f-69d0-4759-aa9b-5c090a2da237" providerId="ADAL" clId="{B191AB0B-C505-4B3E-9505-5A5A867F6F35}" dt="2025-06-20T14:42:46.762" v="22" actId="1036"/>
        <pc:sldMkLst>
          <pc:docMk/>
          <pc:sldMk cId="3458699803" sldId="545"/>
        </pc:sldMkLst>
        <pc:picChg chg="add mod">
          <ac:chgData name="Dieter Beaven" userId="9bbdb69f-69d0-4759-aa9b-5c090a2da237" providerId="ADAL" clId="{B191AB0B-C505-4B3E-9505-5A5A867F6F35}" dt="2025-06-20T14:42:46.762" v="22" actId="1036"/>
          <ac:picMkLst>
            <pc:docMk/>
            <pc:sldMk cId="3458699803" sldId="545"/>
            <ac:picMk id="6" creationId="{F6F3AE17-2C1C-3078-885E-246890D38BC8}"/>
          </ac:picMkLst>
        </pc:picChg>
      </pc:sldChg>
      <pc:sldChg chg="addSp modSp mod">
        <pc:chgData name="Dieter Beaven" userId="9bbdb69f-69d0-4759-aa9b-5c090a2da237" providerId="ADAL" clId="{B191AB0B-C505-4B3E-9505-5A5A867F6F35}" dt="2025-06-18T15:13:31.625" v="5" actId="1035"/>
        <pc:sldMkLst>
          <pc:docMk/>
          <pc:sldMk cId="4091202299" sldId="550"/>
        </pc:sldMkLst>
        <pc:picChg chg="add mod">
          <ac:chgData name="Dieter Beaven" userId="9bbdb69f-69d0-4759-aa9b-5c090a2da237" providerId="ADAL" clId="{B191AB0B-C505-4B3E-9505-5A5A867F6F35}" dt="2025-06-18T15:13:31.625" v="5" actId="1035"/>
          <ac:picMkLst>
            <pc:docMk/>
            <pc:sldMk cId="4091202299" sldId="550"/>
            <ac:picMk id="6" creationId="{00D54852-C3D1-FDBF-1FB0-F5CDE4D4ED4E}"/>
          </ac:picMkLst>
        </pc:picChg>
      </pc:sldChg>
      <pc:sldChg chg="del">
        <pc:chgData name="Dieter Beaven" userId="9bbdb69f-69d0-4759-aa9b-5c090a2da237" providerId="ADAL" clId="{B191AB0B-C505-4B3E-9505-5A5A867F6F35}" dt="2025-06-18T15:13:39.218" v="6" actId="47"/>
        <pc:sldMkLst>
          <pc:docMk/>
          <pc:sldMk cId="3826585799" sldId="551"/>
        </pc:sldMkLst>
      </pc:sldChg>
      <pc:sldChg chg="addSp modSp mod">
        <pc:chgData name="Dieter Beaven" userId="9bbdb69f-69d0-4759-aa9b-5c090a2da237" providerId="ADAL" clId="{B191AB0B-C505-4B3E-9505-5A5A867F6F35}" dt="2025-06-20T14:43:37.610" v="25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B191AB0B-C505-4B3E-9505-5A5A867F6F35}" dt="2025-06-20T14:43:37.610" v="25" actId="1076"/>
          <ac:picMkLst>
            <pc:docMk/>
            <pc:sldMk cId="2531956736" sldId="552"/>
            <ac:picMk id="6" creationId="{70E099A2-75E3-9DE5-57C2-E602E4C4EDAB}"/>
          </ac:picMkLst>
        </pc:pic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AAFBE4B5-8C4B-4A44-AE82-FD86B3CF724D}"/>
    <pc:docChg chg="addSld modSld">
      <pc:chgData name="Dieter Beaven" userId="9bbdb69f-69d0-4759-aa9b-5c090a2da237" providerId="ADAL" clId="{AAFBE4B5-8C4B-4A44-AE82-FD86B3CF724D}" dt="2025-05-13T13:22:16.866" v="27"/>
      <pc:docMkLst>
        <pc:docMk/>
      </pc:docMkLst>
      <pc:sldChg chg="modSp mod">
        <pc:chgData name="Dieter Beaven" userId="9bbdb69f-69d0-4759-aa9b-5c090a2da237" providerId="ADAL" clId="{AAFBE4B5-8C4B-4A44-AE82-FD86B3CF724D}" dt="2025-05-13T13:19:11.527" v="2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AAFBE4B5-8C4B-4A44-AE82-FD86B3CF724D}" dt="2025-05-13T13:19:11.527" v="2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AAFBE4B5-8C4B-4A44-AE82-FD86B3CF724D}" dt="2025-05-13T13:19:37.697" v="26" actId="20577"/>
        <pc:sldMkLst>
          <pc:docMk/>
          <pc:sldMk cId="3055658135" sldId="549"/>
        </pc:sldMkLst>
        <pc:spChg chg="mod">
          <ac:chgData name="Dieter Beaven" userId="9bbdb69f-69d0-4759-aa9b-5c090a2da237" providerId="ADAL" clId="{AAFBE4B5-8C4B-4A44-AE82-FD86B3CF724D}" dt="2025-05-13T13:19:33.416" v="24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AAFBE4B5-8C4B-4A44-AE82-FD86B3CF724D}" dt="2025-05-13T13:19:37.697" v="26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AAFBE4B5-8C4B-4A44-AE82-FD86B3CF724D}" dt="2025-05-13T13:22:16.866" v="27"/>
        <pc:sldMkLst>
          <pc:docMk/>
          <pc:sldMk cId="3777078604" sldId="625"/>
        </pc:sldMkLst>
      </pc:sldChg>
      <pc:sldChg chg="add">
        <pc:chgData name="Dieter Beaven" userId="9bbdb69f-69d0-4759-aa9b-5c090a2da237" providerId="ADAL" clId="{AAFBE4B5-8C4B-4A44-AE82-FD86B3CF724D}" dt="2025-05-13T13:19:27.401" v="22"/>
        <pc:sldMkLst>
          <pc:docMk/>
          <pc:sldMk cId="3438163774" sldId="655"/>
        </pc:sldMkLst>
      </pc:sldChg>
      <pc:sldChg chg="add">
        <pc:chgData name="Dieter Beaven" userId="9bbdb69f-69d0-4759-aa9b-5c090a2da237" providerId="ADAL" clId="{AAFBE4B5-8C4B-4A44-AE82-FD86B3CF724D}" dt="2025-05-13T13:19:27.401" v="22"/>
        <pc:sldMkLst>
          <pc:docMk/>
          <pc:sldMk cId="1338621969" sldId="657"/>
        </pc:sldMkLst>
      </pc:sldChg>
      <pc:sldChg chg="add">
        <pc:chgData name="Dieter Beaven" userId="9bbdb69f-69d0-4759-aa9b-5c090a2da237" providerId="ADAL" clId="{AAFBE4B5-8C4B-4A44-AE82-FD86B3CF724D}" dt="2025-05-13T13:19:27.401" v="22"/>
        <pc:sldMkLst>
          <pc:docMk/>
          <pc:sldMk cId="3146541369" sldId="658"/>
        </pc:sldMkLst>
      </pc:sldChg>
      <pc:sldChg chg="add">
        <pc:chgData name="Dieter Beaven" userId="9bbdb69f-69d0-4759-aa9b-5c090a2da237" providerId="ADAL" clId="{AAFBE4B5-8C4B-4A44-AE82-FD86B3CF724D}" dt="2025-05-13T13:19:27.401" v="22"/>
        <pc:sldMkLst>
          <pc:docMk/>
          <pc:sldMk cId="453641257" sldId="659"/>
        </pc:sldMkLst>
      </pc:sldChg>
      <pc:sldChg chg="add">
        <pc:chgData name="Dieter Beaven" userId="9bbdb69f-69d0-4759-aa9b-5c090a2da237" providerId="ADAL" clId="{AAFBE4B5-8C4B-4A44-AE82-FD86B3CF724D}" dt="2025-05-13T13:19:27.401" v="22"/>
        <pc:sldMkLst>
          <pc:docMk/>
          <pc:sldMk cId="231210331" sldId="660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10.png"/><Relationship Id="rId18" Type="http://schemas.openxmlformats.org/officeDocument/2006/relationships/image" Target="../media/image3.png"/><Relationship Id="rId3" Type="http://schemas.openxmlformats.org/officeDocument/2006/relationships/image" Target="../media/image37.png"/><Relationship Id="rId21" Type="http://schemas.openxmlformats.org/officeDocument/2006/relationships/image" Target="../media/image6.png"/><Relationship Id="rId7" Type="http://schemas.openxmlformats.org/officeDocument/2006/relationships/image" Target="../media/image710.png"/><Relationship Id="rId12" Type="http://schemas.openxmlformats.org/officeDocument/2006/relationships/image" Target="../media/image1210.png"/><Relationship Id="rId17" Type="http://schemas.openxmlformats.org/officeDocument/2006/relationships/image" Target="../media/image2.png"/><Relationship Id="rId2" Type="http://schemas.openxmlformats.org/officeDocument/2006/relationships/image" Target="../media/image36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10.png"/><Relationship Id="rId5" Type="http://schemas.openxmlformats.org/officeDocument/2006/relationships/image" Target="../media/image510.png"/><Relationship Id="rId15" Type="http://schemas.openxmlformats.org/officeDocument/2006/relationships/image" Target="../media/image1510.png"/><Relationship Id="rId10" Type="http://schemas.openxmlformats.org/officeDocument/2006/relationships/image" Target="../media/image1010.png"/><Relationship Id="rId19" Type="http://schemas.openxmlformats.org/officeDocument/2006/relationships/image" Target="../media/image4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0.png"/><Relationship Id="rId13" Type="http://schemas.openxmlformats.org/officeDocument/2006/relationships/image" Target="../media/image246.png"/><Relationship Id="rId18" Type="http://schemas.openxmlformats.org/officeDocument/2006/relationships/image" Target="../media/image45.png"/><Relationship Id="rId3" Type="http://schemas.openxmlformats.org/officeDocument/2006/relationships/image" Target="../media/image410.png"/><Relationship Id="rId7" Type="http://schemas.openxmlformats.org/officeDocument/2006/relationships/image" Target="../media/image2210.png"/><Relationship Id="rId12" Type="http://schemas.openxmlformats.org/officeDocument/2006/relationships/image" Target="../media/image1310.png"/><Relationship Id="rId17" Type="http://schemas.openxmlformats.org/officeDocument/2006/relationships/image" Target="../media/image44.png"/><Relationship Id="rId2" Type="http://schemas.openxmlformats.org/officeDocument/2006/relationships/image" Target="../media/image37.png"/><Relationship Id="rId16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5" Type="http://schemas.openxmlformats.org/officeDocument/2006/relationships/image" Target="../media/image610.png"/><Relationship Id="rId15" Type="http://schemas.openxmlformats.org/officeDocument/2006/relationships/image" Target="../media/image2510.png"/><Relationship Id="rId10" Type="http://schemas.openxmlformats.org/officeDocument/2006/relationships/image" Target="../media/image1110.png"/><Relationship Id="rId19" Type="http://schemas.openxmlformats.org/officeDocument/2006/relationships/image" Target="../media/image46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4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18" Type="http://schemas.openxmlformats.org/officeDocument/2006/relationships/image" Target="../media/image17.png"/><Relationship Id="rId3" Type="http://schemas.openxmlformats.org/officeDocument/2006/relationships/image" Target="../media/image26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31.png"/><Relationship Id="rId17" Type="http://schemas.openxmlformats.org/officeDocument/2006/relationships/image" Target="../media/image67.png"/><Relationship Id="rId25" Type="http://schemas.openxmlformats.org/officeDocument/2006/relationships/image" Target="../media/image74.png"/><Relationship Id="rId2" Type="http://schemas.openxmlformats.org/officeDocument/2006/relationships/image" Target="../media/image55.png"/><Relationship Id="rId16" Type="http://schemas.openxmlformats.org/officeDocument/2006/relationships/image" Target="../media/image66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3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23" Type="http://schemas.openxmlformats.org/officeDocument/2006/relationships/image" Target="../media/image72.png"/><Relationship Id="rId10" Type="http://schemas.openxmlformats.org/officeDocument/2006/relationships/image" Target="../media/image61.png"/><Relationship Id="rId19" Type="http://schemas.openxmlformats.org/officeDocument/2006/relationships/image" Target="../media/image68.png"/><Relationship Id="rId4" Type="http://schemas.openxmlformats.org/officeDocument/2006/relationships/image" Target="../media/image18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Relationship Id="rId22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.jpe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14: </a:t>
            </a:r>
            <a:r>
              <a:rPr lang="en-GB" dirty="0">
                <a:solidFill>
                  <a:schemeClr val="accent5"/>
                </a:solidFill>
              </a:rPr>
              <a:t>Logarithms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Natural Base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0D54852-C3D1-FDBF-1FB0-F5CDE4D4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7143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6F3AE17-2C1C-3078-885E-246890D3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473"/>
            <a:ext cx="9144000" cy="58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E099A2-75E3-9DE5-57C2-E602E4C4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43910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779694" y="599127"/>
                <a:ext cx="5364088" cy="6258873"/>
              </a:xfrm>
              <a:prstGeom prst="rect">
                <a:avLst/>
              </a:prstGeom>
              <a:gradFill>
                <a:gsLst>
                  <a:gs pos="0">
                    <a:schemeClr val="bg2">
                      <a:alpha val="33000"/>
                    </a:schemeClr>
                  </a:gs>
                  <a:gs pos="74000">
                    <a:schemeClr val="bg1">
                      <a:lumMod val="85000"/>
                      <a:alpha val="40000"/>
                    </a:schemeClr>
                  </a:gs>
                  <a:gs pos="83000">
                    <a:schemeClr val="bg1">
                      <a:lumMod val="75000"/>
                      <a:alpha val="10000"/>
                    </a:schemeClr>
                  </a:gs>
                  <a:gs pos="100000">
                    <a:schemeClr val="bg1">
                      <a:lumMod val="65000"/>
                      <a:alpha val="4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You won’t yet be able to differentiate general exponential functions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until Year 2.</a:t>
                </a:r>
              </a:p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But I’ve calculated the gradient functions for you – click the black arrow to reveal the graph and gradient function.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94" y="599127"/>
                <a:ext cx="5364088" cy="6258873"/>
              </a:xfrm>
              <a:prstGeom prst="rect">
                <a:avLst/>
              </a:prstGeom>
              <a:blipFill>
                <a:blip r:embed="rId2"/>
                <a:stretch>
                  <a:fillRect l="-568" r="-1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sz="32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1520" y="993479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1680" y="990823"/>
            <a:ext cx="16230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1520" y="1360155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60155"/>
                <a:ext cx="1440160" cy="4947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51520" y="1843211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3211"/>
                <a:ext cx="1440160" cy="4947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1520" y="2335319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35319"/>
                <a:ext cx="1440160" cy="4947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1520" y="2830083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30083"/>
                <a:ext cx="1440160" cy="4947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1520" y="3322191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2191"/>
                <a:ext cx="1440160" cy="4947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51520" y="3816955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16955"/>
                <a:ext cx="1440160" cy="4947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691680" y="13601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691680" y="1843211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691680" y="2335319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691680" y="28287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691680" y="3322191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691680" y="38169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91680" y="1348447"/>
                <a:ext cx="1008112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8447"/>
                <a:ext cx="1008112" cy="501356"/>
              </a:xfrm>
              <a:prstGeom prst="rect">
                <a:avLst/>
              </a:prstGeom>
              <a:blipFill rotWithShape="0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09180" y="1839251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=0.41×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1839251"/>
                <a:ext cx="1505520" cy="501356"/>
              </a:xfrm>
              <a:prstGeom prst="rect">
                <a:avLst/>
              </a:prstGeom>
              <a:blipFill rotWithShape="0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314700" y="1348447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14700" y="1856223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09180" y="2333227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=0.69×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2333227"/>
                <a:ext cx="1505520" cy="501356"/>
              </a:xfrm>
              <a:prstGeom prst="rect">
                <a:avLst/>
              </a:prstGeom>
              <a:blipFill rotWithShape="0"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3314700" y="2350199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09180" y="2828077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=0.92×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2828077"/>
                <a:ext cx="1505520" cy="501356"/>
              </a:xfrm>
              <a:prstGeom prst="rect">
                <a:avLst/>
              </a:prstGeom>
              <a:blipFill rotWithShape="0"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314700" y="2845049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09180" y="3322053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=1.10×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3322053"/>
                <a:ext cx="1505520" cy="501356"/>
              </a:xfrm>
              <a:prstGeom prst="rect">
                <a:avLst/>
              </a:prstGeom>
              <a:blipFill rotWithShape="0"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3314700" y="3339025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09180" y="3806403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=1.25×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3806403"/>
                <a:ext cx="1505520" cy="501356"/>
              </a:xfrm>
              <a:prstGeom prst="rect">
                <a:avLst/>
              </a:prstGeom>
              <a:blipFill rotWithShape="0">
                <a:blip r:embed="rId1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3314700" y="3823375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6924" y="4653136"/>
            <a:ext cx="3026866" cy="163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Compare each exponential function against its respective gradient function. What do you notice?</a:t>
            </a:r>
          </a:p>
        </p:txBody>
      </p:sp>
      <p:pic>
        <p:nvPicPr>
          <p:cNvPr id="1028" name="Picture 4" descr="Graph Plo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21" y="1970339"/>
            <a:ext cx="5178470" cy="31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 Plo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22" y="1970339"/>
            <a:ext cx="5163914" cy="31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aph Plot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22" y="1983870"/>
            <a:ext cx="5182756" cy="32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 Plot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88" y="1983870"/>
            <a:ext cx="5180204" cy="31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ph Plo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65" y="1961348"/>
            <a:ext cx="5163194" cy="318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aph Plot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12" y="1986287"/>
            <a:ext cx="5171748" cy="319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4C8D7-F131-41DB-B99D-CBC284862A8C}"/>
              </a:ext>
            </a:extLst>
          </p:cNvPr>
          <p:cNvSpPr txBox="1"/>
          <p:nvPr/>
        </p:nvSpPr>
        <p:spPr>
          <a:xfrm>
            <a:off x="3169692" y="61182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6DB90-A4E8-4A20-86BE-9E136788E21C}"/>
              </a:ext>
            </a:extLst>
          </p:cNvPr>
          <p:cNvCxnSpPr>
            <a:stCxn id="6" idx="2"/>
          </p:cNvCxnSpPr>
          <p:nvPr/>
        </p:nvCxnSpPr>
        <p:spPr>
          <a:xfrm flipH="1">
            <a:off x="3479800" y="981159"/>
            <a:ext cx="85936" cy="26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40" grpId="0"/>
      <p:bldP spid="42" grpId="0"/>
      <p:bldP spid="4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sz="32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1520" y="993479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990823"/>
            <a:ext cx="16230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1520" y="1360155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60155"/>
                <a:ext cx="1440160" cy="4947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1520" y="1843211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43211"/>
                <a:ext cx="1440160" cy="4947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1520" y="2335319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35319"/>
                <a:ext cx="1440160" cy="4947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520" y="2830083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30083"/>
                <a:ext cx="1440160" cy="4947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1520" y="3322191"/>
                <a:ext cx="1440160" cy="49476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2191"/>
                <a:ext cx="1440160" cy="4947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691680" y="13601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691680" y="1843211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691680" y="2335319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691680" y="2828755"/>
            <a:ext cx="1623020" cy="494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91680" y="3322191"/>
                <a:ext cx="1623020" cy="49476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322191"/>
                <a:ext cx="1623020" cy="494764"/>
              </a:xfrm>
              <a:prstGeom prst="rect">
                <a:avLst/>
              </a:prstGeom>
              <a:blipFill rotWithShape="0">
                <a:blip r:embed="rId8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1680" y="1348447"/>
                <a:ext cx="1008112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48447"/>
                <a:ext cx="1008112" cy="501356"/>
              </a:xfrm>
              <a:prstGeom prst="rect">
                <a:avLst/>
              </a:prstGeom>
              <a:blipFill rotWithShape="0"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09180" y="1839251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=0.41×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1839251"/>
                <a:ext cx="1505520" cy="501356"/>
              </a:xfrm>
              <a:prstGeom prst="rect">
                <a:avLst/>
              </a:prstGeom>
              <a:blipFill rotWithShape="0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314700" y="1348447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14700" y="1856223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09180" y="2333227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=0.69×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2333227"/>
                <a:ext cx="1505520" cy="501356"/>
              </a:xfrm>
              <a:prstGeom prst="rect">
                <a:avLst/>
              </a:prstGeom>
              <a:blipFill rotWithShape="0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314700" y="2350199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09180" y="2828077"/>
                <a:ext cx="150552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=0.92×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80" y="2828077"/>
                <a:ext cx="1505520" cy="501356"/>
              </a:xfrm>
              <a:prstGeom prst="rect">
                <a:avLst/>
              </a:prstGeom>
              <a:blipFill rotWithShape="0"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314700" y="2845049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14700" y="3339025"/>
            <a:ext cx="321196" cy="4908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&gt;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1520" y="3314117"/>
            <a:ext cx="3384376" cy="1000363"/>
            <a:chOff x="251520" y="3806403"/>
            <a:chExt cx="3384376" cy="1000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51520" y="3816955"/>
                  <a:ext cx="1440160" cy="494764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816955"/>
                  <a:ext cx="1440160" cy="49476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1691680" y="3816955"/>
              <a:ext cx="1623020" cy="4947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809180" y="3806403"/>
                  <a:ext cx="1505520" cy="501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=1.10×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180" y="3806403"/>
                  <a:ext cx="1505520" cy="5013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3314700" y="3823375"/>
              <a:ext cx="321196" cy="4908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251520" y="4309542"/>
                  <a:ext cx="1440160" cy="494764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4309542"/>
                  <a:ext cx="1440160" cy="49476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1691680" y="4309542"/>
              <a:ext cx="1623020" cy="4947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809180" y="4298990"/>
                  <a:ext cx="1505520" cy="501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=1.25×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180" y="4298990"/>
                  <a:ext cx="1505520" cy="50135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3314700" y="4315962"/>
              <a:ext cx="321196" cy="4908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&gt;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67944" y="990823"/>
            <a:ext cx="4824536" cy="5365537"/>
            <a:chOff x="4067944" y="990823"/>
            <a:chExt cx="4824536" cy="53655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067944" y="990823"/>
                  <a:ext cx="4824536" cy="2785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b="0" dirty="0">
                      <a:latin typeface="+mj-lt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b="0" dirty="0">
                      <a:latin typeface="+mj-lt"/>
                    </a:rPr>
                    <a:t> seem to be similar to their respective gradient functions. So is there a base between 2.5 and 3 where the </a:t>
                  </a:r>
                  <a:r>
                    <a:rPr lang="en-GB" b="1" dirty="0">
                      <a:latin typeface="+mj-lt"/>
                    </a:rPr>
                    <a:t>function</a:t>
                  </a:r>
                  <a:r>
                    <a:rPr lang="en-GB" b="0" dirty="0">
                      <a:latin typeface="+mj-lt"/>
                    </a:rPr>
                    <a:t> </a:t>
                  </a:r>
                  <a:r>
                    <a:rPr lang="en-GB" b="1" dirty="0">
                      <a:latin typeface="+mj-lt"/>
                    </a:rPr>
                    <a:t>is equal to its gradient function</a:t>
                  </a:r>
                  <a:r>
                    <a:rPr lang="en-GB" b="0" dirty="0">
                      <a:latin typeface="+mj-lt"/>
                    </a:rPr>
                    <a:t>?</a:t>
                  </a:r>
                </a:p>
                <a:p>
                  <a:endParaRPr lang="en-GB" sz="11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a14:m>
                  <a:r>
                    <a:rPr lang="en-GB" sz="1900" dirty="0"/>
                    <a:t> is known as </a:t>
                  </a:r>
                  <a:r>
                    <a:rPr lang="en-GB" sz="1900" b="1" dirty="0"/>
                    <a:t>Euler’s Number.</a:t>
                  </a:r>
                </a:p>
                <a:p>
                  <a:endParaRPr lang="en-GB" sz="800" dirty="0"/>
                </a:p>
                <a:p>
                  <a:r>
                    <a:rPr lang="en-GB" dirty="0"/>
                    <a:t>It is one of the five most fundamental constants in mathematics (0, 1,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GB" dirty="0"/>
                    <a:t>,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GB" dirty="0"/>
                    <a:t>,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GB" dirty="0"/>
                    <a:t>).</a:t>
                  </a:r>
                </a:p>
                <a:p>
                  <a:endParaRPr lang="en-GB" sz="1100" dirty="0"/>
                </a:p>
                <a:p>
                  <a:r>
                    <a:rPr lang="en-GB" dirty="0"/>
                    <a:t>It has the property that: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990823"/>
                  <a:ext cx="4824536" cy="2785378"/>
                </a:xfrm>
                <a:prstGeom prst="rect">
                  <a:avLst/>
                </a:prstGeom>
                <a:blipFill>
                  <a:blip r:embed="rId17"/>
                  <a:stretch>
                    <a:fillRect l="-1010" t="-1316" r="-1515" b="-28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828356" y="3919622"/>
                  <a:ext cx="3168352" cy="61824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     →    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356" y="3919622"/>
                  <a:ext cx="3168352" cy="6182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139952" y="4725144"/>
                  <a:ext cx="4680520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Although any function of the form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dirty="0"/>
                    <a:t> is known as </a:t>
                  </a:r>
                  <a:r>
                    <a:rPr lang="en-GB" b="1" dirty="0"/>
                    <a:t>an</a:t>
                  </a:r>
                  <a:r>
                    <a:rPr lang="en-GB" dirty="0"/>
                    <a:t> exponential function,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GB" dirty="0"/>
                    <a:t> is known as “</a:t>
                  </a:r>
                  <a:r>
                    <a:rPr lang="en-GB" b="1" dirty="0"/>
                    <a:t>the</a:t>
                  </a:r>
                  <a:r>
                    <a:rPr lang="en-GB" dirty="0"/>
                    <a:t>” exponential function.</a:t>
                  </a:r>
                </a:p>
                <a:p>
                  <a:endParaRPr lang="en-GB" dirty="0"/>
                </a:p>
                <a:p>
                  <a:r>
                    <a:rPr lang="en-GB" sz="1400" dirty="0"/>
                    <a:t>You can find the exponential function on your calculator, to the right (above the “ln” key)</a:t>
                  </a: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725144"/>
                  <a:ext cx="4680520" cy="1631216"/>
                </a:xfrm>
                <a:prstGeom prst="rect">
                  <a:avLst/>
                </a:prstGeom>
                <a:blipFill>
                  <a:blip r:embed="rId19"/>
                  <a:stretch>
                    <a:fillRect l="-1042" t="-1866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65413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00017 0.07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>
                      <a:latin typeface="+mj-lt"/>
                    </a:rPr>
                    <a:t>Differentiating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1224" b="-326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907659"/>
                <a:ext cx="5883448" cy="5356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Wingdings" panose="05000000000000000000" pitchFamily="2" charset="2"/>
                  </a:rPr>
                  <a:t>!</a:t>
                </a:r>
                <a:r>
                  <a:rPr lang="en-GB" sz="2000" dirty="0"/>
                  <a:t> 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</m:oMath>
                </a14:m>
                <a:r>
                  <a:rPr lang="en-GB" sz="2000" dirty="0"/>
                  <a:t>, 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/>
                  <a:t> is a constant,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7659"/>
                <a:ext cx="5883448" cy="535659"/>
              </a:xfrm>
              <a:prstGeom prst="rect">
                <a:avLst/>
              </a:prstGeom>
              <a:blipFill>
                <a:blip r:embed="rId3"/>
                <a:stretch>
                  <a:fillRect l="-826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1776630"/>
                <a:ext cx="356525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with respect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6630"/>
                <a:ext cx="3565252" cy="369332"/>
              </a:xfrm>
              <a:prstGeom prst="rect">
                <a:avLst/>
              </a:prstGeom>
              <a:blipFill>
                <a:blip r:embed="rId4"/>
                <a:stretch>
                  <a:fillRect b="-470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2276872"/>
                <a:ext cx="201622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76872"/>
                <a:ext cx="2016224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57652" y="1663362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Note: </a:t>
            </a:r>
            <a:r>
              <a:rPr lang="en-GB" sz="1400" dirty="0"/>
              <a:t>This is not a standalone rule but an application of something called the ‘</a:t>
            </a:r>
            <a:r>
              <a:rPr lang="en-GB" sz="1400" i="1" dirty="0"/>
              <a:t>chain rule</a:t>
            </a:r>
            <a:r>
              <a:rPr lang="en-GB" sz="1400" dirty="0"/>
              <a:t>’, which you will encounter in Year 2.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44208" y="1268760"/>
            <a:ext cx="864096" cy="39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44" y="3140968"/>
                <a:ext cx="356525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with respect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40968"/>
                <a:ext cx="3565252" cy="369332"/>
              </a:xfrm>
              <a:prstGeom prst="rect">
                <a:avLst/>
              </a:prstGeom>
              <a:blipFill>
                <a:blip r:embed="rId6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7584" y="3756150"/>
                <a:ext cx="309634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∴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56150"/>
                <a:ext cx="3096344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7544" y="4620246"/>
                <a:ext cx="356525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Different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with respect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620246"/>
                <a:ext cx="3565252" cy="369332"/>
              </a:xfrm>
              <a:prstGeom prst="rect">
                <a:avLst/>
              </a:prstGeom>
              <a:blipFill>
                <a:blip r:embed="rId8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2772" y="5235428"/>
                <a:ext cx="309634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72" y="5235428"/>
                <a:ext cx="3096344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652120" y="5058861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Note: </a:t>
            </a:r>
            <a:r>
              <a:rPr lang="en-GB" sz="1400" dirty="0"/>
              <a:t>In general, when you scale the function, you scale the derivative/integral.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71900" y="5295900"/>
            <a:ext cx="18415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7544" y="2136694"/>
            <a:ext cx="3565252" cy="7584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7544" y="3510299"/>
            <a:ext cx="3565252" cy="9414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7544" y="4989578"/>
            <a:ext cx="3565252" cy="9414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816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More Graph Transformations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8572" y="819326"/>
                <a:ext cx="2181448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2" y="819326"/>
                <a:ext cx="2181448" cy="369332"/>
              </a:xfrm>
              <a:prstGeom prst="rect">
                <a:avLst/>
              </a:prstGeom>
              <a:blipFill>
                <a:blip r:embed="rId2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951112" y="1602798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2512" y="3105920"/>
            <a:ext cx="3383384" cy="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39852" y="2928534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52" y="2928534"/>
                <a:ext cx="4489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5842" y="13077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42" y="1307711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/>
          <p:cNvSpPr/>
          <p:nvPr/>
        </p:nvSpPr>
        <p:spPr>
          <a:xfrm>
            <a:off x="315318" y="1625600"/>
            <a:ext cx="2415181" cy="1456308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  <a:gd name="connsiteX0" fmla="*/ 1469650 w 5139950"/>
              <a:gd name="connsiteY0" fmla="*/ 990600 h 1000007"/>
              <a:gd name="connsiteX1" fmla="*/ 0 w 5139950"/>
              <a:gd name="connsiteY1" fmla="*/ 990600 h 1000007"/>
              <a:gd name="connsiteX2" fmla="*/ 3323850 w 5139950"/>
              <a:gd name="connsiteY2" fmla="*/ 736600 h 1000007"/>
              <a:gd name="connsiteX3" fmla="*/ 5139950 w 5139950"/>
              <a:gd name="connsiteY3" fmla="*/ 0 h 1000007"/>
              <a:gd name="connsiteX0" fmla="*/ 32614 w 5983587"/>
              <a:gd name="connsiteY0" fmla="*/ 1023679 h 1035178"/>
              <a:gd name="connsiteX1" fmla="*/ 843637 w 5983587"/>
              <a:gd name="connsiteY1" fmla="*/ 990600 h 1035178"/>
              <a:gd name="connsiteX2" fmla="*/ 4167487 w 5983587"/>
              <a:gd name="connsiteY2" fmla="*/ 736600 h 1035178"/>
              <a:gd name="connsiteX3" fmla="*/ 5983587 w 5983587"/>
              <a:gd name="connsiteY3" fmla="*/ 0 h 1035178"/>
              <a:gd name="connsiteX0" fmla="*/ 5649 w 5956622"/>
              <a:gd name="connsiteY0" fmla="*/ 1023679 h 1026719"/>
              <a:gd name="connsiteX1" fmla="*/ 2685557 w 5956622"/>
              <a:gd name="connsiteY1" fmla="*/ 902390 h 1026719"/>
              <a:gd name="connsiteX2" fmla="*/ 4140522 w 5956622"/>
              <a:gd name="connsiteY2" fmla="*/ 736600 h 1026719"/>
              <a:gd name="connsiteX3" fmla="*/ 5956622 w 5956622"/>
              <a:gd name="connsiteY3" fmla="*/ 0 h 1026719"/>
              <a:gd name="connsiteX0" fmla="*/ 5649 w 6019974"/>
              <a:gd name="connsiteY0" fmla="*/ 1255230 h 1258270"/>
              <a:gd name="connsiteX1" fmla="*/ 2685557 w 6019974"/>
              <a:gd name="connsiteY1" fmla="*/ 1133941 h 1258270"/>
              <a:gd name="connsiteX2" fmla="*/ 4140522 w 6019974"/>
              <a:gd name="connsiteY2" fmla="*/ 968151 h 1258270"/>
              <a:gd name="connsiteX3" fmla="*/ 6019974 w 6019974"/>
              <a:gd name="connsiteY3" fmla="*/ 0 h 1258270"/>
              <a:gd name="connsiteX0" fmla="*/ 5649 w 6019974"/>
              <a:gd name="connsiteY0" fmla="*/ 1255230 h 1258270"/>
              <a:gd name="connsiteX1" fmla="*/ 2685557 w 6019974"/>
              <a:gd name="connsiteY1" fmla="*/ 1133941 h 1258270"/>
              <a:gd name="connsiteX2" fmla="*/ 4140522 w 6019974"/>
              <a:gd name="connsiteY2" fmla="*/ 968151 h 1258270"/>
              <a:gd name="connsiteX3" fmla="*/ 6019974 w 6019974"/>
              <a:gd name="connsiteY3" fmla="*/ 0 h 1258270"/>
              <a:gd name="connsiteX0" fmla="*/ 7290 w 6021615"/>
              <a:gd name="connsiteY0" fmla="*/ 1255230 h 1258006"/>
              <a:gd name="connsiteX1" fmla="*/ 2687198 w 6021615"/>
              <a:gd name="connsiteY1" fmla="*/ 1133941 h 1258006"/>
              <a:gd name="connsiteX2" fmla="*/ 4142163 w 6021615"/>
              <a:gd name="connsiteY2" fmla="*/ 968151 h 1258006"/>
              <a:gd name="connsiteX3" fmla="*/ 6021615 w 6021615"/>
              <a:gd name="connsiteY3" fmla="*/ 0 h 1258006"/>
              <a:gd name="connsiteX0" fmla="*/ 9557 w 6023882"/>
              <a:gd name="connsiteY0" fmla="*/ 1255230 h 1264379"/>
              <a:gd name="connsiteX1" fmla="*/ 2277677 w 6023882"/>
              <a:gd name="connsiteY1" fmla="*/ 1222151 h 1264379"/>
              <a:gd name="connsiteX2" fmla="*/ 4144430 w 6023882"/>
              <a:gd name="connsiteY2" fmla="*/ 968151 h 1264379"/>
              <a:gd name="connsiteX3" fmla="*/ 6023882 w 6023882"/>
              <a:gd name="connsiteY3" fmla="*/ 0 h 126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82" h="1264379">
                <a:moveTo>
                  <a:pt x="9557" y="1255230"/>
                </a:moveTo>
                <a:cubicBezTo>
                  <a:pt x="-119560" y="1276396"/>
                  <a:pt x="1081716" y="1258972"/>
                  <a:pt x="2277677" y="1222151"/>
                </a:cubicBezTo>
                <a:cubicBezTo>
                  <a:pt x="2968155" y="1200893"/>
                  <a:pt x="3520062" y="1171843"/>
                  <a:pt x="4144430" y="968151"/>
                </a:cubicBezTo>
                <a:cubicBezTo>
                  <a:pt x="4768798" y="764459"/>
                  <a:pt x="5544162" y="373960"/>
                  <a:pt x="602388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34232" y="2551972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32" y="2551972"/>
                <a:ext cx="44894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5276" y="1443221"/>
                <a:ext cx="1644577" cy="104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Input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is being replaced with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, so stretch of scale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400" dirty="0"/>
                  <a:t> 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-axis.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6" y="1443221"/>
                <a:ext cx="1644577" cy="1043940"/>
              </a:xfrm>
              <a:prstGeom prst="rect">
                <a:avLst/>
              </a:prstGeom>
              <a:blipFill>
                <a:blip r:embed="rId6"/>
                <a:stretch>
                  <a:fillRect l="-1111" t="-1170" b="-11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71123" y="844453"/>
                <a:ext cx="2181448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23" y="844453"/>
                <a:ext cx="2181448" cy="369332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54257" y="1348380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57" y="1348380"/>
                <a:ext cx="1159859" cy="312586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/>
          <p:cNvSpPr/>
          <p:nvPr/>
        </p:nvSpPr>
        <p:spPr>
          <a:xfrm>
            <a:off x="381000" y="1778000"/>
            <a:ext cx="3238500" cy="1257300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257300">
                <a:moveTo>
                  <a:pt x="0" y="1257300"/>
                </a:moveTo>
                <a:lnTo>
                  <a:pt x="50800" y="1257300"/>
                </a:lnTo>
                <a:cubicBezTo>
                  <a:pt x="311150" y="1212850"/>
                  <a:pt x="1030817" y="1200150"/>
                  <a:pt x="1562100" y="990600"/>
                </a:cubicBezTo>
                <a:cubicBezTo>
                  <a:pt x="2093383" y="781050"/>
                  <a:pt x="2665941" y="390525"/>
                  <a:pt x="32385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65947" y="1575890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47" y="1575890"/>
                <a:ext cx="1159859" cy="3125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6203918" y="1602798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05318" y="3105920"/>
            <a:ext cx="3383384" cy="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92658" y="2928534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58" y="2928534"/>
                <a:ext cx="44894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28648" y="13077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648" y="1307711"/>
                <a:ext cx="448940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96563" y="2799622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63" y="2799622"/>
                <a:ext cx="448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25982" y="1300346"/>
                <a:ext cx="2132268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Note: </a:t>
                </a:r>
                <a:r>
                  <a:rPr lang="en-GB" sz="1400" dirty="0"/>
                  <a:t>Recall the shape of a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400" dirty="0"/>
                  <a:t> graph.</a:t>
                </a:r>
              </a:p>
              <a:p>
                <a:endParaRPr lang="en-GB" sz="600" dirty="0"/>
              </a:p>
              <a:p>
                <a:r>
                  <a:rPr lang="en-GB" sz="1400" dirty="0"/>
                  <a:t>5 is ‘outside’ function, so stretch of scale factor 5 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-axis.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82" y="1300346"/>
                <a:ext cx="2132268" cy="1277273"/>
              </a:xfrm>
              <a:prstGeom prst="rect">
                <a:avLst/>
              </a:prstGeom>
              <a:blipFill>
                <a:blip r:embed="rId13"/>
                <a:stretch>
                  <a:fillRect l="-857" t="-476" r="-2286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64013" y="1443630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13" y="1443630"/>
                <a:ext cx="1159859" cy="3125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/>
          <p:cNvSpPr/>
          <p:nvPr/>
        </p:nvSpPr>
        <p:spPr>
          <a:xfrm flipH="1">
            <a:off x="4633806" y="2369558"/>
            <a:ext cx="3238500" cy="665742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257300">
                <a:moveTo>
                  <a:pt x="0" y="1257300"/>
                </a:moveTo>
                <a:lnTo>
                  <a:pt x="50800" y="1257300"/>
                </a:lnTo>
                <a:cubicBezTo>
                  <a:pt x="311150" y="1212850"/>
                  <a:pt x="1030817" y="1200150"/>
                  <a:pt x="1562100" y="990600"/>
                </a:cubicBezTo>
                <a:cubicBezTo>
                  <a:pt x="2093383" y="781050"/>
                  <a:pt x="2665941" y="390525"/>
                  <a:pt x="32385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99328" y="2195015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28" y="2195015"/>
                <a:ext cx="1159859" cy="3125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/>
          <p:cNvSpPr/>
          <p:nvPr/>
        </p:nvSpPr>
        <p:spPr>
          <a:xfrm flipH="1">
            <a:off x="4772030" y="1339862"/>
            <a:ext cx="3100276" cy="1674614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  <a:gd name="connsiteX0" fmla="*/ 0 w 3100276"/>
              <a:gd name="connsiteY0" fmla="*/ 1161435 h 1161435"/>
              <a:gd name="connsiteX1" fmla="*/ 50800 w 3100276"/>
              <a:gd name="connsiteY1" fmla="*/ 1161435 h 1161435"/>
              <a:gd name="connsiteX2" fmla="*/ 1562100 w 3100276"/>
              <a:gd name="connsiteY2" fmla="*/ 894735 h 1161435"/>
              <a:gd name="connsiteX3" fmla="*/ 3100276 w 3100276"/>
              <a:gd name="connsiteY3" fmla="*/ 0 h 116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276" h="1161435">
                <a:moveTo>
                  <a:pt x="0" y="1161435"/>
                </a:moveTo>
                <a:lnTo>
                  <a:pt x="50800" y="1161435"/>
                </a:lnTo>
                <a:cubicBezTo>
                  <a:pt x="311150" y="1116985"/>
                  <a:pt x="1053854" y="1088307"/>
                  <a:pt x="1562100" y="894735"/>
                </a:cubicBezTo>
                <a:cubicBezTo>
                  <a:pt x="2070346" y="701163"/>
                  <a:pt x="2527717" y="390525"/>
                  <a:pt x="3100276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98877" y="24541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77" y="2454111"/>
                <a:ext cx="4489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5601" y="3930734"/>
                <a:ext cx="2181448" cy="47166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1" y="3930734"/>
                <a:ext cx="2181448" cy="471668"/>
              </a:xfrm>
              <a:prstGeom prst="rect">
                <a:avLst/>
              </a:prstGeom>
              <a:blipFill>
                <a:blip r:embed="rId17"/>
                <a:stretch>
                  <a:fillRect b="-396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2013918" y="4950214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5318" y="6453336"/>
            <a:ext cx="3383384" cy="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602658" y="6275950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58" y="6275950"/>
                <a:ext cx="44894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738648" y="4655127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48" y="4655127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/>
          <p:cNvSpPr/>
          <p:nvPr/>
        </p:nvSpPr>
        <p:spPr>
          <a:xfrm>
            <a:off x="340024" y="4439616"/>
            <a:ext cx="3593801" cy="1456308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  <a:gd name="connsiteX0" fmla="*/ 1469650 w 5139950"/>
              <a:gd name="connsiteY0" fmla="*/ 990600 h 1000007"/>
              <a:gd name="connsiteX1" fmla="*/ 0 w 5139950"/>
              <a:gd name="connsiteY1" fmla="*/ 990600 h 1000007"/>
              <a:gd name="connsiteX2" fmla="*/ 3323850 w 5139950"/>
              <a:gd name="connsiteY2" fmla="*/ 736600 h 1000007"/>
              <a:gd name="connsiteX3" fmla="*/ 5139950 w 5139950"/>
              <a:gd name="connsiteY3" fmla="*/ 0 h 1000007"/>
              <a:gd name="connsiteX0" fmla="*/ 32614 w 5983587"/>
              <a:gd name="connsiteY0" fmla="*/ 1023679 h 1035178"/>
              <a:gd name="connsiteX1" fmla="*/ 843637 w 5983587"/>
              <a:gd name="connsiteY1" fmla="*/ 990600 h 1035178"/>
              <a:gd name="connsiteX2" fmla="*/ 4167487 w 5983587"/>
              <a:gd name="connsiteY2" fmla="*/ 736600 h 1035178"/>
              <a:gd name="connsiteX3" fmla="*/ 5983587 w 5983587"/>
              <a:gd name="connsiteY3" fmla="*/ 0 h 1035178"/>
              <a:gd name="connsiteX0" fmla="*/ 5649 w 5956622"/>
              <a:gd name="connsiteY0" fmla="*/ 1023679 h 1026719"/>
              <a:gd name="connsiteX1" fmla="*/ 2685557 w 5956622"/>
              <a:gd name="connsiteY1" fmla="*/ 902390 h 1026719"/>
              <a:gd name="connsiteX2" fmla="*/ 4140522 w 5956622"/>
              <a:gd name="connsiteY2" fmla="*/ 736600 h 1026719"/>
              <a:gd name="connsiteX3" fmla="*/ 5956622 w 5956622"/>
              <a:gd name="connsiteY3" fmla="*/ 0 h 1026719"/>
              <a:gd name="connsiteX0" fmla="*/ 5649 w 6019974"/>
              <a:gd name="connsiteY0" fmla="*/ 1255230 h 1258270"/>
              <a:gd name="connsiteX1" fmla="*/ 2685557 w 6019974"/>
              <a:gd name="connsiteY1" fmla="*/ 1133941 h 1258270"/>
              <a:gd name="connsiteX2" fmla="*/ 4140522 w 6019974"/>
              <a:gd name="connsiteY2" fmla="*/ 968151 h 1258270"/>
              <a:gd name="connsiteX3" fmla="*/ 6019974 w 6019974"/>
              <a:gd name="connsiteY3" fmla="*/ 0 h 1258270"/>
              <a:gd name="connsiteX0" fmla="*/ 5649 w 6019974"/>
              <a:gd name="connsiteY0" fmla="*/ 1255230 h 1258270"/>
              <a:gd name="connsiteX1" fmla="*/ 2685557 w 6019974"/>
              <a:gd name="connsiteY1" fmla="*/ 1133941 h 1258270"/>
              <a:gd name="connsiteX2" fmla="*/ 4140522 w 6019974"/>
              <a:gd name="connsiteY2" fmla="*/ 968151 h 1258270"/>
              <a:gd name="connsiteX3" fmla="*/ 6019974 w 6019974"/>
              <a:gd name="connsiteY3" fmla="*/ 0 h 1258270"/>
              <a:gd name="connsiteX0" fmla="*/ 7290 w 6021615"/>
              <a:gd name="connsiteY0" fmla="*/ 1255230 h 1258006"/>
              <a:gd name="connsiteX1" fmla="*/ 2687198 w 6021615"/>
              <a:gd name="connsiteY1" fmla="*/ 1133941 h 1258006"/>
              <a:gd name="connsiteX2" fmla="*/ 4142163 w 6021615"/>
              <a:gd name="connsiteY2" fmla="*/ 968151 h 1258006"/>
              <a:gd name="connsiteX3" fmla="*/ 6021615 w 6021615"/>
              <a:gd name="connsiteY3" fmla="*/ 0 h 1258006"/>
              <a:gd name="connsiteX0" fmla="*/ 9557 w 6023882"/>
              <a:gd name="connsiteY0" fmla="*/ 1255230 h 1264379"/>
              <a:gd name="connsiteX1" fmla="*/ 2277677 w 6023882"/>
              <a:gd name="connsiteY1" fmla="*/ 1222151 h 1264379"/>
              <a:gd name="connsiteX2" fmla="*/ 4144430 w 6023882"/>
              <a:gd name="connsiteY2" fmla="*/ 968151 h 1264379"/>
              <a:gd name="connsiteX3" fmla="*/ 6023882 w 6023882"/>
              <a:gd name="connsiteY3" fmla="*/ 0 h 126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82" h="1264379">
                <a:moveTo>
                  <a:pt x="9557" y="1255230"/>
                </a:moveTo>
                <a:cubicBezTo>
                  <a:pt x="-119560" y="1276396"/>
                  <a:pt x="1081716" y="1258972"/>
                  <a:pt x="2277677" y="1222151"/>
                </a:cubicBezTo>
                <a:cubicBezTo>
                  <a:pt x="2968155" y="1200893"/>
                  <a:pt x="3520062" y="1171843"/>
                  <a:pt x="4144430" y="968151"/>
                </a:cubicBezTo>
                <a:cubicBezTo>
                  <a:pt x="4768798" y="764459"/>
                  <a:pt x="5544162" y="373960"/>
                  <a:pt x="602388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25613" y="6089888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13" y="6089888"/>
                <a:ext cx="44894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00859" y="4588571"/>
                <a:ext cx="29158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We have a stretch 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-axis by scale factor 3, and a translation up by 2.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59" y="4588571"/>
                <a:ext cx="2915849" cy="523220"/>
              </a:xfrm>
              <a:prstGeom prst="rect">
                <a:avLst/>
              </a:prstGeom>
              <a:blipFill>
                <a:blip r:embed="rId20"/>
                <a:stretch>
                  <a:fillRect l="-628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50438" y="4448146"/>
                <a:ext cx="1159859" cy="41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GB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38" y="4448146"/>
                <a:ext cx="1159859" cy="411266"/>
              </a:xfrm>
              <a:prstGeom prst="rect">
                <a:avLst/>
              </a:prstGeom>
              <a:blipFill>
                <a:blip r:embed="rId21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: Shape 40"/>
          <p:cNvSpPr/>
          <p:nvPr/>
        </p:nvSpPr>
        <p:spPr>
          <a:xfrm>
            <a:off x="1072456" y="5134941"/>
            <a:ext cx="1870769" cy="1257300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257300">
                <a:moveTo>
                  <a:pt x="0" y="1257300"/>
                </a:moveTo>
                <a:lnTo>
                  <a:pt x="50800" y="1257300"/>
                </a:lnTo>
                <a:cubicBezTo>
                  <a:pt x="311150" y="1212850"/>
                  <a:pt x="1030817" y="1200150"/>
                  <a:pt x="1562100" y="990600"/>
                </a:cubicBezTo>
                <a:cubicBezTo>
                  <a:pt x="2093383" y="781050"/>
                  <a:pt x="2665941" y="390525"/>
                  <a:pt x="32385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52970" y="4943698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70" y="4943698"/>
                <a:ext cx="1159859" cy="3125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98664" y="5577417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64" y="5577417"/>
                <a:ext cx="44894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687532" y="5202149"/>
                <a:ext cx="2286006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Important Note</a:t>
                </a:r>
                <a:r>
                  <a:rPr lang="en-GB" sz="1400" dirty="0"/>
                  <a:t>: Because the original </a:t>
                </a:r>
                <a:r>
                  <a:rPr lang="en-GB" sz="1400" b="1" dirty="0"/>
                  <a:t>asymptote</a:t>
                </a:r>
                <a:r>
                  <a:rPr lang="en-GB" sz="1400" dirty="0"/>
                  <a:t> was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it is now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/>
                  <a:t> and you must indicate this along with its equation.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532" y="5202149"/>
                <a:ext cx="2286006" cy="1169551"/>
              </a:xfrm>
              <a:prstGeom prst="rect">
                <a:avLst/>
              </a:prstGeom>
              <a:blipFill>
                <a:blip r:embed="rId24"/>
                <a:stretch>
                  <a:fillRect l="-264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340024" y="5932819"/>
            <a:ext cx="347027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73794" y="5628317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94" y="5628317"/>
                <a:ext cx="115985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07331" y="1223968"/>
            <a:ext cx="4042636" cy="2147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74280" y="1223968"/>
            <a:ext cx="4383970" cy="2147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6608" y="4411474"/>
            <a:ext cx="7240100" cy="2239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364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14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601" y="1111334"/>
                <a:ext cx="2181448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1" y="1111334"/>
                <a:ext cx="2181448" cy="369332"/>
              </a:xfrm>
              <a:prstGeom prst="rect">
                <a:avLst/>
              </a:prstGeom>
              <a:blipFill>
                <a:blip r:embed="rId2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4311618" y="2237798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2318" y="5010920"/>
            <a:ext cx="7200000" cy="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94258" y="4833534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58" y="4833534"/>
                <a:ext cx="4489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4448" y="19554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48" y="1955411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63241" y="2877859"/>
                <a:ext cx="151298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41" y="2877859"/>
                <a:ext cx="1512987" cy="37555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/>
          <p:cNvSpPr/>
          <p:nvPr/>
        </p:nvSpPr>
        <p:spPr>
          <a:xfrm flipH="1">
            <a:off x="1231900" y="2946400"/>
            <a:ext cx="6483701" cy="2496137"/>
          </a:xfrm>
          <a:custGeom>
            <a:avLst/>
            <a:gdLst>
              <a:gd name="connsiteX0" fmla="*/ 0 w 3238500"/>
              <a:gd name="connsiteY0" fmla="*/ 1257300 h 1257300"/>
              <a:gd name="connsiteX1" fmla="*/ 50800 w 3238500"/>
              <a:gd name="connsiteY1" fmla="*/ 1257300 h 1257300"/>
              <a:gd name="connsiteX2" fmla="*/ 1562100 w 3238500"/>
              <a:gd name="connsiteY2" fmla="*/ 990600 h 1257300"/>
              <a:gd name="connsiteX3" fmla="*/ 3238500 w 3238500"/>
              <a:gd name="connsiteY3" fmla="*/ 0 h 1257300"/>
              <a:gd name="connsiteX0" fmla="*/ 0 w 3100276"/>
              <a:gd name="connsiteY0" fmla="*/ 1161435 h 1161435"/>
              <a:gd name="connsiteX1" fmla="*/ 50800 w 3100276"/>
              <a:gd name="connsiteY1" fmla="*/ 1161435 h 1161435"/>
              <a:gd name="connsiteX2" fmla="*/ 1562100 w 3100276"/>
              <a:gd name="connsiteY2" fmla="*/ 894735 h 1161435"/>
              <a:gd name="connsiteX3" fmla="*/ 3100276 w 3100276"/>
              <a:gd name="connsiteY3" fmla="*/ 0 h 1161435"/>
              <a:gd name="connsiteX0" fmla="*/ 0 w 3739617"/>
              <a:gd name="connsiteY0" fmla="*/ 1167375 h 1182799"/>
              <a:gd name="connsiteX1" fmla="*/ 690141 w 3739617"/>
              <a:gd name="connsiteY1" fmla="*/ 1161435 h 1182799"/>
              <a:gd name="connsiteX2" fmla="*/ 2201441 w 3739617"/>
              <a:gd name="connsiteY2" fmla="*/ 894735 h 1182799"/>
              <a:gd name="connsiteX3" fmla="*/ 3739617 w 3739617"/>
              <a:gd name="connsiteY3" fmla="*/ 0 h 1182799"/>
              <a:gd name="connsiteX0" fmla="*/ 0 w 3739617"/>
              <a:gd name="connsiteY0" fmla="*/ 1167375 h 1177815"/>
              <a:gd name="connsiteX1" fmla="*/ 690141 w 3739617"/>
              <a:gd name="connsiteY1" fmla="*/ 1161435 h 1177815"/>
              <a:gd name="connsiteX2" fmla="*/ 2201441 w 3739617"/>
              <a:gd name="connsiteY2" fmla="*/ 894735 h 1177815"/>
              <a:gd name="connsiteX3" fmla="*/ 3739617 w 3739617"/>
              <a:gd name="connsiteY3" fmla="*/ 0 h 1177815"/>
              <a:gd name="connsiteX0" fmla="*/ 0 w 3739617"/>
              <a:gd name="connsiteY0" fmla="*/ 1167375 h 1167375"/>
              <a:gd name="connsiteX1" fmla="*/ 720655 w 3739617"/>
              <a:gd name="connsiteY1" fmla="*/ 1132922 h 1167375"/>
              <a:gd name="connsiteX2" fmla="*/ 2201441 w 3739617"/>
              <a:gd name="connsiteY2" fmla="*/ 894735 h 1167375"/>
              <a:gd name="connsiteX3" fmla="*/ 3739617 w 3739617"/>
              <a:gd name="connsiteY3" fmla="*/ 0 h 1167375"/>
              <a:gd name="connsiteX0" fmla="*/ 0 w 3739617"/>
              <a:gd name="connsiteY0" fmla="*/ 1167375 h 1167375"/>
              <a:gd name="connsiteX1" fmla="*/ 720655 w 3739617"/>
              <a:gd name="connsiteY1" fmla="*/ 1132922 h 1167375"/>
              <a:gd name="connsiteX2" fmla="*/ 2201441 w 3739617"/>
              <a:gd name="connsiteY2" fmla="*/ 894735 h 1167375"/>
              <a:gd name="connsiteX3" fmla="*/ 3739617 w 3739617"/>
              <a:gd name="connsiteY3" fmla="*/ 0 h 1167375"/>
              <a:gd name="connsiteX0" fmla="*/ 0 w 3739617"/>
              <a:gd name="connsiteY0" fmla="*/ 1167375 h 1167375"/>
              <a:gd name="connsiteX1" fmla="*/ 720655 w 3739617"/>
              <a:gd name="connsiteY1" fmla="*/ 1132922 h 1167375"/>
              <a:gd name="connsiteX2" fmla="*/ 2201441 w 3739617"/>
              <a:gd name="connsiteY2" fmla="*/ 894735 h 1167375"/>
              <a:gd name="connsiteX3" fmla="*/ 3739617 w 3739617"/>
              <a:gd name="connsiteY3" fmla="*/ 0 h 1167375"/>
              <a:gd name="connsiteX0" fmla="*/ 0 w 3709103"/>
              <a:gd name="connsiteY0" fmla="*/ 1167375 h 1167375"/>
              <a:gd name="connsiteX1" fmla="*/ 690141 w 3709103"/>
              <a:gd name="connsiteY1" fmla="*/ 1132922 h 1167375"/>
              <a:gd name="connsiteX2" fmla="*/ 2170927 w 3709103"/>
              <a:gd name="connsiteY2" fmla="*/ 894735 h 1167375"/>
              <a:gd name="connsiteX3" fmla="*/ 3709103 w 3709103"/>
              <a:gd name="connsiteY3" fmla="*/ 0 h 1167375"/>
              <a:gd name="connsiteX0" fmla="*/ 0 w 3709103"/>
              <a:gd name="connsiteY0" fmla="*/ 1167375 h 1170092"/>
              <a:gd name="connsiteX1" fmla="*/ 690141 w 3709103"/>
              <a:gd name="connsiteY1" fmla="*/ 1132922 h 1170092"/>
              <a:gd name="connsiteX2" fmla="*/ 2170927 w 3709103"/>
              <a:gd name="connsiteY2" fmla="*/ 894735 h 1170092"/>
              <a:gd name="connsiteX3" fmla="*/ 3709103 w 3709103"/>
              <a:gd name="connsiteY3" fmla="*/ 0 h 1170092"/>
              <a:gd name="connsiteX0" fmla="*/ 0 w 3709103"/>
              <a:gd name="connsiteY0" fmla="*/ 1167375 h 1167514"/>
              <a:gd name="connsiteX1" fmla="*/ 690141 w 3709103"/>
              <a:gd name="connsiteY1" fmla="*/ 1132922 h 1167514"/>
              <a:gd name="connsiteX2" fmla="*/ 2170927 w 3709103"/>
              <a:gd name="connsiteY2" fmla="*/ 894735 h 1167514"/>
              <a:gd name="connsiteX3" fmla="*/ 3709103 w 3709103"/>
              <a:gd name="connsiteY3" fmla="*/ 0 h 116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103" h="1167514">
                <a:moveTo>
                  <a:pt x="0" y="1167375"/>
                </a:moveTo>
                <a:cubicBezTo>
                  <a:pt x="299793" y="1168959"/>
                  <a:pt x="366826" y="1156977"/>
                  <a:pt x="690141" y="1132922"/>
                </a:cubicBezTo>
                <a:cubicBezTo>
                  <a:pt x="1057048" y="1087482"/>
                  <a:pt x="1667767" y="1083555"/>
                  <a:pt x="2170927" y="894735"/>
                </a:cubicBezTo>
                <a:cubicBezTo>
                  <a:pt x="2674087" y="705915"/>
                  <a:pt x="3136544" y="390525"/>
                  <a:pt x="3709103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6618" y="5479132"/>
            <a:ext cx="69180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72732" y="3293740"/>
                <a:ext cx="2061468" cy="3879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732" y="3293740"/>
                <a:ext cx="2061468" cy="387927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76040" y="5127347"/>
                <a:ext cx="151298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40" y="5127347"/>
                <a:ext cx="1512987" cy="375552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4422318" y="3681667"/>
            <a:ext cx="1481148" cy="115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600" y="1509538"/>
            <a:ext cx="7992839" cy="4511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2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/>
          <p:cNvSpPr/>
          <p:nvPr/>
        </p:nvSpPr>
        <p:spPr>
          <a:xfrm>
            <a:off x="3779913" y="2276872"/>
            <a:ext cx="566204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Just for your interest…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0358" y="711485"/>
                <a:ext cx="505214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600" dirty="0"/>
                  <a:t>Where does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2600" dirty="0"/>
                  <a:t> come from, and why is it so important?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358" y="711485"/>
                <a:ext cx="5052146" cy="892552"/>
              </a:xfrm>
              <a:prstGeom prst="rect">
                <a:avLst/>
              </a:prstGeom>
              <a:blipFill>
                <a:blip r:embed="rId2"/>
                <a:stretch>
                  <a:fillRect l="-362" t="-6164" r="-1930" b="-17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stick man scratching he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056" y="825785"/>
            <a:ext cx="666533" cy="79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1754605"/>
                <a:ext cx="3456384" cy="15696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=2.71828…</m:t>
                    </m:r>
                  </m:oMath>
                </a14:m>
                <a:r>
                  <a:rPr lang="en-GB" sz="2400" dirty="0"/>
                  <a:t> </a:t>
                </a:r>
              </a:p>
              <a:p>
                <a:r>
                  <a:rPr lang="en-GB" dirty="0"/>
                  <a:t>is known as </a:t>
                </a:r>
                <a:r>
                  <a:rPr lang="en-GB" b="1" dirty="0"/>
                  <a:t>Euler’s Number</a:t>
                </a:r>
                <a:r>
                  <a:rPr lang="en-GB" dirty="0"/>
                  <a:t>, and is considered one of the five fundamental constants in maths: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0,  1,  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54605"/>
                <a:ext cx="3456384" cy="1569660"/>
              </a:xfrm>
              <a:prstGeom prst="rect">
                <a:avLst/>
              </a:prstGeom>
              <a:blipFill>
                <a:blip r:embed="rId4"/>
                <a:stretch>
                  <a:fillRect l="-1051" r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47716" y="1777950"/>
            <a:ext cx="4572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Its value was originally encountered by Bernoulli who was solving the following problem:</a:t>
            </a:r>
          </a:p>
          <a:p>
            <a:r>
              <a:rPr lang="en-GB" sz="1400" i="1" dirty="0"/>
              <a:t>You have £1. If you put it in a bank account with 100% interest, how much do you have a year later? If the interest is split into 2 instalments of 50% interest, how much will I have? What about 3 instalments of 33.3%? And so on…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/>
            </p:nvGraphicFramePr>
            <p:xfrm>
              <a:off x="5008240" y="3455116"/>
              <a:ext cx="3400724" cy="252183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43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570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No. Instalments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Money after a year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=£2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1×</m:t>
                                    </m:r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=£2.25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=£2.37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1×</m:t>
                                    </m:r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1.25</m:t>
                                    </m:r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=£2.44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GB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16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GB" sz="16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223758"/>
                  </p:ext>
                </p:extLst>
              </p:nvPr>
            </p:nvGraphicFramePr>
            <p:xfrm>
              <a:off x="5008240" y="3455116"/>
              <a:ext cx="3400724" cy="252183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43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570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No. Instalments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Money after a year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103279" r="-121654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103279" r="-1311" b="-4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203279" r="-121654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203279" r="-1311" b="-3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303279" r="-121654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303279" r="-1311" b="-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403279" r="-121654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403279" r="-1311" b="-1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7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" t="-279091" r="-12165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3607" t="-279091" r="-131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04916" y="6063580"/>
                <a:ext cx="40358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becomes larger, the amount after a year approaches £2.71…, i.e.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600" dirty="0"/>
                  <a:t>!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16" y="6063580"/>
                <a:ext cx="4035884" cy="584775"/>
              </a:xfrm>
              <a:prstGeom prst="rect">
                <a:avLst/>
              </a:prstGeom>
              <a:blipFill>
                <a:blip r:embed="rId6"/>
                <a:stretch>
                  <a:fillRect l="-906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1880" y="3539108"/>
                <a:ext cx="2376264" cy="8327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Thus: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3539108"/>
                <a:ext cx="2376264" cy="832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Right 38"/>
          <p:cNvSpPr/>
          <p:nvPr/>
        </p:nvSpPr>
        <p:spPr>
          <a:xfrm rot="10800000">
            <a:off x="3276600" y="3559696"/>
            <a:ext cx="1324378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1601" y="4436635"/>
                <a:ext cx="4546600" cy="178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But we have seen that differentiation by first principles uses ‘limits’. It is therefore possible to prove from the definition above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400" dirty="0"/>
                  <a:t> , and </a:t>
                </a:r>
                <a:r>
                  <a:rPr lang="en-GB" sz="1400" b="1" dirty="0"/>
                  <a:t>these two definitions of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1400" b="1" dirty="0"/>
                  <a:t> are considered to be equivalent*</a:t>
                </a:r>
                <a:r>
                  <a:rPr lang="en-GB" sz="1400" dirty="0"/>
                  <a:t>.</a:t>
                </a:r>
              </a:p>
              <a:p>
                <a:endParaRPr lang="en-GB" sz="600" dirty="0"/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400" dirty="0"/>
                  <a:t> therefore tends to arise in problems involving limits, and also therefore crops up all the time in anything involving differentiation and integration. Let’s see some applications…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4436635"/>
                <a:ext cx="4546600" cy="1787605"/>
              </a:xfrm>
              <a:prstGeom prst="rect">
                <a:avLst/>
              </a:prstGeom>
              <a:blipFill>
                <a:blip r:embed="rId8"/>
                <a:stretch>
                  <a:fillRect l="-402" t="-683" r="-402" b="-2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715278" y="4170288"/>
            <a:ext cx="0" cy="223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6528" y="6392856"/>
            <a:ext cx="41749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*You can find a full proof here in my Graph Sketching/Limits slides: </a:t>
            </a:r>
            <a:r>
              <a:rPr lang="en-GB" sz="1100" b="1" dirty="0"/>
              <a:t>http://www.drfrostmaths.com/resources/resource.php?rid=163</a:t>
            </a:r>
          </a:p>
        </p:txBody>
      </p:sp>
    </p:spTree>
    <p:extLst>
      <p:ext uri="{BB962C8B-B14F-4D97-AF65-F5344CB8AC3E}">
        <p14:creationId xmlns:p14="http://schemas.microsoft.com/office/powerpoint/2010/main" val="3777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/>
      <p:bldP spid="9" grpId="0"/>
      <p:bldP spid="10" grpId="0" animBg="1"/>
      <p:bldP spid="3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114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30923A-5D77-CB68-EE77-01498F19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65" y="781579"/>
            <a:ext cx="72485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901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P1 Chapter 14: Logarithms  The Natural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2025-06-20T14:43:41Z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