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81" r:id="rId5"/>
    <p:sldId id="643" r:id="rId6"/>
    <p:sldId id="646" r:id="rId7"/>
    <p:sldId id="644" r:id="rId8"/>
    <p:sldId id="645" r:id="rId9"/>
    <p:sldId id="647" r:id="rId10"/>
    <p:sldId id="533" r:id="rId11"/>
    <p:sldId id="700" r:id="rId12"/>
    <p:sldId id="702" r:id="rId13"/>
    <p:sldId id="53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30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1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5: </a:t>
            </a:r>
            <a:r>
              <a:rPr lang="en-GB" dirty="0">
                <a:solidFill>
                  <a:schemeClr val="accent5"/>
                </a:solidFill>
              </a:rPr>
              <a:t>Probability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Venn Diagrams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858A57D-3023-29E3-1E79-08DF1E5C0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015" y="1357312"/>
            <a:ext cx="58388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95452" y="4190009"/>
            <a:ext cx="3024336" cy="1512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5232772" y="1844824"/>
            <a:ext cx="1512168" cy="102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6156176" y="1844824"/>
            <a:ext cx="1512168" cy="102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/>
          <p:cNvSpPr/>
          <p:nvPr/>
        </p:nvSpPr>
        <p:spPr>
          <a:xfrm>
            <a:off x="2100216" y="1953821"/>
            <a:ext cx="590550" cy="809625"/>
          </a:xfrm>
          <a:custGeom>
            <a:avLst/>
            <a:gdLst>
              <a:gd name="connsiteX0" fmla="*/ 295275 w 590550"/>
              <a:gd name="connsiteY0" fmla="*/ 0 h 809625"/>
              <a:gd name="connsiteX1" fmla="*/ 119062 w 590550"/>
              <a:gd name="connsiteY1" fmla="*/ 100013 h 809625"/>
              <a:gd name="connsiteX2" fmla="*/ 52387 w 590550"/>
              <a:gd name="connsiteY2" fmla="*/ 214313 h 809625"/>
              <a:gd name="connsiteX3" fmla="*/ 9525 w 590550"/>
              <a:gd name="connsiteY3" fmla="*/ 323850 h 809625"/>
              <a:gd name="connsiteX4" fmla="*/ 0 w 590550"/>
              <a:gd name="connsiteY4" fmla="*/ 471488 h 809625"/>
              <a:gd name="connsiteX5" fmla="*/ 33337 w 590550"/>
              <a:gd name="connsiteY5" fmla="*/ 561975 h 809625"/>
              <a:gd name="connsiteX6" fmla="*/ 95250 w 590550"/>
              <a:gd name="connsiteY6" fmla="*/ 657225 h 809625"/>
              <a:gd name="connsiteX7" fmla="*/ 214312 w 590550"/>
              <a:gd name="connsiteY7" fmla="*/ 762000 h 809625"/>
              <a:gd name="connsiteX8" fmla="*/ 290512 w 590550"/>
              <a:gd name="connsiteY8" fmla="*/ 809625 h 809625"/>
              <a:gd name="connsiteX9" fmla="*/ 400050 w 590550"/>
              <a:gd name="connsiteY9" fmla="*/ 747713 h 809625"/>
              <a:gd name="connsiteX10" fmla="*/ 476250 w 590550"/>
              <a:gd name="connsiteY10" fmla="*/ 666750 h 809625"/>
              <a:gd name="connsiteX11" fmla="*/ 552450 w 590550"/>
              <a:gd name="connsiteY11" fmla="*/ 571500 h 809625"/>
              <a:gd name="connsiteX12" fmla="*/ 590550 w 590550"/>
              <a:gd name="connsiteY12" fmla="*/ 471488 h 809625"/>
              <a:gd name="connsiteX13" fmla="*/ 581025 w 590550"/>
              <a:gd name="connsiteY13" fmla="*/ 361950 h 809625"/>
              <a:gd name="connsiteX14" fmla="*/ 547687 w 590550"/>
              <a:gd name="connsiteY14" fmla="*/ 247650 h 809625"/>
              <a:gd name="connsiteX15" fmla="*/ 471487 w 590550"/>
              <a:gd name="connsiteY15" fmla="*/ 133350 h 809625"/>
              <a:gd name="connsiteX16" fmla="*/ 366712 w 590550"/>
              <a:gd name="connsiteY16" fmla="*/ 38100 h 809625"/>
              <a:gd name="connsiteX17" fmla="*/ 295275 w 590550"/>
              <a:gd name="connsiteY17" fmla="*/ 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90550" h="809625">
                <a:moveTo>
                  <a:pt x="295275" y="0"/>
                </a:moveTo>
                <a:lnTo>
                  <a:pt x="119062" y="100013"/>
                </a:lnTo>
                <a:lnTo>
                  <a:pt x="52387" y="214313"/>
                </a:lnTo>
                <a:lnTo>
                  <a:pt x="9525" y="323850"/>
                </a:lnTo>
                <a:lnTo>
                  <a:pt x="0" y="471488"/>
                </a:lnTo>
                <a:lnTo>
                  <a:pt x="33337" y="561975"/>
                </a:lnTo>
                <a:lnTo>
                  <a:pt x="95250" y="657225"/>
                </a:lnTo>
                <a:lnTo>
                  <a:pt x="214312" y="762000"/>
                </a:lnTo>
                <a:lnTo>
                  <a:pt x="290512" y="809625"/>
                </a:lnTo>
                <a:lnTo>
                  <a:pt x="400050" y="747713"/>
                </a:lnTo>
                <a:lnTo>
                  <a:pt x="476250" y="666750"/>
                </a:lnTo>
                <a:lnTo>
                  <a:pt x="552450" y="571500"/>
                </a:lnTo>
                <a:lnTo>
                  <a:pt x="590550" y="471488"/>
                </a:lnTo>
                <a:lnTo>
                  <a:pt x="581025" y="361950"/>
                </a:lnTo>
                <a:lnTo>
                  <a:pt x="547687" y="247650"/>
                </a:lnTo>
                <a:lnTo>
                  <a:pt x="471487" y="133350"/>
                </a:lnTo>
                <a:lnTo>
                  <a:pt x="366712" y="38100"/>
                </a:lnTo>
                <a:lnTo>
                  <a:pt x="295275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Venn Diagrams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872880" y="1590755"/>
            <a:ext cx="3024336" cy="15121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1173612" y="1844824"/>
            <a:ext cx="1512168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2097016" y="1844824"/>
            <a:ext cx="1512168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78272" y="173849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272" y="1738498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44484" y="172107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484" y="1721073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14908" y="147549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08" y="1475492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3528" y="764704"/>
                <a:ext cx="8064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Venn Diagrams allow us to combine events, e.g.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happened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happened”.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64704"/>
                <a:ext cx="8064896" cy="369332"/>
              </a:xfrm>
              <a:prstGeom prst="rect">
                <a:avLst/>
              </a:prstGeom>
              <a:blipFill>
                <a:blip r:embed="rId5"/>
                <a:stretch>
                  <a:fillRect l="-605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50196" y="3185979"/>
                <a:ext cx="34563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event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and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”</a:t>
                </a:r>
              </a:p>
              <a:p>
                <a:r>
                  <a:rPr lang="en-GB" sz="1600" dirty="0"/>
                  <a:t>Known as the </a:t>
                </a:r>
                <a:r>
                  <a:rPr lang="en-GB" sz="1600" b="1" dirty="0"/>
                  <a:t>intersection</a:t>
                </a:r>
                <a:r>
                  <a:rPr lang="en-GB" sz="1600" dirty="0"/>
                  <a:t>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96" y="3185979"/>
                <a:ext cx="3456384" cy="615553"/>
              </a:xfrm>
              <a:prstGeom prst="rect">
                <a:avLst/>
              </a:prstGeom>
              <a:blipFill>
                <a:blip r:embed="rId6"/>
                <a:stretch>
                  <a:fillRect l="-1411" t="-5941" b="-11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4932040" y="1590755"/>
            <a:ext cx="3024336" cy="15121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137432" y="173849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32" y="1738498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3644" y="172107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44" y="1721073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4068" y="147549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68" y="1475492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09356" y="3185979"/>
                <a:ext cx="34563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event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u="sng" dirty="0"/>
                  <a:t>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”</a:t>
                </a:r>
              </a:p>
              <a:p>
                <a:r>
                  <a:rPr lang="en-GB" sz="1600" dirty="0"/>
                  <a:t>Known as the </a:t>
                </a:r>
                <a:r>
                  <a:rPr lang="en-GB" sz="1600" b="1" dirty="0"/>
                  <a:t>union</a:t>
                </a:r>
                <a:r>
                  <a:rPr lang="en-GB" sz="1600" dirty="0"/>
                  <a:t>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56" y="3185979"/>
                <a:ext cx="3456384" cy="615553"/>
              </a:xfrm>
              <a:prstGeom prst="rect">
                <a:avLst/>
              </a:prstGeom>
              <a:blipFill>
                <a:blip r:embed="rId10"/>
                <a:stretch>
                  <a:fillRect l="-1587" t="-5941" b="-11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5242276" y="1843945"/>
            <a:ext cx="1512168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119588" y="4444078"/>
            <a:ext cx="1512168" cy="102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00844" y="433775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44" y="4337752"/>
                <a:ext cx="36004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67056" y="4320327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056" y="4320327"/>
                <a:ext cx="36004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7480" y="407474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0" y="4074746"/>
                <a:ext cx="3600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72768" y="5785233"/>
                <a:ext cx="34563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event “not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”</a:t>
                </a:r>
              </a:p>
              <a:p>
                <a:r>
                  <a:rPr lang="en-GB" sz="1600" dirty="0"/>
                  <a:t>Known as the </a:t>
                </a:r>
                <a:r>
                  <a:rPr lang="en-GB" sz="1600" b="1" dirty="0"/>
                  <a:t>union</a:t>
                </a:r>
                <a:r>
                  <a:rPr lang="en-GB" sz="1600" dirty="0"/>
                  <a:t>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68" y="5785233"/>
                <a:ext cx="3456384" cy="615553"/>
              </a:xfrm>
              <a:prstGeom prst="rect">
                <a:avLst/>
              </a:prstGeom>
              <a:blipFill>
                <a:blip r:embed="rId14"/>
                <a:stretch>
                  <a:fillRect l="-1587" t="-4950" b="-118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/>
          <p:cNvSpPr/>
          <p:nvPr/>
        </p:nvSpPr>
        <p:spPr>
          <a:xfrm>
            <a:off x="1281332" y="4444077"/>
            <a:ext cx="1512168" cy="1029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127020" y="4442396"/>
            <a:ext cx="1512168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/>
          <p:cNvSpPr/>
          <p:nvPr/>
        </p:nvSpPr>
        <p:spPr>
          <a:xfrm>
            <a:off x="5232772" y="4442396"/>
            <a:ext cx="1512168" cy="102937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/>
          <p:cNvSpPr/>
          <p:nvPr/>
        </p:nvSpPr>
        <p:spPr>
          <a:xfrm>
            <a:off x="6156176" y="4442396"/>
            <a:ext cx="1512168" cy="10293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/>
        </p:nvSpPr>
        <p:spPr>
          <a:xfrm>
            <a:off x="4932040" y="4188327"/>
            <a:ext cx="3024336" cy="151216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137432" y="433607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432" y="4336070"/>
                <a:ext cx="3600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403644" y="431864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644" y="4318645"/>
                <a:ext cx="36004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574068" y="407306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068" y="4073064"/>
                <a:ext cx="36004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09356" y="5783551"/>
                <a:ext cx="34563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These can be combined, </a:t>
                </a:r>
              </a:p>
              <a:p>
                <a:r>
                  <a:rPr lang="en-GB" dirty="0"/>
                  <a:t>e.g. “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not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”.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356" y="5783551"/>
                <a:ext cx="3456384" cy="646331"/>
              </a:xfrm>
              <a:prstGeom prst="rect">
                <a:avLst/>
              </a:prstGeom>
              <a:blipFill>
                <a:blip r:embed="rId18"/>
                <a:stretch>
                  <a:fillRect l="-1587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/>
          <p:nvPr/>
        </p:nvSpPr>
        <p:spPr>
          <a:xfrm>
            <a:off x="5242276" y="4441517"/>
            <a:ext cx="1512168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40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6" grpId="0" animBg="1"/>
      <p:bldP spid="17" grpId="0" animBg="1"/>
      <p:bldP spid="12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3" grpId="0"/>
      <p:bldP spid="15" grpId="0" animBg="1"/>
      <p:bldP spid="18" grpId="0"/>
      <p:bldP spid="19" grpId="0"/>
      <p:bldP spid="20" grpId="0"/>
      <p:bldP spid="21" grpId="0"/>
      <p:bldP spid="22" grpId="0" animBg="1"/>
      <p:bldP spid="24" grpId="0" animBg="1"/>
      <p:bldP spid="26" grpId="0"/>
      <p:bldP spid="27" grpId="0"/>
      <p:bldP spid="28" grpId="0"/>
      <p:bldP spid="29" grpId="0"/>
      <p:bldP spid="23" grpId="0" animBg="1"/>
      <p:bldP spid="30" grpId="0" animBg="1"/>
      <p:bldP spid="39" grpId="0" animBg="1"/>
      <p:bldP spid="40" grpId="0" animBg="1"/>
      <p:bldP spid="41" grpId="0" animBg="1"/>
      <p:bldP spid="42" grpId="0"/>
      <p:bldP spid="43" grpId="0"/>
      <p:bldP spid="44" grpId="0"/>
      <p:bldP spid="45" grpId="0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 involving probabilities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836712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either put frequencies or probabilities into the Venn Diagram.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67544" y="1434129"/>
                <a:ext cx="8001396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Given that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GB" sz="1600" dirty="0"/>
                  <a:t>, find the probability of:</a:t>
                </a:r>
              </a:p>
              <a:p>
                <a:pPr marL="342900" indent="-342900">
                  <a:buAutoNum type="alphaLcParenR"/>
                </a:pP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𝑛𝑒𝑖𝑡h𝑒𝑟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𝑛𝑜𝑟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434129"/>
                <a:ext cx="800139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064990" y="2945116"/>
            <a:ext cx="3024336" cy="165277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1365722" y="3199185"/>
            <a:ext cx="1512168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2289126" y="3199185"/>
            <a:ext cx="1512168" cy="1029375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70382" y="309285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382" y="3092859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36594" y="307543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594" y="3075434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07018" y="2829853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18" y="2829853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865462" y="3505937"/>
            <a:ext cx="71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0.6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70435" y="3807686"/>
            <a:ext cx="1309030" cy="419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450402" y="4297653"/>
            <a:ext cx="2338713" cy="915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55553" y="4219035"/>
            <a:ext cx="71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0.85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45210" y="3586838"/>
            <a:ext cx="71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0.25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89126" y="2917393"/>
            <a:ext cx="713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0.15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265339" y="3202291"/>
                <a:ext cx="4203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𝑛𝑜𝑡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𝑛𝑒𝑖𝑡h𝑒𝑟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𝑛𝑜𝑟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39" y="3202291"/>
                <a:ext cx="420360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467544" y="2829853"/>
            <a:ext cx="7952991" cy="1888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4507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 involving frequencies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692696"/>
                <a:ext cx="756084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A vet surveys 100 of her clients. She finds that</a:t>
                </a:r>
              </a:p>
              <a:p>
                <a:r>
                  <a:rPr lang="en-GB" sz="1600" dirty="0"/>
                  <a:t>25 own dogs, 15 own dogs and cats, 11 own dogs and tropical fish, 53 own cats, 10 own cats and tropical fish, 7 own dogs, cats and tropical fish, 40 own tropical fish.</a:t>
                </a:r>
              </a:p>
              <a:p>
                <a:endParaRPr lang="en-GB" dirty="0"/>
              </a:p>
              <a:p>
                <a:r>
                  <a:rPr lang="en-GB" sz="1600" dirty="0"/>
                  <a:t>Fill in this Venn Diagram, and hence answer the following questions:</a:t>
                </a:r>
              </a:p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𝑜𝑤𝑛𝑠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𝑑𝑜𝑔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𝑜𝑛𝑙𝑦</m:t>
                        </m:r>
                      </m:e>
                    </m:d>
                  </m:oMath>
                </a14:m>
                <a:endParaRPr lang="en-GB" b="0" dirty="0"/>
              </a:p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𝑑𝑜𝑒𝑠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𝑛𝑜𝑡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𝑜𝑤𝑛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𝑡𝑟𝑜𝑝𝑖𝑐𝑎𝑙</m:t>
                        </m:r>
                        <m:r>
                          <a:rPr lang="en-GB" b="0" i="1" smtClean="0">
                            <a:latin typeface="Cambria Math"/>
                          </a:rPr>
                          <m:t> </m:t>
                        </m:r>
                        <m:r>
                          <a:rPr lang="en-GB" b="0" i="1" smtClean="0">
                            <a:latin typeface="Cambria Math"/>
                          </a:rPr>
                          <m:t>𝑓𝑖𝑠h</m:t>
                        </m:r>
                      </m:e>
                    </m:d>
                  </m:oMath>
                </a14:m>
                <a:endParaRPr lang="en-GB" b="0" dirty="0"/>
              </a:p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  <m:r>
                      <a:rPr lang="en-GB" b="0" i="1" smtClean="0">
                        <a:latin typeface="Cambria Math"/>
                      </a:rPr>
                      <m:t>(</m:t>
                    </m:r>
                    <m:r>
                      <a:rPr lang="en-GB" b="0" i="1" smtClean="0">
                        <a:latin typeface="Cambria Math"/>
                      </a:rPr>
                      <m:t>𝑑𝑜𝑒𝑠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𝑛𝑜𝑡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𝑜𝑤𝑛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𝑑𝑜𝑔𝑠</m:t>
                    </m:r>
                    <m:r>
                      <a:rPr lang="en-GB" b="0" i="1" smtClean="0">
                        <a:latin typeface="Cambria Math"/>
                      </a:rPr>
                      <m:t>,  </m:t>
                    </m:r>
                    <m:r>
                      <a:rPr lang="en-GB" b="0" i="1" smtClean="0">
                        <a:latin typeface="Cambria Math"/>
                      </a:rPr>
                      <m:t>𝑐𝑎𝑡𝑠</m:t>
                    </m:r>
                    <m:r>
                      <a:rPr lang="en-GB" b="0" i="1" smtClean="0">
                        <a:latin typeface="Cambria Math"/>
                      </a:rPr>
                      <m:t>, </m:t>
                    </m:r>
                    <m:r>
                      <a:rPr lang="en-GB" b="0" i="1" smtClean="0">
                        <a:latin typeface="Cambria Math"/>
                      </a:rPr>
                      <m:t>𝑜𝑟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𝑡𝑟𝑜𝑝𝑖𝑐𝑎𝑙</m:t>
                    </m:r>
                    <m:r>
                      <a:rPr lang="en-GB" b="0" i="1" smtClean="0">
                        <a:latin typeface="Cambria Math"/>
                      </a:rPr>
                      <m:t> </m:t>
                    </m:r>
                    <m:r>
                      <a:rPr lang="en-GB" b="0" i="1" smtClean="0">
                        <a:latin typeface="Cambria Math"/>
                      </a:rPr>
                      <m:t>𝑓𝑖𝑠h</m:t>
                    </m:r>
                    <m:r>
                      <a:rPr lang="en-GB" b="0" i="1" smtClean="0">
                        <a:latin typeface="Cambria Math"/>
                      </a:rPr>
                      <m:t>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92696"/>
                <a:ext cx="7560840" cy="2215991"/>
              </a:xfrm>
              <a:prstGeom prst="rect">
                <a:avLst/>
              </a:prstGeom>
              <a:blipFill rotWithShape="0">
                <a:blip r:embed="rId2"/>
                <a:stretch>
                  <a:fillRect l="-645" t="-826" b="-22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2241765" y="3054924"/>
            <a:ext cx="3820868" cy="3550574"/>
            <a:chOff x="2339752" y="2875118"/>
            <a:chExt cx="4392489" cy="3960440"/>
          </a:xfrm>
        </p:grpSpPr>
        <p:sp>
          <p:nvSpPr>
            <p:cNvPr id="6" name="Oval 5"/>
            <p:cNvSpPr/>
            <p:nvPr/>
          </p:nvSpPr>
          <p:spPr>
            <a:xfrm>
              <a:off x="3138386" y="2875118"/>
              <a:ext cx="2567039" cy="245435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339752" y="4381201"/>
              <a:ext cx="2567039" cy="245435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4165202" y="4381201"/>
              <a:ext cx="2567039" cy="2454357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1593693" y="2913871"/>
            <a:ext cx="5040560" cy="3832681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914173" y="5122387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latin typeface="Cambria Math"/>
                        </a:rPr>
                        <m:t>𝑭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73" y="5122387"/>
                <a:ext cx="50405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48485" y="3146402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latin typeface="Cambria Math"/>
                        </a:rPr>
                        <m:t>𝑪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485" y="3146402"/>
                <a:ext cx="5040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53733" y="4730328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dirty="0" smtClean="0">
                          <a:latin typeface="Cambria Math"/>
                        </a:rPr>
                        <m:t>𝑫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733" y="4730328"/>
                <a:ext cx="50405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93693" y="2913871"/>
                <a:ext cx="504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en-GB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693" y="2913871"/>
                <a:ext cx="50405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61945" y="4775479"/>
                <a:ext cx="536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45" y="4775479"/>
                <a:ext cx="53684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292815" y="4527654"/>
                <a:ext cx="536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815" y="4527654"/>
                <a:ext cx="53684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98788" y="4527654"/>
                <a:ext cx="536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788" y="4527654"/>
                <a:ext cx="53684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861945" y="5449387"/>
                <a:ext cx="536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45" y="5449387"/>
                <a:ext cx="53684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36468" y="5449387"/>
                <a:ext cx="536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468" y="5449387"/>
                <a:ext cx="53684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45551" y="3635011"/>
                <a:ext cx="536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35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51" y="3635011"/>
                <a:ext cx="53684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80784" y="5322442"/>
                <a:ext cx="536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26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84" y="5322442"/>
                <a:ext cx="53684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661913" y="3653683"/>
                <a:ext cx="5368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13" y="3653683"/>
                <a:ext cx="53684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3841470" y="3576180"/>
            <a:ext cx="550687" cy="57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73386" y="4472947"/>
            <a:ext cx="550687" cy="57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12365" y="4474346"/>
            <a:ext cx="550687" cy="57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04736" y="5396078"/>
            <a:ext cx="550687" cy="57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55804" y="5396078"/>
            <a:ext cx="550687" cy="57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957932" y="5282364"/>
            <a:ext cx="550687" cy="57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29821" y="3604253"/>
            <a:ext cx="550687" cy="57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1520" y="4094240"/>
            <a:ext cx="1284163" cy="276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TextBox 30"/>
          <p:cNvSpPr txBox="1"/>
          <p:nvPr/>
        </p:nvSpPr>
        <p:spPr>
          <a:xfrm>
            <a:off x="309530" y="6190163"/>
            <a:ext cx="1212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Dr Frost’s cat “Pippin”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38197" y="2831663"/>
            <a:ext cx="1864308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Tip: </a:t>
            </a:r>
            <a:r>
              <a:rPr lang="en-GB" sz="1600" dirty="0"/>
              <a:t>Start from the centre frequency and work your way outwards using subtraction.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38197" y="4681542"/>
                <a:ext cx="1864308" cy="1272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197" y="4681542"/>
                <a:ext cx="1864308" cy="1272080"/>
              </a:xfrm>
              <a:prstGeom prst="rect">
                <a:avLst/>
              </a:prstGeom>
              <a:blipFill>
                <a:blip r:embed="rId16"/>
                <a:stretch>
                  <a:fillRect l="-2951" b="-23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7530697" y="4646429"/>
            <a:ext cx="869024" cy="4665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530697" y="5113022"/>
            <a:ext cx="869024" cy="4038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30697" y="5516880"/>
            <a:ext cx="869024" cy="4112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4649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51737" y="1187254"/>
            <a:ext cx="4392488" cy="532453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/>
              <a:t>The following shows the results of a survey on the types of exercise taken by a group of 100 people.</a:t>
            </a:r>
            <a:endParaRPr lang="en-GB" sz="1600" dirty="0"/>
          </a:p>
          <a:p>
            <a:r>
              <a:rPr lang="en-US" sz="1600" dirty="0"/>
              <a:t>	65 run</a:t>
            </a:r>
            <a:r>
              <a:rPr lang="en-GB" sz="1600" dirty="0"/>
              <a:t>		</a:t>
            </a:r>
            <a:r>
              <a:rPr lang="en-US" sz="1600" dirty="0"/>
              <a:t>48 swim</a:t>
            </a:r>
            <a:endParaRPr lang="en-GB" sz="1600" dirty="0"/>
          </a:p>
          <a:p>
            <a:r>
              <a:rPr lang="en-US" sz="1600" dirty="0"/>
              <a:t>	60 cycle</a:t>
            </a:r>
            <a:r>
              <a:rPr lang="en-GB" sz="1600" dirty="0"/>
              <a:t>		</a:t>
            </a:r>
            <a:r>
              <a:rPr lang="en-US" sz="1600" dirty="0"/>
              <a:t>40 run and swim</a:t>
            </a:r>
            <a:endParaRPr lang="en-GB" sz="1600" dirty="0"/>
          </a:p>
          <a:p>
            <a:r>
              <a:rPr lang="en-US" sz="1600" dirty="0"/>
              <a:t>	30 swim and cycle</a:t>
            </a:r>
            <a:r>
              <a:rPr lang="en-GB" sz="1600" dirty="0"/>
              <a:t>	</a:t>
            </a:r>
            <a:r>
              <a:rPr lang="en-US" sz="1600" dirty="0"/>
              <a:t>35 run and cycle</a:t>
            </a:r>
            <a:r>
              <a:rPr lang="en-GB" sz="1600" dirty="0"/>
              <a:t>	</a:t>
            </a:r>
            <a:r>
              <a:rPr lang="en-US" sz="1600" dirty="0"/>
              <a:t>25 do all three</a:t>
            </a:r>
            <a:endParaRPr lang="en-GB" sz="1600" dirty="0"/>
          </a:p>
          <a:p>
            <a:r>
              <a:rPr lang="en-US" sz="1600" dirty="0"/>
              <a:t> </a:t>
            </a:r>
            <a:endParaRPr lang="en-GB" sz="1600" dirty="0"/>
          </a:p>
          <a:p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dirty="0"/>
              <a:t>) Draw a Venn Diagram to represent these data. 				     </a:t>
            </a:r>
            <a:r>
              <a:rPr lang="en-US" sz="1600" b="1" dirty="0"/>
              <a:t>(4)</a:t>
            </a:r>
            <a:endParaRPr lang="en-GB" sz="1600" dirty="0"/>
          </a:p>
          <a:p>
            <a:r>
              <a:rPr lang="en-US" sz="1600" dirty="0"/>
              <a:t>Find the probability that a randomly selected person from the survey</a:t>
            </a:r>
            <a:endParaRPr lang="en-GB" sz="1600" dirty="0"/>
          </a:p>
          <a:p>
            <a:r>
              <a:rPr lang="en-US" sz="1600" dirty="0"/>
              <a:t> </a:t>
            </a:r>
            <a:endParaRPr lang="en-GB" sz="1600" dirty="0"/>
          </a:p>
          <a:p>
            <a:r>
              <a:rPr lang="en-US" sz="1600" dirty="0"/>
              <a:t>(</a:t>
            </a:r>
            <a:r>
              <a:rPr lang="en-US" sz="1600" i="1" dirty="0"/>
              <a:t>b</a:t>
            </a:r>
            <a:r>
              <a:rPr lang="en-US" sz="1600" dirty="0"/>
              <a:t>)  takes none of these types of exercise, 	    </a:t>
            </a:r>
            <a:r>
              <a:rPr lang="en-US" sz="1600" b="1" dirty="0"/>
              <a:t>(2)</a:t>
            </a:r>
            <a:endParaRPr lang="en-GB" sz="1600" dirty="0"/>
          </a:p>
          <a:p>
            <a:r>
              <a:rPr lang="en-US" sz="1600" dirty="0"/>
              <a:t>(</a:t>
            </a:r>
            <a:r>
              <a:rPr lang="en-US" sz="1600" i="1" dirty="0"/>
              <a:t>c</a:t>
            </a:r>
            <a:r>
              <a:rPr lang="en-US" sz="1600" dirty="0"/>
              <a:t>)   swims but does not run,		    </a:t>
            </a:r>
            <a:r>
              <a:rPr lang="en-US" sz="1600" b="1" dirty="0"/>
              <a:t>(2)</a:t>
            </a:r>
            <a:endParaRPr lang="en-GB" sz="1600" dirty="0"/>
          </a:p>
          <a:p>
            <a:pPr marL="342900" indent="-342900">
              <a:buAutoNum type="alphaLcParenBoth" startAt="4"/>
            </a:pPr>
            <a:r>
              <a:rPr lang="en-US" sz="1600" dirty="0"/>
              <a:t>takes at least two of these types of exercise.			                        </a:t>
            </a:r>
            <a:r>
              <a:rPr lang="en-US" sz="1600" b="1" dirty="0"/>
              <a:t>(2)</a:t>
            </a:r>
            <a:endParaRPr lang="en-GB" sz="1600" dirty="0"/>
          </a:p>
          <a:p>
            <a:pPr marL="342900" indent="-342900">
              <a:buAutoNum type="alphaLcParenBoth" startAt="4"/>
            </a:pPr>
            <a:endParaRPr lang="en-GB" sz="1600" dirty="0"/>
          </a:p>
          <a:p>
            <a:r>
              <a:rPr lang="en-US" sz="1600" strike="sngStrike" dirty="0"/>
              <a:t>Jason is one of the above group.</a:t>
            </a:r>
            <a:r>
              <a:rPr lang="en-GB" sz="1600" strike="sngStrike" dirty="0"/>
              <a:t> </a:t>
            </a:r>
            <a:r>
              <a:rPr lang="en-US" sz="1600" strike="sngStrike" dirty="0"/>
              <a:t>Given that Jason runs,</a:t>
            </a:r>
            <a:endParaRPr lang="en-GB" sz="1600" strike="sngStrike" dirty="0"/>
          </a:p>
          <a:p>
            <a:r>
              <a:rPr lang="en-US" sz="1600" strike="sngStrike" dirty="0"/>
              <a:t>(</a:t>
            </a:r>
            <a:r>
              <a:rPr lang="en-US" sz="1600" i="1" strike="sngStrike" dirty="0"/>
              <a:t>e</a:t>
            </a:r>
            <a:r>
              <a:rPr lang="en-US" sz="1600" strike="sngStrike" dirty="0"/>
              <a:t>) find the probability that he swims but does not cycle. 	</a:t>
            </a:r>
            <a:r>
              <a:rPr lang="en-US" sz="1600" dirty="0"/>
              <a:t>		      	    </a:t>
            </a:r>
            <a:r>
              <a:rPr lang="en-US" sz="1600" b="1" dirty="0"/>
              <a:t>(3)</a:t>
            </a:r>
            <a:endParaRPr lang="en-GB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51737" y="806157"/>
            <a:ext cx="2520280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Jan 2012 Q6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767" y="1916832"/>
            <a:ext cx="4489089" cy="35222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1946" y="863705"/>
            <a:ext cx="302433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Tip</a:t>
            </a:r>
            <a:r>
              <a:rPr lang="en-GB" dirty="0"/>
              <a:t>: You’ll lose a mark if you don’t have a box!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33257" y="1917907"/>
            <a:ext cx="4281714" cy="17841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3257" y="3695328"/>
            <a:ext cx="4281714" cy="248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35071" y="3938421"/>
            <a:ext cx="4281714" cy="248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34745" y="4186443"/>
            <a:ext cx="4281714" cy="2480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53767" y="4434465"/>
            <a:ext cx="4461204" cy="10045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12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5.2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Applied Year 1/AS</a:t>
            </a:r>
          </a:p>
          <a:p>
            <a:r>
              <a:rPr lang="en-GB" sz="2400" dirty="0"/>
              <a:t>Pages 32-33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8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2E1ACF4-EF41-EEBF-180C-48053E681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3" y="692696"/>
            <a:ext cx="66484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ECCB425-EA91-6629-AECA-F1808B9D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203" y="904875"/>
            <a:ext cx="66484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CF4756B-F3C6-D737-BF20-9BD446185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78" y="908720"/>
            <a:ext cx="67437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83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D3697A6F-5544-4023-9168-7BF5FEE226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365EA6-6EFB-4C6F-8E7A-8A11E57136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F76C30-0A07-4776-9CF1-34B22F313C7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24251</TotalTime>
  <Words>535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Stats1 Chapter 5: Probability  Venn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829</cp:revision>
  <dcterms:created xsi:type="dcterms:W3CDTF">2013-02-28T07:36:55Z</dcterms:created>
  <dcterms:modified xsi:type="dcterms:W3CDTF">2024-06-04T16:53:07Z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