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609" r:id="rId6"/>
    <p:sldId id="610" r:id="rId7"/>
    <p:sldId id="611" r:id="rId8"/>
    <p:sldId id="612" r:id="rId9"/>
    <p:sldId id="614" r:id="rId10"/>
    <p:sldId id="543" r:id="rId11"/>
    <p:sldId id="550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89E055DF-8A37-4942-A872-B4E6F183112E}"/>
    <pc:docChg chg="delSld modSld">
      <pc:chgData name="Dieter Beaven" userId="9bbdb69f-69d0-4759-aa9b-5c090a2da237" providerId="ADAL" clId="{89E055DF-8A37-4942-A872-B4E6F183112E}" dt="2025-06-11T11:39:25.215" v="8" actId="1076"/>
      <pc:docMkLst>
        <pc:docMk/>
      </pc:docMkLst>
      <pc:sldChg chg="addSp modSp mod">
        <pc:chgData name="Dieter Beaven" userId="9bbdb69f-69d0-4759-aa9b-5c090a2da237" providerId="ADAL" clId="{89E055DF-8A37-4942-A872-B4E6F183112E}" dt="2025-06-06T14:42:33.462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89E055DF-8A37-4942-A872-B4E6F183112E}" dt="2025-06-06T14:42:33.462" v="1" actId="1076"/>
          <ac:picMkLst>
            <pc:docMk/>
            <pc:sldMk cId="3896053727" sldId="543"/>
            <ac:picMk id="6" creationId="{7BA24D4B-4086-41DC-C6EC-C99F56027F16}"/>
          </ac:picMkLst>
        </pc:picChg>
      </pc:sldChg>
      <pc:sldChg chg="addSp modSp mod">
        <pc:chgData name="Dieter Beaven" userId="9bbdb69f-69d0-4759-aa9b-5c090a2da237" providerId="ADAL" clId="{89E055DF-8A37-4942-A872-B4E6F183112E}" dt="2025-06-11T11:39:25.215" v="8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9E055DF-8A37-4942-A872-B4E6F183112E}" dt="2025-06-11T11:39:25.215" v="8" actId="1076"/>
          <ac:picMkLst>
            <pc:docMk/>
            <pc:sldMk cId="3458699803" sldId="545"/>
            <ac:picMk id="6" creationId="{6BA850B9-00D7-5BCB-9799-9BACF97F3BD4}"/>
          </ac:picMkLst>
        </pc:picChg>
      </pc:sldChg>
      <pc:sldChg chg="addSp modSp mod">
        <pc:chgData name="Dieter Beaven" userId="9bbdb69f-69d0-4759-aa9b-5c090a2da237" providerId="ADAL" clId="{89E055DF-8A37-4942-A872-B4E6F183112E}" dt="2025-06-06T14:43:37.110" v="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89E055DF-8A37-4942-A872-B4E6F183112E}" dt="2025-06-06T14:43:37.110" v="3" actId="1076"/>
          <ac:picMkLst>
            <pc:docMk/>
            <pc:sldMk cId="4091202299" sldId="550"/>
            <ac:picMk id="6" creationId="{E904F4DC-30BC-84F7-79DF-B216D118A11B}"/>
          </ac:picMkLst>
        </pc:picChg>
      </pc:sldChg>
      <pc:sldChg chg="del">
        <pc:chgData name="Dieter Beaven" userId="9bbdb69f-69d0-4759-aa9b-5c090a2da237" providerId="ADAL" clId="{89E055DF-8A37-4942-A872-B4E6F183112E}" dt="2025-06-06T14:43:40.438" v="4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89E055DF-8A37-4942-A872-B4E6F183112E}" dt="2025-06-11T11:39:15.883" v="6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5296241-06C3-47ED-B18D-D79EF12A9D80}"/>
    <pc:docChg chg="addSld delSld modSld">
      <pc:chgData name="Dieter Beaven" userId="9bbdb69f-69d0-4759-aa9b-5c090a2da237" providerId="ADAL" clId="{15296241-06C3-47ED-B18D-D79EF12A9D80}" dt="2025-05-01T15:00:30.833" v="34" actId="20577"/>
      <pc:docMkLst>
        <pc:docMk/>
      </pc:docMkLst>
      <pc:sldChg chg="modSp mod">
        <pc:chgData name="Dieter Beaven" userId="9bbdb69f-69d0-4759-aa9b-5c090a2da237" providerId="ADAL" clId="{15296241-06C3-47ED-B18D-D79EF12A9D80}" dt="2025-05-01T15:00:30.833" v="3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5296241-06C3-47ED-B18D-D79EF12A9D80}" dt="2025-05-01T15:00:30.833" v="3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15296241-06C3-47ED-B18D-D79EF12A9D80}" dt="2025-05-01T14:59:10.783" v="1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5296241-06C3-47ED-B18D-D79EF12A9D80}" dt="2025-05-01T14:59:03.549" v="0"/>
        <pc:sldMkLst>
          <pc:docMk/>
          <pc:sldMk cId="1014464135" sldId="609"/>
        </pc:sldMkLst>
      </pc:sldChg>
      <pc:sldChg chg="add">
        <pc:chgData name="Dieter Beaven" userId="9bbdb69f-69d0-4759-aa9b-5c090a2da237" providerId="ADAL" clId="{15296241-06C3-47ED-B18D-D79EF12A9D80}" dt="2025-05-01T14:59:03.549" v="0"/>
        <pc:sldMkLst>
          <pc:docMk/>
          <pc:sldMk cId="411900437" sldId="610"/>
        </pc:sldMkLst>
      </pc:sldChg>
      <pc:sldChg chg="add">
        <pc:chgData name="Dieter Beaven" userId="9bbdb69f-69d0-4759-aa9b-5c090a2da237" providerId="ADAL" clId="{15296241-06C3-47ED-B18D-D79EF12A9D80}" dt="2025-05-01T14:59:03.549" v="0"/>
        <pc:sldMkLst>
          <pc:docMk/>
          <pc:sldMk cId="827682125" sldId="611"/>
        </pc:sldMkLst>
      </pc:sldChg>
      <pc:sldChg chg="add">
        <pc:chgData name="Dieter Beaven" userId="9bbdb69f-69d0-4759-aa9b-5c090a2da237" providerId="ADAL" clId="{15296241-06C3-47ED-B18D-D79EF12A9D80}" dt="2025-05-01T14:59:03.549" v="0"/>
        <pc:sldMkLst>
          <pc:docMk/>
          <pc:sldMk cId="3685014978" sldId="612"/>
        </pc:sldMkLst>
      </pc:sldChg>
      <pc:sldChg chg="modSp add mod">
        <pc:chgData name="Dieter Beaven" userId="9bbdb69f-69d0-4759-aa9b-5c090a2da237" providerId="ADAL" clId="{15296241-06C3-47ED-B18D-D79EF12A9D80}" dt="2025-05-01T14:59:23.821" v="12" actId="20577"/>
        <pc:sldMkLst>
          <pc:docMk/>
          <pc:sldMk cId="3869175513" sldId="614"/>
        </pc:sldMkLst>
        <pc:spChg chg="mod">
          <ac:chgData name="Dieter Beaven" userId="9bbdb69f-69d0-4759-aa9b-5c090a2da237" providerId="ADAL" clId="{15296241-06C3-47ED-B18D-D79EF12A9D80}" dt="2025-05-01T14:59:15.228" v="4" actId="20577"/>
          <ac:spMkLst>
            <pc:docMk/>
            <pc:sldMk cId="3869175513" sldId="614"/>
            <ac:spMk id="3" creationId="{00000000-0000-0000-0000-000000000000}"/>
          </ac:spMkLst>
        </pc:spChg>
        <pc:spChg chg="mod">
          <ac:chgData name="Dieter Beaven" userId="9bbdb69f-69d0-4759-aa9b-5c090a2da237" providerId="ADAL" clId="{15296241-06C3-47ED-B18D-D79EF12A9D80}" dt="2025-05-01T14:59:23.821" v="12" actId="20577"/>
          <ac:spMkLst>
            <pc:docMk/>
            <pc:sldMk cId="3869175513" sldId="614"/>
            <ac:spMk id="5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30C95632-A3A2-4979-9455-E20141D89A57}"/>
    <pc:docChg chg="modSld">
      <pc:chgData name="Dieter Beaven" userId="9bbdb69f-69d0-4759-aa9b-5c090a2da237" providerId="ADAL" clId="{30C95632-A3A2-4979-9455-E20141D89A57}" dt="2025-04-25T15:28:36.751" v="1" actId="20577"/>
      <pc:docMkLst>
        <pc:docMk/>
      </pc:docMkLst>
      <pc:sldChg chg="modSp mod">
        <pc:chgData name="Dieter Beaven" userId="9bbdb69f-69d0-4759-aa9b-5c090a2da237" providerId="ADAL" clId="{30C95632-A3A2-4979-9455-E20141D89A57}" dt="2025-04-25T15:28:36.751" v="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0C95632-A3A2-4979-9455-E20141D89A57}" dt="2025-04-25T15:28:36.751" v="1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8A8F40EB-C9BA-4941-8631-E22AAD245816}"/>
    <pc:docChg chg="modSld">
      <pc:chgData name="Dieter Beaven" userId="9bbdb69f-69d0-4759-aa9b-5c090a2da237" providerId="ADAL" clId="{8A8F40EB-C9BA-4941-8631-E22AAD245816}" dt="2025-04-28T09:48:42.093" v="13" actId="20577"/>
      <pc:docMkLst>
        <pc:docMk/>
      </pc:docMkLst>
      <pc:sldChg chg="modSp mod">
        <pc:chgData name="Dieter Beaven" userId="9bbdb69f-69d0-4759-aa9b-5c090a2da237" providerId="ADAL" clId="{8A8F40EB-C9BA-4941-8631-E22AAD245816}" dt="2025-04-28T09:48:42.093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A8F40EB-C9BA-4941-8631-E22AAD245816}" dt="2025-04-28T09:48:42.093" v="1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6: </a:t>
            </a:r>
            <a:r>
              <a:rPr lang="en-GB" dirty="0">
                <a:solidFill>
                  <a:schemeClr val="accent5"/>
                </a:solidFill>
              </a:rPr>
              <a:t>Circles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Inscribed Triangles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Triangles in Circles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1043608" y="1916832"/>
            <a:ext cx="2808312" cy="27363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/>
          <p:cNvSpPr/>
          <p:nvPr/>
        </p:nvSpPr>
        <p:spPr>
          <a:xfrm>
            <a:off x="1088256" y="2642096"/>
            <a:ext cx="2590800" cy="1981200"/>
          </a:xfrm>
          <a:custGeom>
            <a:avLst/>
            <a:gdLst>
              <a:gd name="connsiteX0" fmla="*/ 0 w 2590800"/>
              <a:gd name="connsiteY0" fmla="*/ 266700 h 1981200"/>
              <a:gd name="connsiteX1" fmla="*/ 1727200 w 2590800"/>
              <a:gd name="connsiteY1" fmla="*/ 1981200 h 1981200"/>
              <a:gd name="connsiteX2" fmla="*/ 2590800 w 2590800"/>
              <a:gd name="connsiteY2" fmla="*/ 0 h 1981200"/>
              <a:gd name="connsiteX3" fmla="*/ 38100 w 2590800"/>
              <a:gd name="connsiteY3" fmla="*/ 3048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981200">
                <a:moveTo>
                  <a:pt x="0" y="266700"/>
                </a:moveTo>
                <a:lnTo>
                  <a:pt x="1727200" y="1981200"/>
                </a:lnTo>
                <a:lnTo>
                  <a:pt x="2590800" y="0"/>
                </a:lnTo>
                <a:lnTo>
                  <a:pt x="38100" y="304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220468" y="1459260"/>
            <a:ext cx="4320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We’d say: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triangle </a:t>
            </a:r>
            <a:r>
              <a:rPr lang="en-GB" sz="2000" b="1" u="sng" dirty="0"/>
              <a:t>inscribes</a:t>
            </a:r>
            <a:r>
              <a:rPr lang="en-GB" sz="2000" dirty="0"/>
              <a:t> the circle.</a:t>
            </a:r>
            <a:br>
              <a:rPr lang="en-GB" sz="2000" dirty="0"/>
            </a:br>
            <a:r>
              <a:rPr lang="en-GB" sz="1600" dirty="0"/>
              <a:t>(A shape inscribes another if it is inside and its boundaries touch but do not intersect the outer shape)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circle </a:t>
            </a:r>
            <a:r>
              <a:rPr lang="en-GB" sz="2000" b="1" u="sng" dirty="0"/>
              <a:t>circumscribes</a:t>
            </a:r>
            <a:r>
              <a:rPr lang="en-GB" sz="2000" dirty="0"/>
              <a:t> the triangle.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the circumscribing shape is a circle, it is known as the </a:t>
            </a:r>
            <a:r>
              <a:rPr lang="en-GB" sz="2000" b="1" u="sng" dirty="0"/>
              <a:t>circumcircle</a:t>
            </a:r>
            <a:r>
              <a:rPr lang="en-GB" sz="2000" dirty="0"/>
              <a:t> of the triangle.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centre of a circumcircle is known as the </a:t>
            </a:r>
            <a:r>
              <a:rPr lang="en-GB" sz="2000" b="1" u="sng" dirty="0"/>
              <a:t>circumcentre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4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Triangles in Circles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992808" y="1180232"/>
            <a:ext cx="2592288" cy="2520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716016" y="1180232"/>
            <a:ext cx="2592288" cy="2520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/>
          <p:cNvSpPr/>
          <p:nvPr/>
        </p:nvSpPr>
        <p:spPr>
          <a:xfrm>
            <a:off x="999356" y="1219696"/>
            <a:ext cx="2590800" cy="1384300"/>
          </a:xfrm>
          <a:custGeom>
            <a:avLst/>
            <a:gdLst>
              <a:gd name="connsiteX0" fmla="*/ 0 w 2590800"/>
              <a:gd name="connsiteY0" fmla="*/ 266700 h 1981200"/>
              <a:gd name="connsiteX1" fmla="*/ 1727200 w 2590800"/>
              <a:gd name="connsiteY1" fmla="*/ 1981200 h 1981200"/>
              <a:gd name="connsiteX2" fmla="*/ 2590800 w 2590800"/>
              <a:gd name="connsiteY2" fmla="*/ 0 h 1981200"/>
              <a:gd name="connsiteX3" fmla="*/ 38100 w 2590800"/>
              <a:gd name="connsiteY3" fmla="*/ 304800 h 1981200"/>
              <a:gd name="connsiteX0" fmla="*/ 0 w 1727200"/>
              <a:gd name="connsiteY0" fmla="*/ 1689100 h 3403600"/>
              <a:gd name="connsiteX1" fmla="*/ 1727200 w 1727200"/>
              <a:gd name="connsiteY1" fmla="*/ 3403600 h 3403600"/>
              <a:gd name="connsiteX2" fmla="*/ 850900 w 1727200"/>
              <a:gd name="connsiteY2" fmla="*/ 0 h 3403600"/>
              <a:gd name="connsiteX3" fmla="*/ 38100 w 1727200"/>
              <a:gd name="connsiteY3" fmla="*/ 1727200 h 3403600"/>
              <a:gd name="connsiteX0" fmla="*/ 88900 w 1816100"/>
              <a:gd name="connsiteY0" fmla="*/ 1689100 h 3403600"/>
              <a:gd name="connsiteX1" fmla="*/ 1816100 w 1816100"/>
              <a:gd name="connsiteY1" fmla="*/ 3403600 h 3403600"/>
              <a:gd name="connsiteX2" fmla="*/ 939800 w 1816100"/>
              <a:gd name="connsiteY2" fmla="*/ 0 h 3403600"/>
              <a:gd name="connsiteX3" fmla="*/ 0 w 1816100"/>
              <a:gd name="connsiteY3" fmla="*/ 1384300 h 3403600"/>
              <a:gd name="connsiteX0" fmla="*/ 88900 w 2565400"/>
              <a:gd name="connsiteY0" fmla="*/ 1689100 h 1689100"/>
              <a:gd name="connsiteX1" fmla="*/ 2565400 w 2565400"/>
              <a:gd name="connsiteY1" fmla="*/ 927100 h 1689100"/>
              <a:gd name="connsiteX2" fmla="*/ 939800 w 2565400"/>
              <a:gd name="connsiteY2" fmla="*/ 0 h 1689100"/>
              <a:gd name="connsiteX3" fmla="*/ 0 w 2565400"/>
              <a:gd name="connsiteY3" fmla="*/ 1384300 h 1689100"/>
              <a:gd name="connsiteX0" fmla="*/ 0 w 2565400"/>
              <a:gd name="connsiteY0" fmla="*/ 1371600 h 1384300"/>
              <a:gd name="connsiteX1" fmla="*/ 2565400 w 2565400"/>
              <a:gd name="connsiteY1" fmla="*/ 927100 h 1384300"/>
              <a:gd name="connsiteX2" fmla="*/ 939800 w 2565400"/>
              <a:gd name="connsiteY2" fmla="*/ 0 h 1384300"/>
              <a:gd name="connsiteX3" fmla="*/ 0 w 2565400"/>
              <a:gd name="connsiteY3" fmla="*/ 1384300 h 1384300"/>
              <a:gd name="connsiteX0" fmla="*/ 0 w 2590800"/>
              <a:gd name="connsiteY0" fmla="*/ 1371600 h 1384300"/>
              <a:gd name="connsiteX1" fmla="*/ 2590800 w 2590800"/>
              <a:gd name="connsiteY1" fmla="*/ 1104900 h 1384300"/>
              <a:gd name="connsiteX2" fmla="*/ 939800 w 2590800"/>
              <a:gd name="connsiteY2" fmla="*/ 0 h 1384300"/>
              <a:gd name="connsiteX3" fmla="*/ 0 w 2590800"/>
              <a:gd name="connsiteY3" fmla="*/ 1384300 h 138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384300">
                <a:moveTo>
                  <a:pt x="0" y="1371600"/>
                </a:moveTo>
                <a:lnTo>
                  <a:pt x="2590800" y="1104900"/>
                </a:lnTo>
                <a:lnTo>
                  <a:pt x="939800" y="0"/>
                </a:lnTo>
                <a:lnTo>
                  <a:pt x="0" y="13843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801788" y="1446113"/>
            <a:ext cx="203225" cy="130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0250" y="1366838"/>
            <a:ext cx="142875" cy="2143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7569" y="2430847"/>
                <a:ext cx="399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69" y="2430847"/>
                <a:ext cx="3992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43894" y="870902"/>
                <a:ext cx="399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894" y="870902"/>
                <a:ext cx="3992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11104" y="2147455"/>
                <a:ext cx="399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04" y="2147455"/>
                <a:ext cx="3992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9552" y="3933056"/>
                <a:ext cx="324036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GB" dirty="0"/>
                  <a:t> then: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en-GB" b="1" dirty="0"/>
                  <a:t> is the diameter of the circumcircle of triangle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𝑨𝑩𝑪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Similarly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dirty="0"/>
                  <a:t> is the diameter of a circle: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𝑨𝑩𝑪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b="1" dirty="0"/>
                  <a:t> therefore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GB" b="1" dirty="0"/>
                  <a:t> is perpendicular to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933056"/>
                <a:ext cx="3240360" cy="2585323"/>
              </a:xfrm>
              <a:prstGeom prst="rect">
                <a:avLst/>
              </a:prstGeom>
              <a:blipFill>
                <a:blip r:embed="rId5"/>
                <a:stretch>
                  <a:fillRect l="-1695" t="-1179" r="-1695" b="-21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499992" y="3913237"/>
            <a:ext cx="324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three points/a triangle we can find the centre of the circumcircle by: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Finding the equation of the perpendicular bisectors of two different 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Find the point of intersection of the two bisectors.</a:t>
            </a:r>
          </a:p>
        </p:txBody>
      </p:sp>
      <p:sp>
        <p:nvSpPr>
          <p:cNvPr id="22" name="Freeform: Shape 21"/>
          <p:cNvSpPr/>
          <p:nvPr/>
        </p:nvSpPr>
        <p:spPr>
          <a:xfrm>
            <a:off x="4737100" y="1854200"/>
            <a:ext cx="2425700" cy="1860550"/>
          </a:xfrm>
          <a:custGeom>
            <a:avLst/>
            <a:gdLst>
              <a:gd name="connsiteX0" fmla="*/ 0 w 2540000"/>
              <a:gd name="connsiteY0" fmla="*/ 406400 h 1517650"/>
              <a:gd name="connsiteX1" fmla="*/ 812800 w 2540000"/>
              <a:gd name="connsiteY1" fmla="*/ 1517650 h 1517650"/>
              <a:gd name="connsiteX2" fmla="*/ 2540000 w 2540000"/>
              <a:gd name="connsiteY2" fmla="*/ 0 h 1517650"/>
              <a:gd name="connsiteX3" fmla="*/ 0 w 2540000"/>
              <a:gd name="connsiteY3" fmla="*/ 406400 h 1517650"/>
              <a:gd name="connsiteX0" fmla="*/ 0 w 2444750"/>
              <a:gd name="connsiteY0" fmla="*/ 635000 h 1746250"/>
              <a:gd name="connsiteX1" fmla="*/ 812800 w 2444750"/>
              <a:gd name="connsiteY1" fmla="*/ 1746250 h 1746250"/>
              <a:gd name="connsiteX2" fmla="*/ 2444750 w 2444750"/>
              <a:gd name="connsiteY2" fmla="*/ 0 h 1746250"/>
              <a:gd name="connsiteX3" fmla="*/ 0 w 2444750"/>
              <a:gd name="connsiteY3" fmla="*/ 635000 h 1746250"/>
              <a:gd name="connsiteX0" fmla="*/ 0 w 2425700"/>
              <a:gd name="connsiteY0" fmla="*/ 311150 h 1746250"/>
              <a:gd name="connsiteX1" fmla="*/ 793750 w 2425700"/>
              <a:gd name="connsiteY1" fmla="*/ 1746250 h 1746250"/>
              <a:gd name="connsiteX2" fmla="*/ 2425700 w 2425700"/>
              <a:gd name="connsiteY2" fmla="*/ 0 h 1746250"/>
              <a:gd name="connsiteX3" fmla="*/ 0 w 2425700"/>
              <a:gd name="connsiteY3" fmla="*/ 311150 h 1746250"/>
              <a:gd name="connsiteX0" fmla="*/ 0 w 2425700"/>
              <a:gd name="connsiteY0" fmla="*/ 311150 h 1860550"/>
              <a:gd name="connsiteX1" fmla="*/ 1123950 w 2425700"/>
              <a:gd name="connsiteY1" fmla="*/ 1860550 h 1860550"/>
              <a:gd name="connsiteX2" fmla="*/ 2425700 w 2425700"/>
              <a:gd name="connsiteY2" fmla="*/ 0 h 1860550"/>
              <a:gd name="connsiteX3" fmla="*/ 0 w 2425700"/>
              <a:gd name="connsiteY3" fmla="*/ 311150 h 186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1860550">
                <a:moveTo>
                  <a:pt x="0" y="311150"/>
                </a:moveTo>
                <a:lnTo>
                  <a:pt x="1123950" y="1860550"/>
                </a:lnTo>
                <a:lnTo>
                  <a:pt x="2425700" y="0"/>
                </a:lnTo>
                <a:lnTo>
                  <a:pt x="0" y="31115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425950" y="1422400"/>
            <a:ext cx="2946400" cy="195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699000" y="1525270"/>
            <a:ext cx="2705100" cy="180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25975" y="4287348"/>
            <a:ext cx="3107825" cy="729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2894" y="5635942"/>
            <a:ext cx="3107825" cy="879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99992" y="5012060"/>
            <a:ext cx="3272408" cy="14776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9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1058875"/>
                <a:ext cx="6208750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[Textbook]</a:t>
                </a:r>
                <a:r>
                  <a:rPr lang="en-GB" dirty="0"/>
                  <a:t> The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−8,1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4,5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−4,9</m:t>
                        </m:r>
                      </m:e>
                    </m:d>
                  </m:oMath>
                </a14:m>
                <a:r>
                  <a:rPr lang="en-GB" dirty="0"/>
                  <a:t> lie on a circle.</a:t>
                </a:r>
              </a:p>
              <a:p>
                <a:r>
                  <a:rPr lang="en-GB" dirty="0"/>
                  <a:t>a) Show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is a diameter of the circle.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8875"/>
                <a:ext cx="6208750" cy="646331"/>
              </a:xfrm>
              <a:prstGeom prst="rect">
                <a:avLst/>
              </a:prstGeom>
              <a:blipFill>
                <a:blip r:embed="rId2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9878" y="2086388"/>
                <a:ext cx="3888432" cy="250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Method 1:</a:t>
                </a:r>
              </a:p>
              <a:p>
                <a:r>
                  <a:rPr lang="en-GB" dirty="0"/>
                  <a:t>Show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80+80=160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Therefore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is the diameter.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78" y="2086388"/>
                <a:ext cx="3888432" cy="2506648"/>
              </a:xfrm>
              <a:prstGeom prst="rect">
                <a:avLst/>
              </a:prstGeom>
              <a:blipFill>
                <a:blip r:embed="rId3"/>
                <a:stretch>
                  <a:fillRect l="-1411" t="-1217" b="-29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7161504" y="850622"/>
            <a:ext cx="1584176" cy="152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/>
          <p:cNvSpPr/>
          <p:nvPr/>
        </p:nvSpPr>
        <p:spPr>
          <a:xfrm>
            <a:off x="7176977" y="925032"/>
            <a:ext cx="1552353" cy="893135"/>
          </a:xfrm>
          <a:custGeom>
            <a:avLst/>
            <a:gdLst>
              <a:gd name="connsiteX0" fmla="*/ 0 w 1552353"/>
              <a:gd name="connsiteY0" fmla="*/ 893135 h 893135"/>
              <a:gd name="connsiteX1" fmla="*/ 1552353 w 1552353"/>
              <a:gd name="connsiteY1" fmla="*/ 542261 h 893135"/>
              <a:gd name="connsiteX2" fmla="*/ 457200 w 1552353"/>
              <a:gd name="connsiteY2" fmla="*/ 0 h 893135"/>
              <a:gd name="connsiteX3" fmla="*/ 0 w 1552353"/>
              <a:gd name="connsiteY3" fmla="*/ 893135 h 8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353" h="893135">
                <a:moveTo>
                  <a:pt x="0" y="893135"/>
                </a:moveTo>
                <a:lnTo>
                  <a:pt x="1552353" y="542261"/>
                </a:lnTo>
                <a:lnTo>
                  <a:pt x="457200" y="0"/>
                </a:lnTo>
                <a:lnTo>
                  <a:pt x="0" y="89313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3914" y="1759324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−8,1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914" y="1759324"/>
                <a:ext cx="576064" cy="276999"/>
              </a:xfrm>
              <a:prstGeom prst="rect">
                <a:avLst/>
              </a:prstGeom>
              <a:blipFill>
                <a:blip r:embed="rId4"/>
                <a:stretch>
                  <a:fillRect r="-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06792" y="1371064"/>
                <a:ext cx="803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792" y="1371064"/>
                <a:ext cx="80302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86337" y="630285"/>
                <a:ext cx="803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−4,9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37" y="630285"/>
                <a:ext cx="80302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28824" y="2099917"/>
                <a:ext cx="3888432" cy="331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Method 2: (not in textbook!)</a:t>
                </a:r>
              </a:p>
              <a:p>
                <a:r>
                  <a:rPr lang="en-GB" dirty="0"/>
                  <a:t>Show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dirty="0"/>
                  <a:t> is perpendicular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2×−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dirty="0"/>
                  <a:t> is perpendicular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Therefore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is the diameter.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24" y="2099917"/>
                <a:ext cx="3888432" cy="3311932"/>
              </a:xfrm>
              <a:prstGeom prst="rect">
                <a:avLst/>
              </a:prstGeom>
              <a:blipFill>
                <a:blip r:embed="rId7"/>
                <a:stretch>
                  <a:fillRect l="-1411" t="-9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81426" y="2426650"/>
            <a:ext cx="3276174" cy="2762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28310" y="2426650"/>
            <a:ext cx="3710174" cy="27620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903" y="5491273"/>
            <a:ext cx="620875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b) Hence find the equation of the circle.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73087" y="5891277"/>
                <a:ext cx="3672408" cy="957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Centre is midpoint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−2,3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Radius: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</m:rad>
                  </m:oMath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87" y="5891277"/>
                <a:ext cx="3672408" cy="957250"/>
              </a:xfrm>
              <a:prstGeom prst="rect">
                <a:avLst/>
              </a:prstGeom>
              <a:blipFill>
                <a:blip r:embed="rId8"/>
                <a:stretch>
                  <a:fillRect l="-1329" t="-3185" b="-25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77279" y="5891277"/>
            <a:ext cx="6216373" cy="9029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76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6801" y="1026978"/>
                <a:ext cx="6208750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2,0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8,18</m:t>
                        </m:r>
                      </m:e>
                    </m:d>
                  </m:oMath>
                </a14:m>
                <a:r>
                  <a:rPr lang="en-GB" dirty="0"/>
                  <a:t> lie on the circumference of a circle. Determine the equation of the circle.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01" y="1026978"/>
                <a:ext cx="6208750" cy="646331"/>
              </a:xfrm>
              <a:prstGeom prst="rect">
                <a:avLst/>
              </a:prstGeom>
              <a:blipFill>
                <a:blip r:embed="rId2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7028484" y="1154974"/>
            <a:ext cx="1584176" cy="15286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49940" y="2143198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0" y="2143198"/>
                <a:ext cx="5760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79088" y="880809"/>
                <a:ext cx="803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8,18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088" y="880809"/>
                <a:ext cx="80302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84753" y="2628109"/>
                <a:ext cx="803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753" y="2628109"/>
                <a:ext cx="80302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7107753" y="836712"/>
            <a:ext cx="0" cy="211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879265" y="2594344"/>
            <a:ext cx="191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66586" y="2244726"/>
            <a:ext cx="99390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403875" y="2530319"/>
            <a:ext cx="99390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771879" y="1110671"/>
            <a:ext cx="99390" cy="97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19938" y="2293144"/>
            <a:ext cx="333375" cy="28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112000" y="1152525"/>
            <a:ext cx="711200" cy="11461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70777" y="1776189"/>
                <a:ext cx="4938635" cy="500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Perpendicular bisector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:</a:t>
                </a:r>
              </a:p>
              <a:p>
                <a:r>
                  <a:rPr lang="en-GB" dirty="0"/>
                  <a:t>By inspection,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Perpendicular bisector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dirty="0"/>
                  <a:t>:</a:t>
                </a:r>
              </a:p>
              <a:p>
                <a:r>
                  <a:rPr lang="en-GB" dirty="0"/>
                  <a:t>Midpoint: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4,10</m:t>
                        </m:r>
                      </m:e>
                    </m:d>
                  </m:oMath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   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Solving simultaneously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−20=−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  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Centre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(8,8)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centre of circle: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Equation of circle: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77" y="1776189"/>
                <a:ext cx="4938635" cy="5007846"/>
              </a:xfrm>
              <a:prstGeom prst="rect">
                <a:avLst/>
              </a:prstGeom>
              <a:blipFill>
                <a:blip r:embed="rId6"/>
                <a:stretch>
                  <a:fillRect l="-986" t="-608" b="-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242663" y="1799328"/>
            <a:ext cx="4722201" cy="49098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50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6.5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43615" y="75214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51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1144" y="177281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264" y="185847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4005" y="2304473"/>
                <a:ext cx="77702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[STEP 2009 Q8 Edited] </a:t>
                </a:r>
                <a:r>
                  <a:rPr lang="en-GB" sz="1600" dirty="0"/>
                  <a:t>If equation of the circle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is a positive number, it can be shown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touches the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 as well as the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endParaRPr lang="en-GB" sz="1600" b="1" dirty="0"/>
              </a:p>
              <a:p>
                <a:r>
                  <a:rPr lang="en-GB" sz="1600" dirty="0"/>
                  <a:t>Find the equation of the </a:t>
                </a:r>
                <a:r>
                  <a:rPr lang="en-GB" sz="1600" dirty="0" err="1"/>
                  <a:t>incircle</a:t>
                </a:r>
                <a:r>
                  <a:rPr lang="en-GB" sz="1600" dirty="0"/>
                  <a:t> of the triangle formed by the lines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b="1" dirty="0"/>
                  <a:t>Note</a:t>
                </a:r>
                <a:r>
                  <a:rPr lang="en-GB" sz="1600" dirty="0"/>
                  <a:t>: The </a:t>
                </a:r>
                <a:r>
                  <a:rPr lang="en-GB" sz="1600" dirty="0" err="1"/>
                  <a:t>incircle</a:t>
                </a:r>
                <a:r>
                  <a:rPr lang="en-GB" sz="1600" dirty="0"/>
                  <a:t> of a triangle is the circle, lying totally inside the triangle, that touches all three sides.</a:t>
                </a:r>
              </a:p>
              <a:p>
                <a:endParaRPr lang="en-GB" sz="1600" dirty="0"/>
              </a:p>
              <a:p>
                <a:r>
                  <a:rPr lang="en-GB" sz="1600" b="1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5" y="2304473"/>
                <a:ext cx="7770296" cy="2308324"/>
              </a:xfrm>
              <a:prstGeom prst="rect">
                <a:avLst/>
              </a:prstGeom>
              <a:blipFill>
                <a:blip r:embed="rId2"/>
                <a:stretch>
                  <a:fillRect l="-392" t="-792" b="-2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26593" y="2367481"/>
            <a:ext cx="238447" cy="2788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1919" y="4200334"/>
            <a:ext cx="3362873" cy="486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917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A24D4B-4086-41DC-C6EC-C99F5602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0" y="836712"/>
            <a:ext cx="76485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904F4DC-30BC-84F7-79DF-B216D118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3" y="908720"/>
            <a:ext cx="71818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BA850B9-00D7-5BCB-9799-9BACF97F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41094"/>
            <a:ext cx="8287942" cy="41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598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6: Circles  Inscribed Triangles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2025-06-11T11:39:27Z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