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sldIdLst>
    <p:sldId id="720" r:id="rId5"/>
    <p:sldId id="710" r:id="rId6"/>
    <p:sldId id="711" r:id="rId7"/>
    <p:sldId id="712" r:id="rId8"/>
    <p:sldId id="713" r:id="rId9"/>
    <p:sldId id="533" r:id="rId10"/>
    <p:sldId id="700" r:id="rId11"/>
    <p:sldId id="721" r:id="rId12"/>
    <p:sldId id="722" r:id="rId13"/>
    <p:sldId id="532" r:id="rId14"/>
    <p:sldId id="70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45" autoAdjust="0"/>
    <p:restoredTop sz="88534" autoAdjust="0"/>
  </p:normalViewPr>
  <p:slideViewPr>
    <p:cSldViewPr>
      <p:cViewPr varScale="1">
        <p:scale>
          <a:sx n="114" d="100"/>
          <a:sy n="114" d="100"/>
        </p:scale>
        <p:origin x="1500" y="120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E87F4A-DD11-41AF-8B76-F2E5B6202836}" type="datetimeFigureOut">
              <a:rPr lang="en-GB" smtClean="0"/>
              <a:pPr/>
              <a:t>24/05/2024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2F2399-CD51-4C4C-BC34-03B9F40F9CF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7450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24/05/2024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161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24/05/2024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3399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24/05/2024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2211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24/05/2024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5171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24/05/2024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2520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24/05/2024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6172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24/05/2024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0052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24/05/2024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8912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24/05/2024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336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24/05/2024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7128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24/05/2024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649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AFE4D-3339-4F90-AB07-DAB31D79E32A}" type="datetimeFigureOut">
              <a:rPr lang="en-GB" smtClean="0"/>
              <a:pPr/>
              <a:t>24/05/2024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6745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0.png"/><Relationship Id="rId13" Type="http://schemas.openxmlformats.org/officeDocument/2006/relationships/image" Target="../media/image1020.png"/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12" Type="http://schemas.openxmlformats.org/officeDocument/2006/relationships/image" Target="../media/image1011.png"/><Relationship Id="rId2" Type="http://schemas.openxmlformats.org/officeDocument/2006/relationships/image" Target="../media/image67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1.png"/><Relationship Id="rId11" Type="http://schemas.openxmlformats.org/officeDocument/2006/relationships/image" Target="../media/image1000.png"/><Relationship Id="rId5" Type="http://schemas.openxmlformats.org/officeDocument/2006/relationships/image" Target="../media/image70.png"/><Relationship Id="rId10" Type="http://schemas.openxmlformats.org/officeDocument/2006/relationships/image" Target="../media/image990.png"/><Relationship Id="rId4" Type="http://schemas.openxmlformats.org/officeDocument/2006/relationships/image" Target="../media/image69.png"/><Relationship Id="rId9" Type="http://schemas.openxmlformats.org/officeDocument/2006/relationships/image" Target="../media/image980.png"/><Relationship Id="rId14" Type="http://schemas.openxmlformats.org/officeDocument/2006/relationships/image" Target="../media/image103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75657"/>
            <a:ext cx="9144000" cy="2306686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92D050"/>
                </a:solidFill>
              </a:rPr>
              <a:t>Stats Yr2 Chapter 2: </a:t>
            </a:r>
            <a:r>
              <a:rPr lang="en-GB" dirty="0">
                <a:solidFill>
                  <a:schemeClr val="accent5"/>
                </a:solidFill>
              </a:rPr>
              <a:t>Probability Theory</a:t>
            </a:r>
            <a:br>
              <a:rPr lang="en-GB" dirty="0"/>
            </a:br>
            <a:br>
              <a:rPr lang="en-GB" dirty="0"/>
            </a:br>
            <a:r>
              <a:rPr lang="en-GB" dirty="0"/>
              <a:t>Probability Trees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59396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87744"/>
            <a:chOff x="0" y="13335"/>
            <a:chExt cx="9144218" cy="587744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84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</a:t>
              </a:r>
              <a:r>
                <a:rPr lang="en-GB" sz="3200" dirty="0">
                  <a:latin typeface="+mj-lt"/>
                </a:rPr>
                <a:t> Answers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E3B169DD-08F2-890B-71C8-687A0E149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885" y="692696"/>
            <a:ext cx="7579085" cy="60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788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87744"/>
            <a:chOff x="0" y="13335"/>
            <a:chExt cx="9144218" cy="587744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84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</a:t>
              </a:r>
              <a:r>
                <a:rPr lang="en-GB" sz="3200" dirty="0">
                  <a:latin typeface="+mj-lt"/>
                </a:rPr>
                <a:t> Answers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2F570FEF-4DE3-C340-A0D8-B24FC458F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44" y="836712"/>
            <a:ext cx="9144000" cy="5549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727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Probability Trees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323528" y="692695"/>
            <a:ext cx="80648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We saw probability trees in Year 1. The only difference here is </a:t>
            </a:r>
            <a:r>
              <a:rPr lang="en-GB" sz="1600" b="1" dirty="0"/>
              <a:t>determining a conditional probability </a:t>
            </a:r>
            <a:r>
              <a:rPr lang="en-GB" sz="1600" dirty="0"/>
              <a:t>using your tree.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3068" y="1407443"/>
            <a:ext cx="8136904" cy="830997"/>
          </a:xfrm>
          <a:prstGeom prst="rect">
            <a:avLst/>
          </a:prstGeom>
          <a:solidFill>
            <a:schemeClr val="bg1"/>
          </a:solid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600" b="1" dirty="0"/>
              <a:t>Example: </a:t>
            </a:r>
            <a:r>
              <a:rPr lang="en-GB" sz="1600" dirty="0"/>
              <a:t>You have two bags, the first with 5 red balls and 5 blue balls, and the second with 3 red balls and 6 blue balls. You first pick a ball from the first bag, and place it in the second. You then pick a ball from the second bag. Complete the tree diagram.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358054" y="4045662"/>
            <a:ext cx="1728192" cy="8640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58054" y="4909758"/>
            <a:ext cx="1728192" cy="5040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2734318" y="3469598"/>
            <a:ext cx="1728192" cy="5738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734318" y="4045662"/>
            <a:ext cx="1728192" cy="4320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2734318" y="5080486"/>
            <a:ext cx="1872208" cy="360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732256" y="5440526"/>
            <a:ext cx="1872208" cy="4320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2086246" y="3872480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6246" y="3872480"/>
                <a:ext cx="43204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2086246" y="5260506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6246" y="5260506"/>
                <a:ext cx="43204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4453986" y="3284932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3986" y="3284932"/>
                <a:ext cx="43204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4433274" y="4293044"/>
                <a:ext cx="751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3274" y="4293044"/>
                <a:ext cx="75137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625176" y="4891174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5176" y="4891174"/>
                <a:ext cx="43204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4604464" y="5698273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4464" y="5698273"/>
                <a:ext cx="43204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718094" y="3756545"/>
                <a:ext cx="720080" cy="6109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094" y="3756545"/>
                <a:ext cx="720080" cy="610936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/>
          <p:cNvSpPr txBox="1"/>
          <p:nvPr/>
        </p:nvSpPr>
        <p:spPr>
          <a:xfrm>
            <a:off x="372534" y="6242979"/>
            <a:ext cx="2930479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200" b="1" dirty="0"/>
              <a:t>Tip</a:t>
            </a:r>
            <a:r>
              <a:rPr lang="en-GB" sz="1200" dirty="0"/>
              <a:t>: Use variable subscripting to indicate what pick you’re referring to.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18094" y="5224954"/>
                <a:ext cx="720080" cy="6109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094" y="5224954"/>
                <a:ext cx="720080" cy="610936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2885053" y="3284932"/>
                <a:ext cx="720080" cy="6109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/>
                            </a:rPr>
                            <m:t>4</m:t>
                          </m:r>
                        </m:num>
                        <m:den>
                          <m:r>
                            <a:rPr lang="en-GB" b="0" i="1" smtClean="0">
                              <a:latin typeface="Cambria Math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5053" y="3284932"/>
                <a:ext cx="720080" cy="610936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948280" y="4172242"/>
                <a:ext cx="720080" cy="6109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/>
                            </a:rPr>
                            <m:t>6</m:t>
                          </m:r>
                        </m:num>
                        <m:den>
                          <m:r>
                            <a:rPr lang="en-GB" b="0" i="1" smtClean="0">
                              <a:latin typeface="Cambria Math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8280" y="4172242"/>
                <a:ext cx="720080" cy="610936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3575998" y="4633887"/>
                <a:ext cx="720080" cy="6109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/>
                            </a:rPr>
                            <m:t>3</m:t>
                          </m:r>
                        </m:num>
                        <m:den>
                          <m:r>
                            <a:rPr lang="en-GB" b="0" i="1" smtClean="0">
                              <a:latin typeface="Cambria Math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998" y="4633887"/>
                <a:ext cx="720080" cy="610936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3308320" y="5656550"/>
                <a:ext cx="720080" cy="6109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/>
                            </a:rPr>
                            <m:t>7</m:t>
                          </m:r>
                        </m:num>
                        <m:den>
                          <m:r>
                            <a:rPr lang="en-GB" b="0" i="1" smtClean="0">
                              <a:latin typeface="Cambria Math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8320" y="5656550"/>
                <a:ext cx="720080" cy="610936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5508104" y="2595051"/>
                <a:ext cx="3528392" cy="38284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/>
                  <a:t>Hence find the probability that:</a:t>
                </a:r>
              </a:p>
              <a:p>
                <a:endParaRPr lang="en-GB" sz="1600" dirty="0"/>
              </a:p>
              <a:p>
                <a:pPr marL="342900" indent="-342900">
                  <a:buAutoNum type="alphaLcParenR"/>
                </a:pPr>
                <a:r>
                  <a:rPr lang="en-GB" sz="1600" b="1" dirty="0"/>
                  <a:t>You pick a red ball on your second pick.</a:t>
                </a:r>
                <a:br>
                  <a:rPr lang="en-GB" sz="1600" dirty="0"/>
                </a:b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0" i="1" smtClean="0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sz="1600" b="0" i="1" smtClean="0">
                        <a:latin typeface="Cambria Math"/>
                      </a:rPr>
                      <m:t>=</m:t>
                    </m:r>
                    <m:r>
                      <a:rPr lang="en-GB" sz="1600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0" i="1" smtClean="0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GB" sz="1600" b="0" i="1" smtClean="0">
                            <a:latin typeface="Cambria Math"/>
                          </a:rPr>
                          <m:t>∩</m:t>
                        </m:r>
                        <m:sSub>
                          <m:sSub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0" i="1" smtClean="0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sz="1600" b="0" i="1" smtClean="0">
                        <a:latin typeface="Cambria Math"/>
                      </a:rPr>
                      <m:t>+</m:t>
                    </m:r>
                    <m:r>
                      <a:rPr lang="en-GB" sz="1600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0" i="1" smtClean="0">
                                <a:latin typeface="Cambria Math"/>
                              </a:rPr>
                              <m:t>𝐵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0" i="1" smtClean="0">
                                <a:latin typeface="Cambria Math"/>
                              </a:rPr>
                              <m:t>∩</m:t>
                            </m:r>
                            <m:r>
                              <a:rPr lang="en-GB" sz="1600" b="0" i="1" smtClean="0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sz="16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6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GB" sz="1600" b="0" i="1" smtClean="0">
                            <a:latin typeface="Cambria Math"/>
                          </a:rPr>
                          <m:t>5</m:t>
                        </m:r>
                      </m:den>
                    </m:f>
                    <m:r>
                      <a:rPr lang="en-GB" sz="1600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600" b="0" i="1" smtClean="0"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GB" sz="1600" b="0" i="1" smtClean="0">
                            <a:latin typeface="Cambria Math"/>
                          </a:rPr>
                          <m:t>20</m:t>
                        </m:r>
                      </m:den>
                    </m:f>
                    <m:r>
                      <a:rPr lang="en-GB" sz="16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600" b="0" i="1" smtClean="0">
                            <a:latin typeface="Cambria Math"/>
                          </a:rPr>
                          <m:t>7</m:t>
                        </m:r>
                      </m:num>
                      <m:den>
                        <m:r>
                          <a:rPr lang="en-GB" sz="1600" b="0" i="1" smtClean="0">
                            <a:latin typeface="Cambria Math"/>
                          </a:rPr>
                          <m:t>20</m:t>
                        </m:r>
                      </m:den>
                    </m:f>
                  </m:oMath>
                </a14:m>
                <a:endParaRPr lang="en-GB" sz="1600" dirty="0"/>
              </a:p>
              <a:p>
                <a:pPr marL="342900" indent="-342900">
                  <a:buAutoNum type="alphaLcParenR"/>
                </a:pPr>
                <a:endParaRPr lang="en-GB" sz="1600" dirty="0"/>
              </a:p>
              <a:p>
                <a:pPr marL="342900" indent="-342900">
                  <a:buAutoNum type="alphaLcParenR"/>
                </a:pPr>
                <a:endParaRPr lang="en-GB" sz="1600" dirty="0"/>
              </a:p>
              <a:p>
                <a:pPr marL="342900" indent="-342900">
                  <a:buAutoNum type="alphaLcParenR"/>
                </a:pPr>
                <a:r>
                  <a:rPr lang="en-GB" sz="1600" b="1" dirty="0"/>
                  <a:t>Given that your second pick was red, the first pick was also red.</a:t>
                </a:r>
                <a:br>
                  <a:rPr lang="en-GB" sz="1600" dirty="0"/>
                </a:b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0" i="1" smtClean="0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0" i="1" smtClean="0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sz="16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600" b="0" i="1" smtClean="0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600" b="0" i="1" smtClean="0">
                                    <a:latin typeface="Cambria Math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GB" sz="16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GB" sz="1600" b="0" i="1" smtClean="0">
                                <a:latin typeface="Cambria Math"/>
                              </a:rPr>
                              <m:t>∩</m:t>
                            </m:r>
                            <m:sSub>
                              <m:sSubPr>
                                <m:ctrlP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600" b="0" i="1" smtClean="0">
                                    <a:latin typeface="Cambria Math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GB" sz="16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GB" sz="1600" b="0" i="1" smtClean="0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600" b="0" i="1" smtClean="0">
                                    <a:latin typeface="Cambria Math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GB" sz="16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br>
                  <a:rPr lang="en-GB" sz="1600" b="0" i="1" dirty="0">
                    <a:latin typeface="Cambria Math"/>
                  </a:rPr>
                </a:br>
                <a:r>
                  <a:rPr lang="en-GB" sz="1600" b="0" i="1" dirty="0">
                    <a:latin typeface="Cambria Math"/>
                  </a:rPr>
                  <a:t>      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1600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GB" sz="1600" b="0" i="1" smtClean="0">
                                <a:latin typeface="Cambria Math"/>
                              </a:rPr>
                              <m:t>5</m:t>
                            </m:r>
                          </m:den>
                        </m:f>
                      </m:num>
                      <m:den>
                        <m:f>
                          <m:f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1600" b="0" i="1" smtClean="0">
                                <a:latin typeface="Cambria Math"/>
                              </a:rPr>
                              <m:t>7</m:t>
                            </m:r>
                          </m:num>
                          <m:den>
                            <m:r>
                              <a:rPr lang="en-GB" sz="1600" b="0" i="1" smtClean="0">
                                <a:latin typeface="Cambria Math"/>
                              </a:rPr>
                              <m:t>20</m:t>
                            </m:r>
                          </m:den>
                        </m:f>
                      </m:den>
                    </m:f>
                    <m:r>
                      <a:rPr lang="en-GB" sz="16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600" b="0" i="1" smtClean="0">
                            <a:latin typeface="Cambria Math"/>
                          </a:rPr>
                          <m:t>4</m:t>
                        </m:r>
                      </m:num>
                      <m:den>
                        <m:r>
                          <a:rPr lang="en-GB" sz="1600" b="0" i="1" smtClean="0">
                            <a:latin typeface="Cambria Math"/>
                          </a:rPr>
                          <m:t>7</m:t>
                        </m:r>
                      </m:den>
                    </m:f>
                  </m:oMath>
                </a14:m>
                <a:endParaRPr lang="en-GB" sz="16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104" y="2595051"/>
                <a:ext cx="3528392" cy="3828484"/>
              </a:xfrm>
              <a:prstGeom prst="rect">
                <a:avLst/>
              </a:prstGeom>
              <a:blipFill rotWithShape="1">
                <a:blip r:embed="rId14"/>
                <a:stretch>
                  <a:fillRect l="-1038" t="-4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tangle 39"/>
          <p:cNvSpPr/>
          <p:nvPr/>
        </p:nvSpPr>
        <p:spPr>
          <a:xfrm>
            <a:off x="826398" y="3711987"/>
            <a:ext cx="505242" cy="6554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41" name="Rectangle 40"/>
          <p:cNvSpPr/>
          <p:nvPr/>
        </p:nvSpPr>
        <p:spPr>
          <a:xfrm>
            <a:off x="857057" y="5227445"/>
            <a:ext cx="505242" cy="6554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42" name="Rectangle 41"/>
          <p:cNvSpPr/>
          <p:nvPr/>
        </p:nvSpPr>
        <p:spPr>
          <a:xfrm>
            <a:off x="3055699" y="3284932"/>
            <a:ext cx="436181" cy="61093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43" name="Rectangle 42"/>
          <p:cNvSpPr/>
          <p:nvPr/>
        </p:nvSpPr>
        <p:spPr>
          <a:xfrm>
            <a:off x="3055699" y="4203825"/>
            <a:ext cx="436181" cy="61093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44" name="Rectangle 43"/>
          <p:cNvSpPr/>
          <p:nvPr/>
        </p:nvSpPr>
        <p:spPr>
          <a:xfrm>
            <a:off x="3810309" y="4618142"/>
            <a:ext cx="436181" cy="61093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45" name="Rectangle 44"/>
          <p:cNvSpPr/>
          <p:nvPr/>
        </p:nvSpPr>
        <p:spPr>
          <a:xfrm>
            <a:off x="3501918" y="5656550"/>
            <a:ext cx="436181" cy="61093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47" name="Rectangle 46"/>
          <p:cNvSpPr/>
          <p:nvPr/>
        </p:nvSpPr>
        <p:spPr>
          <a:xfrm>
            <a:off x="5940152" y="3633319"/>
            <a:ext cx="2952328" cy="87597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cxnSp>
        <p:nvCxnSpPr>
          <p:cNvPr id="10" name="Straight Arrow Connector 9"/>
          <p:cNvCxnSpPr>
            <a:stCxn id="31" idx="0"/>
          </p:cNvCxnSpPr>
          <p:nvPr/>
        </p:nvCxnSpPr>
        <p:spPr>
          <a:xfrm flipV="1">
            <a:off x="1837774" y="5705475"/>
            <a:ext cx="295826" cy="537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432940" y="6073980"/>
            <a:ext cx="1511553" cy="5078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900" dirty="0"/>
              <a:t>It’s vitally important that you use good notation, making use of the | symbol.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 flipH="1" flipV="1">
            <a:off x="6991004" y="5777345"/>
            <a:ext cx="603270" cy="307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5940683" y="5305498"/>
            <a:ext cx="3041391" cy="133342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71012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0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4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5"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8"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7" grpId="0" animBg="1"/>
      <p:bldP spid="4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Further Example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6225" y="1484784"/>
            <a:ext cx="5057775" cy="52768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594" y="1175488"/>
            <a:ext cx="3797135" cy="203748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2" name="TextBox 11"/>
          <p:cNvSpPr txBox="1"/>
          <p:nvPr/>
        </p:nvSpPr>
        <p:spPr>
          <a:xfrm>
            <a:off x="120711" y="784903"/>
            <a:ext cx="2507073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Edexcel S1 May 2009 Q2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964644" y="956353"/>
            <a:ext cx="51031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(Part (a) asks for a tree diagram, which may help with this question)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964644" y="3573016"/>
            <a:ext cx="5179356" cy="31886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843808" y="4013931"/>
                <a:ext cx="2808312" cy="2133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∩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d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d>
                        </m:den>
                      </m:f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f>
                                <m:f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d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f>
                                <m:f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f>
                                <m:f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d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f>
                                <m:f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d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f>
                                <m:f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den>
                              </m:f>
                            </m:e>
                          </m:d>
                        </m:den>
                      </m:f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GB" b="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808" y="4013931"/>
                <a:ext cx="2808312" cy="2133213"/>
              </a:xfrm>
              <a:prstGeom prst="rect">
                <a:avLst/>
              </a:prstGeom>
              <a:blipFill>
                <a:blip r:embed="rId4"/>
                <a:stretch>
                  <a:fillRect r="-15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2592263" y="3866442"/>
            <a:ext cx="4067969" cy="228070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58620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4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Testing Your Understanding</a:t>
              </a:r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97" y="1175489"/>
            <a:ext cx="3544557" cy="259228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1067" y="2204864"/>
            <a:ext cx="5309123" cy="465313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051892" y="2212108"/>
            <a:ext cx="5092108" cy="323311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9" name="Rectangle 8"/>
          <p:cNvSpPr/>
          <p:nvPr/>
        </p:nvSpPr>
        <p:spPr>
          <a:xfrm>
            <a:off x="4054372" y="5452468"/>
            <a:ext cx="5092108" cy="63358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0" name="Rectangle 9"/>
          <p:cNvSpPr/>
          <p:nvPr/>
        </p:nvSpPr>
        <p:spPr>
          <a:xfrm>
            <a:off x="4051892" y="6070400"/>
            <a:ext cx="5092108" cy="787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0711" y="784903"/>
            <a:ext cx="1212789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Edexcel S1</a:t>
            </a:r>
          </a:p>
        </p:txBody>
      </p:sp>
    </p:spTree>
    <p:extLst>
      <p:ext uri="{BB962C8B-B14F-4D97-AF65-F5344CB8AC3E}">
        <p14:creationId xmlns:p14="http://schemas.microsoft.com/office/powerpoint/2010/main" val="4081750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Exercise 2E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395536" y="725840"/>
            <a:ext cx="7920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Pearson Stats/Mechanics Year 2</a:t>
            </a:r>
          </a:p>
          <a:p>
            <a:r>
              <a:rPr lang="en-GB" sz="2400" dirty="0"/>
              <a:t>Pages 17-18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739717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105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04788BB1-99F5-7DE5-2A32-AB285786C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26" y="673707"/>
            <a:ext cx="7258604" cy="618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87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AEA74AFC-4BA3-6291-FF11-C619A8E37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890" y="895350"/>
            <a:ext cx="7839075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087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90129F91-A693-044F-B59D-6F710217D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565" y="818728"/>
            <a:ext cx="7705725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638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62AF37CE-E96F-6153-1B2F-1451243CE8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428" y="764704"/>
            <a:ext cx="7620000" cy="583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361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145CED0C8C3544A5BCCC2783BB773D" ma:contentTypeVersion="18" ma:contentTypeDescription="Create a new document." ma:contentTypeScope="" ma:versionID="071d80e8befb16289be70b0ed95d7a13">
  <xsd:schema xmlns:xsd="http://www.w3.org/2001/XMLSchema" xmlns:xs="http://www.w3.org/2001/XMLSchema" xmlns:p="http://schemas.microsoft.com/office/2006/metadata/properties" xmlns:ns2="faa1ecaf-a1aa-4fc9-8c75-2805352e1f65" xmlns:ns3="f9cd3b9a-9a6c-485a-81b7-4082693b5161" targetNamespace="http://schemas.microsoft.com/office/2006/metadata/properties" ma:root="true" ma:fieldsID="bfedc4b824bdcf7bc3afcdacf96d42fb" ns2:_="" ns3:_="">
    <xsd:import namespace="faa1ecaf-a1aa-4fc9-8c75-2805352e1f65"/>
    <xsd:import namespace="f9cd3b9a-9a6c-485a-81b7-4082693b516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a1ecaf-a1aa-4fc9-8c75-2805352e1f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35c9266d-873e-4384-88ad-117b2e21bbb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cd3b9a-9a6c-485a-81b7-4082693b516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37dd2894-802d-4a2b-8969-adc31d00c97c}" ma:internalName="TaxCatchAll" ma:showField="CatchAllData" ma:web="f9cd3b9a-9a6c-485a-81b7-4082693b516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aa1ecaf-a1aa-4fc9-8c75-2805352e1f65">
      <Terms xmlns="http://schemas.microsoft.com/office/infopath/2007/PartnerControls"/>
    </lcf76f155ced4ddcb4097134ff3c332f>
    <TaxCatchAll xmlns="f9cd3b9a-9a6c-485a-81b7-4082693b5161" xsi:nil="true"/>
  </documentManagement>
</p:properties>
</file>

<file path=customXml/itemProps1.xml><?xml version="1.0" encoding="utf-8"?>
<ds:datastoreItem xmlns:ds="http://schemas.openxmlformats.org/officeDocument/2006/customXml" ds:itemID="{A7211951-28D9-4649-86E4-A82320CBD7E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aa1ecaf-a1aa-4fc9-8c75-2805352e1f65"/>
    <ds:schemaRef ds:uri="f9cd3b9a-9a6c-485a-81b7-4082693b516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C598760-6CD0-4EAF-9EDA-D4259F7F4DC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D8CCE53-C52C-4037-A448-3FDE818F6B67}">
  <ds:schemaRefs>
    <ds:schemaRef ds:uri="http://schemas.microsoft.com/office/2006/metadata/properties"/>
    <ds:schemaRef ds:uri="http://schemas.microsoft.com/office/infopath/2007/PartnerControls"/>
    <ds:schemaRef ds:uri="faa1ecaf-a1aa-4fc9-8c75-2805352e1f65"/>
    <ds:schemaRef ds:uri="f9cd3b9a-9a6c-485a-81b7-4082693b516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29173</TotalTime>
  <Words>268</Words>
  <Application>Microsoft Office PowerPoint</Application>
  <PresentationFormat>On-screen Show (4:3)</PresentationFormat>
  <Paragraphs>51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Cambria Math</vt:lpstr>
      <vt:lpstr>Office Theme</vt:lpstr>
      <vt:lpstr>Stats Yr2 Chapter 2: Probability Theory  Probability Trees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RM plc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Frost J</dc:creator>
  <cp:lastModifiedBy>Dieter Beaven</cp:lastModifiedBy>
  <cp:revision>1117</cp:revision>
  <dcterms:created xsi:type="dcterms:W3CDTF">2013-02-28T07:36:55Z</dcterms:created>
  <dcterms:modified xsi:type="dcterms:W3CDTF">2024-05-24T15:41:59Z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0x010100E2145CED0C8C3544A5BCCC2783BB773D</vt:lpwstr>
  </property>
</Properties>
</file>