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481" r:id="rId5"/>
    <p:sldId id="508" r:id="rId6"/>
    <p:sldId id="483" r:id="rId7"/>
    <p:sldId id="524" r:id="rId8"/>
    <p:sldId id="513" r:id="rId9"/>
    <p:sldId id="512" r:id="rId10"/>
    <p:sldId id="511" r:id="rId11"/>
    <p:sldId id="486" r:id="rId12"/>
    <p:sldId id="702" r:id="rId13"/>
    <p:sldId id="708" r:id="rId14"/>
    <p:sldId id="703" r:id="rId15"/>
    <p:sldId id="7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1: </a:t>
            </a:r>
            <a:r>
              <a:rPr lang="en-GB" dirty="0">
                <a:solidFill>
                  <a:schemeClr val="accent5"/>
                </a:solidFill>
              </a:rPr>
              <a:t>Data Collection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1.1 Populations and Samples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60C504-EF22-7320-9C2D-FE8934B2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53" y="836712"/>
            <a:ext cx="6381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AD47D28-50B9-5617-B320-A72CFDEB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78" y="781422"/>
            <a:ext cx="6438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2148C77-466F-06F1-C04A-22D37E2F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1052736"/>
            <a:ext cx="8721089" cy="42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0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2428" y="34560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chapters of Stats Year 1 could be broadly organised as follows: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5644" y="1040284"/>
            <a:ext cx="8181156" cy="2448272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89684" y="1112473"/>
            <a:ext cx="2564595" cy="677108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Experimental</a:t>
            </a:r>
          </a:p>
          <a:p>
            <a:r>
              <a:rPr lang="en-GB" sz="1400" dirty="0"/>
              <a:t>i.e. Dealing with collected data.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428" y="3757030"/>
            <a:ext cx="8274372" cy="278347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82550" y="3785010"/>
            <a:ext cx="7278750" cy="892552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Theoretical</a:t>
            </a:r>
          </a:p>
          <a:p>
            <a:r>
              <a:rPr lang="en-GB" sz="1400" dirty="0"/>
              <a:t>Deal with probabilities and modelling to make inferences about what we ‘expect’ to see or make predictions, often using this to reason about/contrast with experimentally collected data.</a:t>
            </a:r>
          </a:p>
        </p:txBody>
      </p:sp>
      <p:sp>
        <p:nvSpPr>
          <p:cNvPr id="22" name="Arrow: Up-Down 21"/>
          <p:cNvSpPr/>
          <p:nvPr/>
        </p:nvSpPr>
        <p:spPr>
          <a:xfrm>
            <a:off x="3679982" y="3441699"/>
            <a:ext cx="409418" cy="585465"/>
          </a:xfrm>
          <a:prstGeom prst="upDownArrow">
            <a:avLst>
              <a:gd name="adj1" fmla="val 50000"/>
              <a:gd name="adj2" fmla="val 333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09092" y="1964356"/>
            <a:ext cx="23168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Chp1</a:t>
            </a:r>
            <a:r>
              <a:rPr lang="en-GB" dirty="0"/>
              <a:t>: Data Collection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9092" y="2336428"/>
            <a:ext cx="2307885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Methods of sampling, types of data, and populations vs samples.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0572" y="1292728"/>
            <a:ext cx="230425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Chp2</a:t>
            </a:r>
            <a:r>
              <a:rPr lang="en-GB" dirty="0"/>
              <a:t>: Measures of Location/Spread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0572" y="1939059"/>
            <a:ext cx="2304256" cy="13849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Statistics used to summarise data, including mean, standard deviation, quartiles, percentiles. Use of linear interpolation for estimating medians/quartiles.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44635" y="1318025"/>
            <a:ext cx="230425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Chp3</a:t>
            </a:r>
            <a:r>
              <a:rPr lang="en-GB" dirty="0"/>
              <a:t>: Representation of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4635" y="1964356"/>
            <a:ext cx="2304256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Producing and interpreting visual representations of data, including box plots and histograms.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4048" y="4796050"/>
            <a:ext cx="206187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Chp5</a:t>
            </a:r>
            <a:r>
              <a:rPr lang="en-GB" dirty="0"/>
              <a:t>: Probability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4048" y="5160861"/>
            <a:ext cx="2061876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Venn Diagrams, mutually exclusive + independent events, tree diagrams.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25924" y="2552452"/>
            <a:ext cx="4846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23775" y="2529478"/>
            <a:ext cx="320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19457" y="4796050"/>
            <a:ext cx="249149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Chp6</a:t>
            </a:r>
            <a:r>
              <a:rPr lang="en-GB" dirty="0"/>
              <a:t>: Statistical Distributions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19457" y="5438935"/>
            <a:ext cx="2497782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Common distributions used to easily find probabilities under certain modelling conditions, e.g. binomial distribution.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4126" y="4802149"/>
            <a:ext cx="24852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Chp7</a:t>
            </a:r>
            <a:r>
              <a:rPr lang="en-GB" dirty="0"/>
              <a:t>: Hypothesis Testing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57838" y="5445034"/>
            <a:ext cx="2491494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Determining how likely observed data would have happened ‘by chance’, and making subsequent deductions.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44208" y="3018688"/>
            <a:ext cx="2404479" cy="369332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accent6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Chp4</a:t>
            </a:r>
            <a:r>
              <a:rPr lang="en-GB" dirty="0"/>
              <a:t>: Correlation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4208" y="3395702"/>
            <a:ext cx="2404479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Measuring how related two variables are, and using linear regression to predict values.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This Chapter Overview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78123" y="799182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There is little ‘calculation’ involved in this chapter; consider this a ‘bookwork’ one!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4318" y="1892541"/>
            <a:ext cx="3012304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“Suggest why we would not test all the light bulbs.”</a:t>
            </a:r>
          </a:p>
          <a:p>
            <a:r>
              <a:rPr lang="en-GB" dirty="0"/>
              <a:t>“Identify the sampling frame.”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4318" y="1507571"/>
            <a:ext cx="30123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1b</a:t>
            </a:r>
            <a:r>
              <a:rPr lang="en-GB" dirty="0"/>
              <a:t>: Populations vs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7852" y="3646765"/>
            <a:ext cx="2736304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Describe the disadvantages of systematic sampling.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852" y="3277433"/>
            <a:ext cx="27363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Random Sampling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3607643"/>
            <a:ext cx="3024336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Describe how a stratified sample would be conducted, including strata sizes.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60032" y="3247603"/>
            <a:ext cx="30243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r>
              <a:rPr lang="en-GB" dirty="0"/>
              <a:t>:: Non-Random Sampling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1857816"/>
            <a:ext cx="3240360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Continuous vs discrete, terms such as class intervals, class boundaries, class width.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1497776"/>
            <a:ext cx="324036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1a</a:t>
            </a:r>
            <a:r>
              <a:rPr lang="en-GB" dirty="0"/>
              <a:t>: Types of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3230" y="5535598"/>
            <a:ext cx="3398586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What you’re expected to know about the ‘large data set’ of weather data, and how to use it.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315" y="5166266"/>
            <a:ext cx="3395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5</a:t>
            </a:r>
            <a:r>
              <a:rPr lang="en-GB" dirty="0"/>
              <a:t>:: Edexcel’s ‘Large Data Set’</a:t>
            </a:r>
          </a:p>
        </p:txBody>
      </p:sp>
      <p:pic>
        <p:nvPicPr>
          <p:cNvPr id="1026" name="Picture 2" descr="showers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90" y="48741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05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/>
          <p:cNvSpPr/>
          <p:nvPr/>
        </p:nvSpPr>
        <p:spPr>
          <a:xfrm rot="2716352">
            <a:off x="4029217" y="398472"/>
            <a:ext cx="1342497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/>
          <p:cNvSpPr/>
          <p:nvPr/>
        </p:nvSpPr>
        <p:spPr>
          <a:xfrm rot="7310300">
            <a:off x="3134834" y="566368"/>
            <a:ext cx="958646" cy="648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Types of Data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812800" y="1363941"/>
            <a:ext cx="313426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Qualitative/Categorical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9350" y="1358514"/>
            <a:ext cx="21461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Quantitative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2996952"/>
            <a:ext cx="21461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1800" y="2996952"/>
            <a:ext cx="214616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Discrete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236" y="1874540"/>
            <a:ext cx="344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Non-numerical values, e.g. colour.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6350" y="1836931"/>
            <a:ext cx="195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Numerical values.</a:t>
            </a:r>
          </a:p>
        </p:txBody>
      </p:sp>
      <p:sp>
        <p:nvSpPr>
          <p:cNvPr id="13" name="Arrow: Right 12"/>
          <p:cNvSpPr/>
          <p:nvPr/>
        </p:nvSpPr>
        <p:spPr>
          <a:xfrm rot="7310300">
            <a:off x="4037423" y="2417999"/>
            <a:ext cx="802631" cy="4730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/>
          <p:cNvSpPr/>
          <p:nvPr/>
        </p:nvSpPr>
        <p:spPr>
          <a:xfrm rot="3251989">
            <a:off x="5917657" y="2368959"/>
            <a:ext cx="853597" cy="5400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756452" y="3519285"/>
            <a:ext cx="217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Can only take specific values, e.g. shoe size, number of children.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31186" y="3519285"/>
            <a:ext cx="217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Can take any decimal value (possible with a specified range).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1244" y="3036943"/>
            <a:ext cx="2128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Note that while discrete variables only allow specific values, the range could still be infinite, e.g. “number of attempts before success”.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06836" y="3856856"/>
            <a:ext cx="560716" cy="4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458112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50257" y="5105694"/>
              <a:ext cx="2773935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56957">
                      <a:extLst>
                        <a:ext uri="{9D8B030D-6E8A-4147-A177-3AD203B41FA5}">
                          <a16:colId xmlns:a16="http://schemas.microsoft.com/office/drawing/2014/main" val="3320450425"/>
                        </a:ext>
                      </a:extLst>
                    </a:gridCol>
                    <a:gridCol w="1216978">
                      <a:extLst>
                        <a:ext uri="{9D8B030D-6E8A-4147-A177-3AD203B41FA5}">
                          <a16:colId xmlns:a16="http://schemas.microsoft.com/office/drawing/2014/main" val="70215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GB" dirty="0"/>
                            <a:t> (kg)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5785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7687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&lt;70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3720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6716939"/>
                  </p:ext>
                </p:extLst>
              </p:nvPr>
            </p:nvGraphicFramePr>
            <p:xfrm>
              <a:off x="350257" y="5105694"/>
              <a:ext cx="2773935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56957">
                      <a:extLst>
                        <a:ext uri="{9D8B030D-6E8A-4147-A177-3AD203B41FA5}">
                          <a16:colId xmlns:a16="http://schemas.microsoft.com/office/drawing/2014/main" val="3320450425"/>
                        </a:ext>
                      </a:extLst>
                    </a:gridCol>
                    <a:gridCol w="1216978">
                      <a:extLst>
                        <a:ext uri="{9D8B030D-6E8A-4147-A177-3AD203B41FA5}">
                          <a16:colId xmlns:a16="http://schemas.microsoft.com/office/drawing/2014/main" val="702150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" t="-8197" r="-7968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5785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" t="-106452" r="-7968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500" t="-106452" r="-200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7687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" t="-209836" r="-796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500" t="-209836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3720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3415680" y="468285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can be </a:t>
            </a:r>
            <a:r>
              <a:rPr lang="en-GB" b="1" dirty="0"/>
              <a:t>grouped</a:t>
            </a:r>
            <a:r>
              <a:rPr lang="en-GB" dirty="0"/>
              <a:t> for conciseness, at the expense of losing the exact original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30028" y="5661954"/>
                <a:ext cx="2477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20≤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&lt;70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28" y="5661954"/>
                <a:ext cx="24770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88955" y="5418083"/>
            <a:ext cx="1899953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This is known as a</a:t>
            </a:r>
          </a:p>
          <a:p>
            <a:r>
              <a:rPr lang="en-GB" sz="1600" b="1" dirty="0"/>
              <a:t>class interval</a:t>
            </a:r>
            <a:r>
              <a:rPr lang="en-GB" sz="1600" dirty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92317" y="6133540"/>
            <a:ext cx="1204033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/>
              <a:t>Lower class boundary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63810" y="6133540"/>
            <a:ext cx="1204033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/>
              <a:t>Upper class boundary</a:t>
            </a: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>
            <a:off x="6032500" y="5710471"/>
            <a:ext cx="756455" cy="4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57012" y="6019800"/>
            <a:ext cx="132388" cy="9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356861" y="5989321"/>
            <a:ext cx="304799" cy="18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9850" y="6226525"/>
            <a:ext cx="1085361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Midpoint </a:t>
            </a:r>
            <a:r>
              <a:rPr lang="en-GB" sz="1600" b="1" dirty="0"/>
              <a:t>= 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2556" y="6144921"/>
                <a:ext cx="1770812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Class width </a:t>
                </a:r>
                <a:r>
                  <a:rPr lang="en-GB" sz="1600" dirty="0"/>
                  <a:t>=</a:t>
                </a: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70−20=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GB" sz="1600" dirty="0"/>
                  <a:t> </a:t>
                </a:r>
                <a:endParaRPr lang="en-GB" sz="16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556" y="6144921"/>
                <a:ext cx="17708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3193235" y="6142817"/>
            <a:ext cx="1198417" cy="575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7693" y="6528391"/>
            <a:ext cx="882502" cy="273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58825" y="6142817"/>
            <a:ext cx="1209017" cy="575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71977" y="5704477"/>
            <a:ext cx="1198135" cy="313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92554" y="6416145"/>
            <a:ext cx="1415511" cy="313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500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  <p:bldP spid="24" grpId="0"/>
      <p:bldP spid="25" grpId="0"/>
      <p:bldP spid="26" grpId="0" animBg="1"/>
      <p:bldP spid="27" grpId="0" animBg="1"/>
      <p:bldP spid="28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0" y="615163"/>
            <a:ext cx="9143782" cy="3198848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Populations and samples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Smiley Face 4"/>
          <p:cNvSpPr/>
          <p:nvPr/>
        </p:nvSpPr>
        <p:spPr>
          <a:xfrm>
            <a:off x="1799692" y="1128795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miley Face 5"/>
          <p:cNvSpPr/>
          <p:nvPr/>
        </p:nvSpPr>
        <p:spPr>
          <a:xfrm>
            <a:off x="2375756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miley Face 6"/>
          <p:cNvSpPr/>
          <p:nvPr/>
        </p:nvSpPr>
        <p:spPr>
          <a:xfrm>
            <a:off x="2951820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miley Face 7"/>
          <p:cNvSpPr/>
          <p:nvPr/>
        </p:nvSpPr>
        <p:spPr>
          <a:xfrm>
            <a:off x="3527884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4103948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4680012" y="1128795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5256076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/>
          <p:cNvSpPr/>
          <p:nvPr/>
        </p:nvSpPr>
        <p:spPr>
          <a:xfrm>
            <a:off x="5832140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/>
          <p:cNvSpPr/>
          <p:nvPr/>
        </p:nvSpPr>
        <p:spPr>
          <a:xfrm>
            <a:off x="6408204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/>
          <p:cNvSpPr/>
          <p:nvPr/>
        </p:nvSpPr>
        <p:spPr>
          <a:xfrm>
            <a:off x="6984268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/>
          <p:cNvSpPr/>
          <p:nvPr/>
        </p:nvSpPr>
        <p:spPr>
          <a:xfrm>
            <a:off x="1799692" y="157072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/>
          <p:cNvSpPr/>
          <p:nvPr/>
        </p:nvSpPr>
        <p:spPr>
          <a:xfrm>
            <a:off x="2375756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/>
          <p:cNvSpPr/>
          <p:nvPr/>
        </p:nvSpPr>
        <p:spPr>
          <a:xfrm>
            <a:off x="2951820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/>
          <p:cNvSpPr/>
          <p:nvPr/>
        </p:nvSpPr>
        <p:spPr>
          <a:xfrm>
            <a:off x="3527884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/>
          <p:cNvSpPr/>
          <p:nvPr/>
        </p:nvSpPr>
        <p:spPr>
          <a:xfrm>
            <a:off x="4103948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/>
          <p:cNvSpPr/>
          <p:nvPr/>
        </p:nvSpPr>
        <p:spPr>
          <a:xfrm>
            <a:off x="4680012" y="157072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/>
          <p:cNvSpPr/>
          <p:nvPr/>
        </p:nvSpPr>
        <p:spPr>
          <a:xfrm>
            <a:off x="5256076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/>
          <p:cNvSpPr/>
          <p:nvPr/>
        </p:nvSpPr>
        <p:spPr>
          <a:xfrm>
            <a:off x="5832140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/>
          <p:cNvSpPr/>
          <p:nvPr/>
        </p:nvSpPr>
        <p:spPr>
          <a:xfrm>
            <a:off x="6408204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/>
          <p:cNvSpPr/>
          <p:nvPr/>
        </p:nvSpPr>
        <p:spPr>
          <a:xfrm>
            <a:off x="6984268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/>
          <p:cNvSpPr/>
          <p:nvPr/>
        </p:nvSpPr>
        <p:spPr>
          <a:xfrm>
            <a:off x="1799692" y="204570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/>
          <p:cNvSpPr/>
          <p:nvPr/>
        </p:nvSpPr>
        <p:spPr>
          <a:xfrm>
            <a:off x="2375756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/>
          <p:cNvSpPr/>
          <p:nvPr/>
        </p:nvSpPr>
        <p:spPr>
          <a:xfrm>
            <a:off x="2951820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/>
          <p:cNvSpPr/>
          <p:nvPr/>
        </p:nvSpPr>
        <p:spPr>
          <a:xfrm>
            <a:off x="3527884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/>
          <p:cNvSpPr/>
          <p:nvPr/>
        </p:nvSpPr>
        <p:spPr>
          <a:xfrm>
            <a:off x="4103948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/>
          <p:cNvSpPr/>
          <p:nvPr/>
        </p:nvSpPr>
        <p:spPr>
          <a:xfrm>
            <a:off x="4680012" y="204570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/>
          <p:cNvSpPr/>
          <p:nvPr/>
        </p:nvSpPr>
        <p:spPr>
          <a:xfrm>
            <a:off x="5256076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/>
          <p:cNvSpPr/>
          <p:nvPr/>
        </p:nvSpPr>
        <p:spPr>
          <a:xfrm>
            <a:off x="5832140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/>
          <p:cNvSpPr/>
          <p:nvPr/>
        </p:nvSpPr>
        <p:spPr>
          <a:xfrm>
            <a:off x="6408204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/>
          <p:cNvSpPr/>
          <p:nvPr/>
        </p:nvSpPr>
        <p:spPr>
          <a:xfrm>
            <a:off x="6984268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/>
          <p:cNvSpPr/>
          <p:nvPr/>
        </p:nvSpPr>
        <p:spPr>
          <a:xfrm>
            <a:off x="1799692" y="253319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/>
          <p:cNvSpPr/>
          <p:nvPr/>
        </p:nvSpPr>
        <p:spPr>
          <a:xfrm>
            <a:off x="2375756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/>
          <p:cNvSpPr/>
          <p:nvPr/>
        </p:nvSpPr>
        <p:spPr>
          <a:xfrm>
            <a:off x="2951820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/>
          <p:cNvSpPr/>
          <p:nvPr/>
        </p:nvSpPr>
        <p:spPr>
          <a:xfrm>
            <a:off x="3527884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miley Face 38"/>
          <p:cNvSpPr/>
          <p:nvPr/>
        </p:nvSpPr>
        <p:spPr>
          <a:xfrm>
            <a:off x="4103948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miley Face 39"/>
          <p:cNvSpPr/>
          <p:nvPr/>
        </p:nvSpPr>
        <p:spPr>
          <a:xfrm>
            <a:off x="4680012" y="253319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miley Face 40"/>
          <p:cNvSpPr/>
          <p:nvPr/>
        </p:nvSpPr>
        <p:spPr>
          <a:xfrm>
            <a:off x="5256076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miley Face 41"/>
          <p:cNvSpPr/>
          <p:nvPr/>
        </p:nvSpPr>
        <p:spPr>
          <a:xfrm>
            <a:off x="5832140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miley Face 42"/>
          <p:cNvSpPr/>
          <p:nvPr/>
        </p:nvSpPr>
        <p:spPr>
          <a:xfrm>
            <a:off x="6408204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Smiley Face 43"/>
          <p:cNvSpPr/>
          <p:nvPr/>
        </p:nvSpPr>
        <p:spPr>
          <a:xfrm>
            <a:off x="6984268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Smiley Face 44"/>
          <p:cNvSpPr/>
          <p:nvPr/>
        </p:nvSpPr>
        <p:spPr>
          <a:xfrm>
            <a:off x="1799692" y="300817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Smiley Face 45"/>
          <p:cNvSpPr/>
          <p:nvPr/>
        </p:nvSpPr>
        <p:spPr>
          <a:xfrm>
            <a:off x="2375756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Smiley Face 46"/>
          <p:cNvSpPr/>
          <p:nvPr/>
        </p:nvSpPr>
        <p:spPr>
          <a:xfrm>
            <a:off x="2951820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Smiley Face 47"/>
          <p:cNvSpPr/>
          <p:nvPr/>
        </p:nvSpPr>
        <p:spPr>
          <a:xfrm>
            <a:off x="3527884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Smiley Face 48"/>
          <p:cNvSpPr/>
          <p:nvPr/>
        </p:nvSpPr>
        <p:spPr>
          <a:xfrm>
            <a:off x="4103948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Smiley Face 49"/>
          <p:cNvSpPr/>
          <p:nvPr/>
        </p:nvSpPr>
        <p:spPr>
          <a:xfrm>
            <a:off x="4680012" y="300817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Smiley Face 50"/>
          <p:cNvSpPr/>
          <p:nvPr/>
        </p:nvSpPr>
        <p:spPr>
          <a:xfrm>
            <a:off x="5256076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miley Face 51"/>
          <p:cNvSpPr/>
          <p:nvPr/>
        </p:nvSpPr>
        <p:spPr>
          <a:xfrm>
            <a:off x="5832140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miley Face 52"/>
          <p:cNvSpPr/>
          <p:nvPr/>
        </p:nvSpPr>
        <p:spPr>
          <a:xfrm>
            <a:off x="6408204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miley Face 53"/>
          <p:cNvSpPr/>
          <p:nvPr/>
        </p:nvSpPr>
        <p:spPr>
          <a:xfrm>
            <a:off x="6984268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53634" y="4427282"/>
            <a:ext cx="860495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population</a:t>
            </a:r>
            <a:r>
              <a:rPr lang="en-GB" dirty="0"/>
              <a:t> is: 	the </a:t>
            </a:r>
            <a:r>
              <a:rPr lang="en-GB" u="sng" dirty="0"/>
              <a:t>whole</a:t>
            </a:r>
            <a:r>
              <a:rPr lang="en-GB" dirty="0"/>
              <a:t> set of items that are of interest.</a:t>
            </a:r>
          </a:p>
          <a:p>
            <a:r>
              <a:rPr lang="en-GB" dirty="0"/>
              <a:t>A </a:t>
            </a:r>
            <a:r>
              <a:rPr lang="en-GB" b="1" dirty="0"/>
              <a:t>sample</a:t>
            </a:r>
            <a:r>
              <a:rPr lang="en-GB" dirty="0"/>
              <a:t> is: 	some </a:t>
            </a:r>
            <a:r>
              <a:rPr lang="en-GB" u="sng" dirty="0"/>
              <a:t>subset of the population</a:t>
            </a:r>
            <a:r>
              <a:rPr lang="en-GB" dirty="0"/>
              <a:t> intended to </a:t>
            </a:r>
            <a:r>
              <a:rPr lang="en-GB" u="sng" dirty="0"/>
              <a:t>represent the population</a:t>
            </a:r>
            <a:r>
              <a:rPr lang="en-GB" dirty="0"/>
              <a:t>.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19672" y="931321"/>
            <a:ext cx="5868652" cy="259228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1633642" y="6271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Population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152611" y="1959528"/>
            <a:ext cx="2172576" cy="144804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5341354" y="176099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Sample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46731" y="4446128"/>
            <a:ext cx="6488196" cy="29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52716" y="4759287"/>
            <a:ext cx="6482212" cy="278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9571" y="4023494"/>
            <a:ext cx="3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88050" y="5554537"/>
            <a:ext cx="52894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You’re probably used to a ‘population’ meaning all humans/animals within a country/ecosystem. But a population could be “</a:t>
            </a:r>
            <a:r>
              <a:rPr lang="en-GB" sz="1400" i="1" dirty="0"/>
              <a:t>all the lightbulbs in a factory</a:t>
            </a:r>
            <a:r>
              <a:rPr lang="en-GB" sz="1400" dirty="0"/>
              <a:t>” or “</a:t>
            </a:r>
            <a:r>
              <a:rPr lang="en-GB" sz="1400" i="1" dirty="0"/>
              <a:t>all the cars in the UK</a:t>
            </a:r>
            <a:r>
              <a:rPr lang="en-GB" sz="1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983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615163"/>
            <a:ext cx="9143782" cy="3198848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Sampling key terms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Smiley Face 4"/>
          <p:cNvSpPr/>
          <p:nvPr/>
        </p:nvSpPr>
        <p:spPr>
          <a:xfrm>
            <a:off x="1799692" y="1128795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miley Face 5"/>
          <p:cNvSpPr/>
          <p:nvPr/>
        </p:nvSpPr>
        <p:spPr>
          <a:xfrm>
            <a:off x="2375756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miley Face 6"/>
          <p:cNvSpPr/>
          <p:nvPr/>
        </p:nvSpPr>
        <p:spPr>
          <a:xfrm>
            <a:off x="2951820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miley Face 7"/>
          <p:cNvSpPr/>
          <p:nvPr/>
        </p:nvSpPr>
        <p:spPr>
          <a:xfrm>
            <a:off x="3527884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miley Face 8"/>
          <p:cNvSpPr/>
          <p:nvPr/>
        </p:nvSpPr>
        <p:spPr>
          <a:xfrm>
            <a:off x="4103948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miley Face 9"/>
          <p:cNvSpPr/>
          <p:nvPr/>
        </p:nvSpPr>
        <p:spPr>
          <a:xfrm>
            <a:off x="4680012" y="1128795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miley Face 10"/>
          <p:cNvSpPr/>
          <p:nvPr/>
        </p:nvSpPr>
        <p:spPr>
          <a:xfrm>
            <a:off x="5256076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/>
          <p:cNvSpPr/>
          <p:nvPr/>
        </p:nvSpPr>
        <p:spPr>
          <a:xfrm>
            <a:off x="5832140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miley Face 12"/>
          <p:cNvSpPr/>
          <p:nvPr/>
        </p:nvSpPr>
        <p:spPr>
          <a:xfrm>
            <a:off x="6408204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/>
          <p:cNvSpPr/>
          <p:nvPr/>
        </p:nvSpPr>
        <p:spPr>
          <a:xfrm>
            <a:off x="6984268" y="1140177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/>
          <p:cNvSpPr/>
          <p:nvPr/>
        </p:nvSpPr>
        <p:spPr>
          <a:xfrm>
            <a:off x="1799692" y="157072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miley Face 15"/>
          <p:cNvSpPr/>
          <p:nvPr/>
        </p:nvSpPr>
        <p:spPr>
          <a:xfrm>
            <a:off x="2375756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miley Face 16"/>
          <p:cNvSpPr/>
          <p:nvPr/>
        </p:nvSpPr>
        <p:spPr>
          <a:xfrm>
            <a:off x="2951820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miley Face 17"/>
          <p:cNvSpPr/>
          <p:nvPr/>
        </p:nvSpPr>
        <p:spPr>
          <a:xfrm>
            <a:off x="3527884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miley Face 18"/>
          <p:cNvSpPr/>
          <p:nvPr/>
        </p:nvSpPr>
        <p:spPr>
          <a:xfrm>
            <a:off x="4103948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miley Face 19"/>
          <p:cNvSpPr/>
          <p:nvPr/>
        </p:nvSpPr>
        <p:spPr>
          <a:xfrm>
            <a:off x="4680012" y="157072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miley Face 20"/>
          <p:cNvSpPr/>
          <p:nvPr/>
        </p:nvSpPr>
        <p:spPr>
          <a:xfrm>
            <a:off x="5256076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miley Face 21"/>
          <p:cNvSpPr/>
          <p:nvPr/>
        </p:nvSpPr>
        <p:spPr>
          <a:xfrm>
            <a:off x="5832140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miley Face 22"/>
          <p:cNvSpPr/>
          <p:nvPr/>
        </p:nvSpPr>
        <p:spPr>
          <a:xfrm>
            <a:off x="6408204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Smiley Face 23"/>
          <p:cNvSpPr/>
          <p:nvPr/>
        </p:nvSpPr>
        <p:spPr>
          <a:xfrm>
            <a:off x="6984268" y="158210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miley Face 24"/>
          <p:cNvSpPr/>
          <p:nvPr/>
        </p:nvSpPr>
        <p:spPr>
          <a:xfrm>
            <a:off x="1799692" y="204570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miley Face 25"/>
          <p:cNvSpPr/>
          <p:nvPr/>
        </p:nvSpPr>
        <p:spPr>
          <a:xfrm>
            <a:off x="2375756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miley Face 26"/>
          <p:cNvSpPr/>
          <p:nvPr/>
        </p:nvSpPr>
        <p:spPr>
          <a:xfrm>
            <a:off x="2951820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miley Face 27"/>
          <p:cNvSpPr/>
          <p:nvPr/>
        </p:nvSpPr>
        <p:spPr>
          <a:xfrm>
            <a:off x="3527884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miley Face 28"/>
          <p:cNvSpPr/>
          <p:nvPr/>
        </p:nvSpPr>
        <p:spPr>
          <a:xfrm>
            <a:off x="4103948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miley Face 29"/>
          <p:cNvSpPr/>
          <p:nvPr/>
        </p:nvSpPr>
        <p:spPr>
          <a:xfrm>
            <a:off x="4680012" y="2045704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miley Face 30"/>
          <p:cNvSpPr/>
          <p:nvPr/>
        </p:nvSpPr>
        <p:spPr>
          <a:xfrm>
            <a:off x="5256076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miley Face 31"/>
          <p:cNvSpPr/>
          <p:nvPr/>
        </p:nvSpPr>
        <p:spPr>
          <a:xfrm>
            <a:off x="5832140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miley Face 32"/>
          <p:cNvSpPr/>
          <p:nvPr/>
        </p:nvSpPr>
        <p:spPr>
          <a:xfrm>
            <a:off x="6408204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miley Face 33"/>
          <p:cNvSpPr/>
          <p:nvPr/>
        </p:nvSpPr>
        <p:spPr>
          <a:xfrm>
            <a:off x="6984268" y="2057086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miley Face 34"/>
          <p:cNvSpPr/>
          <p:nvPr/>
        </p:nvSpPr>
        <p:spPr>
          <a:xfrm>
            <a:off x="1799692" y="253319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Smiley Face 35"/>
          <p:cNvSpPr/>
          <p:nvPr/>
        </p:nvSpPr>
        <p:spPr>
          <a:xfrm>
            <a:off x="2375756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Smiley Face 36"/>
          <p:cNvSpPr/>
          <p:nvPr/>
        </p:nvSpPr>
        <p:spPr>
          <a:xfrm>
            <a:off x="2951820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Smiley Face 37"/>
          <p:cNvSpPr/>
          <p:nvPr/>
        </p:nvSpPr>
        <p:spPr>
          <a:xfrm>
            <a:off x="3527884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miley Face 38"/>
          <p:cNvSpPr/>
          <p:nvPr/>
        </p:nvSpPr>
        <p:spPr>
          <a:xfrm>
            <a:off x="4103948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miley Face 39"/>
          <p:cNvSpPr/>
          <p:nvPr/>
        </p:nvSpPr>
        <p:spPr>
          <a:xfrm>
            <a:off x="4680012" y="253319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miley Face 40"/>
          <p:cNvSpPr/>
          <p:nvPr/>
        </p:nvSpPr>
        <p:spPr>
          <a:xfrm>
            <a:off x="5256076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Smiley Face 41"/>
          <p:cNvSpPr/>
          <p:nvPr/>
        </p:nvSpPr>
        <p:spPr>
          <a:xfrm>
            <a:off x="5832140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Smiley Face 42"/>
          <p:cNvSpPr/>
          <p:nvPr/>
        </p:nvSpPr>
        <p:spPr>
          <a:xfrm>
            <a:off x="6408204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Smiley Face 43"/>
          <p:cNvSpPr/>
          <p:nvPr/>
        </p:nvSpPr>
        <p:spPr>
          <a:xfrm>
            <a:off x="6984268" y="254457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Smiley Face 44"/>
          <p:cNvSpPr/>
          <p:nvPr/>
        </p:nvSpPr>
        <p:spPr>
          <a:xfrm>
            <a:off x="1799692" y="300817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Smiley Face 45"/>
          <p:cNvSpPr/>
          <p:nvPr/>
        </p:nvSpPr>
        <p:spPr>
          <a:xfrm>
            <a:off x="2375756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Smiley Face 46"/>
          <p:cNvSpPr/>
          <p:nvPr/>
        </p:nvSpPr>
        <p:spPr>
          <a:xfrm>
            <a:off x="2951820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Smiley Face 47"/>
          <p:cNvSpPr/>
          <p:nvPr/>
        </p:nvSpPr>
        <p:spPr>
          <a:xfrm>
            <a:off x="3527884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Smiley Face 48"/>
          <p:cNvSpPr/>
          <p:nvPr/>
        </p:nvSpPr>
        <p:spPr>
          <a:xfrm>
            <a:off x="4103948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Smiley Face 49"/>
          <p:cNvSpPr/>
          <p:nvPr/>
        </p:nvSpPr>
        <p:spPr>
          <a:xfrm>
            <a:off x="4680012" y="3008171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Smiley Face 50"/>
          <p:cNvSpPr/>
          <p:nvPr/>
        </p:nvSpPr>
        <p:spPr>
          <a:xfrm>
            <a:off x="5256076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Smiley Face 51"/>
          <p:cNvSpPr/>
          <p:nvPr/>
        </p:nvSpPr>
        <p:spPr>
          <a:xfrm>
            <a:off x="5832140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Smiley Face 52"/>
          <p:cNvSpPr/>
          <p:nvPr/>
        </p:nvSpPr>
        <p:spPr>
          <a:xfrm>
            <a:off x="6408204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Smiley Face 53"/>
          <p:cNvSpPr/>
          <p:nvPr/>
        </p:nvSpPr>
        <p:spPr>
          <a:xfrm>
            <a:off x="6984268" y="3019553"/>
            <a:ext cx="288032" cy="288032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>
            <a:off x="1619672" y="931321"/>
            <a:ext cx="5868652" cy="259228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>
            <a:off x="5152611" y="1959528"/>
            <a:ext cx="2172576" cy="144804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5341354" y="176099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Sample</a:t>
            </a:r>
          </a:p>
        </p:txBody>
      </p:sp>
      <p:cxnSp>
        <p:nvCxnSpPr>
          <p:cNvPr id="59" name="Straight Arrow Connector 58"/>
          <p:cNvCxnSpPr>
            <a:endCxn id="51" idx="3"/>
          </p:cNvCxnSpPr>
          <p:nvPr/>
        </p:nvCxnSpPr>
        <p:spPr>
          <a:xfrm flipV="1">
            <a:off x="2087724" y="3265404"/>
            <a:ext cx="3210533" cy="8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9552" y="422108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Each individual thing in the population that can be sampled is known as a </a:t>
            </a:r>
            <a:r>
              <a:rPr lang="en-GB" b="1" dirty="0"/>
              <a:t>sampling unit</a:t>
            </a:r>
            <a:r>
              <a:rPr lang="en-GB" dirty="0"/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47964" y="4551816"/>
            <a:ext cx="378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Often sampling units of a population are individually named or numbered </a:t>
            </a:r>
            <a:r>
              <a:rPr lang="en-GB" b="1" dirty="0"/>
              <a:t>to form a list</a:t>
            </a:r>
            <a:r>
              <a:rPr lang="en-GB" dirty="0"/>
              <a:t> called the </a:t>
            </a:r>
            <a:r>
              <a:rPr lang="en-GB" b="1" dirty="0"/>
              <a:t>sampling frame</a:t>
            </a:r>
            <a:r>
              <a:rPr lang="en-GB" dirty="0"/>
              <a:t>.</a:t>
            </a:r>
          </a:p>
        </p:txBody>
      </p:sp>
      <p:cxnSp>
        <p:nvCxnSpPr>
          <p:cNvPr id="64" name="Straight Arrow Connector 63"/>
          <p:cNvCxnSpPr>
            <a:stCxn id="62" idx="0"/>
          </p:cNvCxnSpPr>
          <p:nvPr/>
        </p:nvCxnSpPr>
        <p:spPr>
          <a:xfrm flipH="1" flipV="1">
            <a:off x="5724128" y="3650994"/>
            <a:ext cx="414046" cy="90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33642" y="62716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41100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Populations vs Samples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45350"/>
              </p:ext>
            </p:extLst>
          </p:nvPr>
        </p:nvGraphicFramePr>
        <p:xfrm>
          <a:off x="252444" y="1571283"/>
          <a:ext cx="8638404" cy="21996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3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Census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Should</a:t>
                      </a:r>
                      <a:r>
                        <a:rPr lang="en-GB" baseline="0" dirty="0"/>
                        <a:t> give completely accurate result.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Time</a:t>
                      </a:r>
                      <a:r>
                        <a:rPr lang="en-GB" baseline="0" dirty="0"/>
                        <a:t> consuming and expensive.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Can not be used when testing involves destruction.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Large volume of data to process.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Sample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Cheaper.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Quicker.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Less data to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Data may not be accurate.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Data may not be large enough to represent small</a:t>
                      </a:r>
                      <a:r>
                        <a:rPr lang="en-GB" baseline="0" dirty="0"/>
                        <a:t> sub-groups.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711" y="70523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could collect data either from a sample, or from the entire population.</a:t>
            </a:r>
          </a:p>
          <a:p>
            <a:r>
              <a:rPr lang="en-GB" dirty="0"/>
              <a:t>Data collected from the entire population is known as a </a:t>
            </a:r>
            <a:r>
              <a:rPr lang="en-GB" b="1" dirty="0"/>
              <a:t>census</a:t>
            </a:r>
            <a:r>
              <a:rPr lang="en-GB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0730" y="1924794"/>
            <a:ext cx="2431719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2449" y="1924794"/>
            <a:ext cx="5240031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7018" y="2860898"/>
            <a:ext cx="2431719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8737" y="2860898"/>
            <a:ext cx="5240031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95229" y="1018707"/>
            <a:ext cx="1383087" cy="364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11" y="4077072"/>
            <a:ext cx="8352928" cy="132343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/>
              <a:t>Example</a:t>
            </a:r>
            <a:r>
              <a:rPr lang="en-GB" sz="1600" dirty="0"/>
              <a:t>: A supermarket wants to test a delivery of avocados for ripeness by cutting them in half.</a:t>
            </a:r>
          </a:p>
          <a:p>
            <a:pPr marL="342900" indent="-342900">
              <a:buAutoNum type="alphaLcPeriod"/>
            </a:pPr>
            <a:r>
              <a:rPr lang="en-GB" sz="1600" dirty="0"/>
              <a:t>Suggest a reason why the supermarket should not test all the avocados in the delivery.</a:t>
            </a:r>
          </a:p>
          <a:p>
            <a:pPr marL="342900" indent="-342900">
              <a:buAutoNum type="alphaLcPeriod"/>
            </a:pPr>
            <a:r>
              <a:rPr lang="en-GB" sz="1600" dirty="0"/>
              <a:t>The supermarket tests a sample of 5 avocados and finds that 4 of them are ripe. They estimate that 80% of the avocados in the deliver are ripe. Suggest one way that the supermarket could improve their estimate.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2630" y="5568032"/>
            <a:ext cx="596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the avocados </a:t>
            </a:r>
            <a:r>
              <a:rPr lang="en-GB" u="sng" dirty="0"/>
              <a:t>destroys</a:t>
            </a:r>
            <a:r>
              <a:rPr lang="en-GB" dirty="0"/>
              <a:t> them (and thus can’t be sold).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2630" y="6032694"/>
            <a:ext cx="5960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a </a:t>
            </a:r>
            <a:r>
              <a:rPr lang="en-GB" u="sng" dirty="0"/>
              <a:t>larger sample size</a:t>
            </a:r>
            <a:r>
              <a:rPr lang="en-GB" dirty="0"/>
              <a:t> (as this would be better estimate of the proportion of ripe avocados).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1580" y="5613752"/>
            <a:ext cx="239340" cy="2739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1580" y="6100961"/>
            <a:ext cx="239340" cy="2739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48109" y="5541001"/>
            <a:ext cx="6728827" cy="426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48109" y="6040934"/>
            <a:ext cx="6728827" cy="5644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87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 &amp; Mechanics Year 1/AS</a:t>
            </a:r>
          </a:p>
          <a:p>
            <a:r>
              <a:rPr lang="en-GB" sz="2400" dirty="0"/>
              <a:t>Page 1-2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9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E63A05-7084-9DB6-EAE9-A0519CEE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836712"/>
            <a:ext cx="6555062" cy="59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5B8C1368-A2C7-466D-97F2-184086591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A41588-FD6C-4D4A-9913-C6D4A4A653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816350-753E-489F-BFFE-6E87F8585FA0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18087</TotalTime>
  <Words>835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Stats1 Chapter 1: Data Collection  1.1 Populations and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714</cp:revision>
  <dcterms:created xsi:type="dcterms:W3CDTF">2013-02-28T07:36:55Z</dcterms:created>
  <dcterms:modified xsi:type="dcterms:W3CDTF">2024-06-10T13:28:41Z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