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481" r:id="rId5"/>
    <p:sldId id="740" r:id="rId6"/>
    <p:sldId id="741" r:id="rId7"/>
    <p:sldId id="742" r:id="rId8"/>
    <p:sldId id="743" r:id="rId9"/>
    <p:sldId id="744" r:id="rId10"/>
    <p:sldId id="745" r:id="rId11"/>
    <p:sldId id="533" r:id="rId12"/>
    <p:sldId id="700" r:id="rId13"/>
    <p:sldId id="746" r:id="rId14"/>
    <p:sldId id="70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5" autoAdjust="0"/>
    <p:restoredTop sz="88534" autoAdjust="0"/>
  </p:normalViewPr>
  <p:slideViewPr>
    <p:cSldViewPr>
      <p:cViewPr varScale="1">
        <p:scale>
          <a:sx n="114" d="100"/>
          <a:sy n="114" d="100"/>
        </p:scale>
        <p:origin x="1500" y="12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amie\Google%20Drive\Resources\A%20Level\S3\Chp3-EstimationConfidenceIntervals\JAF_CLT%20demonstr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amie\Google%20Drive\Resources\A%20Level\S3\Chp3-EstimationConfidenceIntervals\JAF_CLT%20demonstrat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amie\Google%20Drive\Resources\A%20Level\S3\Chp3-EstimationConfidenceIntervals\JAF_CLT%20demonstr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Distribution of Sample Means</a:t>
            </a:r>
          </a:p>
        </c:rich>
      </c:tx>
      <c:overlay val="0"/>
    </c:title>
    <c:autoTitleDeleted val="0"/>
    <c:plotArea>
      <c:layout/>
      <c:barChart>
        <c:barDir val="col"/>
        <c:grouping val="clustered"/>
        <c:varyColors val="0"/>
        <c:ser>
          <c:idx val="1"/>
          <c:order val="0"/>
          <c:spPr>
            <a:ln>
              <a:solidFill>
                <a:schemeClr val="tx1"/>
              </a:solidFill>
            </a:ln>
          </c:spPr>
          <c:invertIfNegative val="0"/>
          <c:cat>
            <c:numRef>
              <c:f>'CLT (odd) (2)'!$O$7:$O$25</c:f>
              <c:numCache>
                <c:formatCode>General</c:formatCode>
                <c:ptCount val="19"/>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numCache>
            </c:numRef>
          </c:cat>
          <c:val>
            <c:numRef>
              <c:f>'CLT (odd) (2)'!$P$7:$P$25</c:f>
              <c:numCache>
                <c:formatCode>General</c:formatCode>
                <c:ptCount val="19"/>
                <c:pt idx="0">
                  <c:v>0</c:v>
                </c:pt>
                <c:pt idx="1">
                  <c:v>0</c:v>
                </c:pt>
                <c:pt idx="2">
                  <c:v>5</c:v>
                </c:pt>
                <c:pt idx="3">
                  <c:v>7</c:v>
                </c:pt>
                <c:pt idx="4">
                  <c:v>11</c:v>
                </c:pt>
                <c:pt idx="5">
                  <c:v>20</c:v>
                </c:pt>
                <c:pt idx="6">
                  <c:v>30</c:v>
                </c:pt>
                <c:pt idx="7">
                  <c:v>40</c:v>
                </c:pt>
                <c:pt idx="8">
                  <c:v>59</c:v>
                </c:pt>
                <c:pt idx="9">
                  <c:v>64</c:v>
                </c:pt>
                <c:pt idx="10">
                  <c:v>67</c:v>
                </c:pt>
                <c:pt idx="11">
                  <c:v>53</c:v>
                </c:pt>
                <c:pt idx="12">
                  <c:v>49</c:v>
                </c:pt>
                <c:pt idx="13">
                  <c:v>37</c:v>
                </c:pt>
                <c:pt idx="14">
                  <c:v>29</c:v>
                </c:pt>
                <c:pt idx="15">
                  <c:v>16</c:v>
                </c:pt>
                <c:pt idx="16">
                  <c:v>9</c:v>
                </c:pt>
                <c:pt idx="17">
                  <c:v>1</c:v>
                </c:pt>
                <c:pt idx="18">
                  <c:v>0</c:v>
                </c:pt>
              </c:numCache>
            </c:numRef>
          </c:val>
          <c:extLst>
            <c:ext xmlns:c16="http://schemas.microsoft.com/office/drawing/2014/chart" uri="{C3380CC4-5D6E-409C-BE32-E72D297353CC}">
              <c16:uniqueId val="{00000000-5C3E-4C9C-AEBA-577A39B8DC2A}"/>
            </c:ext>
          </c:extLst>
        </c:ser>
        <c:dLbls>
          <c:showLegendKey val="0"/>
          <c:showVal val="0"/>
          <c:showCatName val="0"/>
          <c:showSerName val="0"/>
          <c:showPercent val="0"/>
          <c:showBubbleSize val="0"/>
        </c:dLbls>
        <c:gapWidth val="0"/>
        <c:axId val="111359872"/>
        <c:axId val="111370240"/>
      </c:barChart>
      <c:catAx>
        <c:axId val="111359872"/>
        <c:scaling>
          <c:orientation val="minMax"/>
        </c:scaling>
        <c:delete val="0"/>
        <c:axPos val="b"/>
        <c:title>
          <c:tx>
            <c:rich>
              <a:bodyPr/>
              <a:lstStyle/>
              <a:p>
                <a:pPr>
                  <a:defRPr/>
                </a:pPr>
                <a:r>
                  <a:rPr lang="en-US"/>
                  <a:t>Mean of Sample of 4 Units </a:t>
                </a:r>
              </a:p>
            </c:rich>
          </c:tx>
          <c:overlay val="0"/>
        </c:title>
        <c:numFmt formatCode="General" sourceLinked="1"/>
        <c:majorTickMark val="out"/>
        <c:minorTickMark val="none"/>
        <c:tickLblPos val="nextTo"/>
        <c:crossAx val="111370240"/>
        <c:crosses val="autoZero"/>
        <c:auto val="1"/>
        <c:lblAlgn val="ctr"/>
        <c:lblOffset val="100"/>
        <c:noMultiLvlLbl val="0"/>
      </c:catAx>
      <c:valAx>
        <c:axId val="111370240"/>
        <c:scaling>
          <c:orientation val="minMax"/>
        </c:scaling>
        <c:delete val="0"/>
        <c:axPos val="l"/>
        <c:majorGridlines/>
        <c:title>
          <c:tx>
            <c:rich>
              <a:bodyPr rot="-5400000" vert="horz"/>
              <a:lstStyle/>
              <a:p>
                <a:pPr>
                  <a:defRPr/>
                </a:pPr>
                <a:r>
                  <a:rPr lang="en-US"/>
                  <a:t>Frequency</a:t>
                </a:r>
              </a:p>
            </c:rich>
          </c:tx>
          <c:overlay val="0"/>
        </c:title>
        <c:numFmt formatCode="General" sourceLinked="1"/>
        <c:majorTickMark val="out"/>
        <c:minorTickMark val="none"/>
        <c:tickLblPos val="nextTo"/>
        <c:crossAx val="111359872"/>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Distribution of Sample Means</a:t>
            </a:r>
          </a:p>
        </c:rich>
      </c:tx>
      <c:overlay val="0"/>
    </c:title>
    <c:autoTitleDeleted val="0"/>
    <c:plotArea>
      <c:layout/>
      <c:barChart>
        <c:barDir val="col"/>
        <c:grouping val="clustered"/>
        <c:varyColors val="0"/>
        <c:ser>
          <c:idx val="1"/>
          <c:order val="0"/>
          <c:spPr>
            <a:ln>
              <a:solidFill>
                <a:schemeClr val="tx1"/>
              </a:solidFill>
            </a:ln>
          </c:spPr>
          <c:invertIfNegative val="0"/>
          <c:cat>
            <c:numRef>
              <c:f>'CLT (odd)'!$O$7:$O$25</c:f>
              <c:numCache>
                <c:formatCode>General</c:formatCode>
                <c:ptCount val="19"/>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numCache>
            </c:numRef>
          </c:cat>
          <c:val>
            <c:numRef>
              <c:f>'CLT (odd)'!$P$7:$P$25</c:f>
              <c:numCache>
                <c:formatCode>General</c:formatCode>
                <c:ptCount val="19"/>
                <c:pt idx="0">
                  <c:v>0</c:v>
                </c:pt>
                <c:pt idx="1">
                  <c:v>0</c:v>
                </c:pt>
                <c:pt idx="2">
                  <c:v>0</c:v>
                </c:pt>
                <c:pt idx="3">
                  <c:v>0</c:v>
                </c:pt>
                <c:pt idx="4">
                  <c:v>3</c:v>
                </c:pt>
                <c:pt idx="5">
                  <c:v>7</c:v>
                </c:pt>
                <c:pt idx="6">
                  <c:v>31</c:v>
                </c:pt>
                <c:pt idx="7">
                  <c:v>78</c:v>
                </c:pt>
                <c:pt idx="8">
                  <c:v>160</c:v>
                </c:pt>
                <c:pt idx="9">
                  <c:v>201</c:v>
                </c:pt>
                <c:pt idx="10">
                  <c:v>207</c:v>
                </c:pt>
                <c:pt idx="11">
                  <c:v>149</c:v>
                </c:pt>
                <c:pt idx="12">
                  <c:v>101</c:v>
                </c:pt>
                <c:pt idx="13">
                  <c:v>47</c:v>
                </c:pt>
                <c:pt idx="14">
                  <c:v>14</c:v>
                </c:pt>
                <c:pt idx="15">
                  <c:v>2</c:v>
                </c:pt>
                <c:pt idx="16">
                  <c:v>0</c:v>
                </c:pt>
                <c:pt idx="17">
                  <c:v>0</c:v>
                </c:pt>
                <c:pt idx="18">
                  <c:v>0</c:v>
                </c:pt>
              </c:numCache>
            </c:numRef>
          </c:val>
          <c:extLst>
            <c:ext xmlns:c16="http://schemas.microsoft.com/office/drawing/2014/chart" uri="{C3380CC4-5D6E-409C-BE32-E72D297353CC}">
              <c16:uniqueId val="{00000000-5FCF-43D9-A9CD-93D77253BF99}"/>
            </c:ext>
          </c:extLst>
        </c:ser>
        <c:dLbls>
          <c:showLegendKey val="0"/>
          <c:showVal val="0"/>
          <c:showCatName val="0"/>
          <c:showSerName val="0"/>
          <c:showPercent val="0"/>
          <c:showBubbleSize val="0"/>
        </c:dLbls>
        <c:gapWidth val="0"/>
        <c:axId val="111359872"/>
        <c:axId val="111370240"/>
      </c:barChart>
      <c:catAx>
        <c:axId val="111359872"/>
        <c:scaling>
          <c:orientation val="minMax"/>
        </c:scaling>
        <c:delete val="0"/>
        <c:axPos val="b"/>
        <c:title>
          <c:tx>
            <c:rich>
              <a:bodyPr/>
              <a:lstStyle/>
              <a:p>
                <a:pPr>
                  <a:defRPr/>
                </a:pPr>
                <a:r>
                  <a:rPr lang="en-US"/>
                  <a:t>Mean of Sample of 10 Units </a:t>
                </a:r>
              </a:p>
            </c:rich>
          </c:tx>
          <c:overlay val="0"/>
        </c:title>
        <c:numFmt formatCode="General" sourceLinked="1"/>
        <c:majorTickMark val="out"/>
        <c:minorTickMark val="none"/>
        <c:tickLblPos val="nextTo"/>
        <c:crossAx val="111370240"/>
        <c:crosses val="autoZero"/>
        <c:auto val="1"/>
        <c:lblAlgn val="ctr"/>
        <c:lblOffset val="100"/>
        <c:noMultiLvlLbl val="0"/>
      </c:catAx>
      <c:valAx>
        <c:axId val="111370240"/>
        <c:scaling>
          <c:orientation val="minMax"/>
          <c:max val="250"/>
        </c:scaling>
        <c:delete val="0"/>
        <c:axPos val="l"/>
        <c:majorGridlines/>
        <c:title>
          <c:tx>
            <c:rich>
              <a:bodyPr rot="-5400000" vert="horz"/>
              <a:lstStyle/>
              <a:p>
                <a:pPr>
                  <a:defRPr/>
                </a:pPr>
                <a:r>
                  <a:rPr lang="en-US"/>
                  <a:t>Frequency</a:t>
                </a:r>
              </a:p>
            </c:rich>
          </c:tx>
          <c:overlay val="0"/>
        </c:title>
        <c:numFmt formatCode="General" sourceLinked="1"/>
        <c:majorTickMark val="out"/>
        <c:minorTickMark val="none"/>
        <c:tickLblPos val="nextTo"/>
        <c:crossAx val="111359872"/>
        <c:crosses val="autoZero"/>
        <c:crossBetween val="between"/>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Distribution of Sample Means</a:t>
            </a:r>
          </a:p>
        </c:rich>
      </c:tx>
      <c:overlay val="0"/>
    </c:title>
    <c:autoTitleDeleted val="0"/>
    <c:plotArea>
      <c:layout/>
      <c:barChart>
        <c:barDir val="col"/>
        <c:grouping val="clustered"/>
        <c:varyColors val="0"/>
        <c:ser>
          <c:idx val="1"/>
          <c:order val="0"/>
          <c:spPr>
            <a:ln>
              <a:solidFill>
                <a:schemeClr val="tx1"/>
              </a:solidFill>
            </a:ln>
          </c:spPr>
          <c:invertIfNegative val="0"/>
          <c:cat>
            <c:numRef>
              <c:f>'CLT (odd) (2)'!$O$7:$O$25</c:f>
              <c:numCache>
                <c:formatCode>General</c:formatCode>
                <c:ptCount val="19"/>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numCache>
            </c:numRef>
          </c:cat>
          <c:val>
            <c:numRef>
              <c:f>'CLT (odd) (2)'!$P$7:$P$25</c:f>
              <c:numCache>
                <c:formatCode>General</c:formatCode>
                <c:ptCount val="19"/>
                <c:pt idx="0">
                  <c:v>0</c:v>
                </c:pt>
                <c:pt idx="1">
                  <c:v>0</c:v>
                </c:pt>
                <c:pt idx="2">
                  <c:v>5</c:v>
                </c:pt>
                <c:pt idx="3">
                  <c:v>7</c:v>
                </c:pt>
                <c:pt idx="4">
                  <c:v>11</c:v>
                </c:pt>
                <c:pt idx="5">
                  <c:v>20</c:v>
                </c:pt>
                <c:pt idx="6">
                  <c:v>30</c:v>
                </c:pt>
                <c:pt idx="7">
                  <c:v>40</c:v>
                </c:pt>
                <c:pt idx="8">
                  <c:v>59</c:v>
                </c:pt>
                <c:pt idx="9">
                  <c:v>64</c:v>
                </c:pt>
                <c:pt idx="10">
                  <c:v>67</c:v>
                </c:pt>
                <c:pt idx="11">
                  <c:v>53</c:v>
                </c:pt>
                <c:pt idx="12">
                  <c:v>49</c:v>
                </c:pt>
                <c:pt idx="13">
                  <c:v>37</c:v>
                </c:pt>
                <c:pt idx="14">
                  <c:v>29</c:v>
                </c:pt>
                <c:pt idx="15">
                  <c:v>16</c:v>
                </c:pt>
                <c:pt idx="16">
                  <c:v>9</c:v>
                </c:pt>
                <c:pt idx="17">
                  <c:v>1</c:v>
                </c:pt>
                <c:pt idx="18">
                  <c:v>0</c:v>
                </c:pt>
              </c:numCache>
            </c:numRef>
          </c:val>
          <c:extLst>
            <c:ext xmlns:c16="http://schemas.microsoft.com/office/drawing/2014/chart" uri="{C3380CC4-5D6E-409C-BE32-E72D297353CC}">
              <c16:uniqueId val="{00000000-DA39-4E3A-AEFC-204FAE6CE67D}"/>
            </c:ext>
          </c:extLst>
        </c:ser>
        <c:dLbls>
          <c:showLegendKey val="0"/>
          <c:showVal val="0"/>
          <c:showCatName val="0"/>
          <c:showSerName val="0"/>
          <c:showPercent val="0"/>
          <c:showBubbleSize val="0"/>
        </c:dLbls>
        <c:gapWidth val="0"/>
        <c:axId val="111359872"/>
        <c:axId val="111370240"/>
      </c:barChart>
      <c:catAx>
        <c:axId val="111359872"/>
        <c:scaling>
          <c:orientation val="minMax"/>
        </c:scaling>
        <c:delete val="0"/>
        <c:axPos val="b"/>
        <c:title>
          <c:tx>
            <c:rich>
              <a:bodyPr/>
              <a:lstStyle/>
              <a:p>
                <a:pPr>
                  <a:defRPr/>
                </a:pPr>
                <a:r>
                  <a:rPr lang="en-US"/>
                  <a:t>Mean of Sample of 4 Units </a:t>
                </a:r>
              </a:p>
            </c:rich>
          </c:tx>
          <c:overlay val="0"/>
        </c:title>
        <c:numFmt formatCode="General" sourceLinked="1"/>
        <c:majorTickMark val="out"/>
        <c:minorTickMark val="none"/>
        <c:tickLblPos val="nextTo"/>
        <c:crossAx val="111370240"/>
        <c:crosses val="autoZero"/>
        <c:auto val="1"/>
        <c:lblAlgn val="ctr"/>
        <c:lblOffset val="100"/>
        <c:noMultiLvlLbl val="0"/>
      </c:catAx>
      <c:valAx>
        <c:axId val="111370240"/>
        <c:scaling>
          <c:orientation val="minMax"/>
        </c:scaling>
        <c:delete val="0"/>
        <c:axPos val="l"/>
        <c:majorGridlines/>
        <c:title>
          <c:tx>
            <c:rich>
              <a:bodyPr rot="-5400000" vert="horz"/>
              <a:lstStyle/>
              <a:p>
                <a:pPr>
                  <a:defRPr/>
                </a:pPr>
                <a:r>
                  <a:rPr lang="en-US"/>
                  <a:t>Frequency</a:t>
                </a:r>
              </a:p>
            </c:rich>
          </c:tx>
          <c:overlay val="0"/>
        </c:title>
        <c:numFmt formatCode="General" sourceLinked="1"/>
        <c:majorTickMark val="out"/>
        <c:minorTickMark val="none"/>
        <c:tickLblPos val="nextTo"/>
        <c:crossAx val="111359872"/>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26/06/2024</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dirty="0"/>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26/06/2024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26/06/2024</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 Id="rId9" Type="http://schemas.openxmlformats.org/officeDocument/2006/relationships/image" Target="../media/image149.png"/></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s>
</file>

<file path=ppt/slides/_rels/slide4.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7.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7.xml"/><Relationship Id="rId6" Type="http://schemas.openxmlformats.org/officeDocument/2006/relationships/image" Target="../media/image161.png"/><Relationship Id="rId5" Type="http://schemas.openxmlformats.org/officeDocument/2006/relationships/image" Target="../media/image2.png"/><Relationship Id="rId4" Type="http://schemas.openxmlformats.org/officeDocument/2006/relationships/image" Target="../media/image16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688" y="2130425"/>
            <a:ext cx="8001000" cy="2594719"/>
          </a:xfrm>
        </p:spPr>
        <p:txBody>
          <a:bodyPr>
            <a:normAutofit fontScale="90000"/>
          </a:bodyPr>
          <a:lstStyle/>
          <a:p>
            <a:r>
              <a:rPr lang="en-GB" b="1" dirty="0">
                <a:solidFill>
                  <a:srgbClr val="92D050"/>
                </a:solidFill>
              </a:rPr>
              <a:t>Stats Yr2 Chapter 3: </a:t>
            </a:r>
            <a:r>
              <a:rPr lang="en-GB" dirty="0">
                <a:solidFill>
                  <a:schemeClr val="accent5"/>
                </a:solidFill>
              </a:rPr>
              <a:t>Distribution-N</a:t>
            </a:r>
            <a:br>
              <a:rPr lang="en-GB" dirty="0"/>
            </a:br>
            <a:br>
              <a:rPr lang="en-GB" dirty="0"/>
            </a:br>
            <a:r>
              <a:rPr lang="en-GB" dirty="0"/>
              <a:t>Normal Hypothesis Testing</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7" name="Picture 6">
            <a:extLst>
              <a:ext uri="{FF2B5EF4-FFF2-40B4-BE49-F238E27FC236}">
                <a16:creationId xmlns:a16="http://schemas.microsoft.com/office/drawing/2014/main" id="{ACADCAA8-47FA-265B-F3E3-CADD75A70DDF}"/>
              </a:ext>
            </a:extLst>
          </p:cNvPr>
          <p:cNvPicPr>
            <a:picLocks noChangeAspect="1"/>
          </p:cNvPicPr>
          <p:nvPr/>
        </p:nvPicPr>
        <p:blipFill>
          <a:blip r:embed="rId2"/>
          <a:stretch>
            <a:fillRect/>
          </a:stretch>
        </p:blipFill>
        <p:spPr>
          <a:xfrm>
            <a:off x="1023365" y="692696"/>
            <a:ext cx="7096125" cy="6038850"/>
          </a:xfrm>
          <a:prstGeom prst="rect">
            <a:avLst/>
          </a:prstGeom>
        </p:spPr>
      </p:pic>
    </p:spTree>
    <p:extLst>
      <p:ext uri="{BB962C8B-B14F-4D97-AF65-F5344CB8AC3E}">
        <p14:creationId xmlns:p14="http://schemas.microsoft.com/office/powerpoint/2010/main" val="405514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a:t>
              </a:r>
              <a:r>
                <a:rPr lang="en-GB" sz="3200" dirty="0">
                  <a:latin typeface="+mj-lt"/>
                </a:rPr>
                <a:t> 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3DF7C33F-0BB3-F665-FC5C-A80762847C99}"/>
              </a:ext>
            </a:extLst>
          </p:cNvPr>
          <p:cNvPicPr>
            <a:picLocks noChangeAspect="1"/>
          </p:cNvPicPr>
          <p:nvPr/>
        </p:nvPicPr>
        <p:blipFill>
          <a:blip r:embed="rId2"/>
          <a:stretch>
            <a:fillRect/>
          </a:stretch>
        </p:blipFill>
        <p:spPr>
          <a:xfrm>
            <a:off x="2247328" y="692696"/>
            <a:ext cx="4648200" cy="6057900"/>
          </a:xfrm>
          <a:prstGeom prst="rect">
            <a:avLst/>
          </a:prstGeom>
        </p:spPr>
      </p:pic>
    </p:spTree>
    <p:extLst>
      <p:ext uri="{BB962C8B-B14F-4D97-AF65-F5344CB8AC3E}">
        <p14:creationId xmlns:p14="http://schemas.microsoft.com/office/powerpoint/2010/main" val="320372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Chart 66">
            <a:extLst>
              <a:ext uri="{FF2B5EF4-FFF2-40B4-BE49-F238E27FC236}">
                <a16:creationId xmlns:a16="http://schemas.microsoft.com/office/drawing/2014/main" id="{E028290F-8173-4EDE-BA41-CF2A81FBC70E}"/>
              </a:ext>
            </a:extLst>
          </p:cNvPr>
          <p:cNvGraphicFramePr>
            <a:graphicFrameLocks/>
          </p:cNvGraphicFramePr>
          <p:nvPr>
            <p:extLst>
              <p:ext uri="{D42A27DB-BD31-4B8C-83A1-F6EECF244321}">
                <p14:modId xmlns:p14="http://schemas.microsoft.com/office/powerpoint/2010/main" val="3588186857"/>
              </p:ext>
            </p:extLst>
          </p:nvPr>
        </p:nvGraphicFramePr>
        <p:xfrm>
          <a:off x="4530059" y="4773032"/>
          <a:ext cx="4556536" cy="2243866"/>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A423137B-E304-4788-B393-44A56164D7FB}"/>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51E6F8A5-339E-4149-B717-23A863D43F90}"/>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Hypothesis Testing on the Sample Mean</a:t>
              </a:r>
              <a:endParaRPr lang="en-GB" sz="3200" dirty="0"/>
            </a:p>
          </p:txBody>
        </p:sp>
        <p:cxnSp>
          <p:nvCxnSpPr>
            <p:cNvPr id="4" name="Straight Connector 3">
              <a:extLst>
                <a:ext uri="{FF2B5EF4-FFF2-40B4-BE49-F238E27FC236}">
                  <a16:creationId xmlns:a16="http://schemas.microsoft.com/office/drawing/2014/main" id="{5D25598E-C06D-4A43-856A-688A17FAD5D4}"/>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1EC50CB-7C00-4F2C-B6CF-F84EE85D593B}"/>
                  </a:ext>
                </a:extLst>
              </p:cNvPr>
              <p:cNvSpPr txBox="1"/>
              <p:nvPr/>
            </p:nvSpPr>
            <p:spPr>
              <a:xfrm>
                <a:off x="868540" y="1498598"/>
                <a:ext cx="6853919" cy="646331"/>
              </a:xfrm>
              <a:prstGeom prst="rect">
                <a:avLst/>
              </a:prstGeom>
              <a:noFill/>
            </p:spPr>
            <p:txBody>
              <a:bodyPr wrap="square" rtlCol="0">
                <a:spAutoFit/>
              </a:bodyPr>
              <a:lstStyle/>
              <a:p>
                <a:r>
                  <a:rPr lang="en-GB" dirty="0"/>
                  <a:t>Imagine we have 10 children, one of each age between 0 and 9.</a:t>
                </a:r>
              </a:p>
              <a:p>
                <a:r>
                  <a:rPr lang="en-GB" dirty="0"/>
                  <a:t>This is our population. There is a </a:t>
                </a:r>
                <a:r>
                  <a:rPr lang="en-GB" b="1" dirty="0"/>
                  <a:t>known population mean </a:t>
                </a:r>
                <a:r>
                  <a:rPr lang="en-GB" dirty="0"/>
                  <a:t>of </a:t>
                </a:r>
                <a14:m>
                  <m:oMath xmlns:m="http://schemas.openxmlformats.org/officeDocument/2006/math">
                    <m:r>
                      <a:rPr lang="en-GB" b="0" i="1" smtClean="0">
                        <a:latin typeface="Cambria Math" panose="02040503050406030204" pitchFamily="18" charset="0"/>
                      </a:rPr>
                      <m:t>𝜇</m:t>
                    </m:r>
                    <m:r>
                      <a:rPr lang="en-GB" b="0" i="1" smtClean="0">
                        <a:latin typeface="Cambria Math" panose="02040503050406030204" pitchFamily="18" charset="0"/>
                      </a:rPr>
                      <m:t>=4.5</m:t>
                    </m:r>
                  </m:oMath>
                </a14:m>
                <a:endParaRPr lang="en-GB" dirty="0"/>
              </a:p>
            </p:txBody>
          </p:sp>
        </mc:Choice>
        <mc:Fallback xmlns="">
          <p:sp>
            <p:nvSpPr>
              <p:cNvPr id="26" name="TextBox 25">
                <a:extLst>
                  <a:ext uri="{FF2B5EF4-FFF2-40B4-BE49-F238E27FC236}">
                    <a16:creationId xmlns:a16="http://schemas.microsoft.com/office/drawing/2014/main" id="{11EC50CB-7C00-4F2C-B6CF-F84EE85D593B}"/>
                  </a:ext>
                </a:extLst>
              </p:cNvPr>
              <p:cNvSpPr txBox="1">
                <a:spLocks noRot="1" noChangeAspect="1" noMove="1" noResize="1" noEditPoints="1" noAdjustHandles="1" noChangeArrowheads="1" noChangeShapeType="1" noTextEdit="1"/>
              </p:cNvSpPr>
              <p:nvPr/>
            </p:nvSpPr>
            <p:spPr>
              <a:xfrm>
                <a:off x="868540" y="1498598"/>
                <a:ext cx="6853919" cy="646331"/>
              </a:xfrm>
              <a:prstGeom prst="rect">
                <a:avLst/>
              </a:prstGeom>
              <a:blipFill>
                <a:blip r:embed="rId3"/>
                <a:stretch>
                  <a:fillRect l="-711" t="-5660" b="-14151"/>
                </a:stretch>
              </a:blipFill>
            </p:spPr>
            <p:txBody>
              <a:bodyPr/>
              <a:lstStyle/>
              <a:p>
                <a:r>
                  <a:rPr lang="en-GB">
                    <a:noFill/>
                  </a:rPr>
                  <a:t> </a:t>
                </a:r>
              </a:p>
            </p:txBody>
          </p:sp>
        </mc:Fallback>
      </mc:AlternateContent>
      <p:sp>
        <p:nvSpPr>
          <p:cNvPr id="33" name="Rectangle 32">
            <a:extLst>
              <a:ext uri="{FF2B5EF4-FFF2-40B4-BE49-F238E27FC236}">
                <a16:creationId xmlns:a16="http://schemas.microsoft.com/office/drawing/2014/main" id="{2844255E-608D-4CAF-9D08-55FCCF0B06D4}"/>
              </a:ext>
            </a:extLst>
          </p:cNvPr>
          <p:cNvSpPr/>
          <p:nvPr/>
        </p:nvSpPr>
        <p:spPr>
          <a:xfrm>
            <a:off x="1886508"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0</a:t>
            </a:r>
          </a:p>
        </p:txBody>
      </p:sp>
      <p:sp>
        <p:nvSpPr>
          <p:cNvPr id="34" name="Rectangle 33">
            <a:extLst>
              <a:ext uri="{FF2B5EF4-FFF2-40B4-BE49-F238E27FC236}">
                <a16:creationId xmlns:a16="http://schemas.microsoft.com/office/drawing/2014/main" id="{BEF9847C-7703-4019-8928-05BBAC527AB1}"/>
              </a:ext>
            </a:extLst>
          </p:cNvPr>
          <p:cNvSpPr/>
          <p:nvPr/>
        </p:nvSpPr>
        <p:spPr>
          <a:xfrm>
            <a:off x="2318556"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a:t>
            </a:r>
          </a:p>
        </p:txBody>
      </p:sp>
      <p:sp>
        <p:nvSpPr>
          <p:cNvPr id="35" name="Rectangle 34">
            <a:extLst>
              <a:ext uri="{FF2B5EF4-FFF2-40B4-BE49-F238E27FC236}">
                <a16:creationId xmlns:a16="http://schemas.microsoft.com/office/drawing/2014/main" id="{FD23C0A5-7255-44FE-8E13-287518D2053D}"/>
              </a:ext>
            </a:extLst>
          </p:cNvPr>
          <p:cNvSpPr/>
          <p:nvPr/>
        </p:nvSpPr>
        <p:spPr>
          <a:xfrm>
            <a:off x="2750604"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2</a:t>
            </a:r>
          </a:p>
        </p:txBody>
      </p:sp>
      <p:sp>
        <p:nvSpPr>
          <p:cNvPr id="36" name="Rectangle 35">
            <a:extLst>
              <a:ext uri="{FF2B5EF4-FFF2-40B4-BE49-F238E27FC236}">
                <a16:creationId xmlns:a16="http://schemas.microsoft.com/office/drawing/2014/main" id="{201498CA-49A0-4238-9CAF-AED94666F541}"/>
              </a:ext>
            </a:extLst>
          </p:cNvPr>
          <p:cNvSpPr/>
          <p:nvPr/>
        </p:nvSpPr>
        <p:spPr>
          <a:xfrm>
            <a:off x="3201648"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3</a:t>
            </a:r>
          </a:p>
        </p:txBody>
      </p:sp>
      <p:sp>
        <p:nvSpPr>
          <p:cNvPr id="37" name="Rectangle 36">
            <a:extLst>
              <a:ext uri="{FF2B5EF4-FFF2-40B4-BE49-F238E27FC236}">
                <a16:creationId xmlns:a16="http://schemas.microsoft.com/office/drawing/2014/main" id="{96886E0C-ED51-47E1-BAD1-DCEE0F03D330}"/>
              </a:ext>
            </a:extLst>
          </p:cNvPr>
          <p:cNvSpPr/>
          <p:nvPr/>
        </p:nvSpPr>
        <p:spPr>
          <a:xfrm>
            <a:off x="3637884"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4</a:t>
            </a:r>
          </a:p>
        </p:txBody>
      </p:sp>
      <p:sp>
        <p:nvSpPr>
          <p:cNvPr id="38" name="Rectangle 37">
            <a:extLst>
              <a:ext uri="{FF2B5EF4-FFF2-40B4-BE49-F238E27FC236}">
                <a16:creationId xmlns:a16="http://schemas.microsoft.com/office/drawing/2014/main" id="{542AD76D-6E7A-4109-81C0-8505F07AFFB6}"/>
              </a:ext>
            </a:extLst>
          </p:cNvPr>
          <p:cNvSpPr/>
          <p:nvPr/>
        </p:nvSpPr>
        <p:spPr>
          <a:xfrm>
            <a:off x="4071173"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5</a:t>
            </a:r>
          </a:p>
        </p:txBody>
      </p:sp>
      <p:sp>
        <p:nvSpPr>
          <p:cNvPr id="39" name="Rectangle 38">
            <a:extLst>
              <a:ext uri="{FF2B5EF4-FFF2-40B4-BE49-F238E27FC236}">
                <a16:creationId xmlns:a16="http://schemas.microsoft.com/office/drawing/2014/main" id="{80641BE1-C003-4684-9410-A48FD7A43CA1}"/>
              </a:ext>
            </a:extLst>
          </p:cNvPr>
          <p:cNvSpPr/>
          <p:nvPr/>
        </p:nvSpPr>
        <p:spPr>
          <a:xfrm>
            <a:off x="4490375"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6</a:t>
            </a:r>
          </a:p>
        </p:txBody>
      </p:sp>
      <p:sp>
        <p:nvSpPr>
          <p:cNvPr id="40" name="Rectangle 39">
            <a:extLst>
              <a:ext uri="{FF2B5EF4-FFF2-40B4-BE49-F238E27FC236}">
                <a16:creationId xmlns:a16="http://schemas.microsoft.com/office/drawing/2014/main" id="{3313580E-231B-4665-9EBA-A52EE651E24F}"/>
              </a:ext>
            </a:extLst>
          </p:cNvPr>
          <p:cNvSpPr/>
          <p:nvPr/>
        </p:nvSpPr>
        <p:spPr>
          <a:xfrm>
            <a:off x="4923664"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7</a:t>
            </a:r>
          </a:p>
        </p:txBody>
      </p:sp>
      <p:sp>
        <p:nvSpPr>
          <p:cNvPr id="41" name="Rectangle 40">
            <a:extLst>
              <a:ext uri="{FF2B5EF4-FFF2-40B4-BE49-F238E27FC236}">
                <a16:creationId xmlns:a16="http://schemas.microsoft.com/office/drawing/2014/main" id="{42A5E842-24A5-4724-9276-56A5C30693CF}"/>
              </a:ext>
            </a:extLst>
          </p:cNvPr>
          <p:cNvSpPr/>
          <p:nvPr/>
        </p:nvSpPr>
        <p:spPr>
          <a:xfrm>
            <a:off x="5359900"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8</a:t>
            </a:r>
          </a:p>
        </p:txBody>
      </p:sp>
      <p:sp>
        <p:nvSpPr>
          <p:cNvPr id="42" name="Rectangle 41">
            <a:extLst>
              <a:ext uri="{FF2B5EF4-FFF2-40B4-BE49-F238E27FC236}">
                <a16:creationId xmlns:a16="http://schemas.microsoft.com/office/drawing/2014/main" id="{8587DE32-37FD-4CE8-A883-2F194521D054}"/>
              </a:ext>
            </a:extLst>
          </p:cNvPr>
          <p:cNvSpPr/>
          <p:nvPr/>
        </p:nvSpPr>
        <p:spPr>
          <a:xfrm>
            <a:off x="5796136" y="921328"/>
            <a:ext cx="360040" cy="3759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9</a:t>
            </a:r>
          </a:p>
        </p:txBody>
      </p:sp>
      <p:sp>
        <p:nvSpPr>
          <p:cNvPr id="43" name="TextBox 42">
            <a:extLst>
              <a:ext uri="{FF2B5EF4-FFF2-40B4-BE49-F238E27FC236}">
                <a16:creationId xmlns:a16="http://schemas.microsoft.com/office/drawing/2014/main" id="{9995D15E-98E7-4891-9D8F-EED036C5FDF2}"/>
              </a:ext>
            </a:extLst>
          </p:cNvPr>
          <p:cNvSpPr txBox="1"/>
          <p:nvPr/>
        </p:nvSpPr>
        <p:spPr>
          <a:xfrm>
            <a:off x="4670395" y="2330574"/>
            <a:ext cx="4046848" cy="369332"/>
          </a:xfrm>
          <a:prstGeom prst="rect">
            <a:avLst/>
          </a:prstGeom>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Suppose we took a sample of 4 children. </a:t>
            </a:r>
          </a:p>
        </p:txBody>
      </p:sp>
      <p:sp>
        <p:nvSpPr>
          <p:cNvPr id="44" name="Rectangle 43">
            <a:extLst>
              <a:ext uri="{FF2B5EF4-FFF2-40B4-BE49-F238E27FC236}">
                <a16:creationId xmlns:a16="http://schemas.microsoft.com/office/drawing/2014/main" id="{B710BCED-EED5-48AF-B906-20E0814F1FAC}"/>
              </a:ext>
            </a:extLst>
          </p:cNvPr>
          <p:cNvSpPr/>
          <p:nvPr/>
        </p:nvSpPr>
        <p:spPr>
          <a:xfrm>
            <a:off x="1488785" y="2753969"/>
            <a:ext cx="282175" cy="319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a:t>
            </a:r>
          </a:p>
        </p:txBody>
      </p:sp>
      <p:sp>
        <p:nvSpPr>
          <p:cNvPr id="45" name="Rectangle 44">
            <a:extLst>
              <a:ext uri="{FF2B5EF4-FFF2-40B4-BE49-F238E27FC236}">
                <a16:creationId xmlns:a16="http://schemas.microsoft.com/office/drawing/2014/main" id="{B0D4DDE2-7730-4190-A11D-DBA16E69E4AF}"/>
              </a:ext>
            </a:extLst>
          </p:cNvPr>
          <p:cNvSpPr/>
          <p:nvPr/>
        </p:nvSpPr>
        <p:spPr>
          <a:xfrm>
            <a:off x="1920833" y="2753969"/>
            <a:ext cx="282175" cy="319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3</a:t>
            </a:r>
          </a:p>
        </p:txBody>
      </p:sp>
      <p:sp>
        <p:nvSpPr>
          <p:cNvPr id="46" name="Rectangle 45">
            <a:extLst>
              <a:ext uri="{FF2B5EF4-FFF2-40B4-BE49-F238E27FC236}">
                <a16:creationId xmlns:a16="http://schemas.microsoft.com/office/drawing/2014/main" id="{B43ECFCF-B288-481A-8461-DF0789482C19}"/>
              </a:ext>
            </a:extLst>
          </p:cNvPr>
          <p:cNvSpPr/>
          <p:nvPr/>
        </p:nvSpPr>
        <p:spPr>
          <a:xfrm>
            <a:off x="2352881" y="2753969"/>
            <a:ext cx="282175" cy="319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7</a:t>
            </a:r>
          </a:p>
        </p:txBody>
      </p:sp>
      <p:sp>
        <p:nvSpPr>
          <p:cNvPr id="47" name="Rectangle 46">
            <a:extLst>
              <a:ext uri="{FF2B5EF4-FFF2-40B4-BE49-F238E27FC236}">
                <a16:creationId xmlns:a16="http://schemas.microsoft.com/office/drawing/2014/main" id="{4BDDE529-24FF-49F9-8D70-795DCFD6C9B3}"/>
              </a:ext>
            </a:extLst>
          </p:cNvPr>
          <p:cNvSpPr/>
          <p:nvPr/>
        </p:nvSpPr>
        <p:spPr>
          <a:xfrm>
            <a:off x="2803925" y="2753969"/>
            <a:ext cx="282175" cy="319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8</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B098465D-2DC0-48E9-A1A7-FFBC38159665}"/>
                  </a:ext>
                </a:extLst>
              </p:cNvPr>
              <p:cNvSpPr txBox="1"/>
              <p:nvPr/>
            </p:nvSpPr>
            <p:spPr>
              <a:xfrm>
                <a:off x="246232" y="3932476"/>
                <a:ext cx="4144648" cy="1077218"/>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dirty="0"/>
                  <a:t>The mean of this sample is </a:t>
                </a:r>
                <a14:m>
                  <m:oMath xmlns:m="http://schemas.openxmlformats.org/officeDocument/2006/math">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r>
                      <a:rPr lang="en-GB" sz="1600" b="0" i="1" dirty="0" smtClean="0">
                        <a:latin typeface="Cambria Math" panose="02040503050406030204" pitchFamily="18" charset="0"/>
                      </a:rPr>
                      <m:t>=4.75</m:t>
                    </m:r>
                  </m:oMath>
                </a14:m>
                <a:r>
                  <a:rPr lang="en-GB" sz="1600" dirty="0"/>
                  <a:t>. This sample mean </a:t>
                </a:r>
                <a14:m>
                  <m:oMath xmlns:m="http://schemas.openxmlformats.org/officeDocument/2006/math">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oMath>
                </a14:m>
                <a:r>
                  <a:rPr lang="en-GB" sz="1600" dirty="0"/>
                  <a:t> is close the true population mean </a:t>
                </a:r>
                <a14:m>
                  <m:oMath xmlns:m="http://schemas.openxmlformats.org/officeDocument/2006/math">
                    <m:r>
                      <a:rPr lang="en-GB" sz="1600" b="0" i="1" smtClean="0">
                        <a:latin typeface="Cambria Math" panose="02040503050406030204" pitchFamily="18" charset="0"/>
                      </a:rPr>
                      <m:t>𝜇</m:t>
                    </m:r>
                  </m:oMath>
                </a14:m>
                <a:r>
                  <a:rPr lang="en-GB" sz="1600" dirty="0"/>
                  <a:t>, but is naturally going to vary as we consider different samples. </a:t>
                </a:r>
              </a:p>
            </p:txBody>
          </p:sp>
        </mc:Choice>
        <mc:Fallback xmlns="">
          <p:sp>
            <p:nvSpPr>
              <p:cNvPr id="48" name="TextBox 47">
                <a:extLst>
                  <a:ext uri="{FF2B5EF4-FFF2-40B4-BE49-F238E27FC236}">
                    <a16:creationId xmlns:a16="http://schemas.microsoft.com/office/drawing/2014/main" id="{B098465D-2DC0-48E9-A1A7-FFBC38159665}"/>
                  </a:ext>
                </a:extLst>
              </p:cNvPr>
              <p:cNvSpPr txBox="1">
                <a:spLocks noRot="1" noChangeAspect="1" noMove="1" noResize="1" noEditPoints="1" noAdjustHandles="1" noChangeArrowheads="1" noChangeShapeType="1" noTextEdit="1"/>
              </p:cNvSpPr>
              <p:nvPr/>
            </p:nvSpPr>
            <p:spPr>
              <a:xfrm>
                <a:off x="246232" y="3932476"/>
                <a:ext cx="4144648" cy="1077218"/>
              </a:xfrm>
              <a:prstGeom prst="rect">
                <a:avLst/>
              </a:prstGeom>
              <a:blipFill>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5" name="TextBox 4">
            <a:extLst>
              <a:ext uri="{FF2B5EF4-FFF2-40B4-BE49-F238E27FC236}">
                <a16:creationId xmlns:a16="http://schemas.microsoft.com/office/drawing/2014/main" id="{D56A96D7-A799-4BFD-8B4D-F3DE3A74D503}"/>
              </a:ext>
            </a:extLst>
          </p:cNvPr>
          <p:cNvSpPr txBox="1"/>
          <p:nvPr/>
        </p:nvSpPr>
        <p:spPr>
          <a:xfrm>
            <a:off x="165100" y="2753969"/>
            <a:ext cx="1173812" cy="369332"/>
          </a:xfrm>
          <a:prstGeom prst="rect">
            <a:avLst/>
          </a:prstGeom>
          <a:noFill/>
        </p:spPr>
        <p:txBody>
          <a:bodyPr wrap="square" rtlCol="0">
            <a:spAutoFit/>
          </a:bodyPr>
          <a:lstStyle/>
          <a:p>
            <a:r>
              <a:rPr lang="en-GB" b="1" dirty="0"/>
              <a:t>Sample 1:</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287890-B8B5-4A28-B853-D78D4DF332C8}"/>
                  </a:ext>
                </a:extLst>
              </p:cNvPr>
              <p:cNvSpPr txBox="1"/>
              <p:nvPr/>
            </p:nvSpPr>
            <p:spPr>
              <a:xfrm>
                <a:off x="3510889" y="2251596"/>
                <a:ext cx="5531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oMath>
                  </m:oMathPara>
                </a14:m>
                <a:endParaRPr lang="en-GB" dirty="0"/>
              </a:p>
            </p:txBody>
          </p:sp>
        </mc:Choice>
        <mc:Fallback xmlns="">
          <p:sp>
            <p:nvSpPr>
              <p:cNvPr id="6" name="TextBox 5">
                <a:extLst>
                  <a:ext uri="{FF2B5EF4-FFF2-40B4-BE49-F238E27FC236}">
                    <a16:creationId xmlns:a16="http://schemas.microsoft.com/office/drawing/2014/main" id="{37287890-B8B5-4A28-B853-D78D4DF332C8}"/>
                  </a:ext>
                </a:extLst>
              </p:cNvPr>
              <p:cNvSpPr txBox="1">
                <a:spLocks noRot="1" noChangeAspect="1" noMove="1" noResize="1" noEditPoints="1" noAdjustHandles="1" noChangeArrowheads="1" noChangeShapeType="1" noTextEdit="1"/>
              </p:cNvSpPr>
              <p:nvPr/>
            </p:nvSpPr>
            <p:spPr>
              <a:xfrm>
                <a:off x="3510889" y="2251596"/>
                <a:ext cx="553112" cy="369332"/>
              </a:xfrm>
              <a:prstGeom prst="rect">
                <a:avLst/>
              </a:prstGeom>
              <a:blipFill>
                <a:blip r:embed="rId5"/>
                <a:stretch>
                  <a:fillRect r="-25275"/>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AB72219D-7477-42C3-80D7-5E483899F8BD}"/>
              </a:ext>
            </a:extLst>
          </p:cNvPr>
          <p:cNvCxnSpPr/>
          <p:nvPr/>
        </p:nvCxnSpPr>
        <p:spPr>
          <a:xfrm>
            <a:off x="165100" y="2611864"/>
            <a:ext cx="4086093"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DDA3C49C-CCBF-4C1A-AEF6-50A4F74D1BC8}"/>
              </a:ext>
            </a:extLst>
          </p:cNvPr>
          <p:cNvSpPr txBox="1"/>
          <p:nvPr/>
        </p:nvSpPr>
        <p:spPr>
          <a:xfrm>
            <a:off x="3445168" y="2753969"/>
            <a:ext cx="869525" cy="369332"/>
          </a:xfrm>
          <a:prstGeom prst="rect">
            <a:avLst/>
          </a:prstGeom>
          <a:noFill/>
        </p:spPr>
        <p:txBody>
          <a:bodyPr wrap="square" rtlCol="0">
            <a:spAutoFit/>
          </a:bodyPr>
          <a:lstStyle/>
          <a:p>
            <a:r>
              <a:rPr lang="en-GB" dirty="0"/>
              <a:t>4.75</a:t>
            </a:r>
          </a:p>
        </p:txBody>
      </p:sp>
      <p:sp>
        <p:nvSpPr>
          <p:cNvPr id="56" name="TextBox 55">
            <a:extLst>
              <a:ext uri="{FF2B5EF4-FFF2-40B4-BE49-F238E27FC236}">
                <a16:creationId xmlns:a16="http://schemas.microsoft.com/office/drawing/2014/main" id="{E7C4E08E-BCC0-4222-8DF0-1EEB326BCBA0}"/>
              </a:ext>
            </a:extLst>
          </p:cNvPr>
          <p:cNvSpPr txBox="1"/>
          <p:nvPr/>
        </p:nvSpPr>
        <p:spPr>
          <a:xfrm>
            <a:off x="3425974" y="3109702"/>
            <a:ext cx="869525" cy="369332"/>
          </a:xfrm>
          <a:prstGeom prst="rect">
            <a:avLst/>
          </a:prstGeom>
          <a:noFill/>
        </p:spPr>
        <p:txBody>
          <a:bodyPr wrap="square" rtlCol="0">
            <a:spAutoFit/>
          </a:bodyPr>
          <a:lstStyle/>
          <a:p>
            <a:r>
              <a:rPr lang="en-GB" dirty="0"/>
              <a:t>4.25</a:t>
            </a:r>
          </a:p>
        </p:txBody>
      </p:sp>
      <p:sp>
        <p:nvSpPr>
          <p:cNvPr id="57" name="Rectangle 56">
            <a:extLst>
              <a:ext uri="{FF2B5EF4-FFF2-40B4-BE49-F238E27FC236}">
                <a16:creationId xmlns:a16="http://schemas.microsoft.com/office/drawing/2014/main" id="{53862EF0-F678-4BD8-84A1-2B40123331D3}"/>
              </a:ext>
            </a:extLst>
          </p:cNvPr>
          <p:cNvSpPr/>
          <p:nvPr/>
        </p:nvSpPr>
        <p:spPr>
          <a:xfrm>
            <a:off x="1488785" y="3159751"/>
            <a:ext cx="282175" cy="319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6</a:t>
            </a:r>
          </a:p>
        </p:txBody>
      </p:sp>
      <p:sp>
        <p:nvSpPr>
          <p:cNvPr id="58" name="Rectangle 57">
            <a:extLst>
              <a:ext uri="{FF2B5EF4-FFF2-40B4-BE49-F238E27FC236}">
                <a16:creationId xmlns:a16="http://schemas.microsoft.com/office/drawing/2014/main" id="{8F69D275-FEF8-4A54-9D83-9D52B09F6A76}"/>
              </a:ext>
            </a:extLst>
          </p:cNvPr>
          <p:cNvSpPr/>
          <p:nvPr/>
        </p:nvSpPr>
        <p:spPr>
          <a:xfrm>
            <a:off x="1920833" y="3159751"/>
            <a:ext cx="282175" cy="319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2</a:t>
            </a:r>
          </a:p>
        </p:txBody>
      </p:sp>
      <p:sp>
        <p:nvSpPr>
          <p:cNvPr id="59" name="Rectangle 58">
            <a:extLst>
              <a:ext uri="{FF2B5EF4-FFF2-40B4-BE49-F238E27FC236}">
                <a16:creationId xmlns:a16="http://schemas.microsoft.com/office/drawing/2014/main" id="{CD6A612F-076E-4206-A6E5-BD6F664A928D}"/>
              </a:ext>
            </a:extLst>
          </p:cNvPr>
          <p:cNvSpPr/>
          <p:nvPr/>
        </p:nvSpPr>
        <p:spPr>
          <a:xfrm>
            <a:off x="2352881" y="3159751"/>
            <a:ext cx="282175" cy="319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0</a:t>
            </a:r>
          </a:p>
        </p:txBody>
      </p:sp>
      <p:sp>
        <p:nvSpPr>
          <p:cNvPr id="60" name="Rectangle 59">
            <a:extLst>
              <a:ext uri="{FF2B5EF4-FFF2-40B4-BE49-F238E27FC236}">
                <a16:creationId xmlns:a16="http://schemas.microsoft.com/office/drawing/2014/main" id="{C288F7FF-205E-453D-AFAF-674EE84BDF43}"/>
              </a:ext>
            </a:extLst>
          </p:cNvPr>
          <p:cNvSpPr/>
          <p:nvPr/>
        </p:nvSpPr>
        <p:spPr>
          <a:xfrm>
            <a:off x="2803925" y="3159751"/>
            <a:ext cx="282175" cy="3194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9</a:t>
            </a:r>
          </a:p>
        </p:txBody>
      </p:sp>
      <p:sp>
        <p:nvSpPr>
          <p:cNvPr id="61" name="TextBox 60">
            <a:extLst>
              <a:ext uri="{FF2B5EF4-FFF2-40B4-BE49-F238E27FC236}">
                <a16:creationId xmlns:a16="http://schemas.microsoft.com/office/drawing/2014/main" id="{ADF2F3D7-982F-4888-A110-75D5C63B4A2B}"/>
              </a:ext>
            </a:extLst>
          </p:cNvPr>
          <p:cNvSpPr txBox="1"/>
          <p:nvPr/>
        </p:nvSpPr>
        <p:spPr>
          <a:xfrm>
            <a:off x="165100" y="3134800"/>
            <a:ext cx="1173812" cy="369332"/>
          </a:xfrm>
          <a:prstGeom prst="rect">
            <a:avLst/>
          </a:prstGeom>
          <a:noFill/>
        </p:spPr>
        <p:txBody>
          <a:bodyPr wrap="square" rtlCol="0">
            <a:spAutoFit/>
          </a:bodyPr>
          <a:lstStyle/>
          <a:p>
            <a:r>
              <a:rPr lang="en-GB" b="1" dirty="0"/>
              <a:t>Sample 2:</a:t>
            </a:r>
          </a:p>
        </p:txBody>
      </p:sp>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97CCAD77-EBFC-4374-931E-9B833C75C492}"/>
                  </a:ext>
                </a:extLst>
              </p:cNvPr>
              <p:cNvGraphicFramePr>
                <a:graphicFrameLocks noGrp="1"/>
              </p:cNvGraphicFramePr>
              <p:nvPr>
                <p:extLst>
                  <p:ext uri="{D42A27DB-BD31-4B8C-83A1-F6EECF244321}">
                    <p14:modId xmlns:p14="http://schemas.microsoft.com/office/powerpoint/2010/main" val="2664185997"/>
                  </p:ext>
                </p:extLst>
              </p:nvPr>
            </p:nvGraphicFramePr>
            <p:xfrm>
              <a:off x="5000607" y="3022600"/>
              <a:ext cx="2290681" cy="1828800"/>
            </p:xfrm>
            <a:graphic>
              <a:graphicData uri="http://schemas.openxmlformats.org/drawingml/2006/table">
                <a:tbl>
                  <a:tblPr firstRow="1" bandRow="1">
                    <a:tableStyleId>{073A0DAA-6AF3-43AB-8588-CEC1D06C72B9}</a:tableStyleId>
                  </a:tblPr>
                  <a:tblGrid>
                    <a:gridCol w="1365568">
                      <a:extLst>
                        <a:ext uri="{9D8B030D-6E8A-4147-A177-3AD203B41FA5}">
                          <a16:colId xmlns:a16="http://schemas.microsoft.com/office/drawing/2014/main" val="3767905622"/>
                        </a:ext>
                      </a:extLst>
                    </a:gridCol>
                    <a:gridCol w="925113">
                      <a:extLst>
                        <a:ext uri="{9D8B030D-6E8A-4147-A177-3AD203B41FA5}">
                          <a16:colId xmlns:a16="http://schemas.microsoft.com/office/drawing/2014/main" val="1803619727"/>
                        </a:ext>
                      </a:extLst>
                    </a:gridCol>
                  </a:tblGrid>
                  <a:tr h="0">
                    <a:tc>
                      <a:txBody>
                        <a:bodyPr/>
                        <a:lstStyle/>
                        <a:p>
                          <a:r>
                            <a:rPr lang="en-GB" sz="1400" dirty="0"/>
                            <a:t>Sample mean </a:t>
                          </a:r>
                          <a14:m>
                            <m:oMath xmlns:m="http://schemas.openxmlformats.org/officeDocument/2006/math">
                              <m:acc>
                                <m:accPr>
                                  <m:chr m:val="̅"/>
                                  <m:ctrlPr>
                                    <a:rPr lang="en-GB" sz="1400" i="1" smtClean="0">
                                      <a:latin typeface="Cambria Math" panose="02040503050406030204" pitchFamily="18" charset="0"/>
                                    </a:rPr>
                                  </m:ctrlPr>
                                </m:accPr>
                                <m:e>
                                  <m:r>
                                    <a:rPr lang="en-GB" sz="1400" smtClean="0">
                                      <a:latin typeface="Cambria Math" panose="02040503050406030204" pitchFamily="18" charset="0"/>
                                    </a:rPr>
                                    <m:t>𝒙</m:t>
                                  </m:r>
                                </m:e>
                              </m:acc>
                            </m:oMath>
                          </a14:m>
                          <a:endParaRPr lang="en-GB" sz="1400" dirty="0"/>
                        </a:p>
                      </a:txBody>
                      <a:tcPr/>
                    </a:tc>
                    <a:tc>
                      <a:txBody>
                        <a:bodyPr/>
                        <a:lstStyle/>
                        <a:p>
                          <a:r>
                            <a:rPr lang="en-GB" sz="1400" dirty="0"/>
                            <a:t>Tally</a:t>
                          </a:r>
                        </a:p>
                      </a:txBody>
                      <a:tcPr/>
                    </a:tc>
                    <a:extLst>
                      <a:ext uri="{0D108BD9-81ED-4DB2-BD59-A6C34878D82A}">
                        <a16:rowId xmlns:a16="http://schemas.microsoft.com/office/drawing/2014/main" val="2409375306"/>
                      </a:ext>
                    </a:extLst>
                  </a:tr>
                  <a:tr h="0">
                    <a:tc>
                      <a:txBody>
                        <a:bodyPr/>
                        <a:lstStyle/>
                        <a:p>
                          <a:r>
                            <a:rPr lang="en-GB" sz="1400" dirty="0"/>
                            <a:t>4.00</a:t>
                          </a:r>
                        </a:p>
                      </a:txBody>
                      <a:tcPr/>
                    </a:tc>
                    <a:tc>
                      <a:txBody>
                        <a:bodyPr/>
                        <a:lstStyle/>
                        <a:p>
                          <a:endParaRPr lang="en-GB" sz="1400" dirty="0"/>
                        </a:p>
                      </a:txBody>
                      <a:tcPr/>
                    </a:tc>
                    <a:extLst>
                      <a:ext uri="{0D108BD9-81ED-4DB2-BD59-A6C34878D82A}">
                        <a16:rowId xmlns:a16="http://schemas.microsoft.com/office/drawing/2014/main" val="3405653687"/>
                      </a:ext>
                    </a:extLst>
                  </a:tr>
                  <a:tr h="0">
                    <a:tc>
                      <a:txBody>
                        <a:bodyPr/>
                        <a:lstStyle/>
                        <a:p>
                          <a:r>
                            <a:rPr lang="en-GB" sz="1400" dirty="0"/>
                            <a:t>4.25</a:t>
                          </a:r>
                        </a:p>
                      </a:txBody>
                      <a:tcPr/>
                    </a:tc>
                    <a:tc>
                      <a:txBody>
                        <a:bodyPr/>
                        <a:lstStyle/>
                        <a:p>
                          <a:endParaRPr lang="en-GB" sz="1400" dirty="0"/>
                        </a:p>
                      </a:txBody>
                      <a:tcPr/>
                    </a:tc>
                    <a:extLst>
                      <a:ext uri="{0D108BD9-81ED-4DB2-BD59-A6C34878D82A}">
                        <a16:rowId xmlns:a16="http://schemas.microsoft.com/office/drawing/2014/main" val="3496068216"/>
                      </a:ext>
                    </a:extLst>
                  </a:tr>
                  <a:tr h="0">
                    <a:tc>
                      <a:txBody>
                        <a:bodyPr/>
                        <a:lstStyle/>
                        <a:p>
                          <a:r>
                            <a:rPr lang="en-GB" sz="1400" dirty="0"/>
                            <a:t>4.50</a:t>
                          </a:r>
                        </a:p>
                      </a:txBody>
                      <a:tcPr/>
                    </a:tc>
                    <a:tc>
                      <a:txBody>
                        <a:bodyPr/>
                        <a:lstStyle/>
                        <a:p>
                          <a:endParaRPr lang="en-GB" sz="1400"/>
                        </a:p>
                      </a:txBody>
                      <a:tcPr/>
                    </a:tc>
                    <a:extLst>
                      <a:ext uri="{0D108BD9-81ED-4DB2-BD59-A6C34878D82A}">
                        <a16:rowId xmlns:a16="http://schemas.microsoft.com/office/drawing/2014/main" val="3140626641"/>
                      </a:ext>
                    </a:extLst>
                  </a:tr>
                  <a:tr h="142860">
                    <a:tc>
                      <a:txBody>
                        <a:bodyPr/>
                        <a:lstStyle/>
                        <a:p>
                          <a:r>
                            <a:rPr lang="en-GB" sz="1400" dirty="0"/>
                            <a:t>4.75</a:t>
                          </a:r>
                        </a:p>
                      </a:txBody>
                      <a:tcPr/>
                    </a:tc>
                    <a:tc>
                      <a:txBody>
                        <a:bodyPr/>
                        <a:lstStyle/>
                        <a:p>
                          <a:endParaRPr lang="en-GB" sz="1400" dirty="0"/>
                        </a:p>
                      </a:txBody>
                      <a:tcPr/>
                    </a:tc>
                    <a:extLst>
                      <a:ext uri="{0D108BD9-81ED-4DB2-BD59-A6C34878D82A}">
                        <a16:rowId xmlns:a16="http://schemas.microsoft.com/office/drawing/2014/main" val="1648174178"/>
                      </a:ext>
                    </a:extLst>
                  </a:tr>
                  <a:tr h="0">
                    <a:tc>
                      <a:txBody>
                        <a:bodyPr/>
                        <a:lstStyle/>
                        <a:p>
                          <a:r>
                            <a:rPr lang="en-GB" sz="1400" dirty="0"/>
                            <a:t>5.00</a:t>
                          </a:r>
                        </a:p>
                      </a:txBody>
                      <a:tcPr/>
                    </a:tc>
                    <a:tc>
                      <a:txBody>
                        <a:bodyPr/>
                        <a:lstStyle/>
                        <a:p>
                          <a:endParaRPr lang="en-GB" sz="1400" dirty="0"/>
                        </a:p>
                      </a:txBody>
                      <a:tcPr/>
                    </a:tc>
                    <a:extLst>
                      <a:ext uri="{0D108BD9-81ED-4DB2-BD59-A6C34878D82A}">
                        <a16:rowId xmlns:a16="http://schemas.microsoft.com/office/drawing/2014/main" val="4203218897"/>
                      </a:ext>
                    </a:extLst>
                  </a:tr>
                </a:tbl>
              </a:graphicData>
            </a:graphic>
          </p:graphicFrame>
        </mc:Choice>
        <mc:Fallback xmlns="">
          <p:graphicFrame>
            <p:nvGraphicFramePr>
              <p:cNvPr id="10" name="Table 9">
                <a:extLst>
                  <a:ext uri="{FF2B5EF4-FFF2-40B4-BE49-F238E27FC236}">
                    <a16:creationId xmlns:a16="http://schemas.microsoft.com/office/drawing/2014/main" id="{97CCAD77-EBFC-4374-931E-9B833C75C492}"/>
                  </a:ext>
                </a:extLst>
              </p:cNvPr>
              <p:cNvGraphicFramePr>
                <a:graphicFrameLocks noGrp="1"/>
              </p:cNvGraphicFramePr>
              <p:nvPr>
                <p:extLst>
                  <p:ext uri="{D42A27DB-BD31-4B8C-83A1-F6EECF244321}">
                    <p14:modId xmlns:p14="http://schemas.microsoft.com/office/powerpoint/2010/main" val="2664185997"/>
                  </p:ext>
                </p:extLst>
              </p:nvPr>
            </p:nvGraphicFramePr>
            <p:xfrm>
              <a:off x="5000607" y="3022600"/>
              <a:ext cx="2290681" cy="1828800"/>
            </p:xfrm>
            <a:graphic>
              <a:graphicData uri="http://schemas.openxmlformats.org/drawingml/2006/table">
                <a:tbl>
                  <a:tblPr firstRow="1" bandRow="1">
                    <a:tableStyleId>{073A0DAA-6AF3-43AB-8588-CEC1D06C72B9}</a:tableStyleId>
                  </a:tblPr>
                  <a:tblGrid>
                    <a:gridCol w="1365568">
                      <a:extLst>
                        <a:ext uri="{9D8B030D-6E8A-4147-A177-3AD203B41FA5}">
                          <a16:colId xmlns:a16="http://schemas.microsoft.com/office/drawing/2014/main" val="3767905622"/>
                        </a:ext>
                      </a:extLst>
                    </a:gridCol>
                    <a:gridCol w="925113">
                      <a:extLst>
                        <a:ext uri="{9D8B030D-6E8A-4147-A177-3AD203B41FA5}">
                          <a16:colId xmlns:a16="http://schemas.microsoft.com/office/drawing/2014/main" val="1803619727"/>
                        </a:ext>
                      </a:extLst>
                    </a:gridCol>
                  </a:tblGrid>
                  <a:tr h="304800">
                    <a:tc>
                      <a:txBody>
                        <a:bodyPr/>
                        <a:lstStyle/>
                        <a:p>
                          <a:endParaRPr lang="en-US"/>
                        </a:p>
                      </a:txBody>
                      <a:tcPr>
                        <a:blipFill>
                          <a:blip r:embed="rId6"/>
                          <a:stretch>
                            <a:fillRect l="-444" t="-2000" r="-69333" b="-522000"/>
                          </a:stretch>
                        </a:blipFill>
                      </a:tcPr>
                    </a:tc>
                    <a:tc>
                      <a:txBody>
                        <a:bodyPr/>
                        <a:lstStyle/>
                        <a:p>
                          <a:r>
                            <a:rPr lang="en-GB" sz="1400" dirty="0"/>
                            <a:t>Tally</a:t>
                          </a:r>
                        </a:p>
                      </a:txBody>
                      <a:tcPr/>
                    </a:tc>
                    <a:extLst>
                      <a:ext uri="{0D108BD9-81ED-4DB2-BD59-A6C34878D82A}">
                        <a16:rowId xmlns:a16="http://schemas.microsoft.com/office/drawing/2014/main" val="2409375306"/>
                      </a:ext>
                    </a:extLst>
                  </a:tr>
                  <a:tr h="304800">
                    <a:tc>
                      <a:txBody>
                        <a:bodyPr/>
                        <a:lstStyle/>
                        <a:p>
                          <a:r>
                            <a:rPr lang="en-GB" sz="1400" dirty="0"/>
                            <a:t>4.00</a:t>
                          </a:r>
                        </a:p>
                      </a:txBody>
                      <a:tcPr/>
                    </a:tc>
                    <a:tc>
                      <a:txBody>
                        <a:bodyPr/>
                        <a:lstStyle/>
                        <a:p>
                          <a:endParaRPr lang="en-GB" sz="1400" dirty="0"/>
                        </a:p>
                      </a:txBody>
                      <a:tcPr/>
                    </a:tc>
                    <a:extLst>
                      <a:ext uri="{0D108BD9-81ED-4DB2-BD59-A6C34878D82A}">
                        <a16:rowId xmlns:a16="http://schemas.microsoft.com/office/drawing/2014/main" val="3405653687"/>
                      </a:ext>
                    </a:extLst>
                  </a:tr>
                  <a:tr h="304800">
                    <a:tc>
                      <a:txBody>
                        <a:bodyPr/>
                        <a:lstStyle/>
                        <a:p>
                          <a:r>
                            <a:rPr lang="en-GB" sz="1400" dirty="0"/>
                            <a:t>4.25</a:t>
                          </a:r>
                        </a:p>
                      </a:txBody>
                      <a:tcPr/>
                    </a:tc>
                    <a:tc>
                      <a:txBody>
                        <a:bodyPr/>
                        <a:lstStyle/>
                        <a:p>
                          <a:endParaRPr lang="en-GB" sz="1400" dirty="0"/>
                        </a:p>
                      </a:txBody>
                      <a:tcPr/>
                    </a:tc>
                    <a:extLst>
                      <a:ext uri="{0D108BD9-81ED-4DB2-BD59-A6C34878D82A}">
                        <a16:rowId xmlns:a16="http://schemas.microsoft.com/office/drawing/2014/main" val="3496068216"/>
                      </a:ext>
                    </a:extLst>
                  </a:tr>
                  <a:tr h="304800">
                    <a:tc>
                      <a:txBody>
                        <a:bodyPr/>
                        <a:lstStyle/>
                        <a:p>
                          <a:r>
                            <a:rPr lang="en-GB" sz="1400" dirty="0"/>
                            <a:t>4.50</a:t>
                          </a:r>
                        </a:p>
                      </a:txBody>
                      <a:tcPr/>
                    </a:tc>
                    <a:tc>
                      <a:txBody>
                        <a:bodyPr/>
                        <a:lstStyle/>
                        <a:p>
                          <a:endParaRPr lang="en-GB" sz="1400"/>
                        </a:p>
                      </a:txBody>
                      <a:tcPr/>
                    </a:tc>
                    <a:extLst>
                      <a:ext uri="{0D108BD9-81ED-4DB2-BD59-A6C34878D82A}">
                        <a16:rowId xmlns:a16="http://schemas.microsoft.com/office/drawing/2014/main" val="3140626641"/>
                      </a:ext>
                    </a:extLst>
                  </a:tr>
                  <a:tr h="304800">
                    <a:tc>
                      <a:txBody>
                        <a:bodyPr/>
                        <a:lstStyle/>
                        <a:p>
                          <a:r>
                            <a:rPr lang="en-GB" sz="1400" dirty="0"/>
                            <a:t>4.75</a:t>
                          </a:r>
                        </a:p>
                      </a:txBody>
                      <a:tcPr/>
                    </a:tc>
                    <a:tc>
                      <a:txBody>
                        <a:bodyPr/>
                        <a:lstStyle/>
                        <a:p>
                          <a:endParaRPr lang="en-GB" sz="1400" dirty="0"/>
                        </a:p>
                      </a:txBody>
                      <a:tcPr/>
                    </a:tc>
                    <a:extLst>
                      <a:ext uri="{0D108BD9-81ED-4DB2-BD59-A6C34878D82A}">
                        <a16:rowId xmlns:a16="http://schemas.microsoft.com/office/drawing/2014/main" val="1648174178"/>
                      </a:ext>
                    </a:extLst>
                  </a:tr>
                  <a:tr h="304800">
                    <a:tc>
                      <a:txBody>
                        <a:bodyPr/>
                        <a:lstStyle/>
                        <a:p>
                          <a:r>
                            <a:rPr lang="en-GB" sz="1400" dirty="0"/>
                            <a:t>5.00</a:t>
                          </a:r>
                        </a:p>
                      </a:txBody>
                      <a:tcPr/>
                    </a:tc>
                    <a:tc>
                      <a:txBody>
                        <a:bodyPr/>
                        <a:lstStyle/>
                        <a:p>
                          <a:endParaRPr lang="en-GB" sz="1400" dirty="0"/>
                        </a:p>
                      </a:txBody>
                      <a:tcPr/>
                    </a:tc>
                    <a:extLst>
                      <a:ext uri="{0D108BD9-81ED-4DB2-BD59-A6C34878D82A}">
                        <a16:rowId xmlns:a16="http://schemas.microsoft.com/office/drawing/2014/main" val="4203218897"/>
                      </a:ext>
                    </a:extLst>
                  </a:tr>
                </a:tbl>
              </a:graphicData>
            </a:graphic>
          </p:graphicFrame>
        </mc:Fallback>
      </mc:AlternateContent>
      <p:sp>
        <p:nvSpPr>
          <p:cNvPr id="11" name="TextBox 10">
            <a:extLst>
              <a:ext uri="{FF2B5EF4-FFF2-40B4-BE49-F238E27FC236}">
                <a16:creationId xmlns:a16="http://schemas.microsoft.com/office/drawing/2014/main" id="{62454DA1-C468-4933-9BE2-92A27A03B48D}"/>
              </a:ext>
            </a:extLst>
          </p:cNvPr>
          <p:cNvSpPr txBox="1"/>
          <p:nvPr/>
        </p:nvSpPr>
        <p:spPr>
          <a:xfrm>
            <a:off x="2013000" y="3319440"/>
            <a:ext cx="1274948" cy="584775"/>
          </a:xfrm>
          <a:prstGeom prst="rect">
            <a:avLst/>
          </a:prstGeom>
          <a:noFill/>
        </p:spPr>
        <p:txBody>
          <a:bodyPr wrap="square" rtlCol="0">
            <a:spAutoFit/>
          </a:bodyPr>
          <a:lstStyle/>
          <a:p>
            <a:r>
              <a:rPr lang="en-GB" sz="3200" dirty="0"/>
              <a:t>…</a:t>
            </a:r>
            <a:endParaRPr lang="en-GB" dirty="0"/>
          </a:p>
        </p:txBody>
      </p:sp>
      <p:sp>
        <p:nvSpPr>
          <p:cNvPr id="12" name="Arrow: Right 11">
            <a:extLst>
              <a:ext uri="{FF2B5EF4-FFF2-40B4-BE49-F238E27FC236}">
                <a16:creationId xmlns:a16="http://schemas.microsoft.com/office/drawing/2014/main" id="{ACD5EEFE-8E27-4E66-8258-B724A1CC8B7B}"/>
              </a:ext>
            </a:extLst>
          </p:cNvPr>
          <p:cNvSpPr/>
          <p:nvPr/>
        </p:nvSpPr>
        <p:spPr>
          <a:xfrm rot="1471641">
            <a:off x="4219691" y="3241299"/>
            <a:ext cx="271807" cy="48148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168FC3A-85E2-4F69-97B7-FF50E217FB54}"/>
                  </a:ext>
                </a:extLst>
              </p:cNvPr>
              <p:cNvSpPr txBox="1"/>
              <p:nvPr/>
            </p:nvSpPr>
            <p:spPr>
              <a:xfrm>
                <a:off x="215407" y="5210090"/>
                <a:ext cx="4363767" cy="132343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dirty="0"/>
                  <a:t>For a different sample of 4, we might obtain a different sample mean. What would happen if we took lots of different samples of 4, and found the mean </a:t>
                </a:r>
                <a14:m>
                  <m:oMath xmlns:m="http://schemas.openxmlformats.org/officeDocument/2006/math">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oMath>
                </a14:m>
                <a:r>
                  <a:rPr lang="en-GB" sz="1600" dirty="0"/>
                  <a:t> of each? How would these means be distributed?</a:t>
                </a:r>
              </a:p>
            </p:txBody>
          </p:sp>
        </mc:Choice>
        <mc:Fallback xmlns="">
          <p:sp>
            <p:nvSpPr>
              <p:cNvPr id="62" name="TextBox 61">
                <a:extLst>
                  <a:ext uri="{FF2B5EF4-FFF2-40B4-BE49-F238E27FC236}">
                    <a16:creationId xmlns:a16="http://schemas.microsoft.com/office/drawing/2014/main" id="{4168FC3A-85E2-4F69-97B7-FF50E217FB54}"/>
                  </a:ext>
                </a:extLst>
              </p:cNvPr>
              <p:cNvSpPr txBox="1">
                <a:spLocks noRot="1" noChangeAspect="1" noMove="1" noResize="1" noEditPoints="1" noAdjustHandles="1" noChangeArrowheads="1" noChangeShapeType="1" noTextEdit="1"/>
              </p:cNvSpPr>
              <p:nvPr/>
            </p:nvSpPr>
            <p:spPr>
              <a:xfrm>
                <a:off x="215407" y="5210090"/>
                <a:ext cx="4363767" cy="1323439"/>
              </a:xfrm>
              <a:prstGeom prst="rect">
                <a:avLst/>
              </a:prstGeom>
              <a:blipFill>
                <a:blip r:embed="rId7"/>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63" name="Straight Connector 62">
            <a:extLst>
              <a:ext uri="{FF2B5EF4-FFF2-40B4-BE49-F238E27FC236}">
                <a16:creationId xmlns:a16="http://schemas.microsoft.com/office/drawing/2014/main" id="{2122A50F-4237-486B-B505-09026816CCC5}"/>
              </a:ext>
            </a:extLst>
          </p:cNvPr>
          <p:cNvCxnSpPr/>
          <p:nvPr/>
        </p:nvCxnSpPr>
        <p:spPr>
          <a:xfrm>
            <a:off x="165100" y="2251596"/>
            <a:ext cx="4086093"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85C9E64-D03C-43EB-B35F-62D36E6BCCFA}"/>
              </a:ext>
            </a:extLst>
          </p:cNvPr>
          <p:cNvCxnSpPr/>
          <p:nvPr/>
        </p:nvCxnSpPr>
        <p:spPr>
          <a:xfrm>
            <a:off x="6469608" y="4286746"/>
            <a:ext cx="0" cy="216024"/>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EF63C82-E1F4-478F-9A35-A76AFA8A03FD}"/>
              </a:ext>
            </a:extLst>
          </p:cNvPr>
          <p:cNvCxnSpPr/>
          <p:nvPr/>
        </p:nvCxnSpPr>
        <p:spPr>
          <a:xfrm>
            <a:off x="6463053" y="3677559"/>
            <a:ext cx="0" cy="216024"/>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249BE2D-1C1C-4946-8A5F-03295933D164}"/>
                  </a:ext>
                </a:extLst>
              </p:cNvPr>
              <p:cNvSpPr txBox="1"/>
              <p:nvPr/>
            </p:nvSpPr>
            <p:spPr>
              <a:xfrm>
                <a:off x="8146295" y="4837719"/>
                <a:ext cx="4008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m:oMathPara>
                </a14:m>
                <a:endParaRPr lang="en-GB" dirty="0"/>
              </a:p>
            </p:txBody>
          </p:sp>
        </mc:Choice>
        <mc:Fallback xmlns="">
          <p:sp>
            <p:nvSpPr>
              <p:cNvPr id="15" name="TextBox 14">
                <a:extLst>
                  <a:ext uri="{FF2B5EF4-FFF2-40B4-BE49-F238E27FC236}">
                    <a16:creationId xmlns:a16="http://schemas.microsoft.com/office/drawing/2014/main" id="{7249BE2D-1C1C-4946-8A5F-03295933D164}"/>
                  </a:ext>
                </a:extLst>
              </p:cNvPr>
              <p:cNvSpPr txBox="1">
                <a:spLocks noRot="1" noChangeAspect="1" noMove="1" noResize="1" noEditPoints="1" noAdjustHandles="1" noChangeArrowheads="1" noChangeShapeType="1" noTextEdit="1"/>
              </p:cNvSpPr>
              <p:nvPr/>
            </p:nvSpPr>
            <p:spPr>
              <a:xfrm>
                <a:off x="8146295" y="4837719"/>
                <a:ext cx="400827" cy="369332"/>
              </a:xfrm>
              <a:prstGeom prst="rect">
                <a:avLst/>
              </a:prstGeom>
              <a:blipFill>
                <a:blip r:embed="rId8"/>
                <a:stretch>
                  <a:fillRect r="-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1F83E2-E126-48D8-B4D9-197DFE27FBB6}"/>
                  </a:ext>
                </a:extLst>
              </p:cNvPr>
              <p:cNvSpPr txBox="1"/>
              <p:nvPr/>
            </p:nvSpPr>
            <p:spPr>
              <a:xfrm>
                <a:off x="7779008" y="5339534"/>
                <a:ext cx="1310375" cy="600164"/>
              </a:xfrm>
              <a:prstGeom prst="rect">
                <a:avLst/>
              </a:prstGeom>
              <a:solidFill>
                <a:schemeClr val="bg1"/>
              </a:solidFill>
            </p:spPr>
            <p:txBody>
              <a:bodyPr wrap="square" rtlCol="0">
                <a:spAutoFit/>
              </a:bodyPr>
              <a:lstStyle/>
              <a:p>
                <a:r>
                  <a:rPr lang="en-GB" sz="1100" dirty="0"/>
                  <a:t>In this histogram, 5 actually means </a:t>
                </a:r>
                <a14:m>
                  <m:oMath xmlns:m="http://schemas.openxmlformats.org/officeDocument/2006/math">
                    <m:r>
                      <a:rPr lang="en-GB" sz="1100" b="0" i="1" smtClean="0">
                        <a:latin typeface="Cambria Math" panose="02040503050406030204" pitchFamily="18" charset="0"/>
                      </a:rPr>
                      <m:t>4.5≤</m:t>
                    </m:r>
                    <m:acc>
                      <m:accPr>
                        <m:chr m:val="̅"/>
                        <m:ctrlPr>
                          <a:rPr lang="en-GB" sz="1100" b="0" i="1" smtClean="0">
                            <a:latin typeface="Cambria Math" panose="02040503050406030204" pitchFamily="18" charset="0"/>
                          </a:rPr>
                        </m:ctrlPr>
                      </m:accPr>
                      <m:e>
                        <m:r>
                          <a:rPr lang="en-GB" sz="1100" b="0" i="1" smtClean="0">
                            <a:latin typeface="Cambria Math" panose="02040503050406030204" pitchFamily="18" charset="0"/>
                          </a:rPr>
                          <m:t>𝑥</m:t>
                        </m:r>
                      </m:e>
                    </m:acc>
                    <m:r>
                      <a:rPr lang="en-GB" sz="1100" b="0" i="1" smtClean="0">
                        <a:latin typeface="Cambria Math" panose="02040503050406030204" pitchFamily="18" charset="0"/>
                      </a:rPr>
                      <m:t>&lt;5</m:t>
                    </m:r>
                  </m:oMath>
                </a14:m>
                <a:endParaRPr lang="en-GB" sz="1100" dirty="0"/>
              </a:p>
            </p:txBody>
          </p:sp>
        </mc:Choice>
        <mc:Fallback xmlns="">
          <p:sp>
            <p:nvSpPr>
              <p:cNvPr id="16" name="TextBox 15">
                <a:extLst>
                  <a:ext uri="{FF2B5EF4-FFF2-40B4-BE49-F238E27FC236}">
                    <a16:creationId xmlns:a16="http://schemas.microsoft.com/office/drawing/2014/main" id="{B21F83E2-E126-48D8-B4D9-197DFE27FBB6}"/>
                  </a:ext>
                </a:extLst>
              </p:cNvPr>
              <p:cNvSpPr txBox="1">
                <a:spLocks noRot="1" noChangeAspect="1" noMove="1" noResize="1" noEditPoints="1" noAdjustHandles="1" noChangeArrowheads="1" noChangeShapeType="1" noTextEdit="1"/>
              </p:cNvSpPr>
              <p:nvPr/>
            </p:nvSpPr>
            <p:spPr>
              <a:xfrm>
                <a:off x="7779008" y="5339534"/>
                <a:ext cx="1310375" cy="600164"/>
              </a:xfrm>
              <a:prstGeom prst="rect">
                <a:avLst/>
              </a:prstGeom>
              <a:blipFill>
                <a:blip r:embed="rId9"/>
                <a:stretch>
                  <a:fillRect t="-1020"/>
                </a:stretch>
              </a:blipFill>
            </p:spPr>
            <p:txBody>
              <a:bodyPr/>
              <a:lstStyle/>
              <a:p>
                <a:r>
                  <a:rPr lang="en-GB">
                    <a:noFill/>
                  </a:rPr>
                  <a:t> </a:t>
                </a:r>
              </a:p>
            </p:txBody>
          </p:sp>
        </mc:Fallback>
      </mc:AlternateContent>
      <p:sp>
        <p:nvSpPr>
          <p:cNvPr id="68" name="TextBox 67">
            <a:extLst>
              <a:ext uri="{FF2B5EF4-FFF2-40B4-BE49-F238E27FC236}">
                <a16:creationId xmlns:a16="http://schemas.microsoft.com/office/drawing/2014/main" id="{D7C4EFC6-F225-4D50-BA11-F894BEBDDA7B}"/>
              </a:ext>
            </a:extLst>
          </p:cNvPr>
          <p:cNvSpPr txBox="1"/>
          <p:nvPr/>
        </p:nvSpPr>
        <p:spPr>
          <a:xfrm>
            <a:off x="5226531" y="5338343"/>
            <a:ext cx="1178465" cy="430887"/>
          </a:xfrm>
          <a:prstGeom prst="rect">
            <a:avLst/>
          </a:prstGeom>
          <a:solidFill>
            <a:schemeClr val="bg1"/>
          </a:solidFill>
        </p:spPr>
        <p:txBody>
          <a:bodyPr wrap="square" rtlCol="0">
            <a:spAutoFit/>
          </a:bodyPr>
          <a:lstStyle/>
          <a:p>
            <a:r>
              <a:rPr lang="en-GB" sz="1100" dirty="0"/>
              <a:t>I took 1000 random samples.</a:t>
            </a:r>
          </a:p>
        </p:txBody>
      </p:sp>
    </p:spTree>
    <p:extLst>
      <p:ext uri="{BB962C8B-B14F-4D97-AF65-F5344CB8AC3E}">
        <p14:creationId xmlns:p14="http://schemas.microsoft.com/office/powerpoint/2010/main" val="35894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randombar(horizontal)">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500"/>
                                        <p:tgtEl>
                                          <p:spTgt spid="5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fade">
                                      <p:cBhvr>
                                        <p:cTn id="59" dur="500"/>
                                        <p:tgtEl>
                                          <p:spTgt spid="5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500"/>
                                        <p:tgtEl>
                                          <p:spTgt spid="11"/>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animEffect transition="in" filter="fade">
                                      <p:cBhvr>
                                        <p:cTn id="71" dur="500"/>
                                        <p:tgtEl>
                                          <p:spTgt spid="6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500"/>
                                        <p:tgtEl>
                                          <p:spTgt spid="56"/>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randombar(horizontal)">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fade">
                                      <p:cBhvr>
                                        <p:cTn id="84" dur="500"/>
                                        <p:tgtEl>
                                          <p:spTgt spid="1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fade">
                                      <p:cBhvr>
                                        <p:cTn id="90" dur="500"/>
                                        <p:tgtEl>
                                          <p:spTgt spid="6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animEffect transition="in" filter="fade">
                                      <p:cBhvr>
                                        <p:cTn id="9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7" grpId="0">
        <p:bldAsOne/>
      </p:bldGraphic>
      <p:bldP spid="44" grpId="0" animBg="1"/>
      <p:bldP spid="45" grpId="0" animBg="1"/>
      <p:bldP spid="46" grpId="0" animBg="1"/>
      <p:bldP spid="47" grpId="0" animBg="1"/>
      <p:bldP spid="48" grpId="0" animBg="1"/>
      <p:bldP spid="5" grpId="0"/>
      <p:bldP spid="6" grpId="0"/>
      <p:bldP spid="9" grpId="0"/>
      <p:bldP spid="56" grpId="0"/>
      <p:bldP spid="57" grpId="0" animBg="1"/>
      <p:bldP spid="58" grpId="0" animBg="1"/>
      <p:bldP spid="59" grpId="0" animBg="1"/>
      <p:bldP spid="60" grpId="0" animBg="1"/>
      <p:bldP spid="61" grpId="0"/>
      <p:bldP spid="11" grpId="0"/>
      <p:bldP spid="12" grpId="0" animBg="1"/>
      <p:bldP spid="62" grpId="0" animBg="1"/>
      <p:bldP spid="15" grpId="0"/>
      <p:bldP spid="16" grpId="0" animBg="1"/>
      <p:bldP spid="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1425592715"/>
              </p:ext>
            </p:extLst>
          </p:nvPr>
        </p:nvGraphicFramePr>
        <p:xfrm>
          <a:off x="168397" y="3447800"/>
          <a:ext cx="4591050" cy="22402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FAD1C9E1-FB60-42D5-AB7C-E3F6E1C4D5A3}"/>
              </a:ext>
            </a:extLst>
          </p:cNvPr>
          <p:cNvGraphicFramePr>
            <a:graphicFrameLocks/>
          </p:cNvGraphicFramePr>
          <p:nvPr>
            <p:extLst>
              <p:ext uri="{D42A27DB-BD31-4B8C-83A1-F6EECF244321}">
                <p14:modId xmlns:p14="http://schemas.microsoft.com/office/powerpoint/2010/main" val="1338271675"/>
              </p:ext>
            </p:extLst>
          </p:nvPr>
        </p:nvGraphicFramePr>
        <p:xfrm>
          <a:off x="177124" y="1070876"/>
          <a:ext cx="4556536" cy="2243866"/>
        </p:xfrm>
        <a:graphic>
          <a:graphicData uri="http://schemas.openxmlformats.org/drawingml/2006/chart">
            <c:chart xmlns:c="http://schemas.openxmlformats.org/drawingml/2006/chart" xmlns:r="http://schemas.openxmlformats.org/officeDocument/2006/relationships" r:id="rId3"/>
          </a:graphicData>
        </a:graphic>
      </p:graphicFrame>
      <p:grpSp>
        <p:nvGrpSpPr>
          <p:cNvPr id="8" name="Group 7">
            <a:extLst>
              <a:ext uri="{FF2B5EF4-FFF2-40B4-BE49-F238E27FC236}">
                <a16:creationId xmlns:a16="http://schemas.microsoft.com/office/drawing/2014/main" id="{A7571403-9369-469B-8175-78F96C69EB73}"/>
              </a:ext>
            </a:extLst>
          </p:cNvPr>
          <p:cNvGrpSpPr/>
          <p:nvPr/>
        </p:nvGrpSpPr>
        <p:grpSpPr>
          <a:xfrm>
            <a:off x="0" y="0"/>
            <a:ext cx="9143074" cy="599127"/>
            <a:chOff x="0" y="13335"/>
            <a:chExt cx="9144218" cy="599127"/>
          </a:xfrm>
        </p:grpSpPr>
        <p:sp>
          <p:nvSpPr>
            <p:cNvPr id="9" name="TextBox 32">
              <a:extLst>
                <a:ext uri="{FF2B5EF4-FFF2-40B4-BE49-F238E27FC236}">
                  <a16:creationId xmlns:a16="http://schemas.microsoft.com/office/drawing/2014/main" id="{DB4A8711-C9BC-4455-A673-88A5EF679CB3}"/>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Hypothesis Testing on the Sample Mean</a:t>
              </a:r>
              <a:endParaRPr lang="en-GB" sz="3200" dirty="0"/>
            </a:p>
          </p:txBody>
        </p:sp>
        <p:cxnSp>
          <p:nvCxnSpPr>
            <p:cNvPr id="10" name="Straight Connector 9">
              <a:extLst>
                <a:ext uri="{FF2B5EF4-FFF2-40B4-BE49-F238E27FC236}">
                  <a16:creationId xmlns:a16="http://schemas.microsoft.com/office/drawing/2014/main" id="{632874E5-613E-4468-9BE7-C73DA8B6A6FA}"/>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11" name="TextBox 10">
            <a:extLst>
              <a:ext uri="{FF2B5EF4-FFF2-40B4-BE49-F238E27FC236}">
                <a16:creationId xmlns:a16="http://schemas.microsoft.com/office/drawing/2014/main" id="{322ADC67-95C3-4A35-9BD9-81CCB9B0FC65}"/>
              </a:ext>
            </a:extLst>
          </p:cNvPr>
          <p:cNvSpPr txBox="1"/>
          <p:nvPr/>
        </p:nvSpPr>
        <p:spPr>
          <a:xfrm>
            <a:off x="3456091" y="1503806"/>
            <a:ext cx="1703107"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1000 samples.</a:t>
            </a:r>
          </a:p>
          <a:p>
            <a:r>
              <a:rPr lang="en-GB" sz="1200" dirty="0"/>
              <a:t>Size of each sample: 4 children.</a:t>
            </a:r>
          </a:p>
        </p:txBody>
      </p:sp>
      <p:sp>
        <p:nvSpPr>
          <p:cNvPr id="12" name="TextBox 11">
            <a:extLst>
              <a:ext uri="{FF2B5EF4-FFF2-40B4-BE49-F238E27FC236}">
                <a16:creationId xmlns:a16="http://schemas.microsoft.com/office/drawing/2014/main" id="{63FE5380-47DF-4DA4-A0A4-67F4BFEEFF8A}"/>
              </a:ext>
            </a:extLst>
          </p:cNvPr>
          <p:cNvSpPr txBox="1"/>
          <p:nvPr/>
        </p:nvSpPr>
        <p:spPr>
          <a:xfrm>
            <a:off x="3327990" y="3922661"/>
            <a:ext cx="148850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1000 samples.</a:t>
            </a:r>
          </a:p>
          <a:p>
            <a:r>
              <a:rPr lang="en-GB" sz="1200" dirty="0"/>
              <a:t>Size of each sample: 10 children.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CA8B733-175E-45CC-B078-97E72F8BF685}"/>
                  </a:ext>
                </a:extLst>
              </p:cNvPr>
              <p:cNvSpPr txBox="1"/>
              <p:nvPr/>
            </p:nvSpPr>
            <p:spPr>
              <a:xfrm>
                <a:off x="4644572" y="720034"/>
                <a:ext cx="4267198"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is our distribution across different sample means as we consider different samples.</a:t>
                </a:r>
              </a:p>
            </p:txBody>
          </p:sp>
        </mc:Choice>
        <mc:Fallback xmlns="">
          <p:sp>
            <p:nvSpPr>
              <p:cNvPr id="13" name="TextBox 12">
                <a:extLst>
                  <a:ext uri="{FF2B5EF4-FFF2-40B4-BE49-F238E27FC236}">
                    <a16:creationId xmlns:a16="http://schemas.microsoft.com/office/drawing/2014/main" id="{CCA8B733-175E-45CC-B078-97E72F8BF685}"/>
                  </a:ext>
                </a:extLst>
              </p:cNvPr>
              <p:cNvSpPr txBox="1">
                <a:spLocks noRot="1" noChangeAspect="1" noMove="1" noResize="1" noEditPoints="1" noAdjustHandles="1" noChangeArrowheads="1" noChangeShapeType="1" noTextEdit="1"/>
              </p:cNvSpPr>
              <p:nvPr/>
            </p:nvSpPr>
            <p:spPr>
              <a:xfrm>
                <a:off x="4644572" y="720034"/>
                <a:ext cx="4267198" cy="646331"/>
              </a:xfrm>
              <a:prstGeom prst="rect">
                <a:avLst/>
              </a:prstGeom>
              <a:blipFill>
                <a:blip r:embed="rId4"/>
                <a:stretch>
                  <a:fillRect b="-230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5199BF0-757B-4FA8-9EC6-F679712589B7}"/>
                  </a:ext>
                </a:extLst>
              </p:cNvPr>
              <p:cNvSpPr txBox="1"/>
              <p:nvPr/>
            </p:nvSpPr>
            <p:spPr>
              <a:xfrm>
                <a:off x="5210629" y="1707443"/>
                <a:ext cx="3875313" cy="5016758"/>
              </a:xfrm>
              <a:prstGeom prst="rect">
                <a:avLst/>
              </a:prstGeom>
              <a:noFill/>
            </p:spPr>
            <p:txBody>
              <a:bodyPr wrap="square" rtlCol="0">
                <a:spAutoFit/>
              </a:bodyPr>
              <a:lstStyle/>
              <a:p>
                <a:r>
                  <a:rPr lang="en-GB" sz="1600" b="1" dirty="0"/>
                  <a:t>Question 1: What type of distribution is </a:t>
                </a:r>
                <a14:m>
                  <m:oMath xmlns:m="http://schemas.openxmlformats.org/officeDocument/2006/math">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𝑿</m:t>
                        </m:r>
                      </m:e>
                    </m:acc>
                  </m:oMath>
                </a14:m>
                <a:r>
                  <a:rPr lang="en-GB" sz="1600" b="1" dirty="0"/>
                  <a:t>?</a:t>
                </a:r>
              </a:p>
              <a:p>
                <a:r>
                  <a:rPr lang="en-GB" sz="1600" dirty="0"/>
                  <a:t>From the left it seems like it is approximately normally distributed!</a:t>
                </a:r>
              </a:p>
              <a:p>
                <a:endParaRPr lang="en-GB" sz="1600" b="1" dirty="0"/>
              </a:p>
              <a:p>
                <a:r>
                  <a:rPr lang="en-GB" sz="1600" b="1" dirty="0"/>
                  <a:t>Question 2: On average, what sample mean do we see? (i.e. the mean of the means!)</a:t>
                </a:r>
              </a:p>
              <a:p>
                <a14:m>
                  <m:oMath xmlns:m="http://schemas.openxmlformats.org/officeDocument/2006/math">
                    <m:r>
                      <a:rPr lang="en-GB" sz="1600" b="0" i="1" smtClean="0">
                        <a:latin typeface="Cambria Math" panose="02040503050406030204" pitchFamily="18" charset="0"/>
                      </a:rPr>
                      <m:t>𝜇</m:t>
                    </m:r>
                  </m:oMath>
                </a14:m>
                <a:r>
                  <a:rPr lang="en-GB" sz="1600" dirty="0"/>
                  <a:t>. The sample means </a:t>
                </a:r>
                <a14:m>
                  <m:oMath xmlns:m="http://schemas.openxmlformats.org/officeDocument/2006/math">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oMath>
                </a14:m>
                <a:r>
                  <a:rPr lang="en-GB" sz="1600" dirty="0"/>
                  <a:t> vary around the population mean </a:t>
                </a:r>
                <a14:m>
                  <m:oMath xmlns:m="http://schemas.openxmlformats.org/officeDocument/2006/math">
                    <m:r>
                      <a:rPr lang="en-GB" sz="1600" b="0" i="1" smtClean="0">
                        <a:latin typeface="Cambria Math" panose="02040503050406030204" pitchFamily="18" charset="0"/>
                      </a:rPr>
                      <m:t>𝜇</m:t>
                    </m:r>
                  </m:oMath>
                </a14:m>
                <a:r>
                  <a:rPr lang="en-GB" sz="1600" dirty="0"/>
                  <a:t>, but on average is </a:t>
                </a:r>
                <a14:m>
                  <m:oMath xmlns:m="http://schemas.openxmlformats.org/officeDocument/2006/math">
                    <m:r>
                      <a:rPr lang="en-GB" sz="1600" b="0" i="1" smtClean="0">
                        <a:latin typeface="Cambria Math" panose="02040503050406030204" pitchFamily="18" charset="0"/>
                      </a:rPr>
                      <m:t>𝜇</m:t>
                    </m:r>
                  </m:oMath>
                </a14:m>
                <a:r>
                  <a:rPr lang="en-GB" sz="1600" dirty="0"/>
                  <a:t>.</a:t>
                </a:r>
              </a:p>
              <a:p>
                <a:endParaRPr lang="en-GB" sz="1600" dirty="0"/>
              </a:p>
              <a:p>
                <a:r>
                  <a:rPr lang="en-GB" sz="1600" b="1" dirty="0"/>
                  <a:t>Question 3: Is the variance of </a:t>
                </a:r>
                <a14:m>
                  <m:oMath xmlns:m="http://schemas.openxmlformats.org/officeDocument/2006/math">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𝑿</m:t>
                        </m:r>
                      </m:e>
                    </m:acc>
                  </m:oMath>
                </a14:m>
                <a:r>
                  <a:rPr lang="en-GB" sz="1600" b="1" dirty="0"/>
                  <a:t> (i.e. how spread out the sample means are) the same as that of the variance of the population of children?</a:t>
                </a:r>
              </a:p>
              <a:p>
                <a:r>
                  <a:rPr lang="en-GB" sz="1600" dirty="0"/>
                  <a:t>No! On the left, we can see that how spread out the sample means are depends on the sample size. If the sample size is small, the sample means are likely to vary quite a bit. But with a larger sample size, we expect the different </a:t>
                </a:r>
                <a14:m>
                  <m:oMath xmlns:m="http://schemas.openxmlformats.org/officeDocument/2006/math">
                    <m:acc>
                      <m:accPr>
                        <m:chr m:val="̅"/>
                        <m:ctrlPr>
                          <a:rPr lang="en-GB" sz="1600" b="0" i="1" smtClean="0">
                            <a:latin typeface="Cambria Math" panose="02040503050406030204" pitchFamily="18" charset="0"/>
                          </a:rPr>
                        </m:ctrlPr>
                      </m:accPr>
                      <m:e>
                        <m:r>
                          <a:rPr lang="en-GB" sz="1600" b="0" i="1" smtClean="0">
                            <a:latin typeface="Cambria Math" panose="02040503050406030204" pitchFamily="18" charset="0"/>
                          </a:rPr>
                          <m:t>𝑥</m:t>
                        </m:r>
                      </m:e>
                    </m:acc>
                  </m:oMath>
                </a14:m>
                <a:r>
                  <a:rPr lang="en-GB" sz="1600" dirty="0"/>
                  <a:t> to be closer to the population mean </a:t>
                </a:r>
                <a14:m>
                  <m:oMath xmlns:m="http://schemas.openxmlformats.org/officeDocument/2006/math">
                    <m:r>
                      <a:rPr lang="en-GB" sz="1600" b="0" i="1" smtClean="0">
                        <a:latin typeface="Cambria Math" panose="02040503050406030204" pitchFamily="18" charset="0"/>
                      </a:rPr>
                      <m:t>𝜇</m:t>
                    </m:r>
                  </m:oMath>
                </a14:m>
                <a:r>
                  <a:rPr lang="en-GB" sz="1600" dirty="0"/>
                  <a:t>.</a:t>
                </a:r>
              </a:p>
            </p:txBody>
          </p:sp>
        </mc:Choice>
        <mc:Fallback xmlns="">
          <p:sp>
            <p:nvSpPr>
              <p:cNvPr id="14" name="TextBox 13">
                <a:extLst>
                  <a:ext uri="{FF2B5EF4-FFF2-40B4-BE49-F238E27FC236}">
                    <a16:creationId xmlns:a16="http://schemas.microsoft.com/office/drawing/2014/main" id="{95199BF0-757B-4FA8-9EC6-F679712589B7}"/>
                  </a:ext>
                </a:extLst>
              </p:cNvPr>
              <p:cNvSpPr txBox="1">
                <a:spLocks noRot="1" noChangeAspect="1" noMove="1" noResize="1" noEditPoints="1" noAdjustHandles="1" noChangeArrowheads="1" noChangeShapeType="1" noTextEdit="1"/>
              </p:cNvSpPr>
              <p:nvPr/>
            </p:nvSpPr>
            <p:spPr>
              <a:xfrm>
                <a:off x="5210629" y="1707443"/>
                <a:ext cx="3875313" cy="5016758"/>
              </a:xfrm>
              <a:prstGeom prst="rect">
                <a:avLst/>
              </a:prstGeom>
              <a:blipFill>
                <a:blip r:embed="rId5"/>
                <a:stretch>
                  <a:fillRect l="-945" t="-365" r="-2520" b="-6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A9B38C7-9E9E-4F32-A03F-61C61F9B318C}"/>
                  </a:ext>
                </a:extLst>
              </p:cNvPr>
              <p:cNvSpPr txBox="1"/>
              <p:nvPr/>
            </p:nvSpPr>
            <p:spPr>
              <a:xfrm>
                <a:off x="395536" y="5688080"/>
                <a:ext cx="4338124" cy="10781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r>
                  <a:rPr lang="en-GB" dirty="0"/>
                  <a:t> For a random sample of size </a:t>
                </a:r>
                <a14:m>
                  <m:oMath xmlns:m="http://schemas.openxmlformats.org/officeDocument/2006/math">
                    <m:r>
                      <a:rPr lang="en-GB" b="0" i="1" smtClean="0">
                        <a:latin typeface="Cambria Math" panose="02040503050406030204" pitchFamily="18" charset="0"/>
                      </a:rPr>
                      <m:t>𝑛</m:t>
                    </m:r>
                  </m:oMath>
                </a14:m>
                <a:r>
                  <a:rPr lang="en-GB" dirty="0"/>
                  <a:t> taken from a random variable </a:t>
                </a:r>
                <a14:m>
                  <m:oMath xmlns:m="http://schemas.openxmlformats.org/officeDocument/2006/math">
                    <m:r>
                      <a:rPr lang="en-GB" b="0" i="1" smtClean="0">
                        <a:latin typeface="Cambria Math" panose="02040503050406030204" pitchFamily="18" charset="0"/>
                      </a:rPr>
                      <m:t>𝑋</m:t>
                    </m:r>
                  </m:oMath>
                </a14:m>
                <a:r>
                  <a:rPr lang="en-GB" dirty="0"/>
                  <a:t>, the sample mean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is normally distributed with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dirty="0" smtClean="0">
                        <a:latin typeface="Cambria Math" panose="02040503050406030204" pitchFamily="18" charset="0"/>
                      </a:rPr>
                      <m:t>~</m:t>
                    </m:r>
                    <m:r>
                      <a:rPr lang="en-GB" b="0" i="1" dirty="0" smtClean="0">
                        <a:latin typeface="Cambria Math" panose="02040503050406030204" pitchFamily="18" charset="0"/>
                      </a:rPr>
                      <m:t>𝑁</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𝜇</m:t>
                        </m:r>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𝜎</m:t>
                                </m:r>
                              </m:e>
                              <m:sup>
                                <m:r>
                                  <a:rPr lang="en-GB" b="0" i="1" dirty="0" smtClean="0">
                                    <a:latin typeface="Cambria Math" panose="02040503050406030204" pitchFamily="18" charset="0"/>
                                  </a:rPr>
                                  <m:t>2</m:t>
                                </m:r>
                              </m:sup>
                            </m:sSup>
                          </m:num>
                          <m:den>
                            <m:r>
                              <a:rPr lang="en-GB" b="0" i="1" dirty="0" smtClean="0">
                                <a:latin typeface="Cambria Math" panose="02040503050406030204" pitchFamily="18" charset="0"/>
                              </a:rPr>
                              <m:t>𝑛</m:t>
                            </m:r>
                          </m:den>
                        </m:f>
                      </m:e>
                    </m:d>
                  </m:oMath>
                </a14:m>
                <a:endParaRPr lang="en-GB" dirty="0"/>
              </a:p>
            </p:txBody>
          </p:sp>
        </mc:Choice>
        <mc:Fallback xmlns="">
          <p:sp>
            <p:nvSpPr>
              <p:cNvPr id="15" name="TextBox 14">
                <a:extLst>
                  <a:ext uri="{FF2B5EF4-FFF2-40B4-BE49-F238E27FC236}">
                    <a16:creationId xmlns:a16="http://schemas.microsoft.com/office/drawing/2014/main" id="{DA9B38C7-9E9E-4F32-A03F-61C61F9B318C}"/>
                  </a:ext>
                </a:extLst>
              </p:cNvPr>
              <p:cNvSpPr txBox="1">
                <a:spLocks noRot="1" noChangeAspect="1" noMove="1" noResize="1" noEditPoints="1" noAdjustHandles="1" noChangeArrowheads="1" noChangeShapeType="1" noTextEdit="1"/>
              </p:cNvSpPr>
              <p:nvPr/>
            </p:nvSpPr>
            <p:spPr>
              <a:xfrm>
                <a:off x="395536" y="5688080"/>
                <a:ext cx="4338124" cy="1078180"/>
              </a:xfrm>
              <a:prstGeom prst="rect">
                <a:avLst/>
              </a:prstGeom>
              <a:blipFill>
                <a:blip r:embed="rId6"/>
                <a:stretch>
                  <a:fillRect l="-978" t="-2210" r="-1676" b="-1657"/>
                </a:stretch>
              </a:blipFill>
            </p:spPr>
            <p:txBody>
              <a:bodyPr/>
              <a:lstStyle/>
              <a:p>
                <a:r>
                  <a:rPr lang="en-GB">
                    <a:noFill/>
                  </a:rPr>
                  <a:t> </a:t>
                </a:r>
              </a:p>
            </p:txBody>
          </p:sp>
        </mc:Fallback>
      </mc:AlternateContent>
      <p:sp>
        <p:nvSpPr>
          <p:cNvPr id="16" name="Rectangle 15">
            <a:extLst>
              <a:ext uri="{FF2B5EF4-FFF2-40B4-BE49-F238E27FC236}">
                <a16:creationId xmlns:a16="http://schemas.microsoft.com/office/drawing/2014/main" id="{0972E065-369A-4458-B153-AE0EA68F1C48}"/>
              </a:ext>
            </a:extLst>
          </p:cNvPr>
          <p:cNvSpPr/>
          <p:nvPr/>
        </p:nvSpPr>
        <p:spPr>
          <a:xfrm>
            <a:off x="5273051" y="2027774"/>
            <a:ext cx="3740320" cy="5557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a:extLst>
              <a:ext uri="{FF2B5EF4-FFF2-40B4-BE49-F238E27FC236}">
                <a16:creationId xmlns:a16="http://schemas.microsoft.com/office/drawing/2014/main" id="{BCC360E2-EBEC-467E-A987-17AE7543542E}"/>
              </a:ext>
            </a:extLst>
          </p:cNvPr>
          <p:cNvSpPr/>
          <p:nvPr/>
        </p:nvSpPr>
        <p:spPr>
          <a:xfrm>
            <a:off x="5258267" y="3247917"/>
            <a:ext cx="3740320" cy="5557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a:extLst>
              <a:ext uri="{FF2B5EF4-FFF2-40B4-BE49-F238E27FC236}">
                <a16:creationId xmlns:a16="http://schemas.microsoft.com/office/drawing/2014/main" id="{3974FD63-60A4-404B-91C3-C6B6B08C0156}"/>
              </a:ext>
            </a:extLst>
          </p:cNvPr>
          <p:cNvSpPr/>
          <p:nvPr/>
        </p:nvSpPr>
        <p:spPr>
          <a:xfrm>
            <a:off x="5258267" y="4955545"/>
            <a:ext cx="3740320" cy="17645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71556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4" restart="whenNotActive" fill="hold" evtFilter="cancelBubble" nodeType="interactiveSeq">
                <p:stCondLst>
                  <p:cond evt="onClick" delay="0">
                    <p:tgtEl>
                      <p:spTgt spid="17"/>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0" restart="whenNotActive" fill="hold" evtFilter="cancelBubble" nodeType="interactiveSeq">
                <p:stCondLst>
                  <p:cond evt="onClick" delay="0">
                    <p:tgtEl>
                      <p:spTgt spid="18"/>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15" grpId="0" animBg="1"/>
      <p:bldP spid="16" grpId="0" animBg="1"/>
      <p:bldP spid="17"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B75203-267C-41A4-ABAC-767C81B9256B}"/>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3CD42C88-56F4-4BFB-BAB7-8F20F295A1B3}"/>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Examples</a:t>
              </a:r>
              <a:endParaRPr lang="en-GB" sz="3200" dirty="0"/>
            </a:p>
          </p:txBody>
        </p:sp>
        <p:cxnSp>
          <p:nvCxnSpPr>
            <p:cNvPr id="4" name="Straight Connector 3">
              <a:extLst>
                <a:ext uri="{FF2B5EF4-FFF2-40B4-BE49-F238E27FC236}">
                  <a16:creationId xmlns:a16="http://schemas.microsoft.com/office/drawing/2014/main" id="{1DEB8F5F-264E-454B-8EFD-250FD8AED45E}"/>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00EA302-EC34-4E41-8D9C-3F367DBF461C}"/>
                  </a:ext>
                </a:extLst>
              </p:cNvPr>
              <p:cNvSpPr txBox="1"/>
              <p:nvPr/>
            </p:nvSpPr>
            <p:spPr>
              <a:xfrm>
                <a:off x="221928" y="720597"/>
                <a:ext cx="8712968" cy="2585323"/>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b="0" dirty="0"/>
                  <a:t>[Textbook] A certain company sells fruit juice in cartons. The amount of juice in a carton has a normal distribution with a standard deviation of 3ml.</a:t>
                </a:r>
              </a:p>
              <a:p>
                <a:r>
                  <a:rPr lang="en-GB" dirty="0"/>
                  <a:t>The company claims that the mean amount of juice per carton, </a:t>
                </a:r>
                <a14:m>
                  <m:oMath xmlns:m="http://schemas.openxmlformats.org/officeDocument/2006/math">
                    <m:r>
                      <a:rPr lang="en-GB" b="0" i="1" smtClean="0">
                        <a:latin typeface="Cambria Math" panose="02040503050406030204" pitchFamily="18" charset="0"/>
                      </a:rPr>
                      <m:t>𝜇</m:t>
                    </m:r>
                  </m:oMath>
                </a14:m>
                <a:r>
                  <a:rPr lang="en-GB" dirty="0"/>
                  <a:t>, is 60ml. A trading inspector has received complaints that the company is overstating the mean amount of juice per carton and wishes to investigate this complaint. The trading inspector takes a random sample of 16 cartons and finds that the mean amount of juice per carton is 59.1ml.</a:t>
                </a:r>
              </a:p>
              <a:p>
                <a:endParaRPr lang="en-GB" dirty="0"/>
              </a:p>
              <a:p>
                <a:r>
                  <a:rPr lang="en-GB" dirty="0"/>
                  <a:t>Using a 5% level of significance, and stating your hypotheses clearly, test whether or not there is evidence to uphold this complaint.</a:t>
                </a:r>
              </a:p>
            </p:txBody>
          </p:sp>
        </mc:Choice>
        <mc:Fallback xmlns="">
          <p:sp>
            <p:nvSpPr>
              <p:cNvPr id="5" name="TextBox 4">
                <a:extLst>
                  <a:ext uri="{FF2B5EF4-FFF2-40B4-BE49-F238E27FC236}">
                    <a16:creationId xmlns:a16="http://schemas.microsoft.com/office/drawing/2014/main" id="{900EA302-EC34-4E41-8D9C-3F367DBF461C}"/>
                  </a:ext>
                </a:extLst>
              </p:cNvPr>
              <p:cNvSpPr txBox="1">
                <a:spLocks noRot="1" noChangeAspect="1" noMove="1" noResize="1" noEditPoints="1" noAdjustHandles="1" noChangeArrowheads="1" noChangeShapeType="1" noTextEdit="1"/>
              </p:cNvSpPr>
              <p:nvPr/>
            </p:nvSpPr>
            <p:spPr>
              <a:xfrm>
                <a:off x="221928" y="720597"/>
                <a:ext cx="8712968" cy="2585323"/>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315621E-91C1-4035-9EF9-563C598F7164}"/>
                  </a:ext>
                </a:extLst>
              </p:cNvPr>
              <p:cNvSpPr txBox="1"/>
              <p:nvPr/>
            </p:nvSpPr>
            <p:spPr>
              <a:xfrm>
                <a:off x="423438" y="3586967"/>
                <a:ext cx="6120680" cy="293631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𝜇</m:t>
                      </m:r>
                      <m:r>
                        <a:rPr lang="en-GB" b="0" i="1" smtClean="0">
                          <a:latin typeface="Cambria Math" panose="02040503050406030204" pitchFamily="18" charset="0"/>
                        </a:rPr>
                        <m:t>=60</m:t>
                      </m:r>
                    </m:oMath>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𝜇</m:t>
                      </m:r>
                      <m:r>
                        <a:rPr lang="en-GB" b="0" i="1" smtClean="0">
                          <a:latin typeface="Cambria Math" panose="02040503050406030204" pitchFamily="18" charset="0"/>
                        </a:rPr>
                        <m:t>&lt;60</m:t>
                      </m:r>
                    </m:oMath>
                  </m:oMathPara>
                </a14:m>
                <a:endParaRPr lang="en-GB" dirty="0"/>
              </a:p>
              <a:p>
                <a:r>
                  <a:rPr lang="en-GB" dirty="0"/>
                  <a:t>Let </a:t>
                </a:r>
                <a14:m>
                  <m:oMath xmlns:m="http://schemas.openxmlformats.org/officeDocument/2006/math">
                    <m:r>
                      <a:rPr lang="en-GB" b="0" i="1" smtClean="0">
                        <a:latin typeface="Cambria Math" panose="02040503050406030204" pitchFamily="18" charset="0"/>
                      </a:rPr>
                      <m:t>𝑋</m:t>
                    </m:r>
                  </m:oMath>
                </a14:m>
                <a:r>
                  <a:rPr lang="en-GB" dirty="0"/>
                  <a:t> be the amount of juice per carton.</a:t>
                </a:r>
              </a:p>
              <a:p>
                <a:r>
                  <a:rPr lang="en-GB" dirty="0"/>
                  <a:t>Assuming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oMath>
                </a14:m>
                <a:r>
                  <a:rPr lang="en-GB" dirty="0"/>
                  <a:t>, </a:t>
                </a:r>
                <a14:m>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𝑁</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60,3</m:t>
                            </m:r>
                          </m:e>
                          <m:sup>
                            <m:r>
                              <a:rPr lang="en-GB" b="0" i="1" smtClean="0">
                                <a:latin typeface="Cambria Math" panose="02040503050406030204" pitchFamily="18" charset="0"/>
                              </a:rPr>
                              <m:t>2</m:t>
                            </m:r>
                          </m:sup>
                        </m:sSup>
                      </m:e>
                    </m:d>
                  </m:oMath>
                </a14:m>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r>
                        <a:rPr lang="en-GB" b="0" i="1" smtClean="0">
                          <a:latin typeface="Cambria Math" panose="02040503050406030204" pitchFamily="18" charset="0"/>
                        </a:rPr>
                        <m:t>𝑁</m:t>
                      </m:r>
                      <m:d>
                        <m:dPr>
                          <m:ctrlPr>
                            <a:rPr lang="en-GB" b="0" i="1" smtClean="0">
                              <a:latin typeface="Cambria Math" panose="02040503050406030204" pitchFamily="18" charset="0"/>
                            </a:rPr>
                          </m:ctrlPr>
                        </m:dPr>
                        <m:e>
                          <m:r>
                            <a:rPr lang="en-GB" b="0" i="1" smtClean="0">
                              <a:latin typeface="Cambria Math" panose="02040503050406030204" pitchFamily="18" charset="0"/>
                            </a:rPr>
                            <m:t>60,</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2</m:t>
                                  </m:r>
                                </m:sup>
                              </m:sSup>
                            </m:num>
                            <m:den>
                              <m:r>
                                <a:rPr lang="en-GB" b="0" i="1" smtClean="0">
                                  <a:latin typeface="Cambria Math" panose="02040503050406030204" pitchFamily="18" charset="0"/>
                                </a:rPr>
                                <m:t>16</m:t>
                              </m:r>
                            </m:den>
                          </m:f>
                        </m:e>
                      </m:d>
                      <m:r>
                        <a:rPr lang="en-GB" b="0" i="1" smtClean="0">
                          <a:latin typeface="Cambria Math" panose="02040503050406030204" pitchFamily="18" charset="0"/>
                        </a:rPr>
                        <m:t>   →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r>
                        <a:rPr lang="en-GB" b="0" i="1" smtClean="0">
                          <a:latin typeface="Cambria Math" panose="02040503050406030204" pitchFamily="18" charset="0"/>
                        </a:rPr>
                        <m:t>𝑁</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60,0.75</m:t>
                              </m:r>
                            </m:e>
                            <m:sup>
                              <m:r>
                                <a:rPr lang="en-GB" b="0" i="1" smtClean="0">
                                  <a:latin typeface="Cambria Math" panose="02040503050406030204" pitchFamily="18" charset="0"/>
                                </a:rPr>
                                <m:t>2</m:t>
                              </m:r>
                            </m:sup>
                          </m:sSup>
                        </m:e>
                      </m:d>
                    </m:oMath>
                  </m:oMathPara>
                </a14:m>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&lt;59.1</m:t>
                          </m:r>
                        </m:e>
                      </m:d>
                      <m:r>
                        <a:rPr lang="en-GB" b="0" i="1" smtClean="0">
                          <a:latin typeface="Cambria Math" panose="02040503050406030204" pitchFamily="18" charset="0"/>
                        </a:rPr>
                        <m:t>=0.1151</m:t>
                      </m:r>
                    </m:oMath>
                  </m:oMathPara>
                </a14:m>
                <a:endParaRPr lang="en-GB" dirty="0"/>
              </a:p>
              <a:p>
                <a14:m>
                  <m:oMath xmlns:m="http://schemas.openxmlformats.org/officeDocument/2006/math">
                    <m:r>
                      <a:rPr lang="en-GB" b="0" i="1" smtClean="0">
                        <a:latin typeface="Cambria Math" panose="02040503050406030204" pitchFamily="18" charset="0"/>
                      </a:rPr>
                      <m:t>0.1151&gt;0.05</m:t>
                    </m:r>
                  </m:oMath>
                </a14:m>
                <a:r>
                  <a:rPr lang="en-GB" dirty="0"/>
                  <a:t> so there is insufficient evidence to reject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0</m:t>
                        </m:r>
                      </m:sub>
                    </m:sSub>
                  </m:oMath>
                </a14:m>
                <a:r>
                  <a:rPr lang="en-GB" dirty="0"/>
                  <a:t> and conclude that the mean amount of juice in the whole population is less than 60 ml.</a:t>
                </a:r>
              </a:p>
            </p:txBody>
          </p:sp>
        </mc:Choice>
        <mc:Fallback xmlns="">
          <p:sp>
            <p:nvSpPr>
              <p:cNvPr id="6" name="TextBox 5">
                <a:extLst>
                  <a:ext uri="{FF2B5EF4-FFF2-40B4-BE49-F238E27FC236}">
                    <a16:creationId xmlns:a16="http://schemas.microsoft.com/office/drawing/2014/main" id="{C315621E-91C1-4035-9EF9-563C598F7164}"/>
                  </a:ext>
                </a:extLst>
              </p:cNvPr>
              <p:cNvSpPr txBox="1">
                <a:spLocks noRot="1" noChangeAspect="1" noMove="1" noResize="1" noEditPoints="1" noAdjustHandles="1" noChangeArrowheads="1" noChangeShapeType="1" noTextEdit="1"/>
              </p:cNvSpPr>
              <p:nvPr/>
            </p:nvSpPr>
            <p:spPr>
              <a:xfrm>
                <a:off x="423438" y="3586967"/>
                <a:ext cx="6120680" cy="2936317"/>
              </a:xfrm>
              <a:prstGeom prst="rect">
                <a:avLst/>
              </a:prstGeom>
              <a:blipFill>
                <a:blip r:embed="rId3"/>
                <a:stretch>
                  <a:fillRect l="-796" r="-1592" b="-2282"/>
                </a:stretch>
              </a:blipFill>
            </p:spPr>
            <p:txBody>
              <a:bodyPr/>
              <a:lstStyle/>
              <a:p>
                <a:r>
                  <a:rPr lang="en-GB">
                    <a:noFill/>
                  </a:rPr>
                  <a:t> </a:t>
                </a:r>
              </a:p>
            </p:txBody>
          </p:sp>
        </mc:Fallback>
      </mc:AlternateContent>
      <p:sp>
        <p:nvSpPr>
          <p:cNvPr id="7" name="Rectangle 6">
            <a:extLst>
              <a:ext uri="{FF2B5EF4-FFF2-40B4-BE49-F238E27FC236}">
                <a16:creationId xmlns:a16="http://schemas.microsoft.com/office/drawing/2014/main" id="{E523DE6D-01FD-4391-BF75-724FD2E6E063}"/>
              </a:ext>
            </a:extLst>
          </p:cNvPr>
          <p:cNvSpPr/>
          <p:nvPr/>
        </p:nvSpPr>
        <p:spPr>
          <a:xfrm>
            <a:off x="875223" y="3551774"/>
            <a:ext cx="1635748" cy="3380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8" name="Rectangle 7">
            <a:extLst>
              <a:ext uri="{FF2B5EF4-FFF2-40B4-BE49-F238E27FC236}">
                <a16:creationId xmlns:a16="http://schemas.microsoft.com/office/drawing/2014/main" id="{DA1F4707-2622-4CF8-898A-B77622898D84}"/>
              </a:ext>
            </a:extLst>
          </p:cNvPr>
          <p:cNvSpPr/>
          <p:nvPr/>
        </p:nvSpPr>
        <p:spPr>
          <a:xfrm>
            <a:off x="875223" y="3889829"/>
            <a:ext cx="1635748" cy="2902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a:extLst>
              <a:ext uri="{FF2B5EF4-FFF2-40B4-BE49-F238E27FC236}">
                <a16:creationId xmlns:a16="http://schemas.microsoft.com/office/drawing/2014/main" id="{9BD0FCA9-85FD-4565-94A8-B32A1D7B31B0}"/>
              </a:ext>
            </a:extLst>
          </p:cNvPr>
          <p:cNvSpPr/>
          <p:nvPr/>
        </p:nvSpPr>
        <p:spPr>
          <a:xfrm>
            <a:off x="1331639" y="4180115"/>
            <a:ext cx="3196817" cy="2757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a:extLst>
              <a:ext uri="{FF2B5EF4-FFF2-40B4-BE49-F238E27FC236}">
                <a16:creationId xmlns:a16="http://schemas.microsoft.com/office/drawing/2014/main" id="{B2EC2553-2F9C-4661-BCAA-46CBABE7E312}"/>
              </a:ext>
            </a:extLst>
          </p:cNvPr>
          <p:cNvSpPr/>
          <p:nvPr/>
        </p:nvSpPr>
        <p:spPr>
          <a:xfrm>
            <a:off x="1841827" y="4455887"/>
            <a:ext cx="2846288" cy="2757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a:extLst>
              <a:ext uri="{FF2B5EF4-FFF2-40B4-BE49-F238E27FC236}">
                <a16:creationId xmlns:a16="http://schemas.microsoft.com/office/drawing/2014/main" id="{A8905F4E-BBCB-49C9-A521-29FD967A4510}"/>
              </a:ext>
            </a:extLst>
          </p:cNvPr>
          <p:cNvSpPr/>
          <p:nvPr/>
        </p:nvSpPr>
        <p:spPr>
          <a:xfrm>
            <a:off x="1058798" y="4775201"/>
            <a:ext cx="3324515" cy="5515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a:extLst>
              <a:ext uri="{FF2B5EF4-FFF2-40B4-BE49-F238E27FC236}">
                <a16:creationId xmlns:a16="http://schemas.microsoft.com/office/drawing/2014/main" id="{CC8E7165-2CA9-4E13-8E7F-B82392844325}"/>
              </a:ext>
            </a:extLst>
          </p:cNvPr>
          <p:cNvSpPr/>
          <p:nvPr/>
        </p:nvSpPr>
        <p:spPr>
          <a:xfrm>
            <a:off x="446630" y="5324807"/>
            <a:ext cx="6097488" cy="12420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34FCC20-F6B1-4C54-AA0C-C6157693C3F9}"/>
                  </a:ext>
                </a:extLst>
              </p:cNvPr>
              <p:cNvSpPr txBox="1"/>
              <p:nvPr/>
            </p:nvSpPr>
            <p:spPr>
              <a:xfrm>
                <a:off x="7452319" y="3427310"/>
                <a:ext cx="1633624" cy="329320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300" b="1"/>
                  <a:t>Note</a:t>
                </a:r>
                <a:r>
                  <a:rPr lang="en-GB" sz="1300" dirty="0"/>
                  <a:t>: Don’t confuse </a:t>
                </a:r>
                <a14:m>
                  <m:oMath xmlns:m="http://schemas.openxmlformats.org/officeDocument/2006/math">
                    <m:r>
                      <a:rPr lang="en-GB" sz="1300" b="0" i="1" smtClean="0">
                        <a:latin typeface="Cambria Math" panose="02040503050406030204" pitchFamily="18" charset="0"/>
                      </a:rPr>
                      <m:t>𝑋</m:t>
                    </m:r>
                  </m:oMath>
                </a14:m>
                <a:r>
                  <a:rPr lang="en-GB" sz="1300" dirty="0"/>
                  <a:t> and </a:t>
                </a:r>
                <a14:m>
                  <m:oMath xmlns:m="http://schemas.openxmlformats.org/officeDocument/2006/math">
                    <m:acc>
                      <m:accPr>
                        <m:chr m:val="̅"/>
                        <m:ctrlPr>
                          <a:rPr lang="en-GB" sz="1300" b="0" i="1" smtClean="0">
                            <a:latin typeface="Cambria Math" panose="02040503050406030204" pitchFamily="18" charset="0"/>
                          </a:rPr>
                        </m:ctrlPr>
                      </m:accPr>
                      <m:e>
                        <m:r>
                          <a:rPr lang="en-GB" sz="1300" b="0" i="1" smtClean="0">
                            <a:latin typeface="Cambria Math" panose="02040503050406030204" pitchFamily="18" charset="0"/>
                          </a:rPr>
                          <m:t>𝑋</m:t>
                        </m:r>
                      </m:e>
                    </m:acc>
                  </m:oMath>
                </a14:m>
                <a:r>
                  <a:rPr lang="en-GB" sz="1300" dirty="0"/>
                  <a:t>. The </a:t>
                </a:r>
                <a14:m>
                  <m:oMath xmlns:m="http://schemas.openxmlformats.org/officeDocument/2006/math">
                    <m:r>
                      <a:rPr lang="en-GB" sz="1300" b="0" i="1" smtClean="0">
                        <a:latin typeface="Cambria Math" panose="02040503050406030204" pitchFamily="18" charset="0"/>
                      </a:rPr>
                      <m:t>𝑋</m:t>
                    </m:r>
                  </m:oMath>
                </a14:m>
                <a:r>
                  <a:rPr lang="en-GB" sz="1300" dirty="0"/>
                  <a:t> is the distribution over amounts of drink in each individual carton.</a:t>
                </a:r>
              </a:p>
              <a:p>
                <a14:m>
                  <m:oMath xmlns:m="http://schemas.openxmlformats.org/officeDocument/2006/math">
                    <m:acc>
                      <m:accPr>
                        <m:chr m:val="̅"/>
                        <m:ctrlPr>
                          <a:rPr lang="en-GB" sz="1300" b="0" i="1" smtClean="0">
                            <a:latin typeface="Cambria Math" panose="02040503050406030204" pitchFamily="18" charset="0"/>
                          </a:rPr>
                        </m:ctrlPr>
                      </m:accPr>
                      <m:e>
                        <m:r>
                          <a:rPr lang="en-GB" sz="1300" b="0" i="1" smtClean="0">
                            <a:latin typeface="Cambria Math" panose="02040503050406030204" pitchFamily="18" charset="0"/>
                          </a:rPr>
                          <m:t>𝑋</m:t>
                        </m:r>
                      </m:e>
                    </m:acc>
                  </m:oMath>
                </a14:m>
                <a:r>
                  <a:rPr lang="en-GB" sz="1300" dirty="0"/>
                  <a:t> is the distribution over </a:t>
                </a:r>
                <a:r>
                  <a:rPr lang="en-GB" sz="1300" b="1" u="sng" dirty="0"/>
                  <a:t>sample means</a:t>
                </a:r>
                <a:r>
                  <a:rPr lang="en-GB" sz="1300" dirty="0"/>
                  <a:t>, i.e. the  possible sample means we see as we take samples of 16 cartons. </a:t>
                </a:r>
                <a14:m>
                  <m:oMath xmlns:m="http://schemas.openxmlformats.org/officeDocument/2006/math">
                    <m:r>
                      <a:rPr lang="en-GB" sz="1300" b="0" i="1" smtClean="0">
                        <a:latin typeface="Cambria Math" panose="02040503050406030204" pitchFamily="18" charset="0"/>
                      </a:rPr>
                      <m:t>𝑋</m:t>
                    </m:r>
                  </m:oMath>
                </a14:m>
                <a:r>
                  <a:rPr lang="en-GB" sz="1300" dirty="0"/>
                  <a:t> might not be normally distributed, but </a:t>
                </a:r>
                <a14:m>
                  <m:oMath xmlns:m="http://schemas.openxmlformats.org/officeDocument/2006/math">
                    <m:acc>
                      <m:accPr>
                        <m:chr m:val="̅"/>
                        <m:ctrlPr>
                          <a:rPr lang="en-GB" sz="1300" b="0" i="1" smtClean="0">
                            <a:latin typeface="Cambria Math" panose="02040503050406030204" pitchFamily="18" charset="0"/>
                          </a:rPr>
                        </m:ctrlPr>
                      </m:accPr>
                      <m:e>
                        <m:r>
                          <a:rPr lang="en-GB" sz="1300" b="0" i="1" smtClean="0">
                            <a:latin typeface="Cambria Math" panose="02040503050406030204" pitchFamily="18" charset="0"/>
                          </a:rPr>
                          <m:t>𝑋</m:t>
                        </m:r>
                      </m:e>
                    </m:acc>
                  </m:oMath>
                </a14:m>
                <a:r>
                  <a:rPr lang="en-GB" sz="1300" dirty="0"/>
                  <a:t> will be.</a:t>
                </a:r>
              </a:p>
            </p:txBody>
          </p:sp>
        </mc:Choice>
        <mc:Fallback>
          <p:sp>
            <p:nvSpPr>
              <p:cNvPr id="13" name="TextBox 12">
                <a:extLst>
                  <a:ext uri="{FF2B5EF4-FFF2-40B4-BE49-F238E27FC236}">
                    <a16:creationId xmlns:a16="http://schemas.microsoft.com/office/drawing/2014/main" id="{434FCC20-F6B1-4C54-AA0C-C6157693C3F9}"/>
                  </a:ext>
                </a:extLst>
              </p:cNvPr>
              <p:cNvSpPr txBox="1">
                <a:spLocks noRot="1" noChangeAspect="1" noMove="1" noResize="1" noEditPoints="1" noAdjustHandles="1" noChangeArrowheads="1" noChangeShapeType="1" noTextEdit="1"/>
              </p:cNvSpPr>
              <p:nvPr/>
            </p:nvSpPr>
            <p:spPr>
              <a:xfrm>
                <a:off x="7452319" y="3427310"/>
                <a:ext cx="1633624" cy="3293209"/>
              </a:xfrm>
              <a:prstGeom prst="rect">
                <a:avLst/>
              </a:prstGeom>
              <a:blipFill>
                <a:blip r:embed="rId4"/>
                <a:stretch>
                  <a:fillRect r="-1103" b="-3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255A20-8CF8-44EE-B51A-50105B8C16BA}"/>
                  </a:ext>
                </a:extLst>
              </p:cNvPr>
              <p:cNvSpPr txBox="1"/>
              <p:nvPr/>
            </p:nvSpPr>
            <p:spPr>
              <a:xfrm>
                <a:off x="5413829" y="3485367"/>
                <a:ext cx="1814285" cy="738664"/>
              </a:xfrm>
              <a:prstGeom prst="rect">
                <a:avLst/>
              </a:prstGeom>
              <a:noFill/>
            </p:spPr>
            <p:txBody>
              <a:bodyPr wrap="square" rtlCol="0">
                <a:spAutoFit/>
              </a:bodyPr>
              <a:lstStyle/>
              <a:p>
                <a:r>
                  <a:rPr lang="en-GB" sz="1400" dirty="0"/>
                  <a:t>As always, state the distribution </a:t>
                </a:r>
                <a14:m>
                  <m:oMath xmlns:m="http://schemas.openxmlformats.org/officeDocument/2006/math">
                    <m:r>
                      <a:rPr lang="en-GB" sz="1400" b="0" i="1" smtClean="0">
                        <a:latin typeface="Cambria Math" panose="02040503050406030204" pitchFamily="18" charset="0"/>
                      </a:rPr>
                      <m:t>𝑋</m:t>
                    </m:r>
                  </m:oMath>
                </a14:m>
                <a:r>
                  <a:rPr lang="en-GB" sz="1400" dirty="0"/>
                  <a:t> and its distribution under </a:t>
                </a:r>
                <a14:m>
                  <m:oMath xmlns:m="http://schemas.openxmlformats.org/officeDocument/2006/math">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𝐻</m:t>
                        </m:r>
                      </m:e>
                      <m:sub>
                        <m:r>
                          <a:rPr lang="en-GB" sz="1400" b="0" i="1" smtClean="0">
                            <a:latin typeface="Cambria Math" panose="02040503050406030204" pitchFamily="18" charset="0"/>
                          </a:rPr>
                          <m:t>0</m:t>
                        </m:r>
                      </m:sub>
                    </m:sSub>
                  </m:oMath>
                </a14:m>
                <a:r>
                  <a:rPr lang="en-GB" sz="1400" dirty="0"/>
                  <a:t>.</a:t>
                </a:r>
              </a:p>
            </p:txBody>
          </p:sp>
        </mc:Choice>
        <mc:Fallback xmlns="">
          <p:sp>
            <p:nvSpPr>
              <p:cNvPr id="14" name="TextBox 13">
                <a:extLst>
                  <a:ext uri="{FF2B5EF4-FFF2-40B4-BE49-F238E27FC236}">
                    <a16:creationId xmlns:a16="http://schemas.microsoft.com/office/drawing/2014/main" id="{E1255A20-8CF8-44EE-B51A-50105B8C16BA}"/>
                  </a:ext>
                </a:extLst>
              </p:cNvPr>
              <p:cNvSpPr txBox="1">
                <a:spLocks noRot="1" noChangeAspect="1" noMove="1" noResize="1" noEditPoints="1" noAdjustHandles="1" noChangeArrowheads="1" noChangeShapeType="1" noTextEdit="1"/>
              </p:cNvSpPr>
              <p:nvPr/>
            </p:nvSpPr>
            <p:spPr>
              <a:xfrm>
                <a:off x="5413829" y="3485367"/>
                <a:ext cx="1814285" cy="738664"/>
              </a:xfrm>
              <a:prstGeom prst="rect">
                <a:avLst/>
              </a:prstGeom>
              <a:blipFill>
                <a:blip r:embed="rId5"/>
                <a:stretch>
                  <a:fillRect l="-1007" t="-1653" b="-7438"/>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D04662DC-A9FB-41E7-8D13-919B2B4990DF}"/>
              </a:ext>
            </a:extLst>
          </p:cNvPr>
          <p:cNvCxnSpPr/>
          <p:nvPr/>
        </p:nvCxnSpPr>
        <p:spPr>
          <a:xfrm flipH="1">
            <a:off x="4847771" y="4180114"/>
            <a:ext cx="588886" cy="188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518CACE-5AF5-4729-8BE2-4F95D7941329}"/>
                  </a:ext>
                </a:extLst>
              </p:cNvPr>
              <p:cNvSpPr txBox="1"/>
              <p:nvPr/>
            </p:nvSpPr>
            <p:spPr>
              <a:xfrm>
                <a:off x="5316385" y="4385546"/>
                <a:ext cx="2037264" cy="738664"/>
              </a:xfrm>
              <a:prstGeom prst="rect">
                <a:avLst/>
              </a:prstGeom>
              <a:noFill/>
            </p:spPr>
            <p:txBody>
              <a:bodyPr wrap="square" rtlCol="0">
                <a:spAutoFit/>
              </a:bodyPr>
              <a:lstStyle/>
              <a:p>
                <a:r>
                  <a:rPr lang="en-GB" sz="1400" dirty="0"/>
                  <a:t>Use </a:t>
                </a:r>
                <a14:m>
                  <m:oMath xmlns:m="http://schemas.openxmlformats.org/officeDocument/2006/math">
                    <m:r>
                      <a:rPr lang="en-GB" sz="1400" b="0" i="1" smtClean="0">
                        <a:latin typeface="Cambria Math" panose="02040503050406030204" pitchFamily="18" charset="0"/>
                      </a:rPr>
                      <m:t>𝑋</m:t>
                    </m:r>
                  </m:oMath>
                </a14:m>
                <a:r>
                  <a:rPr lang="en-GB" sz="1400" dirty="0"/>
                  <a:t> to work out the distribution of the sample means, </a:t>
                </a:r>
                <a14:m>
                  <m:oMath xmlns:m="http://schemas.openxmlformats.org/officeDocument/2006/math">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𝑋</m:t>
                        </m:r>
                      </m:e>
                    </m:acc>
                  </m:oMath>
                </a14:m>
                <a:r>
                  <a:rPr lang="en-GB" sz="1400" dirty="0"/>
                  <a:t>.</a:t>
                </a:r>
              </a:p>
            </p:txBody>
          </p:sp>
        </mc:Choice>
        <mc:Fallback xmlns="">
          <p:sp>
            <p:nvSpPr>
              <p:cNvPr id="17" name="TextBox 16">
                <a:extLst>
                  <a:ext uri="{FF2B5EF4-FFF2-40B4-BE49-F238E27FC236}">
                    <a16:creationId xmlns:a16="http://schemas.microsoft.com/office/drawing/2014/main" id="{9518CACE-5AF5-4729-8BE2-4F95D7941329}"/>
                  </a:ext>
                </a:extLst>
              </p:cNvPr>
              <p:cNvSpPr txBox="1">
                <a:spLocks noRot="1" noChangeAspect="1" noMove="1" noResize="1" noEditPoints="1" noAdjustHandles="1" noChangeArrowheads="1" noChangeShapeType="1" noTextEdit="1"/>
              </p:cNvSpPr>
              <p:nvPr/>
            </p:nvSpPr>
            <p:spPr>
              <a:xfrm>
                <a:off x="5316385" y="4385546"/>
                <a:ext cx="2037264" cy="738664"/>
              </a:xfrm>
              <a:prstGeom prst="rect">
                <a:avLst/>
              </a:prstGeom>
              <a:blipFill>
                <a:blip r:embed="rId6"/>
                <a:stretch>
                  <a:fillRect l="-898" t="-820" b="-8197"/>
                </a:stretch>
              </a:blipFill>
            </p:spPr>
            <p:txBody>
              <a:bodyPr/>
              <a:lstStyle/>
              <a:p>
                <a:r>
                  <a:rPr lang="en-GB">
                    <a:noFill/>
                  </a:rPr>
                  <a:t> </a:t>
                </a:r>
              </a:p>
            </p:txBody>
          </p:sp>
        </mc:Fallback>
      </mc:AlternateContent>
      <p:cxnSp>
        <p:nvCxnSpPr>
          <p:cNvPr id="18" name="Straight Arrow Connector 17">
            <a:extLst>
              <a:ext uri="{FF2B5EF4-FFF2-40B4-BE49-F238E27FC236}">
                <a16:creationId xmlns:a16="http://schemas.microsoft.com/office/drawing/2014/main" id="{B35929B7-3238-4182-93A7-7A6D2FAC85D0}"/>
              </a:ext>
            </a:extLst>
          </p:cNvPr>
          <p:cNvCxnSpPr>
            <a:cxnSpLocks/>
          </p:cNvCxnSpPr>
          <p:nvPr/>
        </p:nvCxnSpPr>
        <p:spPr>
          <a:xfrm flipH="1">
            <a:off x="4659086" y="4731657"/>
            <a:ext cx="682443" cy="21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638898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0" restart="whenNotActive" fill="hold" evtFilter="cancelBubble" nodeType="interactiveSeq">
                <p:stCondLst>
                  <p:cond evt="onClick" delay="0">
                    <p:tgtEl>
                      <p:spTgt spid="1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3CF8EB-06D0-4E42-BDD9-A28E4B8056FE}"/>
                  </a:ext>
                </a:extLst>
              </p:cNvPr>
              <p:cNvSpPr txBox="1"/>
              <p:nvPr/>
            </p:nvSpPr>
            <p:spPr>
              <a:xfrm>
                <a:off x="425128" y="720597"/>
                <a:ext cx="8312472" cy="2169825"/>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500" b="0" dirty="0"/>
                  <a:t>[Textbook] A machine products bolts of diameter </a:t>
                </a:r>
                <a14:m>
                  <m:oMath xmlns:m="http://schemas.openxmlformats.org/officeDocument/2006/math">
                    <m:r>
                      <a:rPr lang="en-GB" sz="1500" b="0" i="1" smtClean="0">
                        <a:latin typeface="Cambria Math" panose="02040503050406030204" pitchFamily="18" charset="0"/>
                      </a:rPr>
                      <m:t>𝐷</m:t>
                    </m:r>
                  </m:oMath>
                </a14:m>
                <a:r>
                  <a:rPr lang="en-GB" sz="1500" dirty="0"/>
                  <a:t> where </a:t>
                </a:r>
                <a14:m>
                  <m:oMath xmlns:m="http://schemas.openxmlformats.org/officeDocument/2006/math">
                    <m:r>
                      <a:rPr lang="en-GB" sz="1500" b="0" i="1" smtClean="0">
                        <a:latin typeface="Cambria Math" panose="02040503050406030204" pitchFamily="18" charset="0"/>
                      </a:rPr>
                      <m:t>𝐷</m:t>
                    </m:r>
                  </m:oMath>
                </a14:m>
                <a:r>
                  <a:rPr lang="en-GB" sz="1500" dirty="0"/>
                  <a:t> has a normal distribution with mean 0.580 cm and standard deviation 0.015 cm. The machine is serviced and after the service a random sample of 50 bolts from the next production run is taken to see if the mean diameter of the bolts has changed from 0.580 cm. The distribution of the diameters of bolts after the service is still normal with a standard deviation of 0.015 cm.</a:t>
                </a:r>
              </a:p>
              <a:p>
                <a:endParaRPr lang="en-GB" sz="1500" dirty="0"/>
              </a:p>
              <a:p>
                <a:pPr marL="342900" indent="-342900">
                  <a:buAutoNum type="alphaLcParenBoth"/>
                </a:pPr>
                <a:r>
                  <a:rPr lang="en-GB" sz="1500" dirty="0"/>
                  <a:t>Find, at the 1% level, the critical region for this test, stating your hypotheses clearly.</a:t>
                </a:r>
              </a:p>
              <a:p>
                <a:r>
                  <a:rPr lang="en-GB" sz="1500" dirty="0"/>
                  <a:t>The mean diameter of the sample of 50 bolts is calculated to be 0.587 cm.</a:t>
                </a:r>
              </a:p>
              <a:p>
                <a:r>
                  <a:rPr lang="en-GB" sz="1500" dirty="0"/>
                  <a:t>(b) Comment on this observation in light of the critical region.</a:t>
                </a:r>
              </a:p>
            </p:txBody>
          </p:sp>
        </mc:Choice>
        <mc:Fallback xmlns="">
          <p:sp>
            <p:nvSpPr>
              <p:cNvPr id="2" name="TextBox 1">
                <a:extLst>
                  <a:ext uri="{FF2B5EF4-FFF2-40B4-BE49-F238E27FC236}">
                    <a16:creationId xmlns:a16="http://schemas.microsoft.com/office/drawing/2014/main" id="{703CF8EB-06D0-4E42-BDD9-A28E4B8056FE}"/>
                  </a:ext>
                </a:extLst>
              </p:cNvPr>
              <p:cNvSpPr txBox="1">
                <a:spLocks noRot="1" noChangeAspect="1" noMove="1" noResize="1" noEditPoints="1" noAdjustHandles="1" noChangeArrowheads="1" noChangeShapeType="1" noTextEdit="1"/>
              </p:cNvSpPr>
              <p:nvPr/>
            </p:nvSpPr>
            <p:spPr>
              <a:xfrm>
                <a:off x="425128" y="720597"/>
                <a:ext cx="8312472" cy="2169825"/>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grpSp>
        <p:nvGrpSpPr>
          <p:cNvPr id="3" name="Group 2">
            <a:extLst>
              <a:ext uri="{FF2B5EF4-FFF2-40B4-BE49-F238E27FC236}">
                <a16:creationId xmlns:a16="http://schemas.microsoft.com/office/drawing/2014/main" id="{183209CF-566C-46FB-8E61-866803AED8AB}"/>
              </a:ext>
            </a:extLst>
          </p:cNvPr>
          <p:cNvGrpSpPr/>
          <p:nvPr/>
        </p:nvGrpSpPr>
        <p:grpSpPr>
          <a:xfrm>
            <a:off x="0" y="0"/>
            <a:ext cx="9143074" cy="599127"/>
            <a:chOff x="0" y="13335"/>
            <a:chExt cx="9144218" cy="599127"/>
          </a:xfrm>
        </p:grpSpPr>
        <p:sp>
          <p:nvSpPr>
            <p:cNvPr id="4" name="TextBox 32">
              <a:extLst>
                <a:ext uri="{FF2B5EF4-FFF2-40B4-BE49-F238E27FC236}">
                  <a16:creationId xmlns:a16="http://schemas.microsoft.com/office/drawing/2014/main" id="{8E498513-B154-4552-89C3-30E39AA847ED}"/>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Finding the critical region</a:t>
              </a:r>
              <a:endParaRPr lang="en-GB" sz="3200" dirty="0"/>
            </a:p>
          </p:txBody>
        </p:sp>
        <p:cxnSp>
          <p:nvCxnSpPr>
            <p:cNvPr id="5" name="Straight Connector 4">
              <a:extLst>
                <a:ext uri="{FF2B5EF4-FFF2-40B4-BE49-F238E27FC236}">
                  <a16:creationId xmlns:a16="http://schemas.microsoft.com/office/drawing/2014/main" id="{AE46F688-48FB-4B1A-AFDD-C02020A6FC22}"/>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9C5F069-13BA-4401-93F9-A643CB62025C}"/>
                  </a:ext>
                </a:extLst>
              </p:cNvPr>
              <p:cNvSpPr txBox="1"/>
              <p:nvPr/>
            </p:nvSpPr>
            <p:spPr>
              <a:xfrm>
                <a:off x="465290" y="2977931"/>
                <a:ext cx="5587167" cy="37576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𝐻</m:t>
                          </m:r>
                        </m:e>
                        <m:sub>
                          <m:r>
                            <a:rPr lang="en-GB" sz="1500" b="0" i="1" smtClean="0">
                              <a:latin typeface="Cambria Math" panose="02040503050406030204" pitchFamily="18" charset="0"/>
                            </a:rPr>
                            <m:t>0</m:t>
                          </m:r>
                        </m:sub>
                      </m:sSub>
                      <m:r>
                        <a:rPr lang="en-GB" sz="1500" b="0" i="1" smtClean="0">
                          <a:latin typeface="Cambria Math" panose="02040503050406030204" pitchFamily="18" charset="0"/>
                        </a:rPr>
                        <m:t>:</m:t>
                      </m:r>
                      <m:r>
                        <a:rPr lang="en-GB" sz="1500" b="0" i="1" smtClean="0">
                          <a:latin typeface="Cambria Math" panose="02040503050406030204" pitchFamily="18" charset="0"/>
                        </a:rPr>
                        <m:t>𝜇</m:t>
                      </m:r>
                      <m:r>
                        <a:rPr lang="en-GB" sz="1500" b="0" i="1" smtClean="0">
                          <a:latin typeface="Cambria Math" panose="02040503050406030204" pitchFamily="18" charset="0"/>
                        </a:rPr>
                        <m:t>=0.580, </m:t>
                      </m:r>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𝐻</m:t>
                          </m:r>
                        </m:e>
                        <m:sub>
                          <m:r>
                            <a:rPr lang="en-GB" sz="1500" b="0" i="1" smtClean="0">
                              <a:latin typeface="Cambria Math" panose="02040503050406030204" pitchFamily="18" charset="0"/>
                            </a:rPr>
                            <m:t>1</m:t>
                          </m:r>
                        </m:sub>
                      </m:sSub>
                      <m:r>
                        <a:rPr lang="en-GB" sz="1500" b="0" i="1" smtClean="0">
                          <a:latin typeface="Cambria Math" panose="02040503050406030204" pitchFamily="18" charset="0"/>
                        </a:rPr>
                        <m:t>:</m:t>
                      </m:r>
                      <m:r>
                        <a:rPr lang="en-GB" sz="1500" b="0" i="1" smtClean="0">
                          <a:latin typeface="Cambria Math" panose="02040503050406030204" pitchFamily="18" charset="0"/>
                        </a:rPr>
                        <m:t>𝜇</m:t>
                      </m:r>
                      <m:r>
                        <a:rPr lang="en-GB" sz="1500" b="0" i="1" smtClean="0">
                          <a:latin typeface="Cambria Math" panose="02040503050406030204" pitchFamily="18" charset="0"/>
                        </a:rPr>
                        <m:t>≠0.580</m:t>
                      </m:r>
                    </m:oMath>
                  </m:oMathPara>
                </a14:m>
                <a:endParaRPr lang="en-GB" sz="1500" dirty="0"/>
              </a:p>
              <a:p>
                <a:r>
                  <a:rPr lang="en-GB" sz="1500" dirty="0"/>
                  <a:t>Assuming </a:t>
                </a:r>
                <a14:m>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𝐻</m:t>
                        </m:r>
                      </m:e>
                      <m:sub>
                        <m:r>
                          <a:rPr lang="en-GB" sz="1500" b="0" i="1" smtClean="0">
                            <a:latin typeface="Cambria Math" panose="02040503050406030204" pitchFamily="18" charset="0"/>
                          </a:rPr>
                          <m:t>0</m:t>
                        </m:r>
                      </m:sub>
                    </m:sSub>
                  </m:oMath>
                </a14:m>
                <a:r>
                  <a:rPr lang="en-GB" sz="1500" dirty="0"/>
                  <a:t>, </a:t>
                </a:r>
                <a14:m>
                  <m:oMath xmlns:m="http://schemas.openxmlformats.org/officeDocument/2006/math">
                    <m:r>
                      <a:rPr lang="en-GB" sz="1500" b="0" i="1" smtClean="0">
                        <a:latin typeface="Cambria Math" panose="02040503050406030204" pitchFamily="18" charset="0"/>
                      </a:rPr>
                      <m:t>𝐷</m:t>
                    </m:r>
                    <m:r>
                      <a:rPr lang="en-GB" sz="1500" b="0" i="1" smtClean="0">
                        <a:latin typeface="Cambria Math" panose="02040503050406030204" pitchFamily="18" charset="0"/>
                      </a:rPr>
                      <m:t>~</m:t>
                    </m:r>
                    <m:r>
                      <a:rPr lang="en-GB" sz="1500" b="0" i="1" smtClean="0">
                        <a:latin typeface="Cambria Math" panose="02040503050406030204" pitchFamily="18" charset="0"/>
                      </a:rPr>
                      <m:t>𝑁</m:t>
                    </m:r>
                    <m:d>
                      <m:dPr>
                        <m:ctrlPr>
                          <a:rPr lang="en-GB" sz="1500" b="0" i="1" smtClean="0">
                            <a:latin typeface="Cambria Math" panose="02040503050406030204" pitchFamily="18" charset="0"/>
                          </a:rPr>
                        </m:ctrlPr>
                      </m:dPr>
                      <m:e>
                        <m:r>
                          <a:rPr lang="en-GB" sz="1500" b="0" i="1" smtClean="0">
                            <a:latin typeface="Cambria Math" panose="02040503050406030204" pitchFamily="18" charset="0"/>
                          </a:rPr>
                          <m:t>0.580, </m:t>
                        </m:r>
                        <m:sSup>
                          <m:sSupPr>
                            <m:ctrlPr>
                              <a:rPr lang="en-GB" sz="1500" b="0" i="1" smtClean="0">
                                <a:latin typeface="Cambria Math" panose="02040503050406030204" pitchFamily="18" charset="0"/>
                              </a:rPr>
                            </m:ctrlPr>
                          </m:sSupPr>
                          <m:e>
                            <m:r>
                              <a:rPr lang="en-GB" sz="1500" b="0" i="1" smtClean="0">
                                <a:latin typeface="Cambria Math" panose="02040503050406030204" pitchFamily="18" charset="0"/>
                              </a:rPr>
                              <m:t>0.015</m:t>
                            </m:r>
                          </m:e>
                          <m:sup>
                            <m:r>
                              <a:rPr lang="en-GB" sz="1500" b="0" i="1" smtClean="0">
                                <a:latin typeface="Cambria Math" panose="02040503050406030204" pitchFamily="18" charset="0"/>
                              </a:rPr>
                              <m:t>2</m:t>
                            </m:r>
                          </m:sup>
                        </m:sSup>
                      </m:e>
                    </m:d>
                  </m:oMath>
                </a14:m>
                <a:endParaRPr lang="en-GB" sz="1500" dirty="0"/>
              </a:p>
              <a:p>
                <a:pPr/>
                <a14:m>
                  <m:oMathPara xmlns:m="http://schemas.openxmlformats.org/officeDocument/2006/math">
                    <m:oMathParaPr>
                      <m:jc m:val="left"/>
                    </m:oMathParaPr>
                    <m:oMath xmlns:m="http://schemas.openxmlformats.org/officeDocument/2006/math">
                      <m:acc>
                        <m:accPr>
                          <m:chr m:val="̅"/>
                          <m:ctrlPr>
                            <a:rPr lang="en-GB" sz="1500" b="0" i="1" smtClean="0">
                              <a:latin typeface="Cambria Math" panose="02040503050406030204" pitchFamily="18" charset="0"/>
                            </a:rPr>
                          </m:ctrlPr>
                        </m:accPr>
                        <m:e>
                          <m:r>
                            <a:rPr lang="en-GB" sz="1500" b="0" i="1" smtClean="0">
                              <a:latin typeface="Cambria Math" panose="02040503050406030204" pitchFamily="18" charset="0"/>
                            </a:rPr>
                            <m:t>𝐷</m:t>
                          </m:r>
                        </m:e>
                      </m:acc>
                      <m:r>
                        <a:rPr lang="en-GB" sz="1500" b="0" i="1" smtClean="0">
                          <a:latin typeface="Cambria Math" panose="02040503050406030204" pitchFamily="18" charset="0"/>
                        </a:rPr>
                        <m:t>~</m:t>
                      </m:r>
                      <m:r>
                        <a:rPr lang="en-GB" sz="1500" b="0" i="1" smtClean="0">
                          <a:latin typeface="Cambria Math" panose="02040503050406030204" pitchFamily="18" charset="0"/>
                        </a:rPr>
                        <m:t>𝑁</m:t>
                      </m:r>
                      <m:d>
                        <m:dPr>
                          <m:ctrlPr>
                            <a:rPr lang="en-GB" sz="1500" b="0" i="1" smtClean="0">
                              <a:latin typeface="Cambria Math" panose="02040503050406030204" pitchFamily="18" charset="0"/>
                            </a:rPr>
                          </m:ctrlPr>
                        </m:dPr>
                        <m:e>
                          <m:r>
                            <a:rPr lang="en-GB" sz="1500" b="0" i="1" smtClean="0">
                              <a:latin typeface="Cambria Math" panose="02040503050406030204" pitchFamily="18" charset="0"/>
                            </a:rPr>
                            <m:t>0.580,</m:t>
                          </m:r>
                          <m:f>
                            <m:fPr>
                              <m:ctrlPr>
                                <a:rPr lang="en-GB" sz="1500" b="0" i="1" smtClean="0">
                                  <a:latin typeface="Cambria Math" panose="02040503050406030204" pitchFamily="18" charset="0"/>
                                </a:rPr>
                              </m:ctrlPr>
                            </m:fPr>
                            <m:num>
                              <m:sSup>
                                <m:sSupPr>
                                  <m:ctrlPr>
                                    <a:rPr lang="en-GB" sz="1500" b="0" i="1" smtClean="0">
                                      <a:latin typeface="Cambria Math" panose="02040503050406030204" pitchFamily="18" charset="0"/>
                                    </a:rPr>
                                  </m:ctrlPr>
                                </m:sSupPr>
                                <m:e>
                                  <m:r>
                                    <a:rPr lang="en-GB" sz="1500" b="0" i="1" smtClean="0">
                                      <a:latin typeface="Cambria Math" panose="02040503050406030204" pitchFamily="18" charset="0"/>
                                    </a:rPr>
                                    <m:t>0.015</m:t>
                                  </m:r>
                                </m:e>
                                <m:sup>
                                  <m:r>
                                    <a:rPr lang="en-GB" sz="1500" b="0" i="1" smtClean="0">
                                      <a:latin typeface="Cambria Math" panose="02040503050406030204" pitchFamily="18" charset="0"/>
                                    </a:rPr>
                                    <m:t>2</m:t>
                                  </m:r>
                                </m:sup>
                              </m:sSup>
                            </m:num>
                            <m:den>
                              <m:r>
                                <a:rPr lang="en-GB" sz="1500" b="0" i="1" smtClean="0">
                                  <a:latin typeface="Cambria Math" panose="02040503050406030204" pitchFamily="18" charset="0"/>
                                </a:rPr>
                                <m:t>50</m:t>
                              </m:r>
                            </m:den>
                          </m:f>
                        </m:e>
                      </m:d>
                      <m:r>
                        <a:rPr lang="en-GB" sz="1500" b="0" i="1" smtClean="0">
                          <a:latin typeface="Cambria Math" panose="02040503050406030204" pitchFamily="18" charset="0"/>
                        </a:rPr>
                        <m:t>  →  </m:t>
                      </m:r>
                      <m:acc>
                        <m:accPr>
                          <m:chr m:val="̅"/>
                          <m:ctrlPr>
                            <a:rPr lang="en-GB" sz="1500" b="0" i="1" smtClean="0">
                              <a:latin typeface="Cambria Math" panose="02040503050406030204" pitchFamily="18" charset="0"/>
                            </a:rPr>
                          </m:ctrlPr>
                        </m:accPr>
                        <m:e>
                          <m:r>
                            <a:rPr lang="en-GB" sz="1500" b="0" i="1" smtClean="0">
                              <a:latin typeface="Cambria Math" panose="02040503050406030204" pitchFamily="18" charset="0"/>
                            </a:rPr>
                            <m:t>𝐷</m:t>
                          </m:r>
                        </m:e>
                      </m:acc>
                      <m:r>
                        <a:rPr lang="en-GB" sz="1500" b="0" i="1" smtClean="0">
                          <a:latin typeface="Cambria Math" panose="02040503050406030204" pitchFamily="18" charset="0"/>
                        </a:rPr>
                        <m:t>~</m:t>
                      </m:r>
                      <m:r>
                        <a:rPr lang="en-GB" sz="1500" b="0" i="1" smtClean="0">
                          <a:latin typeface="Cambria Math" panose="02040503050406030204" pitchFamily="18" charset="0"/>
                        </a:rPr>
                        <m:t>𝑁</m:t>
                      </m:r>
                      <m:d>
                        <m:dPr>
                          <m:ctrlPr>
                            <a:rPr lang="en-GB" sz="1500" b="0" i="1" smtClean="0">
                              <a:latin typeface="Cambria Math" panose="02040503050406030204" pitchFamily="18" charset="0"/>
                            </a:rPr>
                          </m:ctrlPr>
                        </m:dPr>
                        <m:e>
                          <m:r>
                            <a:rPr lang="en-GB" sz="1500" b="0" i="1" smtClean="0">
                              <a:latin typeface="Cambria Math" panose="02040503050406030204" pitchFamily="18" charset="0"/>
                            </a:rPr>
                            <m:t>0.580, </m:t>
                          </m:r>
                          <m:sSup>
                            <m:sSupPr>
                              <m:ctrlPr>
                                <a:rPr lang="en-GB" sz="1500" b="0" i="1" smtClean="0">
                                  <a:latin typeface="Cambria Math" panose="02040503050406030204" pitchFamily="18" charset="0"/>
                                </a:rPr>
                              </m:ctrlPr>
                            </m:sSupPr>
                            <m:e>
                              <m:d>
                                <m:dPr>
                                  <m:ctrlPr>
                                    <a:rPr lang="en-GB" sz="1500" b="0" i="1" smtClean="0">
                                      <a:latin typeface="Cambria Math" panose="02040503050406030204" pitchFamily="18" charset="0"/>
                                    </a:rPr>
                                  </m:ctrlPr>
                                </m:dPr>
                                <m:e>
                                  <m:f>
                                    <m:fPr>
                                      <m:ctrlPr>
                                        <a:rPr lang="en-GB" sz="1500" b="0" i="1" smtClean="0">
                                          <a:latin typeface="Cambria Math" panose="02040503050406030204" pitchFamily="18" charset="0"/>
                                        </a:rPr>
                                      </m:ctrlPr>
                                    </m:fPr>
                                    <m:num>
                                      <m:r>
                                        <a:rPr lang="en-GB" sz="1500" b="0" i="1" smtClean="0">
                                          <a:latin typeface="Cambria Math" panose="02040503050406030204" pitchFamily="18" charset="0"/>
                                        </a:rPr>
                                        <m:t>0.015</m:t>
                                      </m:r>
                                    </m:num>
                                    <m:den>
                                      <m:rad>
                                        <m:radPr>
                                          <m:degHide m:val="on"/>
                                          <m:ctrlPr>
                                            <a:rPr lang="en-GB" sz="1500" b="0" i="1" smtClean="0">
                                              <a:latin typeface="Cambria Math" panose="02040503050406030204" pitchFamily="18" charset="0"/>
                                            </a:rPr>
                                          </m:ctrlPr>
                                        </m:radPr>
                                        <m:deg/>
                                        <m:e>
                                          <m:r>
                                            <a:rPr lang="en-GB" sz="1500" b="0" i="1" smtClean="0">
                                              <a:latin typeface="Cambria Math" panose="02040503050406030204" pitchFamily="18" charset="0"/>
                                            </a:rPr>
                                            <m:t>50</m:t>
                                          </m:r>
                                        </m:e>
                                      </m:rad>
                                    </m:den>
                                  </m:f>
                                </m:e>
                              </m:d>
                            </m:e>
                            <m:sup>
                              <m:r>
                                <a:rPr lang="en-GB" sz="1500" b="0" i="1" smtClean="0">
                                  <a:latin typeface="Cambria Math" panose="02040503050406030204" pitchFamily="18" charset="0"/>
                                </a:rPr>
                                <m:t>2</m:t>
                              </m:r>
                            </m:sup>
                          </m:sSup>
                        </m:e>
                      </m:d>
                    </m:oMath>
                  </m:oMathPara>
                </a14:m>
                <a:endParaRPr lang="en-GB" sz="1500" dirty="0"/>
              </a:p>
              <a:p>
                <a:pPr/>
                <a14:m>
                  <m:oMathPara xmlns:m="http://schemas.openxmlformats.org/officeDocument/2006/math">
                    <m:oMathParaPr>
                      <m:jc m:val="left"/>
                    </m:oMathParaPr>
                    <m:oMath xmlns:m="http://schemas.openxmlformats.org/officeDocument/2006/math">
                      <m:r>
                        <a:rPr lang="en-GB" sz="1500" b="0" i="1" smtClean="0">
                          <a:latin typeface="Cambria Math" panose="02040503050406030204" pitchFamily="18" charset="0"/>
                        </a:rPr>
                        <m:t>𝑧</m:t>
                      </m:r>
                      <m:r>
                        <a:rPr lang="en-GB" sz="1500" b="0" i="1" smtClean="0">
                          <a:latin typeface="Cambria Math" panose="02040503050406030204" pitchFamily="18" charset="0"/>
                        </a:rPr>
                        <m:t>=±2.5758</m:t>
                      </m:r>
                    </m:oMath>
                  </m:oMathPara>
                </a14:m>
                <a:endParaRPr lang="en-GB" sz="1500" dirty="0"/>
              </a:p>
              <a:p>
                <a:endParaRPr lang="en-GB" sz="1500" dirty="0"/>
              </a:p>
              <a:p>
                <a:pPr/>
                <a14:m>
                  <m:oMathPara xmlns:m="http://schemas.openxmlformats.org/officeDocument/2006/math">
                    <m:oMathParaPr>
                      <m:jc m:val="left"/>
                    </m:oMathParaPr>
                    <m:oMath xmlns:m="http://schemas.openxmlformats.org/officeDocument/2006/math">
                      <m:r>
                        <a:rPr lang="en-GB" sz="1500" b="0" i="1" smtClean="0">
                          <a:latin typeface="Cambria Math" panose="02040503050406030204" pitchFamily="18" charset="0"/>
                        </a:rPr>
                        <m:t>−2.5758=</m:t>
                      </m:r>
                      <m:f>
                        <m:fPr>
                          <m:ctrlPr>
                            <a:rPr lang="en-GB" sz="1500" b="0" i="1" smtClean="0">
                              <a:latin typeface="Cambria Math" panose="02040503050406030204" pitchFamily="18" charset="0"/>
                            </a:rPr>
                          </m:ctrlPr>
                        </m:fPr>
                        <m:num>
                          <m:acc>
                            <m:accPr>
                              <m:chr m:val="̅"/>
                              <m:ctrlPr>
                                <a:rPr lang="en-GB" sz="1500" b="0" i="1" smtClean="0">
                                  <a:latin typeface="Cambria Math" panose="02040503050406030204" pitchFamily="18" charset="0"/>
                                </a:rPr>
                              </m:ctrlPr>
                            </m:accPr>
                            <m:e>
                              <m:r>
                                <a:rPr lang="en-GB" sz="1500" b="0" i="1" smtClean="0">
                                  <a:latin typeface="Cambria Math" panose="02040503050406030204" pitchFamily="18" charset="0"/>
                                </a:rPr>
                                <m:t>𝑑</m:t>
                              </m:r>
                            </m:e>
                          </m:acc>
                          <m:r>
                            <a:rPr lang="en-GB" sz="1500" b="0" i="1" smtClean="0">
                              <a:latin typeface="Cambria Math" panose="02040503050406030204" pitchFamily="18" charset="0"/>
                            </a:rPr>
                            <m:t>−0.580</m:t>
                          </m:r>
                        </m:num>
                        <m:den>
                          <m:f>
                            <m:fPr>
                              <m:ctrlPr>
                                <a:rPr lang="en-GB" sz="1500" b="0" i="1" smtClean="0">
                                  <a:latin typeface="Cambria Math" panose="02040503050406030204" pitchFamily="18" charset="0"/>
                                </a:rPr>
                              </m:ctrlPr>
                            </m:fPr>
                            <m:num>
                              <m:r>
                                <a:rPr lang="en-GB" sz="1500" b="0" i="1" smtClean="0">
                                  <a:latin typeface="Cambria Math" panose="02040503050406030204" pitchFamily="18" charset="0"/>
                                </a:rPr>
                                <m:t>0.015</m:t>
                              </m:r>
                            </m:num>
                            <m:den>
                              <m:rad>
                                <m:radPr>
                                  <m:degHide m:val="on"/>
                                  <m:ctrlPr>
                                    <a:rPr lang="en-GB" sz="1500" b="0" i="1" smtClean="0">
                                      <a:latin typeface="Cambria Math" panose="02040503050406030204" pitchFamily="18" charset="0"/>
                                    </a:rPr>
                                  </m:ctrlPr>
                                </m:radPr>
                                <m:deg/>
                                <m:e>
                                  <m:r>
                                    <a:rPr lang="en-GB" sz="1500" b="0" i="1" smtClean="0">
                                      <a:latin typeface="Cambria Math" panose="02040503050406030204" pitchFamily="18" charset="0"/>
                                    </a:rPr>
                                    <m:t>50</m:t>
                                  </m:r>
                                </m:e>
                              </m:rad>
                            </m:den>
                          </m:f>
                        </m:den>
                      </m:f>
                      <m:r>
                        <a:rPr lang="en-GB" sz="1500" b="0" i="1" smtClean="0">
                          <a:latin typeface="Cambria Math" panose="02040503050406030204" pitchFamily="18" charset="0"/>
                        </a:rPr>
                        <m:t>    →   </m:t>
                      </m:r>
                      <m:acc>
                        <m:accPr>
                          <m:chr m:val="̅"/>
                          <m:ctrlPr>
                            <a:rPr lang="en-GB" sz="1500" b="0" i="1" smtClean="0">
                              <a:latin typeface="Cambria Math" panose="02040503050406030204" pitchFamily="18" charset="0"/>
                            </a:rPr>
                          </m:ctrlPr>
                        </m:accPr>
                        <m:e>
                          <m:r>
                            <a:rPr lang="en-GB" sz="1500" b="0" i="1" smtClean="0">
                              <a:latin typeface="Cambria Math" panose="02040503050406030204" pitchFamily="18" charset="0"/>
                            </a:rPr>
                            <m:t>𝑑</m:t>
                          </m:r>
                        </m:e>
                      </m:acc>
                      <m:r>
                        <a:rPr lang="en-GB" sz="1500" b="0" i="1" smtClean="0">
                          <a:latin typeface="Cambria Math" panose="02040503050406030204" pitchFamily="18" charset="0"/>
                        </a:rPr>
                        <m:t>=0.5745</m:t>
                      </m:r>
                    </m:oMath>
                  </m:oMathPara>
                </a14:m>
                <a:endParaRPr lang="en-GB" sz="1500" dirty="0"/>
              </a:p>
              <a:p>
                <a:pPr/>
                <a14:m>
                  <m:oMathPara xmlns:m="http://schemas.openxmlformats.org/officeDocument/2006/math">
                    <m:oMathParaPr>
                      <m:jc m:val="left"/>
                    </m:oMathParaPr>
                    <m:oMath xmlns:m="http://schemas.openxmlformats.org/officeDocument/2006/math">
                      <m:r>
                        <a:rPr lang="en-GB" sz="1500" b="0" i="1" smtClean="0">
                          <a:latin typeface="Cambria Math" panose="02040503050406030204" pitchFamily="18" charset="0"/>
                        </a:rPr>
                        <m:t>2.5758=</m:t>
                      </m:r>
                      <m:f>
                        <m:fPr>
                          <m:ctrlPr>
                            <a:rPr lang="en-GB" sz="1500" i="1">
                              <a:latin typeface="Cambria Math" panose="02040503050406030204" pitchFamily="18" charset="0"/>
                            </a:rPr>
                          </m:ctrlPr>
                        </m:fPr>
                        <m:num>
                          <m:acc>
                            <m:accPr>
                              <m:chr m:val="̅"/>
                              <m:ctrlPr>
                                <a:rPr lang="en-GB" sz="1500" i="1">
                                  <a:latin typeface="Cambria Math" panose="02040503050406030204" pitchFamily="18" charset="0"/>
                                </a:rPr>
                              </m:ctrlPr>
                            </m:accPr>
                            <m:e>
                              <m:r>
                                <a:rPr lang="en-GB" sz="1500" i="1">
                                  <a:latin typeface="Cambria Math" panose="02040503050406030204" pitchFamily="18" charset="0"/>
                                </a:rPr>
                                <m:t>𝑑</m:t>
                              </m:r>
                            </m:e>
                          </m:acc>
                          <m:r>
                            <a:rPr lang="en-GB" sz="1500" i="1">
                              <a:latin typeface="Cambria Math" panose="02040503050406030204" pitchFamily="18" charset="0"/>
                            </a:rPr>
                            <m:t>−0.580</m:t>
                          </m:r>
                        </m:num>
                        <m:den>
                          <m:f>
                            <m:fPr>
                              <m:ctrlPr>
                                <a:rPr lang="en-GB" sz="1500" i="1">
                                  <a:latin typeface="Cambria Math" panose="02040503050406030204" pitchFamily="18" charset="0"/>
                                </a:rPr>
                              </m:ctrlPr>
                            </m:fPr>
                            <m:num>
                              <m:r>
                                <a:rPr lang="en-GB" sz="1500" i="1">
                                  <a:latin typeface="Cambria Math" panose="02040503050406030204" pitchFamily="18" charset="0"/>
                                </a:rPr>
                                <m:t>0.015</m:t>
                              </m:r>
                            </m:num>
                            <m:den>
                              <m:rad>
                                <m:radPr>
                                  <m:degHide m:val="on"/>
                                  <m:ctrlPr>
                                    <a:rPr lang="en-GB" sz="1500" i="1">
                                      <a:latin typeface="Cambria Math" panose="02040503050406030204" pitchFamily="18" charset="0"/>
                                    </a:rPr>
                                  </m:ctrlPr>
                                </m:radPr>
                                <m:deg/>
                                <m:e>
                                  <m:r>
                                    <a:rPr lang="en-GB" sz="1500" i="1">
                                      <a:latin typeface="Cambria Math" panose="02040503050406030204" pitchFamily="18" charset="0"/>
                                    </a:rPr>
                                    <m:t>50</m:t>
                                  </m:r>
                                </m:e>
                              </m:rad>
                            </m:den>
                          </m:f>
                        </m:den>
                      </m:f>
                      <m:r>
                        <a:rPr lang="en-GB" sz="1500" b="0" i="1" smtClean="0">
                          <a:latin typeface="Cambria Math" panose="02040503050406030204" pitchFamily="18" charset="0"/>
                        </a:rPr>
                        <m:t>   →  </m:t>
                      </m:r>
                      <m:acc>
                        <m:accPr>
                          <m:chr m:val="̅"/>
                          <m:ctrlPr>
                            <a:rPr lang="en-GB" sz="1500" b="0" i="1" smtClean="0">
                              <a:latin typeface="Cambria Math" panose="02040503050406030204" pitchFamily="18" charset="0"/>
                            </a:rPr>
                          </m:ctrlPr>
                        </m:accPr>
                        <m:e>
                          <m:r>
                            <a:rPr lang="en-GB" sz="1500" b="0" i="1" smtClean="0">
                              <a:latin typeface="Cambria Math" panose="02040503050406030204" pitchFamily="18" charset="0"/>
                            </a:rPr>
                            <m:t>𝑑</m:t>
                          </m:r>
                        </m:e>
                      </m:acc>
                      <m:r>
                        <a:rPr lang="en-GB" sz="1500" b="0" i="1" smtClean="0">
                          <a:latin typeface="Cambria Math" panose="02040503050406030204" pitchFamily="18" charset="0"/>
                        </a:rPr>
                        <m:t>=0.5854</m:t>
                      </m:r>
                    </m:oMath>
                  </m:oMathPara>
                </a14:m>
                <a:endParaRPr lang="en-GB" sz="1500" dirty="0"/>
              </a:p>
              <a:p>
                <a:r>
                  <a:rPr lang="en-GB" sz="1500" dirty="0"/>
                  <a:t>Critical region is </a:t>
                </a:r>
                <a14:m>
                  <m:oMath xmlns:m="http://schemas.openxmlformats.org/officeDocument/2006/math">
                    <m:acc>
                      <m:accPr>
                        <m:chr m:val="̅"/>
                        <m:ctrlPr>
                          <a:rPr lang="en-GB" sz="1500" b="0" i="1" smtClean="0">
                            <a:latin typeface="Cambria Math" panose="02040503050406030204" pitchFamily="18" charset="0"/>
                          </a:rPr>
                        </m:ctrlPr>
                      </m:accPr>
                      <m:e>
                        <m:r>
                          <a:rPr lang="en-GB" sz="1500" b="0" i="1" smtClean="0">
                            <a:latin typeface="Cambria Math" panose="02040503050406030204" pitchFamily="18" charset="0"/>
                          </a:rPr>
                          <m:t>𝐷</m:t>
                        </m:r>
                      </m:e>
                    </m:acc>
                    <m:r>
                      <a:rPr lang="en-GB" sz="1500" b="0" i="1" smtClean="0">
                        <a:latin typeface="Cambria Math" panose="02040503050406030204" pitchFamily="18" charset="0"/>
                      </a:rPr>
                      <m:t>≤0.575</m:t>
                    </m:r>
                  </m:oMath>
                </a14:m>
                <a:r>
                  <a:rPr lang="en-GB" sz="1500" dirty="0"/>
                  <a:t> or </a:t>
                </a:r>
                <a14:m>
                  <m:oMath xmlns:m="http://schemas.openxmlformats.org/officeDocument/2006/math">
                    <m:acc>
                      <m:accPr>
                        <m:chr m:val="̅"/>
                        <m:ctrlPr>
                          <a:rPr lang="en-GB" sz="1500" b="0" i="1" smtClean="0">
                            <a:latin typeface="Cambria Math" panose="02040503050406030204" pitchFamily="18" charset="0"/>
                          </a:rPr>
                        </m:ctrlPr>
                      </m:accPr>
                      <m:e>
                        <m:r>
                          <a:rPr lang="en-GB" sz="1500" b="0" i="1" smtClean="0">
                            <a:latin typeface="Cambria Math" panose="02040503050406030204" pitchFamily="18" charset="0"/>
                          </a:rPr>
                          <m:t>𝐷</m:t>
                        </m:r>
                      </m:e>
                    </m:acc>
                    <m:r>
                      <a:rPr lang="en-GB" sz="1500" b="0" i="1" smtClean="0">
                        <a:latin typeface="Cambria Math" panose="02040503050406030204" pitchFamily="18" charset="0"/>
                      </a:rPr>
                      <m:t>≥0.585 (3</m:t>
                    </m:r>
                    <m:r>
                      <a:rPr lang="en-GB" sz="1500" b="0" i="1" smtClean="0">
                        <a:latin typeface="Cambria Math" panose="02040503050406030204" pitchFamily="18" charset="0"/>
                      </a:rPr>
                      <m:t>𝑠𝑓</m:t>
                    </m:r>
                    <m:r>
                      <a:rPr lang="en-GB" sz="1500" b="0" i="1" smtClean="0">
                        <a:latin typeface="Cambria Math" panose="02040503050406030204" pitchFamily="18" charset="0"/>
                      </a:rPr>
                      <m:t>)</m:t>
                    </m:r>
                  </m:oMath>
                </a14:m>
                <a:endParaRPr lang="en-GB" sz="1500" dirty="0"/>
              </a:p>
              <a:p>
                <a:r>
                  <a:rPr lang="en-GB" sz="1500" dirty="0"/>
                  <a:t>Observed value falls within critical region so sufficient evidence at 1% level that mean diameter has changed from 0.580cm.</a:t>
                </a:r>
              </a:p>
            </p:txBody>
          </p:sp>
        </mc:Choice>
        <mc:Fallback xmlns="">
          <p:sp>
            <p:nvSpPr>
              <p:cNvPr id="6" name="TextBox 5">
                <a:extLst>
                  <a:ext uri="{FF2B5EF4-FFF2-40B4-BE49-F238E27FC236}">
                    <a16:creationId xmlns:a16="http://schemas.microsoft.com/office/drawing/2014/main" id="{F9C5F069-13BA-4401-93F9-A643CB62025C}"/>
                  </a:ext>
                </a:extLst>
              </p:cNvPr>
              <p:cNvSpPr txBox="1">
                <a:spLocks noRot="1" noChangeAspect="1" noMove="1" noResize="1" noEditPoints="1" noAdjustHandles="1" noChangeArrowheads="1" noChangeShapeType="1" noTextEdit="1"/>
              </p:cNvSpPr>
              <p:nvPr/>
            </p:nvSpPr>
            <p:spPr>
              <a:xfrm>
                <a:off x="465290" y="2977931"/>
                <a:ext cx="5587167" cy="3757632"/>
              </a:xfrm>
              <a:prstGeom prst="rect">
                <a:avLst/>
              </a:prstGeom>
              <a:blipFill>
                <a:blip r:embed="rId3"/>
                <a:stretch>
                  <a:fillRect l="-436" b="-81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559F4B-4A78-447D-A332-FFAFFD2A50E8}"/>
                  </a:ext>
                </a:extLst>
              </p:cNvPr>
              <p:cNvSpPr txBox="1"/>
              <p:nvPr/>
            </p:nvSpPr>
            <p:spPr>
              <a:xfrm>
                <a:off x="6008914" y="3073894"/>
                <a:ext cx="3001369" cy="95410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400" dirty="0"/>
                  <a:t>This is a two-tailed test so want the </a:t>
                </a:r>
                <a14:m>
                  <m:oMath xmlns:m="http://schemas.openxmlformats.org/officeDocument/2006/math">
                    <m:r>
                      <a:rPr lang="en-GB" sz="1400" b="0" i="1" smtClean="0">
                        <a:latin typeface="Cambria Math" panose="02040503050406030204" pitchFamily="18" charset="0"/>
                      </a:rPr>
                      <m:t>𝑧</m:t>
                    </m:r>
                  </m:oMath>
                </a14:m>
                <a:r>
                  <a:rPr lang="en-GB" sz="1400" dirty="0"/>
                  <a:t> value corresponding to the top 0.5% and bottom 0.5% respectively. Use table below or your calculator.</a:t>
                </a:r>
              </a:p>
            </p:txBody>
          </p:sp>
        </mc:Choice>
        <mc:Fallback xmlns="">
          <p:sp>
            <p:nvSpPr>
              <p:cNvPr id="7" name="TextBox 6">
                <a:extLst>
                  <a:ext uri="{FF2B5EF4-FFF2-40B4-BE49-F238E27FC236}">
                    <a16:creationId xmlns:a16="http://schemas.microsoft.com/office/drawing/2014/main" id="{0F559F4B-4A78-447D-A332-FFAFFD2A50E8}"/>
                  </a:ext>
                </a:extLst>
              </p:cNvPr>
              <p:cNvSpPr txBox="1">
                <a:spLocks noRot="1" noChangeAspect="1" noMove="1" noResize="1" noEditPoints="1" noAdjustHandles="1" noChangeArrowheads="1" noChangeShapeType="1" noTextEdit="1"/>
              </p:cNvSpPr>
              <p:nvPr/>
            </p:nvSpPr>
            <p:spPr>
              <a:xfrm>
                <a:off x="6008914" y="3073894"/>
                <a:ext cx="3001369" cy="954107"/>
              </a:xfrm>
              <a:prstGeom prst="rect">
                <a:avLst/>
              </a:prstGeom>
              <a:blipFill>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pic>
        <p:nvPicPr>
          <p:cNvPr id="8" name="Picture 7">
            <a:extLst>
              <a:ext uri="{FF2B5EF4-FFF2-40B4-BE49-F238E27FC236}">
                <a16:creationId xmlns:a16="http://schemas.microsoft.com/office/drawing/2014/main" id="{D51CD3B8-CB13-48E4-A6B0-9BD0EF350374}"/>
              </a:ext>
            </a:extLst>
          </p:cNvPr>
          <p:cNvPicPr>
            <a:picLocks noChangeAspect="1"/>
          </p:cNvPicPr>
          <p:nvPr/>
        </p:nvPicPr>
        <p:blipFill>
          <a:blip r:embed="rId5"/>
          <a:stretch>
            <a:fillRect/>
          </a:stretch>
        </p:blipFill>
        <p:spPr>
          <a:xfrm>
            <a:off x="6806213" y="5379848"/>
            <a:ext cx="2337787" cy="1478152"/>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1592783-5853-411C-B7A8-8266D7754CEF}"/>
                  </a:ext>
                </a:extLst>
              </p:cNvPr>
              <p:cNvSpPr txBox="1"/>
              <p:nvPr/>
            </p:nvSpPr>
            <p:spPr>
              <a:xfrm>
                <a:off x="5993567" y="4375742"/>
                <a:ext cx="3001369" cy="1052083"/>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400" dirty="0"/>
                  <a:t>Use the usual formula </a:t>
                </a:r>
                <a14:m>
                  <m:oMath xmlns:m="http://schemas.openxmlformats.org/officeDocument/2006/math">
                    <m:r>
                      <a:rPr lang="en-GB" sz="1400" b="0" i="1" smtClean="0">
                        <a:latin typeface="Cambria Math" panose="02040503050406030204" pitchFamily="18" charset="0"/>
                      </a:rPr>
                      <m:t>𝑍</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𝑋</m:t>
                        </m:r>
                        <m:r>
                          <a:rPr lang="en-GB" sz="1400" b="0" i="1" smtClean="0">
                            <a:latin typeface="Cambria Math" panose="02040503050406030204" pitchFamily="18" charset="0"/>
                          </a:rPr>
                          <m:t>−</m:t>
                        </m:r>
                        <m:r>
                          <a:rPr lang="en-GB" sz="1400" b="0" i="1" smtClean="0">
                            <a:latin typeface="Cambria Math" panose="02040503050406030204" pitchFamily="18" charset="0"/>
                          </a:rPr>
                          <m:t>𝜇</m:t>
                        </m:r>
                      </m:num>
                      <m:den>
                        <m:r>
                          <a:rPr lang="en-GB" sz="1400" b="0" i="1" smtClean="0">
                            <a:latin typeface="Cambria Math" panose="02040503050406030204" pitchFamily="18" charset="0"/>
                          </a:rPr>
                          <m:t>𝜎</m:t>
                        </m:r>
                      </m:den>
                    </m:f>
                  </m:oMath>
                </a14:m>
                <a:r>
                  <a:rPr lang="en-GB" sz="1400" dirty="0"/>
                  <a:t>, except this time we use the standard deviation of </a:t>
                </a:r>
                <a14:m>
                  <m:oMath xmlns:m="http://schemas.openxmlformats.org/officeDocument/2006/math">
                    <m:acc>
                      <m:accPr>
                        <m:chr m:val="̅"/>
                        <m:ctrlPr>
                          <a:rPr lang="en-GB" sz="1400" b="0" i="1" smtClean="0">
                            <a:latin typeface="Cambria Math" panose="02040503050406030204" pitchFamily="18" charset="0"/>
                          </a:rPr>
                        </m:ctrlPr>
                      </m:accPr>
                      <m:e>
                        <m:r>
                          <a:rPr lang="en-GB" sz="1400" b="0" i="1" smtClean="0">
                            <a:latin typeface="Cambria Math" panose="02040503050406030204" pitchFamily="18" charset="0"/>
                          </a:rPr>
                          <m:t>𝑋</m:t>
                        </m:r>
                      </m:e>
                    </m:acc>
                  </m:oMath>
                </a14:m>
                <a:r>
                  <a:rPr lang="en-GB" sz="1400" dirty="0"/>
                  <a:t>:  </a:t>
                </a:r>
                <a14:m>
                  <m:oMath xmlns:m="http://schemas.openxmlformats.org/officeDocument/2006/math">
                    <m:rad>
                      <m:radPr>
                        <m:degHide m:val="on"/>
                        <m:ctrlPr>
                          <a:rPr lang="en-GB" sz="1400" b="0" i="1" smtClean="0">
                            <a:latin typeface="Cambria Math" panose="02040503050406030204" pitchFamily="18" charset="0"/>
                          </a:rPr>
                        </m:ctrlPr>
                      </m:radPr>
                      <m:deg/>
                      <m:e>
                        <m:f>
                          <m:fPr>
                            <m:ctrlPr>
                              <a:rPr lang="en-GB" sz="1400" b="0" i="1" smtClean="0">
                                <a:latin typeface="Cambria Math" panose="02040503050406030204" pitchFamily="18" charset="0"/>
                              </a:rPr>
                            </m:ctrlPr>
                          </m:fPr>
                          <m:num>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𝜎</m:t>
                                </m:r>
                              </m:e>
                              <m:sup>
                                <m:r>
                                  <a:rPr lang="en-GB" sz="1400" b="0" i="1" smtClean="0">
                                    <a:latin typeface="Cambria Math" panose="02040503050406030204" pitchFamily="18" charset="0"/>
                                  </a:rPr>
                                  <m:t>2</m:t>
                                </m:r>
                              </m:sup>
                            </m:sSup>
                          </m:num>
                          <m:den>
                            <m:r>
                              <a:rPr lang="en-GB" sz="1400" b="0" i="1" smtClean="0">
                                <a:latin typeface="Cambria Math" panose="02040503050406030204" pitchFamily="18" charset="0"/>
                              </a:rPr>
                              <m:t>𝑛</m:t>
                            </m:r>
                          </m:den>
                        </m:f>
                      </m:e>
                    </m:rad>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𝜎</m:t>
                        </m:r>
                      </m:num>
                      <m:den>
                        <m:rad>
                          <m:radPr>
                            <m:degHide m:val="on"/>
                            <m:ctrlPr>
                              <a:rPr lang="en-GB" sz="1400" b="0" i="1" smtClean="0">
                                <a:latin typeface="Cambria Math" panose="02040503050406030204" pitchFamily="18" charset="0"/>
                              </a:rPr>
                            </m:ctrlPr>
                          </m:radPr>
                          <m:deg/>
                          <m:e>
                            <m:r>
                              <a:rPr lang="en-GB" sz="1400" b="0" i="1" smtClean="0">
                                <a:latin typeface="Cambria Math" panose="02040503050406030204" pitchFamily="18" charset="0"/>
                              </a:rPr>
                              <m:t>𝑛</m:t>
                            </m:r>
                          </m:e>
                        </m:rad>
                      </m:den>
                    </m:f>
                  </m:oMath>
                </a14:m>
                <a:endParaRPr lang="en-GB" sz="1400" dirty="0"/>
              </a:p>
            </p:txBody>
          </p:sp>
        </mc:Choice>
        <mc:Fallback xmlns="">
          <p:sp>
            <p:nvSpPr>
              <p:cNvPr id="9" name="TextBox 8">
                <a:extLst>
                  <a:ext uri="{FF2B5EF4-FFF2-40B4-BE49-F238E27FC236}">
                    <a16:creationId xmlns:a16="http://schemas.microsoft.com/office/drawing/2014/main" id="{61592783-5853-411C-B7A8-8266D7754CEF}"/>
                  </a:ext>
                </a:extLst>
              </p:cNvPr>
              <p:cNvSpPr txBox="1">
                <a:spLocks noRot="1" noChangeAspect="1" noMove="1" noResize="1" noEditPoints="1" noAdjustHandles="1" noChangeArrowheads="1" noChangeShapeType="1" noTextEdit="1"/>
              </p:cNvSpPr>
              <p:nvPr/>
            </p:nvSpPr>
            <p:spPr>
              <a:xfrm>
                <a:off x="5993567" y="4375742"/>
                <a:ext cx="3001369" cy="1052083"/>
              </a:xfrm>
              <a:prstGeom prst="rect">
                <a:avLst/>
              </a:prstGeom>
              <a:blipFill>
                <a:blip r:embed="rId6"/>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10" name="Rectangle 9">
            <a:extLst>
              <a:ext uri="{FF2B5EF4-FFF2-40B4-BE49-F238E27FC236}">
                <a16:creationId xmlns:a16="http://schemas.microsoft.com/office/drawing/2014/main" id="{949BC788-E74A-4E64-895F-858CC14E5B67}"/>
              </a:ext>
            </a:extLst>
          </p:cNvPr>
          <p:cNvSpPr/>
          <p:nvPr/>
        </p:nvSpPr>
        <p:spPr>
          <a:xfrm>
            <a:off x="235375" y="3051881"/>
            <a:ext cx="21602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11" name="Rectangle 10">
            <a:extLst>
              <a:ext uri="{FF2B5EF4-FFF2-40B4-BE49-F238E27FC236}">
                <a16:creationId xmlns:a16="http://schemas.microsoft.com/office/drawing/2014/main" id="{EFB5B621-74D3-41E4-A656-3148211636A9}"/>
              </a:ext>
            </a:extLst>
          </p:cNvPr>
          <p:cNvSpPr/>
          <p:nvPr/>
        </p:nvSpPr>
        <p:spPr>
          <a:xfrm>
            <a:off x="249266" y="6237312"/>
            <a:ext cx="216024" cy="2160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cxnSp>
        <p:nvCxnSpPr>
          <p:cNvPr id="13" name="Straight Arrow Connector 12">
            <a:extLst>
              <a:ext uri="{FF2B5EF4-FFF2-40B4-BE49-F238E27FC236}">
                <a16:creationId xmlns:a16="http://schemas.microsoft.com/office/drawing/2014/main" id="{C5C6EC41-7B0F-4627-9F73-BE165E4AA46C}"/>
              </a:ext>
            </a:extLst>
          </p:cNvPr>
          <p:cNvCxnSpPr>
            <a:stCxn id="7" idx="1"/>
          </p:cNvCxnSpPr>
          <p:nvPr/>
        </p:nvCxnSpPr>
        <p:spPr>
          <a:xfrm flipH="1">
            <a:off x="4876800" y="3550948"/>
            <a:ext cx="1132114" cy="629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49FDD1A-4D3C-45BB-B5F2-EFCC853F43DA}"/>
              </a:ext>
            </a:extLst>
          </p:cNvPr>
          <p:cNvCxnSpPr>
            <a:cxnSpLocks/>
          </p:cNvCxnSpPr>
          <p:nvPr/>
        </p:nvCxnSpPr>
        <p:spPr>
          <a:xfrm flipH="1" flipV="1">
            <a:off x="4891314" y="4702629"/>
            <a:ext cx="1080482" cy="96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49A405DD-239A-4DAC-A6D9-BDECB30F09B6}"/>
              </a:ext>
            </a:extLst>
          </p:cNvPr>
          <p:cNvSpPr/>
          <p:nvPr/>
        </p:nvSpPr>
        <p:spPr>
          <a:xfrm>
            <a:off x="856173" y="2989799"/>
            <a:ext cx="2182302" cy="2487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a:extLst>
              <a:ext uri="{FF2B5EF4-FFF2-40B4-BE49-F238E27FC236}">
                <a16:creationId xmlns:a16="http://schemas.microsoft.com/office/drawing/2014/main" id="{8DF2F2A6-4A6D-4A78-AD59-66B598E80A7B}"/>
              </a:ext>
            </a:extLst>
          </p:cNvPr>
          <p:cNvSpPr/>
          <p:nvPr/>
        </p:nvSpPr>
        <p:spPr>
          <a:xfrm>
            <a:off x="1640662" y="3240843"/>
            <a:ext cx="2245537" cy="2262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a:extLst>
              <a:ext uri="{FF2B5EF4-FFF2-40B4-BE49-F238E27FC236}">
                <a16:creationId xmlns:a16="http://schemas.microsoft.com/office/drawing/2014/main" id="{2A584F57-7AA3-4321-8CC5-1FAAA2977322}"/>
              </a:ext>
            </a:extLst>
          </p:cNvPr>
          <p:cNvSpPr/>
          <p:nvPr/>
        </p:nvSpPr>
        <p:spPr>
          <a:xfrm>
            <a:off x="828675" y="3486150"/>
            <a:ext cx="3829050" cy="53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a:extLst>
              <a:ext uri="{FF2B5EF4-FFF2-40B4-BE49-F238E27FC236}">
                <a16:creationId xmlns:a16="http://schemas.microsoft.com/office/drawing/2014/main" id="{D463822A-E806-4404-88CF-D74D14745451}"/>
              </a:ext>
            </a:extLst>
          </p:cNvPr>
          <p:cNvSpPr/>
          <p:nvPr/>
        </p:nvSpPr>
        <p:spPr>
          <a:xfrm>
            <a:off x="1057275" y="4019550"/>
            <a:ext cx="971550" cy="3619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a:extLst>
              <a:ext uri="{FF2B5EF4-FFF2-40B4-BE49-F238E27FC236}">
                <a16:creationId xmlns:a16="http://schemas.microsoft.com/office/drawing/2014/main" id="{701F9518-D17E-4EE1-92F0-1FF195444674}"/>
              </a:ext>
            </a:extLst>
          </p:cNvPr>
          <p:cNvSpPr/>
          <p:nvPr/>
        </p:nvSpPr>
        <p:spPr>
          <a:xfrm>
            <a:off x="542925" y="4494796"/>
            <a:ext cx="3867149" cy="16774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a:extLst>
              <a:ext uri="{FF2B5EF4-FFF2-40B4-BE49-F238E27FC236}">
                <a16:creationId xmlns:a16="http://schemas.microsoft.com/office/drawing/2014/main" id="{E7356BE6-310A-4EAB-BF45-E9C2417218E8}"/>
              </a:ext>
            </a:extLst>
          </p:cNvPr>
          <p:cNvSpPr/>
          <p:nvPr/>
        </p:nvSpPr>
        <p:spPr>
          <a:xfrm>
            <a:off x="542924" y="6172199"/>
            <a:ext cx="5587168" cy="493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4836392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4" restart="whenNotActive" fill="hold" evtFilter="cancelBubble" nodeType="interactiveSeq">
                <p:stCondLst>
                  <p:cond evt="onClick" delay="0">
                    <p:tgtEl>
                      <p:spTgt spid="1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0" restart="whenNotActive" fill="hold" evtFilter="cancelBubble" nodeType="interactiveSeq">
                <p:stCondLst>
                  <p:cond evt="onClick" delay="0">
                    <p:tgtEl>
                      <p:spTgt spid="1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6" restart="whenNotActive" fill="hold" evtFilter="cancelBubble" nodeType="interactiveSeq">
                <p:stCondLst>
                  <p:cond evt="onClick" delay="0">
                    <p:tgtEl>
                      <p:spTgt spid="2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32" restart="whenNotActive" fill="hold" evtFilter="cancelBubble" nodeType="interactiveSeq">
                <p:stCondLst>
                  <p:cond evt="onClick" delay="0">
                    <p:tgtEl>
                      <p:spTgt spid="2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6" grpId="0" animBg="1"/>
      <p:bldP spid="17"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73D073A-D909-4721-B91E-5DA7234E08E8}"/>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DE7AF19E-2898-4CF9-A329-8AED07529CD8}"/>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a:extLst>
                <a:ext uri="{FF2B5EF4-FFF2-40B4-BE49-F238E27FC236}">
                  <a16:creationId xmlns:a16="http://schemas.microsoft.com/office/drawing/2014/main" id="{452A5957-4965-4434-9447-2589E8FA3DA7}"/>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a:extLst>
              <a:ext uri="{FF2B5EF4-FFF2-40B4-BE49-F238E27FC236}">
                <a16:creationId xmlns:a16="http://schemas.microsoft.com/office/drawing/2014/main" id="{40DABA9A-2FB6-41C0-A1DD-6193E4AECE0F}"/>
              </a:ext>
            </a:extLst>
          </p:cNvPr>
          <p:cNvPicPr>
            <a:picLocks noChangeAspect="1"/>
          </p:cNvPicPr>
          <p:nvPr/>
        </p:nvPicPr>
        <p:blipFill>
          <a:blip r:embed="rId2"/>
          <a:stretch>
            <a:fillRect/>
          </a:stretch>
        </p:blipFill>
        <p:spPr>
          <a:xfrm>
            <a:off x="323527" y="1108253"/>
            <a:ext cx="8273111" cy="1997803"/>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29AABD15-72A4-4955-ADDD-15A230270ED7}"/>
              </a:ext>
            </a:extLst>
          </p:cNvPr>
          <p:cNvSpPr txBox="1"/>
          <p:nvPr/>
        </p:nvSpPr>
        <p:spPr>
          <a:xfrm>
            <a:off x="323528" y="738922"/>
            <a:ext cx="266429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S3 June 2011 Q7a</a:t>
            </a:r>
          </a:p>
        </p:txBody>
      </p:sp>
      <p:pic>
        <p:nvPicPr>
          <p:cNvPr id="7" name="Picture 6">
            <a:extLst>
              <a:ext uri="{FF2B5EF4-FFF2-40B4-BE49-F238E27FC236}">
                <a16:creationId xmlns:a16="http://schemas.microsoft.com/office/drawing/2014/main" id="{1A96BF68-A505-4E52-BC07-2651F8B69DFA}"/>
              </a:ext>
            </a:extLst>
          </p:cNvPr>
          <p:cNvPicPr>
            <a:picLocks noChangeAspect="1"/>
          </p:cNvPicPr>
          <p:nvPr/>
        </p:nvPicPr>
        <p:blipFill>
          <a:blip r:embed="rId3"/>
          <a:stretch>
            <a:fillRect/>
          </a:stretch>
        </p:blipFill>
        <p:spPr>
          <a:xfrm>
            <a:off x="812800" y="3420548"/>
            <a:ext cx="5345289" cy="2348880"/>
          </a:xfrm>
          <a:prstGeom prst="rect">
            <a:avLst/>
          </a:prstGeom>
        </p:spPr>
      </p:pic>
      <p:sp>
        <p:nvSpPr>
          <p:cNvPr id="8" name="Rectangle 7">
            <a:extLst>
              <a:ext uri="{FF2B5EF4-FFF2-40B4-BE49-F238E27FC236}">
                <a16:creationId xmlns:a16="http://schemas.microsoft.com/office/drawing/2014/main" id="{259065A3-D8F7-4D7C-9743-3534AAE8DB16}"/>
              </a:ext>
            </a:extLst>
          </p:cNvPr>
          <p:cNvSpPr/>
          <p:nvPr/>
        </p:nvSpPr>
        <p:spPr>
          <a:xfrm>
            <a:off x="1130853" y="3380948"/>
            <a:ext cx="5241347" cy="238847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Tree>
    <p:extLst>
      <p:ext uri="{BB962C8B-B14F-4D97-AF65-F5344CB8AC3E}">
        <p14:creationId xmlns:p14="http://schemas.microsoft.com/office/powerpoint/2010/main" val="35296064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3.7</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Stats/Mechanics Year 2</a:t>
            </a:r>
          </a:p>
          <a:p>
            <a:r>
              <a:rPr lang="en-GB" sz="2400" dirty="0"/>
              <a:t>Pages 29-30</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5369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004F2202-9EFD-3867-11AF-03F1AC03D6E1}"/>
              </a:ext>
            </a:extLst>
          </p:cNvPr>
          <p:cNvPicPr>
            <a:picLocks noChangeAspect="1"/>
          </p:cNvPicPr>
          <p:nvPr/>
        </p:nvPicPr>
        <p:blipFill>
          <a:blip r:embed="rId2"/>
          <a:stretch>
            <a:fillRect/>
          </a:stretch>
        </p:blipFill>
        <p:spPr>
          <a:xfrm>
            <a:off x="937640" y="908720"/>
            <a:ext cx="7267575" cy="5743575"/>
          </a:xfrm>
          <a:prstGeom prst="rect">
            <a:avLst/>
          </a:prstGeom>
        </p:spPr>
      </p:pic>
    </p:spTree>
    <p:extLst>
      <p:ext uri="{BB962C8B-B14F-4D97-AF65-F5344CB8AC3E}">
        <p14:creationId xmlns:p14="http://schemas.microsoft.com/office/powerpoint/2010/main" val="17388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AC92C71D-0B78-4CB5-07B7-66BFC65304B0}"/>
              </a:ext>
            </a:extLst>
          </p:cNvPr>
          <p:cNvPicPr>
            <a:picLocks noChangeAspect="1"/>
          </p:cNvPicPr>
          <p:nvPr/>
        </p:nvPicPr>
        <p:blipFill>
          <a:blip r:embed="rId2"/>
          <a:stretch>
            <a:fillRect/>
          </a:stretch>
        </p:blipFill>
        <p:spPr>
          <a:xfrm>
            <a:off x="1009078" y="764704"/>
            <a:ext cx="7124700" cy="5553075"/>
          </a:xfrm>
          <a:prstGeom prst="rect">
            <a:avLst/>
          </a:prstGeom>
        </p:spPr>
      </p:pic>
    </p:spTree>
    <p:extLst>
      <p:ext uri="{BB962C8B-B14F-4D97-AF65-F5344CB8AC3E}">
        <p14:creationId xmlns:p14="http://schemas.microsoft.com/office/powerpoint/2010/main" val="3629087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970142-E2A7-4536-AAAD-AFDBC0F3E9D4}">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customXml/itemProps2.xml><?xml version="1.0" encoding="utf-8"?>
<ds:datastoreItem xmlns:ds="http://schemas.openxmlformats.org/officeDocument/2006/customXml" ds:itemID="{E92387DC-CB83-4699-9874-35D6B967CE22}">
  <ds:schemaRefs>
    <ds:schemaRef ds:uri="http://schemas.microsoft.com/sharepoint/v3/contenttype/forms"/>
  </ds:schemaRefs>
</ds:datastoreItem>
</file>

<file path=customXml/itemProps3.xml><?xml version="1.0" encoding="utf-8"?>
<ds:datastoreItem xmlns:ds="http://schemas.openxmlformats.org/officeDocument/2006/customXml" ds:itemID="{7BCAE1A8-1C78-4387-9F29-EF220A3997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30455</TotalTime>
  <Words>1042</Words>
  <Application>Microsoft Office PowerPoint</Application>
  <PresentationFormat>On-screen Show (4:3)</PresentationFormat>
  <Paragraphs>124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Wingdings</vt:lpstr>
      <vt:lpstr>Office Theme</vt:lpstr>
      <vt:lpstr>Stats Yr2 Chapter 3: Distribution-N  Normal Hypothesis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1207</cp:revision>
  <dcterms:created xsi:type="dcterms:W3CDTF">2013-02-28T07:36:55Z</dcterms:created>
  <dcterms:modified xsi:type="dcterms:W3CDTF">2024-06-26T11:49:04Z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