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481" r:id="rId5"/>
    <p:sldId id="653" r:id="rId6"/>
    <p:sldId id="654" r:id="rId7"/>
    <p:sldId id="655" r:id="rId8"/>
    <p:sldId id="533" r:id="rId9"/>
    <p:sldId id="700" r:id="rId10"/>
    <p:sldId id="53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0" autoAdjust="0"/>
    <p:restoredTop sz="88534" autoAdjust="0"/>
  </p:normalViewPr>
  <p:slideViewPr>
    <p:cSldViewPr>
      <p:cViewPr varScale="1">
        <p:scale>
          <a:sx n="114" d="100"/>
          <a:sy n="114" d="100"/>
        </p:scale>
        <p:origin x="162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04/06/2024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04/06/2024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04/06/2024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1.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17" Type="http://schemas.openxmlformats.org/officeDocument/2006/relationships/image" Target="../media/image125.png"/><Relationship Id="rId2" Type="http://schemas.openxmlformats.org/officeDocument/2006/relationships/image" Target="../media/image110.png"/><Relationship Id="rId16"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5" Type="http://schemas.openxmlformats.org/officeDocument/2006/relationships/image" Target="../media/image12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 Id="rId14" Type="http://schemas.openxmlformats.org/officeDocument/2006/relationships/image" Target="../media/image1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306687"/>
          </a:xfrm>
        </p:spPr>
        <p:txBody>
          <a:bodyPr>
            <a:normAutofit/>
          </a:bodyPr>
          <a:lstStyle/>
          <a:p>
            <a:r>
              <a:rPr lang="en-GB" b="1" dirty="0">
                <a:solidFill>
                  <a:srgbClr val="92D050"/>
                </a:solidFill>
              </a:rPr>
              <a:t>Stats1 Chapter 5: </a:t>
            </a:r>
            <a:r>
              <a:rPr lang="en-GB" dirty="0">
                <a:solidFill>
                  <a:schemeClr val="accent5"/>
                </a:solidFill>
              </a:rPr>
              <a:t>Probability</a:t>
            </a:r>
            <a:br>
              <a:rPr lang="en-GB" dirty="0"/>
            </a:br>
            <a:br>
              <a:rPr lang="en-GB" dirty="0"/>
            </a:br>
            <a:r>
              <a:rPr lang="en-GB" dirty="0"/>
              <a:t>Tree Diagrams</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Tree Diagrams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52323"/>
            <a:ext cx="7128792" cy="861774"/>
          </a:xfrm>
          <a:prstGeom prst="rect">
            <a:avLst/>
          </a:prstGeom>
          <a:noFill/>
        </p:spPr>
        <p:txBody>
          <a:bodyPr wrap="square" rtlCol="0">
            <a:spAutoFit/>
          </a:bodyPr>
          <a:lstStyle/>
          <a:p>
            <a:r>
              <a:rPr lang="en-GB" dirty="0"/>
              <a:t>At GCSE we saw that tree diagrams were an effective way of showing the outcome of two events which happen </a:t>
            </a:r>
            <a:r>
              <a:rPr lang="en-GB" b="1" dirty="0"/>
              <a:t>in succession</a:t>
            </a:r>
            <a:r>
              <a:rPr lang="en-GB" dirty="0"/>
              <a:t>.</a:t>
            </a:r>
          </a:p>
          <a:p>
            <a:r>
              <a:rPr lang="en-GB" sz="1400" dirty="0"/>
              <a:t>(Personal opinion however is that their use is easily avoidable)</a:t>
            </a:r>
          </a:p>
        </p:txBody>
      </p:sp>
      <p:sp>
        <p:nvSpPr>
          <p:cNvPr id="6" name="TextBox 5"/>
          <p:cNvSpPr txBox="1"/>
          <p:nvPr/>
        </p:nvSpPr>
        <p:spPr>
          <a:xfrm>
            <a:off x="539552" y="1967293"/>
            <a:ext cx="6169442"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There are 3 yellow and 2 green counters in a bag. I take two counters at random. Determine the probability that:</a:t>
            </a:r>
          </a:p>
          <a:p>
            <a:pPr marL="342900" indent="-342900">
              <a:buAutoNum type="alphaLcParenR"/>
            </a:pPr>
            <a:r>
              <a:rPr lang="en-GB" dirty="0"/>
              <a:t>They are of the same colour.</a:t>
            </a:r>
          </a:p>
          <a:p>
            <a:pPr marL="342900" indent="-342900">
              <a:buAutoNum type="alphaLcParenR"/>
            </a:pPr>
            <a:r>
              <a:rPr lang="en-GB" dirty="0"/>
              <a:t>They are of different colours.</a:t>
            </a:r>
          </a:p>
        </p:txBody>
      </p:sp>
      <mc:AlternateContent xmlns:mc="http://schemas.openxmlformats.org/markup-compatibility/2006" xmlns:a14="http://schemas.microsoft.com/office/drawing/2010/main">
        <mc:Choice Requires="a14">
          <p:sp>
            <p:nvSpPr>
              <p:cNvPr id="7" name="TextBox 6"/>
              <p:cNvSpPr txBox="1"/>
              <p:nvPr/>
            </p:nvSpPr>
            <p:spPr>
              <a:xfrm>
                <a:off x="722212" y="3386469"/>
                <a:ext cx="2924756" cy="13065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𝑌𝑌</m:t>
                      </m:r>
                      <m:r>
                        <a:rPr lang="en-GB" sz="1400" b="0" i="1" smtClean="0">
                          <a:latin typeface="Cambria Math" panose="02040503050406030204" pitchFamily="18" charset="0"/>
                        </a:rPr>
                        <m:t>: </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𝐺𝐺</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𝑠𝑎𝑚𝑒</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8</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722212" y="3386469"/>
                <a:ext cx="2924756" cy="1306512"/>
              </a:xfrm>
              <a:prstGeom prst="rect">
                <a:avLst/>
              </a:prstGeom>
              <a:blipFill>
                <a:blip r:embed="rId2"/>
                <a:stretch>
                  <a:fillRect b="-4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211960" y="3284984"/>
                <a:ext cx="2769665" cy="20433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𝐺𝑌</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𝑌𝐺</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oMath>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𝑑𝑖𝑓𝑓𝑒𝑟𝑒𝑛𝑡</m:t>
                          </m:r>
                        </m:e>
                      </m: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6</m:t>
                          </m:r>
                        </m:num>
                        <m:den>
                          <m:r>
                            <a:rPr lang="en-GB" sz="1400" b="0" i="1" smtClean="0">
                              <a:latin typeface="Cambria Math" panose="02040503050406030204" pitchFamily="18" charset="0"/>
                            </a:rPr>
                            <m:t>20</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oMath>
                  </m:oMathPara>
                </a14:m>
                <a:endParaRPr lang="en-GB" sz="1400" b="0" i="1" dirty="0">
                  <a:latin typeface="Cambria Math" panose="02040503050406030204" pitchFamily="18" charset="0"/>
                </a:endParaRPr>
              </a:p>
              <a:p>
                <a:pPr/>
                <a:r>
                  <a:rPr lang="en-GB" sz="1400" dirty="0">
                    <a:latin typeface="+mj-lt"/>
                  </a:rPr>
                  <a:t>(Or we could have used our answer to (a): </a:t>
                </a:r>
                <a14:m>
                  <m:oMath xmlns:m="http://schemas.openxmlformats.org/officeDocument/2006/math">
                    <m:r>
                      <a:rPr lang="en-GB" sz="1400" b="0" i="1" smtClean="0">
                        <a:latin typeface="Cambria Math" panose="02040503050406030204" pitchFamily="18" charset="0"/>
                      </a:rPr>
                      <m:t>1−</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5</m:t>
                        </m:r>
                      </m:den>
                    </m:f>
                  </m:oMath>
                </a14:m>
                <a:r>
                  <a:rPr lang="en-GB" sz="1400" b="0" dirty="0">
                    <a:latin typeface="Cambria Math" panose="02040503050406030204" pitchFamily="18" charset="0"/>
                  </a:rPr>
                  <a:t>)</a:t>
                </a:r>
                <a:br>
                  <a:rPr lang="en-GB" sz="14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 </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4211960" y="3284984"/>
                <a:ext cx="2769665" cy="2043380"/>
              </a:xfrm>
              <a:prstGeom prst="rect">
                <a:avLst/>
              </a:prstGeom>
              <a:blipFill>
                <a:blip r:embed="rId3"/>
                <a:stretch>
                  <a:fillRect l="-661" r="-661"/>
                </a:stretch>
              </a:blipFill>
            </p:spPr>
            <p:txBody>
              <a:bodyPr/>
              <a:lstStyle/>
              <a:p>
                <a:r>
                  <a:rPr lang="en-GB">
                    <a:noFill/>
                  </a:rPr>
                  <a:t> </a:t>
                </a:r>
              </a:p>
            </p:txBody>
          </p:sp>
        </mc:Fallback>
      </mc:AlternateContent>
      <p:sp>
        <p:nvSpPr>
          <p:cNvPr id="9" name="Rectangle 8"/>
          <p:cNvSpPr/>
          <p:nvPr/>
        </p:nvSpPr>
        <p:spPr>
          <a:xfrm>
            <a:off x="573014" y="3434263"/>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10" name="Rectangle 9"/>
          <p:cNvSpPr/>
          <p:nvPr/>
        </p:nvSpPr>
        <p:spPr>
          <a:xfrm>
            <a:off x="3976309" y="3367964"/>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cxnSp>
        <p:nvCxnSpPr>
          <p:cNvPr id="12" name="Straight Connector 11"/>
          <p:cNvCxnSpPr/>
          <p:nvPr/>
        </p:nvCxnSpPr>
        <p:spPr>
          <a:xfrm flipV="1">
            <a:off x="6981625" y="1278983"/>
            <a:ext cx="648072" cy="30132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85000" y="1574800"/>
            <a:ext cx="635000" cy="23495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7993383" y="934843"/>
            <a:ext cx="648072" cy="30132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7996758" y="1230660"/>
            <a:ext cx="620192" cy="13459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8003080" y="1619250"/>
            <a:ext cx="613870" cy="197973"/>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8006455" y="1811718"/>
            <a:ext cx="635000" cy="23495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p:cNvSpPr txBox="1"/>
              <p:nvPr/>
            </p:nvSpPr>
            <p:spPr>
              <a:xfrm>
                <a:off x="7111369" y="1136108"/>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0.3</m:t>
                      </m:r>
                    </m:oMath>
                  </m:oMathPara>
                </a14:m>
                <a:endParaRPr lang="en-GB" sz="1200" dirty="0"/>
              </a:p>
            </p:txBody>
          </p:sp>
        </mc:Choice>
        <mc:Fallback xmlns="">
          <p:sp>
            <p:nvSpPr>
              <p:cNvPr id="22" name="TextBox 21"/>
              <p:cNvSpPr txBox="1">
                <a:spLocks noRot="1" noChangeAspect="1" noMove="1" noResize="1" noEditPoints="1" noAdjustHandles="1" noChangeArrowheads="1" noChangeShapeType="1" noTextEdit="1"/>
              </p:cNvSpPr>
              <p:nvPr/>
            </p:nvSpPr>
            <p:spPr>
              <a:xfrm>
                <a:off x="7111369" y="1136108"/>
                <a:ext cx="288241" cy="276999"/>
              </a:xfrm>
              <a:prstGeom prst="rect">
                <a:avLst/>
              </a:prstGeom>
              <a:blipFill>
                <a:blip r:embed="rId4"/>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147372" y="778562"/>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0.6</m:t>
                      </m:r>
                    </m:oMath>
                  </m:oMathPara>
                </a14:m>
                <a:endParaRPr lang="en-GB" sz="12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147372" y="778562"/>
                <a:ext cx="288241" cy="276999"/>
              </a:xfrm>
              <a:prstGeom prst="rect">
                <a:avLst/>
              </a:prstGeom>
              <a:blipFill>
                <a:blip r:embed="rId5"/>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8144643" y="1279327"/>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0.4</m:t>
                      </m:r>
                    </m:oMath>
                  </m:oMathPara>
                </a14:m>
                <a:endParaRPr lang="en-GB" sz="1200" dirty="0"/>
              </a:p>
            </p:txBody>
          </p:sp>
        </mc:Choice>
        <mc:Fallback xmlns="">
          <p:sp>
            <p:nvSpPr>
              <p:cNvPr id="24" name="TextBox 23"/>
              <p:cNvSpPr txBox="1">
                <a:spLocks noRot="1" noChangeAspect="1" noMove="1" noResize="1" noEditPoints="1" noAdjustHandles="1" noChangeArrowheads="1" noChangeShapeType="1" noTextEdit="1"/>
              </p:cNvSpPr>
              <p:nvPr/>
            </p:nvSpPr>
            <p:spPr>
              <a:xfrm>
                <a:off x="8144643" y="1279327"/>
                <a:ext cx="288241" cy="276999"/>
              </a:xfrm>
              <a:prstGeom prst="rect">
                <a:avLst/>
              </a:prstGeom>
              <a:blipFill>
                <a:blip r:embed="rId6"/>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8096572" y="1481327"/>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0.8</m:t>
                      </m:r>
                    </m:oMath>
                  </m:oMathPara>
                </a14:m>
                <a:endParaRPr lang="en-GB" sz="1200" dirty="0"/>
              </a:p>
            </p:txBody>
          </p:sp>
        </mc:Choice>
        <mc:Fallback xmlns="">
          <p:sp>
            <p:nvSpPr>
              <p:cNvPr id="25" name="TextBox 24"/>
              <p:cNvSpPr txBox="1">
                <a:spLocks noRot="1" noChangeAspect="1" noMove="1" noResize="1" noEditPoints="1" noAdjustHandles="1" noChangeArrowheads="1" noChangeShapeType="1" noTextEdit="1"/>
              </p:cNvSpPr>
              <p:nvPr/>
            </p:nvSpPr>
            <p:spPr>
              <a:xfrm>
                <a:off x="8096572" y="1481327"/>
                <a:ext cx="288241" cy="276999"/>
              </a:xfrm>
              <a:prstGeom prst="rect">
                <a:avLst/>
              </a:prstGeom>
              <a:blipFill>
                <a:blip r:embed="rId7"/>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8096572" y="1914518"/>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0.2</m:t>
                      </m:r>
                    </m:oMath>
                  </m:oMathPara>
                </a14:m>
                <a:endParaRPr lang="en-GB" sz="1200" dirty="0"/>
              </a:p>
            </p:txBody>
          </p:sp>
        </mc:Choice>
        <mc:Fallback xmlns="">
          <p:sp>
            <p:nvSpPr>
              <p:cNvPr id="26" name="TextBox 25"/>
              <p:cNvSpPr txBox="1">
                <a:spLocks noRot="1" noChangeAspect="1" noMove="1" noResize="1" noEditPoints="1" noAdjustHandles="1" noChangeArrowheads="1" noChangeShapeType="1" noTextEdit="1"/>
              </p:cNvSpPr>
              <p:nvPr/>
            </p:nvSpPr>
            <p:spPr>
              <a:xfrm>
                <a:off x="8096572" y="1914518"/>
                <a:ext cx="288241" cy="276999"/>
              </a:xfrm>
              <a:prstGeom prst="rect">
                <a:avLst/>
              </a:prstGeom>
              <a:blipFill>
                <a:blip r:embed="rId8"/>
                <a:stretch>
                  <a:fillRect r="-212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110663" y="1704975"/>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0.7</m:t>
                      </m:r>
                    </m:oMath>
                  </m:oMathPara>
                </a14:m>
                <a:endParaRPr lang="en-GB" sz="1200" dirty="0"/>
              </a:p>
            </p:txBody>
          </p:sp>
        </mc:Choice>
        <mc:Fallback xmlns="">
          <p:sp>
            <p:nvSpPr>
              <p:cNvPr id="27" name="TextBox 26"/>
              <p:cNvSpPr txBox="1">
                <a:spLocks noRot="1" noChangeAspect="1" noMove="1" noResize="1" noEditPoints="1" noAdjustHandles="1" noChangeArrowheads="1" noChangeShapeType="1" noTextEdit="1"/>
              </p:cNvSpPr>
              <p:nvPr/>
            </p:nvSpPr>
            <p:spPr>
              <a:xfrm>
                <a:off x="7110663" y="1704975"/>
                <a:ext cx="288241" cy="276999"/>
              </a:xfrm>
              <a:prstGeom prst="rect">
                <a:avLst/>
              </a:prstGeom>
              <a:blipFill>
                <a:blip r:embed="rId9"/>
                <a:stretch>
                  <a:fillRect r="-18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680480" y="1106336"/>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sz="1200" dirty="0"/>
              </a:p>
            </p:txBody>
          </p:sp>
        </mc:Choice>
        <mc:Fallback xmlns="">
          <p:sp>
            <p:nvSpPr>
              <p:cNvPr id="28" name="TextBox 27"/>
              <p:cNvSpPr txBox="1">
                <a:spLocks noRot="1" noChangeAspect="1" noMove="1" noResize="1" noEditPoints="1" noAdjustHandles="1" noChangeArrowheads="1" noChangeShapeType="1" noTextEdit="1"/>
              </p:cNvSpPr>
              <p:nvPr/>
            </p:nvSpPr>
            <p:spPr>
              <a:xfrm>
                <a:off x="7680480" y="1106336"/>
                <a:ext cx="288241" cy="276999"/>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533884" y="1595817"/>
                <a:ext cx="5623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𝑛𝑜𝑡</m:t>
                      </m:r>
                      <m:r>
                        <a:rPr lang="en-GB" sz="1200" b="0" i="1" smtClean="0">
                          <a:latin typeface="Cambria Math" panose="02040503050406030204" pitchFamily="18" charset="0"/>
                        </a:rPr>
                        <m:t> </m:t>
                      </m:r>
                      <m:r>
                        <a:rPr lang="en-GB" sz="1200" b="0" i="1" smtClean="0">
                          <a:latin typeface="Cambria Math" panose="02040503050406030204" pitchFamily="18" charset="0"/>
                        </a:rPr>
                        <m:t>𝐴</m:t>
                      </m:r>
                    </m:oMath>
                  </m:oMathPara>
                </a14:m>
                <a:endParaRPr lang="en-GB" sz="1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533884" y="1595817"/>
                <a:ext cx="562366" cy="276999"/>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8589602" y="784961"/>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sz="1200" dirty="0"/>
              </a:p>
            </p:txBody>
          </p:sp>
        </mc:Choice>
        <mc:Fallback xmlns="">
          <p:sp>
            <p:nvSpPr>
              <p:cNvPr id="30" name="TextBox 29"/>
              <p:cNvSpPr txBox="1">
                <a:spLocks noRot="1" noChangeAspect="1" noMove="1" noResize="1" noEditPoints="1" noAdjustHandles="1" noChangeArrowheads="1" noChangeShapeType="1" noTextEdit="1"/>
              </p:cNvSpPr>
              <p:nvPr/>
            </p:nvSpPr>
            <p:spPr>
              <a:xfrm>
                <a:off x="8589602" y="784961"/>
                <a:ext cx="288241" cy="276999"/>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8536194" y="1188277"/>
                <a:ext cx="5623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𝑛𝑜𝑡</m:t>
                      </m:r>
                      <m:r>
                        <a:rPr lang="en-GB" sz="1200" b="0" i="1" smtClean="0">
                          <a:latin typeface="Cambria Math" panose="02040503050406030204" pitchFamily="18" charset="0"/>
                        </a:rPr>
                        <m:t> </m:t>
                      </m:r>
                      <m:r>
                        <a:rPr lang="en-GB" sz="1200" b="0" i="1" smtClean="0">
                          <a:latin typeface="Cambria Math" panose="02040503050406030204" pitchFamily="18" charset="0"/>
                        </a:rPr>
                        <m:t>𝐴</m:t>
                      </m:r>
                    </m:oMath>
                  </m:oMathPara>
                </a14:m>
                <a:endParaRPr lang="en-GB" sz="1200" dirty="0"/>
              </a:p>
            </p:txBody>
          </p:sp>
        </mc:Choice>
        <mc:Fallback xmlns="">
          <p:sp>
            <p:nvSpPr>
              <p:cNvPr id="31" name="TextBox 30"/>
              <p:cNvSpPr txBox="1">
                <a:spLocks noRot="1" noChangeAspect="1" noMove="1" noResize="1" noEditPoints="1" noAdjustHandles="1" noChangeArrowheads="1" noChangeShapeType="1" noTextEdit="1"/>
              </p:cNvSpPr>
              <p:nvPr/>
            </p:nvSpPr>
            <p:spPr>
              <a:xfrm>
                <a:off x="8536194" y="1188277"/>
                <a:ext cx="562366" cy="276999"/>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8579896" y="1460028"/>
                <a:ext cx="2882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𝐴</m:t>
                      </m:r>
                    </m:oMath>
                  </m:oMathPara>
                </a14:m>
                <a:endParaRPr lang="en-GB" sz="1200" dirty="0"/>
              </a:p>
            </p:txBody>
          </p:sp>
        </mc:Choice>
        <mc:Fallback xmlns="">
          <p:sp>
            <p:nvSpPr>
              <p:cNvPr id="32" name="TextBox 31"/>
              <p:cNvSpPr txBox="1">
                <a:spLocks noRot="1" noChangeAspect="1" noMove="1" noResize="1" noEditPoints="1" noAdjustHandles="1" noChangeArrowheads="1" noChangeShapeType="1" noTextEdit="1"/>
              </p:cNvSpPr>
              <p:nvPr/>
            </p:nvSpPr>
            <p:spPr>
              <a:xfrm>
                <a:off x="8579896" y="1460028"/>
                <a:ext cx="288241" cy="276999"/>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8530524" y="1914518"/>
                <a:ext cx="56236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𝑛𝑜𝑡</m:t>
                      </m:r>
                      <m:r>
                        <a:rPr lang="en-GB" sz="1200" b="0" i="1" smtClean="0">
                          <a:latin typeface="Cambria Math" panose="02040503050406030204" pitchFamily="18" charset="0"/>
                        </a:rPr>
                        <m:t> </m:t>
                      </m:r>
                      <m:r>
                        <a:rPr lang="en-GB" sz="1200" b="0" i="1" smtClean="0">
                          <a:latin typeface="Cambria Math" panose="02040503050406030204" pitchFamily="18" charset="0"/>
                        </a:rPr>
                        <m:t>𝐴</m:t>
                      </m:r>
                    </m:oMath>
                  </m:oMathPara>
                </a14:m>
                <a:endParaRPr lang="en-GB" sz="1200" dirty="0"/>
              </a:p>
            </p:txBody>
          </p:sp>
        </mc:Choice>
        <mc:Fallback xmlns="">
          <p:sp>
            <p:nvSpPr>
              <p:cNvPr id="33" name="TextBox 32"/>
              <p:cNvSpPr txBox="1">
                <a:spLocks noRot="1" noChangeAspect="1" noMove="1" noResize="1" noEditPoints="1" noAdjustHandles="1" noChangeArrowheads="1" noChangeShapeType="1" noTextEdit="1"/>
              </p:cNvSpPr>
              <p:nvPr/>
            </p:nvSpPr>
            <p:spPr>
              <a:xfrm>
                <a:off x="8530524" y="1914518"/>
                <a:ext cx="562366" cy="276999"/>
              </a:xfrm>
              <a:prstGeom prst="rect">
                <a:avLst/>
              </a:prstGeom>
              <a:blipFill>
                <a:blip r:embed="rId15"/>
                <a:stretch>
                  <a:fillRect/>
                </a:stretch>
              </a:blipFill>
            </p:spPr>
            <p:txBody>
              <a:bodyPr/>
              <a:lstStyle/>
              <a:p>
                <a:r>
                  <a:rPr lang="en-GB">
                    <a:noFill/>
                  </a:rPr>
                  <a:t> </a:t>
                </a:r>
              </a:p>
            </p:txBody>
          </p:sp>
        </mc:Fallback>
      </mc:AlternateContent>
      <p:sp>
        <p:nvSpPr>
          <p:cNvPr id="34" name="TextBox 33"/>
          <p:cNvSpPr txBox="1"/>
          <p:nvPr/>
        </p:nvSpPr>
        <p:spPr>
          <a:xfrm>
            <a:off x="665439" y="4725268"/>
            <a:ext cx="3017561"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Tip</a:t>
            </a:r>
            <a:r>
              <a:rPr lang="en-GB" sz="1400" dirty="0"/>
              <a:t>: List out the matching sequences of outcomes first, then find the probability for each.</a:t>
            </a:r>
          </a:p>
        </p:txBody>
      </p:sp>
      <mc:AlternateContent xmlns:mc="http://schemas.openxmlformats.org/markup-compatibility/2006" xmlns:a14="http://schemas.microsoft.com/office/drawing/2010/main">
        <mc:Choice Requires="a14">
          <p:sp>
            <p:nvSpPr>
              <p:cNvPr id="35" name="TextBox 34"/>
              <p:cNvSpPr txBox="1"/>
              <p:nvPr/>
            </p:nvSpPr>
            <p:spPr>
              <a:xfrm>
                <a:off x="7015585" y="3625364"/>
                <a:ext cx="1987003" cy="14755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Note that if the outcomes are the same but reordered, the probability will be the same. So we could have quickly done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2</m:t>
                        </m:r>
                      </m:num>
                      <m:den>
                        <m:r>
                          <a:rPr lang="en-GB" sz="1400" b="0" i="1" smtClean="0">
                            <a:latin typeface="Cambria Math" panose="02040503050406030204" pitchFamily="18" charset="0"/>
                          </a:rPr>
                          <m:t>5</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3</m:t>
                        </m:r>
                      </m:num>
                      <m:den>
                        <m:r>
                          <a:rPr lang="en-GB" sz="1400" b="0" i="1" smtClean="0">
                            <a:latin typeface="Cambria Math" panose="02040503050406030204" pitchFamily="18" charset="0"/>
                          </a:rPr>
                          <m:t>4</m:t>
                        </m:r>
                      </m:den>
                    </m:f>
                    <m:r>
                      <a:rPr lang="en-GB" sz="1400" b="0" i="1" smtClean="0">
                        <a:latin typeface="Cambria Math" panose="02040503050406030204" pitchFamily="18" charset="0"/>
                      </a:rPr>
                      <m:t>×2</m:t>
                    </m:r>
                  </m:oMath>
                </a14:m>
                <a:endParaRPr lang="en-GB" sz="1400" dirty="0"/>
              </a:p>
            </p:txBody>
          </p:sp>
        </mc:Choice>
        <mc:Fallback xmlns="">
          <p:sp>
            <p:nvSpPr>
              <p:cNvPr id="35" name="TextBox 34"/>
              <p:cNvSpPr txBox="1">
                <a:spLocks noRot="1" noChangeAspect="1" noMove="1" noResize="1" noEditPoints="1" noAdjustHandles="1" noChangeArrowheads="1" noChangeShapeType="1" noTextEdit="1"/>
              </p:cNvSpPr>
              <p:nvPr/>
            </p:nvSpPr>
            <p:spPr>
              <a:xfrm>
                <a:off x="7015585" y="3625364"/>
                <a:ext cx="1987003" cy="1475532"/>
              </a:xfrm>
              <a:prstGeom prst="rect">
                <a:avLst/>
              </a:prstGeom>
              <a:blipFill>
                <a:blip r:embed="rId16"/>
                <a:stretch>
                  <a:fillRect l="-303"/>
                </a:stretch>
              </a:blipFill>
            </p:spPr>
            <p:txBody>
              <a:bodyPr/>
              <a:lstStyle/>
              <a:p>
                <a:r>
                  <a:rPr lang="en-GB">
                    <a:noFill/>
                  </a:rPr>
                  <a:t> </a:t>
                </a:r>
              </a:p>
            </p:txBody>
          </p:sp>
        </mc:Fallback>
      </mc:AlternateContent>
      <p:sp>
        <p:nvSpPr>
          <p:cNvPr id="36" name="TextBox 35"/>
          <p:cNvSpPr txBox="1"/>
          <p:nvPr/>
        </p:nvSpPr>
        <p:spPr>
          <a:xfrm>
            <a:off x="526852" y="5618049"/>
            <a:ext cx="7893332"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probability I hit a target on each shot is 0.3. I keep firing until I hit the target. Determine the probability I hit the target on the 5</a:t>
            </a:r>
            <a:r>
              <a:rPr lang="en-GB" baseline="30000" dirty="0"/>
              <a:t>th</a:t>
            </a:r>
            <a:r>
              <a:rPr lang="en-GB" dirty="0"/>
              <a:t> shot.</a:t>
            </a:r>
          </a:p>
        </p:txBody>
      </p:sp>
      <mc:AlternateContent xmlns:mc="http://schemas.openxmlformats.org/markup-compatibility/2006" xmlns:a14="http://schemas.microsoft.com/office/drawing/2010/main">
        <mc:Choice Requires="a14">
          <p:sp>
            <p:nvSpPr>
              <p:cNvPr id="37" name="TextBox 36"/>
              <p:cNvSpPr txBox="1"/>
              <p:nvPr/>
            </p:nvSpPr>
            <p:spPr>
              <a:xfrm>
                <a:off x="2720504" y="6349471"/>
                <a:ext cx="29247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0.7</m:t>
                          </m:r>
                        </m:e>
                        <m:sup>
                          <m:r>
                            <a:rPr lang="en-GB" b="0" i="1" smtClean="0">
                              <a:latin typeface="Cambria Math" panose="02040503050406030204" pitchFamily="18" charset="0"/>
                            </a:rPr>
                            <m:t>4</m:t>
                          </m:r>
                        </m:sup>
                      </m:sSup>
                      <m:r>
                        <a:rPr lang="en-GB" b="0" i="1" smtClean="0">
                          <a:latin typeface="Cambria Math" panose="02040503050406030204" pitchFamily="18" charset="0"/>
                        </a:rPr>
                        <m:t>×0.3=0.07203</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2720504" y="6349471"/>
                <a:ext cx="2924756" cy="369332"/>
              </a:xfrm>
              <a:prstGeom prst="rect">
                <a:avLst/>
              </a:prstGeom>
              <a:blipFill>
                <a:blip r:embed="rId17"/>
                <a:stretch>
                  <a:fillRect/>
                </a:stretch>
              </a:blipFill>
            </p:spPr>
            <p:txBody>
              <a:bodyPr/>
              <a:lstStyle/>
              <a:p>
                <a:r>
                  <a:rPr lang="en-GB">
                    <a:noFill/>
                  </a:rPr>
                  <a:t> </a:t>
                </a:r>
              </a:p>
            </p:txBody>
          </p:sp>
        </mc:Fallback>
      </mc:AlternateContent>
      <p:sp>
        <p:nvSpPr>
          <p:cNvPr id="38" name="Rectangle 37"/>
          <p:cNvSpPr/>
          <p:nvPr/>
        </p:nvSpPr>
        <p:spPr>
          <a:xfrm>
            <a:off x="834065" y="3424258"/>
            <a:ext cx="2874335" cy="12620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9" name="Rectangle 38"/>
          <p:cNvSpPr/>
          <p:nvPr/>
        </p:nvSpPr>
        <p:spPr>
          <a:xfrm>
            <a:off x="4257752" y="3367220"/>
            <a:ext cx="4744835" cy="17336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0" name="Rectangle 39"/>
          <p:cNvSpPr/>
          <p:nvPr/>
        </p:nvSpPr>
        <p:spPr>
          <a:xfrm>
            <a:off x="526852" y="6264380"/>
            <a:ext cx="7906032" cy="45442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2183391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8" restart="whenNotActive" fill="hold" evtFilter="cancelBubble" nodeType="interactiveSeq">
                <p:stCondLst>
                  <p:cond evt="onClick" delay="0">
                    <p:tgtEl>
                      <p:spTgt spid="3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9"/>
                                        </p:tgtEl>
                                      </p:cBhvr>
                                    </p:animEffect>
                                    <p:set>
                                      <p:cBhvr>
                                        <p:cTn id="13"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4" restart="whenNotActive" fill="hold" evtFilter="cancelBubble" nodeType="interactiveSeq">
                <p:stCondLst>
                  <p:cond evt="onClick" delay="0">
                    <p:tgtEl>
                      <p:spTgt spid="4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0"/>
                                        </p:tgtEl>
                                      </p:cBhvr>
                                    </p:animEffect>
                                    <p:set>
                                      <p:cBhvr>
                                        <p:cTn id="1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5D</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692774"/>
            <a:ext cx="7920880" cy="830997"/>
          </a:xfrm>
          <a:prstGeom prst="rect">
            <a:avLst/>
          </a:prstGeom>
          <a:noFill/>
        </p:spPr>
        <p:txBody>
          <a:bodyPr wrap="square" rtlCol="0">
            <a:spAutoFit/>
          </a:bodyPr>
          <a:lstStyle/>
          <a:p>
            <a:r>
              <a:rPr lang="en-GB" sz="2400" dirty="0"/>
              <a:t>Pearson Pure Mathematics Year 1/AS</a:t>
            </a:r>
          </a:p>
          <a:p>
            <a:r>
              <a:rPr lang="en-GB" sz="2400" dirty="0"/>
              <a:t>Pages 35-36</a:t>
            </a:r>
          </a:p>
        </p:txBody>
      </p:sp>
      <p:cxnSp>
        <p:nvCxnSpPr>
          <p:cNvPr id="6" name="Straight Connector 5"/>
          <p:cNvCxnSpPr/>
          <p:nvPr/>
        </p:nvCxnSpPr>
        <p:spPr>
          <a:xfrm>
            <a:off x="-1" y="1628800"/>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857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Extension Questions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7" name="TextBox 6"/>
          <p:cNvSpPr txBox="1"/>
          <p:nvPr/>
        </p:nvSpPr>
        <p:spPr>
          <a:xfrm>
            <a:off x="395536" y="908720"/>
            <a:ext cx="3168352" cy="369332"/>
          </a:xfrm>
          <a:prstGeom prst="rect">
            <a:avLst/>
          </a:prstGeom>
          <a:noFill/>
        </p:spPr>
        <p:txBody>
          <a:bodyPr wrap="square" rtlCol="0">
            <a:spAutoFit/>
          </a:bodyPr>
          <a:lstStyle/>
          <a:p>
            <a:r>
              <a:rPr lang="en-GB" b="1" dirty="0"/>
              <a:t>Extension Questions</a:t>
            </a:r>
          </a:p>
        </p:txBody>
      </p:sp>
      <mc:AlternateContent xmlns:mc="http://schemas.openxmlformats.org/markup-compatibility/2006" xmlns:a14="http://schemas.microsoft.com/office/drawing/2010/main">
        <mc:Choice Requires="a14">
          <p:sp>
            <p:nvSpPr>
              <p:cNvPr id="8" name="TextBox 7"/>
              <p:cNvSpPr txBox="1"/>
              <p:nvPr/>
            </p:nvSpPr>
            <p:spPr>
              <a:xfrm>
                <a:off x="4462704" y="3952407"/>
                <a:ext cx="4490796" cy="1943161"/>
              </a:xfrm>
              <a:prstGeom prst="rect">
                <a:avLst/>
              </a:prstGeom>
              <a:noFill/>
            </p:spPr>
            <p:txBody>
              <a:bodyPr wrap="square" rtlCol="0">
                <a:spAutoFit/>
              </a:bodyPr>
              <a:lstStyle/>
              <a:p>
                <a:r>
                  <a:rPr lang="en-GB" sz="1200" dirty="0"/>
                  <a:t>I have an unfair coin with a fixed probability </a:t>
                </a:r>
                <a14:m>
                  <m:oMath xmlns:m="http://schemas.openxmlformats.org/officeDocument/2006/math">
                    <m:r>
                      <a:rPr lang="en-GB" sz="1200" b="0" i="1" smtClean="0">
                        <a:latin typeface="Cambria Math" panose="02040503050406030204" pitchFamily="18" charset="0"/>
                      </a:rPr>
                      <m:t>𝑝</m:t>
                    </m:r>
                  </m:oMath>
                </a14:m>
                <a:r>
                  <a:rPr lang="en-GB" sz="1200" dirty="0"/>
                  <a:t> of heads. Determine how the unfair coin could be used to simulate a fair coin, i.e. you declare “Heads” or “Tails” each with probability 0.5.</a:t>
                </a:r>
              </a:p>
              <a:p>
                <a:r>
                  <a:rPr lang="en-GB" sz="1200" b="1" dirty="0"/>
                  <a:t>Throw the coin twice. Then the probability of each sequence:</a:t>
                </a:r>
              </a:p>
              <a:p>
                <a:pPr/>
                <a14:m>
                  <m:oMathPara xmlns:m="http://schemas.openxmlformats.org/officeDocument/2006/math">
                    <m:oMathParaPr>
                      <m:jc m:val="centerGroup"/>
                    </m:oMathParaPr>
                    <m:oMath xmlns:m="http://schemas.openxmlformats.org/officeDocument/2006/math">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𝑯𝑯</m:t>
                          </m:r>
                        </m:e>
                      </m:d>
                      <m:r>
                        <a:rPr lang="en-GB" sz="1200" b="1" i="1" smtClean="0">
                          <a:latin typeface="Cambria Math" panose="02040503050406030204" pitchFamily="18" charset="0"/>
                        </a:rPr>
                        <m:t>=</m:t>
                      </m:r>
                      <m:sSup>
                        <m:sSupPr>
                          <m:ctrlPr>
                            <a:rPr lang="en-GB" sz="1200" b="1" i="1" smtClean="0">
                              <a:latin typeface="Cambria Math" panose="02040503050406030204" pitchFamily="18" charset="0"/>
                            </a:rPr>
                          </m:ctrlPr>
                        </m:sSupPr>
                        <m:e>
                          <m:r>
                            <a:rPr lang="en-GB" sz="1200" b="1" i="1" smtClean="0">
                              <a:latin typeface="Cambria Math" panose="02040503050406030204" pitchFamily="18" charset="0"/>
                            </a:rPr>
                            <m:t>𝒑</m:t>
                          </m:r>
                        </m:e>
                        <m:sup>
                          <m:r>
                            <a:rPr lang="en-GB" sz="1200" b="1" i="1" smtClean="0">
                              <a:latin typeface="Cambria Math" panose="02040503050406030204" pitchFamily="18" charset="0"/>
                            </a:rPr>
                            <m:t>𝟐</m:t>
                          </m:r>
                        </m:sup>
                      </m:sSup>
                      <m:r>
                        <a:rPr lang="en-GB" sz="1200" b="1" i="1" smtClean="0">
                          <a:latin typeface="Cambria Math" panose="02040503050406030204" pitchFamily="18" charset="0"/>
                        </a:rPr>
                        <m:t>      </m:t>
                      </m:r>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𝑻𝑻</m:t>
                          </m:r>
                        </m:e>
                      </m:d>
                      <m:r>
                        <a:rPr lang="en-GB" sz="1200" b="1" i="1" smtClean="0">
                          <a:latin typeface="Cambria Math" panose="02040503050406030204" pitchFamily="18" charset="0"/>
                        </a:rPr>
                        <m:t>=</m:t>
                      </m:r>
                      <m:sSup>
                        <m:sSupPr>
                          <m:ctrlPr>
                            <a:rPr lang="en-GB" sz="1200" b="1" i="1" smtClean="0">
                              <a:latin typeface="Cambria Math" panose="02040503050406030204" pitchFamily="18" charset="0"/>
                            </a:rPr>
                          </m:ctrlPr>
                        </m:sSupPr>
                        <m:e>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𝟏</m:t>
                              </m:r>
                              <m:r>
                                <a:rPr lang="en-GB" sz="1200" b="1" i="1" smtClean="0">
                                  <a:latin typeface="Cambria Math" panose="02040503050406030204" pitchFamily="18" charset="0"/>
                                </a:rPr>
                                <m:t>−</m:t>
                              </m:r>
                              <m:r>
                                <a:rPr lang="en-GB" sz="1200" b="1" i="1" smtClean="0">
                                  <a:latin typeface="Cambria Math" panose="02040503050406030204" pitchFamily="18" charset="0"/>
                                </a:rPr>
                                <m:t>𝒑</m:t>
                              </m:r>
                            </m:e>
                          </m:d>
                        </m:e>
                        <m:sup>
                          <m:r>
                            <a:rPr lang="en-GB" sz="1200" b="1" i="1" smtClean="0">
                              <a:latin typeface="Cambria Math" panose="02040503050406030204" pitchFamily="18" charset="0"/>
                            </a:rPr>
                            <m:t>𝟐</m:t>
                          </m:r>
                        </m:sup>
                      </m:sSup>
                    </m:oMath>
                    <m:oMath xmlns:m="http://schemas.openxmlformats.org/officeDocument/2006/math">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𝑯𝑻</m:t>
                          </m:r>
                        </m:e>
                      </m:d>
                      <m:r>
                        <a:rPr lang="en-GB" sz="1200" b="1" i="1" smtClean="0">
                          <a:latin typeface="Cambria Math" panose="02040503050406030204" pitchFamily="18" charset="0"/>
                        </a:rPr>
                        <m:t>=</m:t>
                      </m:r>
                      <m:r>
                        <a:rPr lang="en-GB" sz="1200" b="1" i="1" smtClean="0">
                          <a:latin typeface="Cambria Math" panose="02040503050406030204" pitchFamily="18" charset="0"/>
                        </a:rPr>
                        <m:t>𝒑</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𝟏</m:t>
                          </m:r>
                          <m:r>
                            <a:rPr lang="en-GB" sz="1200" b="1" i="1" smtClean="0">
                              <a:latin typeface="Cambria Math" panose="02040503050406030204" pitchFamily="18" charset="0"/>
                            </a:rPr>
                            <m:t>−</m:t>
                          </m:r>
                          <m:r>
                            <a:rPr lang="en-GB" sz="1200" b="1" i="1" smtClean="0">
                              <a:latin typeface="Cambria Math" panose="02040503050406030204" pitchFamily="18" charset="0"/>
                            </a:rPr>
                            <m:t>𝒑</m:t>
                          </m:r>
                        </m:e>
                      </m:d>
                      <m:r>
                        <a:rPr lang="en-GB" sz="1200" b="1" i="1" smtClean="0">
                          <a:latin typeface="Cambria Math" panose="02040503050406030204" pitchFamily="18" charset="0"/>
                        </a:rPr>
                        <m:t>    </m:t>
                      </m:r>
                      <m:r>
                        <a:rPr lang="en-GB" sz="1200" b="1" i="1" smtClean="0">
                          <a:latin typeface="Cambria Math" panose="02040503050406030204" pitchFamily="18" charset="0"/>
                        </a:rPr>
                        <m:t>𝑷</m:t>
                      </m:r>
                      <m:d>
                        <m:dPr>
                          <m:ctrlPr>
                            <a:rPr lang="en-GB" sz="1200" b="1" i="1" smtClean="0">
                              <a:latin typeface="Cambria Math" panose="02040503050406030204" pitchFamily="18" charset="0"/>
                            </a:rPr>
                          </m:ctrlPr>
                        </m:dPr>
                        <m:e>
                          <m:r>
                            <a:rPr lang="en-GB" sz="1200" b="1" i="1" smtClean="0">
                              <a:latin typeface="Cambria Math" panose="02040503050406030204" pitchFamily="18" charset="0"/>
                            </a:rPr>
                            <m:t>𝑻𝑯</m:t>
                          </m:r>
                        </m:e>
                      </m:d>
                      <m:r>
                        <a:rPr lang="en-GB" sz="1200" b="1" i="1" smtClean="0">
                          <a:latin typeface="Cambria Math" panose="02040503050406030204" pitchFamily="18" charset="0"/>
                        </a:rPr>
                        <m:t>=</m:t>
                      </m:r>
                      <m:r>
                        <a:rPr lang="en-GB" sz="1200" b="1" i="1" smtClean="0">
                          <a:latin typeface="Cambria Math" panose="02040503050406030204" pitchFamily="18" charset="0"/>
                        </a:rPr>
                        <m:t>𝒑</m:t>
                      </m:r>
                      <m:r>
                        <a:rPr lang="en-GB" sz="1200" b="1" i="1" smtClean="0">
                          <a:latin typeface="Cambria Math" panose="02040503050406030204" pitchFamily="18" charset="0"/>
                        </a:rPr>
                        <m:t>(</m:t>
                      </m:r>
                      <m:r>
                        <a:rPr lang="en-GB" sz="1200" b="1" i="1" smtClean="0">
                          <a:latin typeface="Cambria Math" panose="02040503050406030204" pitchFamily="18" charset="0"/>
                        </a:rPr>
                        <m:t>𝟏</m:t>
                      </m:r>
                      <m:r>
                        <a:rPr lang="en-GB" sz="1200" b="1" i="1" smtClean="0">
                          <a:latin typeface="Cambria Math" panose="02040503050406030204" pitchFamily="18" charset="0"/>
                        </a:rPr>
                        <m:t>−</m:t>
                      </m:r>
                      <m:r>
                        <a:rPr lang="en-GB" sz="1200" b="1" i="1" smtClean="0">
                          <a:latin typeface="Cambria Math" panose="02040503050406030204" pitchFamily="18" charset="0"/>
                        </a:rPr>
                        <m:t>𝒑</m:t>
                      </m:r>
                      <m:r>
                        <a:rPr lang="en-GB" sz="1200" b="1" i="1" smtClean="0">
                          <a:latin typeface="Cambria Math" panose="02040503050406030204" pitchFamily="18" charset="0"/>
                        </a:rPr>
                        <m:t>)</m:t>
                      </m:r>
                    </m:oMath>
                  </m:oMathPara>
                </a14:m>
                <a:endParaRPr lang="en-GB" sz="1200" b="1" dirty="0"/>
              </a:p>
              <a:p>
                <a:r>
                  <a:rPr lang="en-GB" sz="1200" b="1" dirty="0"/>
                  <a:t>Note that two of these have the same probability. So if the first throw is Heads and the second Tails, declare “Heads”, or if Tails then Heads, declare “Tails”. If the two throws are the same, repeat the process until the two throws are different.</a:t>
                </a:r>
              </a:p>
            </p:txBody>
          </p:sp>
        </mc:Choice>
        <mc:Fallback xmlns="">
          <p:sp>
            <p:nvSpPr>
              <p:cNvPr id="8" name="TextBox 7"/>
              <p:cNvSpPr txBox="1">
                <a:spLocks noRot="1" noChangeAspect="1" noMove="1" noResize="1" noEditPoints="1" noAdjustHandles="1" noChangeArrowheads="1" noChangeShapeType="1" noTextEdit="1"/>
              </p:cNvSpPr>
              <p:nvPr/>
            </p:nvSpPr>
            <p:spPr>
              <a:xfrm>
                <a:off x="4462704" y="3952407"/>
                <a:ext cx="4490796" cy="1943161"/>
              </a:xfrm>
              <a:prstGeom prst="rect">
                <a:avLst/>
              </a:prstGeom>
              <a:blipFill>
                <a:blip r:embed="rId2"/>
                <a:stretch>
                  <a:fillRect b="-15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21782" y="1272313"/>
                <a:ext cx="3878077" cy="4920963"/>
              </a:xfrm>
              <a:prstGeom prst="rect">
                <a:avLst/>
              </a:prstGeom>
              <a:noFill/>
            </p:spPr>
            <p:txBody>
              <a:bodyPr wrap="square" rtlCol="0">
                <a:spAutoFit/>
              </a:bodyPr>
              <a:lstStyle/>
              <a:p>
                <a:r>
                  <a:rPr lang="en-GB" sz="1200" dirty="0"/>
                  <a:t>[STEP I 2010 Q12] Prove that, for any real numbers </a:t>
                </a:r>
                <a14:m>
                  <m:oMath xmlns:m="http://schemas.openxmlformats.org/officeDocument/2006/math">
                    <m:r>
                      <a:rPr lang="en-GB" sz="1200" b="0" i="1" smtClean="0">
                        <a:latin typeface="Cambria Math" panose="02040503050406030204" pitchFamily="18" charset="0"/>
                      </a:rPr>
                      <m:t>𝑥</m:t>
                    </m:r>
                  </m:oMath>
                </a14:m>
                <a:r>
                  <a:rPr lang="en-GB" sz="1200" dirty="0"/>
                  <a:t> and </a:t>
                </a:r>
                <a14:m>
                  <m:oMath xmlns:m="http://schemas.openxmlformats.org/officeDocument/2006/math">
                    <m:r>
                      <a:rPr lang="en-GB" sz="1200" b="0" i="1" smtClean="0">
                        <a:latin typeface="Cambria Math" panose="02040503050406030204" pitchFamily="18" charset="0"/>
                      </a:rPr>
                      <m:t>𝑦</m:t>
                    </m:r>
                  </m:oMath>
                </a14:m>
                <a:r>
                  <a:rPr lang="en-GB" sz="1200" dirty="0"/>
                  <a:t>, </a:t>
                </a:r>
                <a14:m>
                  <m:oMath xmlns:m="http://schemas.openxmlformats.org/officeDocument/2006/math">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𝑥</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𝑦</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≥2</m:t>
                    </m:r>
                    <m:r>
                      <a:rPr lang="en-GB" sz="1200" b="0" i="1" smtClean="0">
                        <a:latin typeface="Cambria Math" panose="02040503050406030204" pitchFamily="18" charset="0"/>
                      </a:rPr>
                      <m:t>𝑥𝑦</m:t>
                    </m:r>
                  </m:oMath>
                </a14:m>
                <a:r>
                  <a:rPr lang="en-GB" sz="1200" dirty="0"/>
                  <a:t>.</a:t>
                </a:r>
              </a:p>
              <a:p>
                <a:pPr marL="400050" indent="-400050">
                  <a:buAutoNum type="romanLcParenBoth"/>
                </a:pPr>
                <a:r>
                  <a:rPr lang="en-GB" sz="1200" dirty="0"/>
                  <a:t>Carol has two bags of sweets. The first bag contains </a:t>
                </a:r>
                <a14:m>
                  <m:oMath xmlns:m="http://schemas.openxmlformats.org/officeDocument/2006/math">
                    <m:r>
                      <a:rPr lang="en-GB" sz="1200" b="0" i="1" smtClean="0">
                        <a:latin typeface="Cambria Math" panose="02040503050406030204" pitchFamily="18" charset="0"/>
                      </a:rPr>
                      <m:t>𝑎</m:t>
                    </m:r>
                  </m:oMath>
                </a14:m>
                <a:r>
                  <a:rPr lang="en-GB" sz="1200" dirty="0"/>
                  <a:t> red sweets and </a:t>
                </a:r>
                <a14:m>
                  <m:oMath xmlns:m="http://schemas.openxmlformats.org/officeDocument/2006/math">
                    <m:r>
                      <a:rPr lang="en-GB" sz="1200" b="0" i="1" smtClean="0">
                        <a:latin typeface="Cambria Math" panose="02040503050406030204" pitchFamily="18" charset="0"/>
                      </a:rPr>
                      <m:t>𝑏</m:t>
                    </m:r>
                  </m:oMath>
                </a14:m>
                <a:r>
                  <a:rPr lang="en-GB" sz="1200" dirty="0"/>
                  <a:t> blue sweets, whereas the second bag contains </a:t>
                </a:r>
                <a14:m>
                  <m:oMath xmlns:m="http://schemas.openxmlformats.org/officeDocument/2006/math">
                    <m:r>
                      <a:rPr lang="en-GB" sz="1200" b="0" i="1" smtClean="0">
                        <a:latin typeface="Cambria Math" panose="02040503050406030204" pitchFamily="18" charset="0"/>
                      </a:rPr>
                      <m:t>𝑏</m:t>
                    </m:r>
                  </m:oMath>
                </a14:m>
                <a:r>
                  <a:rPr lang="en-GB" sz="1200" dirty="0"/>
                  <a:t> red sweets and </a:t>
                </a:r>
                <a14:m>
                  <m:oMath xmlns:m="http://schemas.openxmlformats.org/officeDocument/2006/math">
                    <m:r>
                      <a:rPr lang="en-GB" sz="1200" b="0" i="1" smtClean="0">
                        <a:latin typeface="Cambria Math" panose="02040503050406030204" pitchFamily="18" charset="0"/>
                      </a:rPr>
                      <m:t>𝑎</m:t>
                    </m:r>
                  </m:oMath>
                </a14:m>
                <a:r>
                  <a:rPr lang="en-GB" sz="1200" dirty="0"/>
                  <a:t> blue sweets. Carol shakes the bags and picks one sweet from each bag without looking. Prove that the probability that the sweets are of the same colour cannot exceed the probability that they are of different colours.</a:t>
                </a:r>
              </a:p>
              <a:p>
                <a:pPr marL="400050" indent="-400050">
                  <a:buAutoNum type="romanLcParenBoth"/>
                </a:pPr>
                <a:r>
                  <a:rPr lang="en-GB" sz="1200" dirty="0"/>
                  <a:t>Simon has three bags of sweets. The first bag contains </a:t>
                </a:r>
                <a14:m>
                  <m:oMath xmlns:m="http://schemas.openxmlformats.org/officeDocument/2006/math">
                    <m:r>
                      <a:rPr lang="en-GB" sz="1200" b="0" i="1" smtClean="0">
                        <a:latin typeface="Cambria Math" panose="02040503050406030204" pitchFamily="18" charset="0"/>
                      </a:rPr>
                      <m:t>𝑎</m:t>
                    </m:r>
                  </m:oMath>
                </a14:m>
                <a:r>
                  <a:rPr lang="en-GB" sz="1200" dirty="0"/>
                  <a:t> red sweet, </a:t>
                </a:r>
                <a14:m>
                  <m:oMath xmlns:m="http://schemas.openxmlformats.org/officeDocument/2006/math">
                    <m:r>
                      <a:rPr lang="en-GB" sz="1200" b="0" i="1" smtClean="0">
                        <a:latin typeface="Cambria Math" panose="02040503050406030204" pitchFamily="18" charset="0"/>
                      </a:rPr>
                      <m:t>𝑏</m:t>
                    </m:r>
                  </m:oMath>
                </a14:m>
                <a:r>
                  <a:rPr lang="en-GB" sz="1200" dirty="0"/>
                  <a:t> white sweets and </a:t>
                </a:r>
                <a14:m>
                  <m:oMath xmlns:m="http://schemas.openxmlformats.org/officeDocument/2006/math">
                    <m:r>
                      <a:rPr lang="en-GB" sz="1200" b="0" i="1" smtClean="0">
                        <a:latin typeface="Cambria Math" panose="02040503050406030204" pitchFamily="18" charset="0"/>
                      </a:rPr>
                      <m:t>𝑐</m:t>
                    </m:r>
                  </m:oMath>
                </a14:m>
                <a:r>
                  <a:rPr lang="en-GB" sz="1200" dirty="0"/>
                  <a:t> yellow sweets. The second bag contains </a:t>
                </a:r>
                <a14:m>
                  <m:oMath xmlns:m="http://schemas.openxmlformats.org/officeDocument/2006/math">
                    <m:r>
                      <a:rPr lang="en-GB" sz="1200" b="0" i="1" smtClean="0">
                        <a:latin typeface="Cambria Math" panose="02040503050406030204" pitchFamily="18" charset="0"/>
                      </a:rPr>
                      <m:t>𝑏</m:t>
                    </m:r>
                  </m:oMath>
                </a14:m>
                <a:r>
                  <a:rPr lang="en-GB" sz="1200" dirty="0"/>
                  <a:t> red sweets, </a:t>
                </a:r>
                <a14:m>
                  <m:oMath xmlns:m="http://schemas.openxmlformats.org/officeDocument/2006/math">
                    <m:r>
                      <a:rPr lang="en-GB" sz="1200" b="0" i="1" smtClean="0">
                        <a:latin typeface="Cambria Math" panose="02040503050406030204" pitchFamily="18" charset="0"/>
                      </a:rPr>
                      <m:t>𝑐</m:t>
                    </m:r>
                  </m:oMath>
                </a14:m>
                <a:r>
                  <a:rPr lang="en-GB" sz="1200" dirty="0"/>
                  <a:t> white sweets and </a:t>
                </a:r>
                <a14:m>
                  <m:oMath xmlns:m="http://schemas.openxmlformats.org/officeDocument/2006/math">
                    <m:r>
                      <a:rPr lang="en-GB" sz="1200" b="0" i="1" smtClean="0">
                        <a:latin typeface="Cambria Math" panose="02040503050406030204" pitchFamily="18" charset="0"/>
                      </a:rPr>
                      <m:t>𝑎</m:t>
                    </m:r>
                  </m:oMath>
                </a14:m>
                <a:r>
                  <a:rPr lang="en-GB" sz="1200" dirty="0"/>
                  <a:t> yellow sweets. The third bag contains </a:t>
                </a:r>
                <a14:m>
                  <m:oMath xmlns:m="http://schemas.openxmlformats.org/officeDocument/2006/math">
                    <m:r>
                      <a:rPr lang="en-GB" sz="1200" b="0" i="1" smtClean="0">
                        <a:latin typeface="Cambria Math" panose="02040503050406030204" pitchFamily="18" charset="0"/>
                      </a:rPr>
                      <m:t>𝑐</m:t>
                    </m:r>
                  </m:oMath>
                </a14:m>
                <a:r>
                  <a:rPr lang="en-GB" sz="1200" dirty="0"/>
                  <a:t> red sweets, </a:t>
                </a:r>
                <a14:m>
                  <m:oMath xmlns:m="http://schemas.openxmlformats.org/officeDocument/2006/math">
                    <m:r>
                      <a:rPr lang="en-GB" sz="1200" b="0" i="1" smtClean="0">
                        <a:latin typeface="Cambria Math" panose="02040503050406030204" pitchFamily="18" charset="0"/>
                      </a:rPr>
                      <m:t>𝑎</m:t>
                    </m:r>
                  </m:oMath>
                </a14:m>
                <a:r>
                  <a:rPr lang="en-GB" sz="1200" dirty="0"/>
                  <a:t> white sweets and </a:t>
                </a:r>
                <a14:m>
                  <m:oMath xmlns:m="http://schemas.openxmlformats.org/officeDocument/2006/math">
                    <m:r>
                      <a:rPr lang="en-GB" sz="1200" b="0" i="1" smtClean="0">
                        <a:latin typeface="Cambria Math" panose="02040503050406030204" pitchFamily="18" charset="0"/>
                      </a:rPr>
                      <m:t>𝑏</m:t>
                    </m:r>
                  </m:oMath>
                </a14:m>
                <a:r>
                  <a:rPr lang="en-GB" sz="1200" dirty="0"/>
                  <a:t> yellow sweets. Simon shakes the bags and picks one sweet from each bag without looking. Show that the probability that exactly two of the sweets are of the same colour is</a:t>
                </a:r>
                <a:br>
                  <a:rPr lang="en-GB" sz="1200" dirty="0"/>
                </a:b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3</m:t>
                        </m:r>
                        <m:d>
                          <m:dPr>
                            <m:ctrlPr>
                              <a:rPr lang="en-GB" sz="1200" b="0" i="1" smtClean="0">
                                <a:latin typeface="Cambria Math" panose="02040503050406030204" pitchFamily="18" charset="0"/>
                              </a:rPr>
                            </m:ctrlPr>
                          </m:dPr>
                          <m:e>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𝑎</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𝑏</m:t>
                            </m: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𝑏</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𝑐</m:t>
                            </m:r>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𝑐</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𝑎</m:t>
                            </m:r>
                            <m:r>
                              <a:rPr lang="en-GB" sz="1200" b="0" i="1" smtClean="0">
                                <a:latin typeface="Cambria Math" panose="02040503050406030204" pitchFamily="18" charset="0"/>
                              </a:rPr>
                              <m:t>+</m:t>
                            </m:r>
                            <m:r>
                              <a:rPr lang="en-GB" sz="1200" b="0" i="1" smtClean="0">
                                <a:latin typeface="Cambria Math" panose="02040503050406030204" pitchFamily="18" charset="0"/>
                              </a:rPr>
                              <m:t>𝑎</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𝑏</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m:t>
                            </m:r>
                            <m:r>
                              <a:rPr lang="en-GB" sz="1200" b="0" i="1" smtClean="0">
                                <a:latin typeface="Cambria Math" panose="02040503050406030204" pitchFamily="18" charset="0"/>
                              </a:rPr>
                              <m:t>𝑏</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𝑐</m:t>
                                </m:r>
                              </m:e>
                              <m:sup>
                                <m:r>
                                  <a:rPr lang="en-GB" sz="1200" b="0" i="1" smtClean="0">
                                    <a:latin typeface="Cambria Math" panose="02040503050406030204" pitchFamily="18" charset="0"/>
                                  </a:rPr>
                                  <m:t>2</m:t>
                                </m:r>
                              </m:sup>
                            </m:sSup>
                            <m:r>
                              <a:rPr lang="en-GB" sz="1200" b="0" i="1" smtClean="0">
                                <a:latin typeface="Cambria Math" panose="02040503050406030204" pitchFamily="18" charset="0"/>
                              </a:rPr>
                              <m:t>+</m:t>
                            </m:r>
                            <m:r>
                              <a:rPr lang="en-GB" sz="1200" b="0" i="1" smtClean="0">
                                <a:latin typeface="Cambria Math" panose="02040503050406030204" pitchFamily="18" charset="0"/>
                              </a:rPr>
                              <m:t>𝑐</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𝑎</m:t>
                                </m:r>
                              </m:e>
                              <m:sup>
                                <m:r>
                                  <a:rPr lang="en-GB" sz="1200" b="0" i="1" smtClean="0">
                                    <a:latin typeface="Cambria Math" panose="02040503050406030204" pitchFamily="18" charset="0"/>
                                  </a:rPr>
                                  <m:t>2</m:t>
                                </m:r>
                              </m:sup>
                            </m:sSup>
                          </m:e>
                        </m:d>
                      </m:num>
                      <m:den>
                        <m:sSup>
                          <m:sSupPr>
                            <m:ctrlPr>
                              <a:rPr lang="en-GB" sz="1200" b="0" i="1" smtClean="0">
                                <a:latin typeface="Cambria Math" panose="02040503050406030204" pitchFamily="18" charset="0"/>
                              </a:rPr>
                            </m:ctrlPr>
                          </m:sSupPr>
                          <m:e>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𝑎</m:t>
                                </m:r>
                                <m:r>
                                  <a:rPr lang="en-GB" sz="1200" b="0" i="1" smtClean="0">
                                    <a:latin typeface="Cambria Math" panose="02040503050406030204" pitchFamily="18" charset="0"/>
                                  </a:rPr>
                                  <m:t>+</m:t>
                                </m:r>
                                <m:r>
                                  <a:rPr lang="en-GB" sz="1200" b="0" i="1" smtClean="0">
                                    <a:latin typeface="Cambria Math" panose="02040503050406030204" pitchFamily="18" charset="0"/>
                                  </a:rPr>
                                  <m:t>𝑏</m:t>
                                </m:r>
                                <m:r>
                                  <a:rPr lang="en-GB" sz="1200" b="0" i="1" smtClean="0">
                                    <a:latin typeface="Cambria Math" panose="02040503050406030204" pitchFamily="18" charset="0"/>
                                  </a:rPr>
                                  <m:t>+</m:t>
                                </m:r>
                                <m:r>
                                  <a:rPr lang="en-GB" sz="1200" b="0" i="1" smtClean="0">
                                    <a:latin typeface="Cambria Math" panose="02040503050406030204" pitchFamily="18" charset="0"/>
                                  </a:rPr>
                                  <m:t>𝑐</m:t>
                                </m:r>
                              </m:e>
                            </m:d>
                          </m:e>
                          <m:sup>
                            <m:r>
                              <a:rPr lang="en-GB" sz="1200" b="0" i="1" smtClean="0">
                                <a:latin typeface="Cambria Math" panose="02040503050406030204" pitchFamily="18" charset="0"/>
                              </a:rPr>
                              <m:t>3</m:t>
                            </m:r>
                          </m:sup>
                        </m:sSup>
                      </m:den>
                    </m:f>
                  </m:oMath>
                </a14:m>
                <a:br>
                  <a:rPr lang="en-GB" sz="1200" dirty="0"/>
                </a:br>
                <a:r>
                  <a:rPr lang="en-GB" sz="1200" dirty="0"/>
                  <a:t>and find the probability that the sweets are all of the same colour. Deduce that the probability that exactly two of the sweets are of the same colour is at least 6 times the probability that the sweets are all of the same colour.</a:t>
                </a:r>
              </a:p>
            </p:txBody>
          </p:sp>
        </mc:Choice>
        <mc:Fallback xmlns="">
          <p:sp>
            <p:nvSpPr>
              <p:cNvPr id="9" name="TextBox 8"/>
              <p:cNvSpPr txBox="1">
                <a:spLocks noRot="1" noChangeAspect="1" noMove="1" noResize="1" noEditPoints="1" noAdjustHandles="1" noChangeArrowheads="1" noChangeShapeType="1" noTextEdit="1"/>
              </p:cNvSpPr>
              <p:nvPr/>
            </p:nvSpPr>
            <p:spPr>
              <a:xfrm>
                <a:off x="321782" y="1272313"/>
                <a:ext cx="3878077" cy="4920963"/>
              </a:xfrm>
              <a:prstGeom prst="rect">
                <a:avLst/>
              </a:prstGeom>
              <a:blipFill>
                <a:blip r:embed="rId3"/>
                <a:stretch>
                  <a:fillRect l="-157" t="-124" r="-47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424604" y="948066"/>
                <a:ext cx="4617796" cy="2647648"/>
              </a:xfrm>
              <a:prstGeom prst="rect">
                <a:avLst/>
              </a:prstGeom>
              <a:noFill/>
            </p:spPr>
            <p:txBody>
              <a:bodyPr wrap="square" rtlCol="0">
                <a:spAutoFit/>
              </a:bodyPr>
              <a:lstStyle/>
              <a:p>
                <a:r>
                  <a:rPr lang="en-GB" sz="1200" dirty="0"/>
                  <a:t>[STEP I 2011 Q12] I am selling raffle tickets for £1 per ticket. In the queue for tickets, there are </a:t>
                </a:r>
                <a14:m>
                  <m:oMath xmlns:m="http://schemas.openxmlformats.org/officeDocument/2006/math">
                    <m:r>
                      <a:rPr lang="en-GB" sz="1200" b="0" i="1" smtClean="0">
                        <a:latin typeface="Cambria Math" panose="02040503050406030204" pitchFamily="18" charset="0"/>
                      </a:rPr>
                      <m:t>𝑚</m:t>
                    </m:r>
                  </m:oMath>
                </a14:m>
                <a:r>
                  <a:rPr lang="en-GB" sz="1200" dirty="0"/>
                  <a:t> people each with a single £1 coin and </a:t>
                </a:r>
                <a14:m>
                  <m:oMath xmlns:m="http://schemas.openxmlformats.org/officeDocument/2006/math">
                    <m:r>
                      <a:rPr lang="en-GB" sz="1200" b="0" i="1" smtClean="0">
                        <a:latin typeface="Cambria Math" panose="02040503050406030204" pitchFamily="18" charset="0"/>
                      </a:rPr>
                      <m:t>𝑛</m:t>
                    </m:r>
                  </m:oMath>
                </a14:m>
                <a:r>
                  <a:rPr lang="en-GB" sz="1200" dirty="0"/>
                  <a:t> people each with a single £2 coin. Each person in the queue wants to buy a single raffle ticket and each arrangement of people in the queue is equally likely to occur. Initially, I have no coins and a large supply of tickets. I stop selling tickets if I cannot give the required change.</a:t>
                </a:r>
              </a:p>
              <a:p>
                <a:pPr marL="285750" indent="-285750">
                  <a:buAutoNum type="romanLcParenBoth"/>
                </a:pPr>
                <a:r>
                  <a:rPr lang="en-GB" sz="1200" dirty="0"/>
                  <a:t>In the case </a:t>
                </a:r>
                <a14:m>
                  <m:oMath xmlns:m="http://schemas.openxmlformats.org/officeDocument/2006/math">
                    <m:r>
                      <a:rPr lang="en-GB" sz="1200" b="0" i="1" smtClean="0">
                        <a:latin typeface="Cambria Math" panose="02040503050406030204" pitchFamily="18" charset="0"/>
                      </a:rPr>
                      <m:t>𝑛</m:t>
                    </m:r>
                    <m:r>
                      <a:rPr lang="en-GB" sz="1200" b="0" i="1" smtClean="0">
                        <a:latin typeface="Cambria Math" panose="02040503050406030204" pitchFamily="18" charset="0"/>
                      </a:rPr>
                      <m:t>=1</m:t>
                    </m:r>
                  </m:oMath>
                </a14:m>
                <a:r>
                  <a:rPr lang="en-GB" sz="1200" dirty="0"/>
                  <a:t> and </a:t>
                </a:r>
                <a14:m>
                  <m:oMath xmlns:m="http://schemas.openxmlformats.org/officeDocument/2006/math">
                    <m:r>
                      <a:rPr lang="en-GB" sz="1200" b="0" i="1" smtClean="0">
                        <a:latin typeface="Cambria Math" panose="02040503050406030204" pitchFamily="18" charset="0"/>
                      </a:rPr>
                      <m:t>,</m:t>
                    </m:r>
                    <m:r>
                      <a:rPr lang="en-GB" sz="1200" b="0" i="1" smtClean="0">
                        <a:latin typeface="Cambria Math" panose="02040503050406030204" pitchFamily="18" charset="0"/>
                      </a:rPr>
                      <m:t>𝑚</m:t>
                    </m:r>
                    <m:r>
                      <a:rPr lang="en-GB" sz="1200" b="0" i="1" smtClean="0">
                        <a:latin typeface="Cambria Math" panose="02040503050406030204" pitchFamily="18" charset="0"/>
                      </a:rPr>
                      <m:t>≥1</m:t>
                    </m:r>
                  </m:oMath>
                </a14:m>
                <a:r>
                  <a:rPr lang="en-GB" sz="1200" dirty="0"/>
                  <a:t>, find the probability that I am able to sell one ticket each person in the queue.</a:t>
                </a:r>
              </a:p>
              <a:p>
                <a:pPr marL="285750" indent="-285750">
                  <a:buAutoNum type="romanLcParenBoth"/>
                </a:pPr>
                <a:r>
                  <a:rPr lang="en-GB" sz="1200" dirty="0"/>
                  <a:t>By considering the first people in the queue, show that the probability that I am able to sell one ticket to each person in the queue in the case </a:t>
                </a:r>
                <a14:m>
                  <m:oMath xmlns:m="http://schemas.openxmlformats.org/officeDocument/2006/math">
                    <m:r>
                      <a:rPr lang="en-GB" sz="1200" b="0" i="1" smtClean="0">
                        <a:latin typeface="Cambria Math" panose="02040503050406030204" pitchFamily="18" charset="0"/>
                      </a:rPr>
                      <m:t>𝑛</m:t>
                    </m:r>
                    <m:r>
                      <a:rPr lang="en-GB" sz="1200" b="0" i="1" smtClean="0">
                        <a:latin typeface="Cambria Math" panose="02040503050406030204" pitchFamily="18" charset="0"/>
                      </a:rPr>
                      <m:t>=2</m:t>
                    </m:r>
                  </m:oMath>
                </a14:m>
                <a:r>
                  <a:rPr lang="en-GB" sz="1200" dirty="0"/>
                  <a:t> and </a:t>
                </a:r>
                <a14:m>
                  <m:oMath xmlns:m="http://schemas.openxmlformats.org/officeDocument/2006/math">
                    <m:r>
                      <a:rPr lang="en-GB" sz="1200" b="0" i="1" smtClean="0">
                        <a:latin typeface="Cambria Math" panose="02040503050406030204" pitchFamily="18" charset="0"/>
                      </a:rPr>
                      <m:t>𝑚</m:t>
                    </m:r>
                    <m:r>
                      <a:rPr lang="en-GB" sz="1200" b="0" i="1" smtClean="0">
                        <a:latin typeface="Cambria Math" panose="02040503050406030204" pitchFamily="18" charset="0"/>
                      </a:rPr>
                      <m:t>≥2</m:t>
                    </m:r>
                  </m:oMath>
                </a14:m>
                <a:r>
                  <a:rPr lang="en-GB" sz="1200" dirty="0"/>
                  <a:t> is </a:t>
                </a: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𝑚</m:t>
                        </m:r>
                        <m:r>
                          <a:rPr lang="en-GB" sz="1200" b="0" i="1" smtClean="0">
                            <a:latin typeface="Cambria Math" panose="02040503050406030204" pitchFamily="18" charset="0"/>
                          </a:rPr>
                          <m:t>−1</m:t>
                        </m:r>
                      </m:num>
                      <m:den>
                        <m:r>
                          <a:rPr lang="en-GB" sz="1200" b="0" i="1" smtClean="0">
                            <a:latin typeface="Cambria Math" panose="02040503050406030204" pitchFamily="18" charset="0"/>
                          </a:rPr>
                          <m:t>𝑚</m:t>
                        </m:r>
                        <m:r>
                          <a:rPr lang="en-GB" sz="1200" b="0" i="1" smtClean="0">
                            <a:latin typeface="Cambria Math" panose="02040503050406030204" pitchFamily="18" charset="0"/>
                          </a:rPr>
                          <m:t>+1</m:t>
                        </m:r>
                      </m:den>
                    </m:f>
                  </m:oMath>
                </a14:m>
                <a:endParaRPr lang="en-GB" sz="1200" dirty="0"/>
              </a:p>
              <a:p>
                <a:pPr marL="285750" indent="-285750">
                  <a:buAutoNum type="romanLcParenBoth"/>
                </a:pPr>
                <a:r>
                  <a:rPr lang="en-GB" sz="1200" dirty="0"/>
                  <a:t>Show that the probability that I am able to sell one ticket to each person in the queue in the case </a:t>
                </a:r>
                <a14:m>
                  <m:oMath xmlns:m="http://schemas.openxmlformats.org/officeDocument/2006/math">
                    <m:r>
                      <a:rPr lang="en-GB" sz="1200" b="0" i="1" smtClean="0">
                        <a:latin typeface="Cambria Math" panose="02040503050406030204" pitchFamily="18" charset="0"/>
                      </a:rPr>
                      <m:t>𝑛</m:t>
                    </m:r>
                    <m:r>
                      <a:rPr lang="en-GB" sz="1200" b="0" i="1" smtClean="0">
                        <a:latin typeface="Cambria Math" panose="02040503050406030204" pitchFamily="18" charset="0"/>
                      </a:rPr>
                      <m:t>=3</m:t>
                    </m:r>
                  </m:oMath>
                </a14:m>
                <a:r>
                  <a:rPr lang="en-GB" sz="1200" dirty="0"/>
                  <a:t> and </a:t>
                </a:r>
                <a14:m>
                  <m:oMath xmlns:m="http://schemas.openxmlformats.org/officeDocument/2006/math">
                    <m:r>
                      <a:rPr lang="en-GB" sz="1200" b="0" i="1" smtClean="0">
                        <a:latin typeface="Cambria Math" panose="02040503050406030204" pitchFamily="18" charset="0"/>
                      </a:rPr>
                      <m:t>𝑚</m:t>
                    </m:r>
                    <m:r>
                      <a:rPr lang="en-GB" sz="1200" b="0" i="1" smtClean="0">
                        <a:latin typeface="Cambria Math" panose="02040503050406030204" pitchFamily="18" charset="0"/>
                      </a:rPr>
                      <m:t>≥3</m:t>
                    </m:r>
                  </m:oMath>
                </a14:m>
                <a:r>
                  <a:rPr lang="en-GB" sz="1200" dirty="0"/>
                  <a:t> is </a:t>
                </a: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panose="02040503050406030204" pitchFamily="18" charset="0"/>
                          </a:rPr>
                          <m:t>𝑚</m:t>
                        </m:r>
                        <m:r>
                          <a:rPr lang="en-GB" sz="1200" b="0" i="1" smtClean="0">
                            <a:latin typeface="Cambria Math" panose="02040503050406030204" pitchFamily="18" charset="0"/>
                          </a:rPr>
                          <m:t>−2</m:t>
                        </m:r>
                      </m:num>
                      <m:den>
                        <m:r>
                          <a:rPr lang="en-GB" sz="1200" b="0" i="1" smtClean="0">
                            <a:latin typeface="Cambria Math" panose="02040503050406030204" pitchFamily="18" charset="0"/>
                          </a:rPr>
                          <m:t>𝑚</m:t>
                        </m:r>
                        <m:r>
                          <a:rPr lang="en-GB" sz="1200" b="0" i="1" smtClean="0">
                            <a:latin typeface="Cambria Math" panose="02040503050406030204" pitchFamily="18" charset="0"/>
                          </a:rPr>
                          <m:t>+1</m:t>
                        </m:r>
                      </m:den>
                    </m:f>
                  </m:oMath>
                </a14:m>
                <a:r>
                  <a:rPr lang="en-GB" sz="12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4424604" y="948066"/>
                <a:ext cx="4617796" cy="2647648"/>
              </a:xfrm>
              <a:prstGeom prst="rect">
                <a:avLst/>
              </a:prstGeom>
              <a:blipFill>
                <a:blip r:embed="rId4"/>
                <a:stretch>
                  <a:fillRect l="-132" t="-230"/>
                </a:stretch>
              </a:blipFill>
            </p:spPr>
            <p:txBody>
              <a:bodyPr/>
              <a:lstStyle/>
              <a:p>
                <a:r>
                  <a:rPr lang="en-GB">
                    <a:noFill/>
                  </a:rPr>
                  <a:t> </a:t>
                </a:r>
              </a:p>
            </p:txBody>
          </p:sp>
        </mc:Fallback>
      </mc:AlternateContent>
      <p:sp>
        <p:nvSpPr>
          <p:cNvPr id="11" name="Rectangle 10"/>
          <p:cNvSpPr/>
          <p:nvPr/>
        </p:nvSpPr>
        <p:spPr>
          <a:xfrm>
            <a:off x="92954" y="1338305"/>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2" name="Rectangle 11"/>
          <p:cNvSpPr/>
          <p:nvPr/>
        </p:nvSpPr>
        <p:spPr>
          <a:xfrm>
            <a:off x="4163553" y="976849"/>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3" name="Rectangle 12"/>
          <p:cNvSpPr/>
          <p:nvPr/>
        </p:nvSpPr>
        <p:spPr>
          <a:xfrm>
            <a:off x="4198264" y="4027838"/>
            <a:ext cx="261051" cy="243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14" name="Rectangle 13"/>
          <p:cNvSpPr/>
          <p:nvPr/>
        </p:nvSpPr>
        <p:spPr>
          <a:xfrm>
            <a:off x="4544832" y="4560089"/>
            <a:ext cx="4408668" cy="14839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0744790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22FFF474-2105-3238-45DB-A6478A4C53F6}"/>
              </a:ext>
            </a:extLst>
          </p:cNvPr>
          <p:cNvPicPr>
            <a:picLocks noChangeAspect="1"/>
          </p:cNvPicPr>
          <p:nvPr/>
        </p:nvPicPr>
        <p:blipFill>
          <a:blip r:embed="rId2"/>
          <a:stretch>
            <a:fillRect/>
          </a:stretch>
        </p:blipFill>
        <p:spPr>
          <a:xfrm>
            <a:off x="904303" y="736231"/>
            <a:ext cx="7334250" cy="5534025"/>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7973D737-0B5A-9345-BE11-2F61F637382C}"/>
              </a:ext>
            </a:extLst>
          </p:cNvPr>
          <p:cNvPicPr>
            <a:picLocks noChangeAspect="1"/>
          </p:cNvPicPr>
          <p:nvPr/>
        </p:nvPicPr>
        <p:blipFill>
          <a:blip r:embed="rId2"/>
          <a:stretch>
            <a:fillRect/>
          </a:stretch>
        </p:blipFill>
        <p:spPr>
          <a:xfrm>
            <a:off x="928115" y="692696"/>
            <a:ext cx="7286625" cy="6048375"/>
          </a:xfrm>
          <a:prstGeom prst="rect">
            <a:avLst/>
          </a:prstGeom>
        </p:spPr>
      </p:pic>
    </p:spTree>
    <p:extLst>
      <p:ext uri="{BB962C8B-B14F-4D97-AF65-F5344CB8AC3E}">
        <p14:creationId xmlns:p14="http://schemas.microsoft.com/office/powerpoint/2010/main" val="3629087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FBCA93F2-8BDA-01DC-978E-612724176236}"/>
              </a:ext>
            </a:extLst>
          </p:cNvPr>
          <p:cNvPicPr>
            <a:picLocks noChangeAspect="1"/>
          </p:cNvPicPr>
          <p:nvPr/>
        </p:nvPicPr>
        <p:blipFill>
          <a:blip r:embed="rId2"/>
          <a:stretch>
            <a:fillRect/>
          </a:stretch>
        </p:blipFill>
        <p:spPr>
          <a:xfrm>
            <a:off x="4427984" y="660282"/>
            <a:ext cx="4352321" cy="5821006"/>
          </a:xfrm>
          <a:prstGeom prst="rect">
            <a:avLst/>
          </a:prstGeom>
        </p:spPr>
      </p:pic>
      <p:pic>
        <p:nvPicPr>
          <p:cNvPr id="10" name="Picture 9">
            <a:extLst>
              <a:ext uri="{FF2B5EF4-FFF2-40B4-BE49-F238E27FC236}">
                <a16:creationId xmlns:a16="http://schemas.microsoft.com/office/drawing/2014/main" id="{01D54776-F179-65AE-81DF-834E540DD778}"/>
              </a:ext>
            </a:extLst>
          </p:cNvPr>
          <p:cNvPicPr>
            <a:picLocks noChangeAspect="1"/>
          </p:cNvPicPr>
          <p:nvPr/>
        </p:nvPicPr>
        <p:blipFill>
          <a:blip r:embed="rId3"/>
          <a:stretch>
            <a:fillRect/>
          </a:stretch>
        </p:blipFill>
        <p:spPr>
          <a:xfrm>
            <a:off x="683568" y="653390"/>
            <a:ext cx="3154405" cy="6204610"/>
          </a:xfrm>
          <a:prstGeom prst="rect">
            <a:avLst/>
          </a:prstGeom>
        </p:spPr>
      </p:pic>
    </p:spTree>
    <p:extLst>
      <p:ext uri="{BB962C8B-B14F-4D97-AF65-F5344CB8AC3E}">
        <p14:creationId xmlns:p14="http://schemas.microsoft.com/office/powerpoint/2010/main" val="46478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365EA6-6EFB-4C6F-8E7A-8A11E57136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F76C30-0A07-4776-9CF1-34B22F313C74}">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3.xml><?xml version="1.0" encoding="utf-8"?>
<ds:datastoreItem xmlns:ds="http://schemas.openxmlformats.org/officeDocument/2006/customXml" ds:itemID="{D3697A6F-5544-4023-9168-7BF5FEE226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24251</TotalTime>
  <Words>837</Words>
  <Application>Microsoft Office PowerPoint</Application>
  <PresentationFormat>On-screen Show (4:3)</PresentationFormat>
  <Paragraphs>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Cambria Math</vt:lpstr>
      <vt:lpstr>Office Theme</vt:lpstr>
      <vt:lpstr>Stats1 Chapter 5: Probability  Tree Diagrams</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829</cp:revision>
  <dcterms:created xsi:type="dcterms:W3CDTF">2013-02-28T07:36:55Z</dcterms:created>
  <dcterms:modified xsi:type="dcterms:W3CDTF">2024-06-04T17:07:37Z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