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47" r:id="rId5"/>
    <p:sldId id="619" r:id="rId6"/>
    <p:sldId id="620" r:id="rId7"/>
    <p:sldId id="621" r:id="rId8"/>
    <p:sldId id="622" r:id="rId9"/>
    <p:sldId id="623" r:id="rId10"/>
    <p:sldId id="616" r:id="rId11"/>
    <p:sldId id="549" r:id="rId12"/>
    <p:sldId id="543" r:id="rId13"/>
    <p:sldId id="550" r:id="rId14"/>
    <p:sldId id="551" r:id="rId15"/>
    <p:sldId id="54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819E5AA2-A40C-47BD-9960-2A44C99B3AC1}"/>
    <pc:docChg chg="undo custSel delSld modSld">
      <pc:chgData name="Dieter Beaven" userId="9bbdb69f-69d0-4759-aa9b-5c090a2da237" providerId="ADAL" clId="{819E5AA2-A40C-47BD-9960-2A44C99B3AC1}" dt="2025-06-19T12:44:46.896" v="26" actId="1035"/>
      <pc:docMkLst>
        <pc:docMk/>
      </pc:docMkLst>
      <pc:sldChg chg="addSp delSp modSp mod">
        <pc:chgData name="Dieter Beaven" userId="9bbdb69f-69d0-4759-aa9b-5c090a2da237" providerId="ADAL" clId="{819E5AA2-A40C-47BD-9960-2A44C99B3AC1}" dt="2025-06-06T15:00:01.141" v="8" actId="1035"/>
        <pc:sldMkLst>
          <pc:docMk/>
          <pc:sldMk cId="3896053727" sldId="543"/>
        </pc:sldMkLst>
        <pc:picChg chg="add mod">
          <ac:chgData name="Dieter Beaven" userId="9bbdb69f-69d0-4759-aa9b-5c090a2da237" providerId="ADAL" clId="{819E5AA2-A40C-47BD-9960-2A44C99B3AC1}" dt="2025-06-06T15:00:01.141" v="8" actId="1035"/>
          <ac:picMkLst>
            <pc:docMk/>
            <pc:sldMk cId="3896053727" sldId="543"/>
            <ac:picMk id="8" creationId="{6400252A-E3D4-4C6D-7129-4B1C1B22F5C8}"/>
          </ac:picMkLst>
        </pc:picChg>
      </pc:sldChg>
      <pc:sldChg chg="addSp modSp mod">
        <pc:chgData name="Dieter Beaven" userId="9bbdb69f-69d0-4759-aa9b-5c090a2da237" providerId="ADAL" clId="{819E5AA2-A40C-47BD-9960-2A44C99B3AC1}" dt="2025-06-19T12:44:46.896" v="26" actId="1035"/>
        <pc:sldMkLst>
          <pc:docMk/>
          <pc:sldMk cId="3458699803" sldId="545"/>
        </pc:sldMkLst>
        <pc:picChg chg="add mod">
          <ac:chgData name="Dieter Beaven" userId="9bbdb69f-69d0-4759-aa9b-5c090a2da237" providerId="ADAL" clId="{819E5AA2-A40C-47BD-9960-2A44C99B3AC1}" dt="2025-06-19T12:44:46.896" v="26" actId="1035"/>
          <ac:picMkLst>
            <pc:docMk/>
            <pc:sldMk cId="3458699803" sldId="545"/>
            <ac:picMk id="6" creationId="{1B56FCE2-2D34-88A0-9A11-377C33FB69B8}"/>
          </ac:picMkLst>
        </pc:picChg>
      </pc:sldChg>
      <pc:sldChg chg="addSp delSp modSp mod">
        <pc:chgData name="Dieter Beaven" userId="9bbdb69f-69d0-4759-aa9b-5c090a2da237" providerId="ADAL" clId="{819E5AA2-A40C-47BD-9960-2A44C99B3AC1}" dt="2025-06-06T15:01:23.984" v="21" actId="22"/>
        <pc:sldMkLst>
          <pc:docMk/>
          <pc:sldMk cId="4091202299" sldId="550"/>
        </pc:sldMkLst>
        <pc:picChg chg="add">
          <ac:chgData name="Dieter Beaven" userId="9bbdb69f-69d0-4759-aa9b-5c090a2da237" providerId="ADAL" clId="{819E5AA2-A40C-47BD-9960-2A44C99B3AC1}" dt="2025-06-06T15:01:23.984" v="21" actId="22"/>
          <ac:picMkLst>
            <pc:docMk/>
            <pc:sldMk cId="4091202299" sldId="550"/>
            <ac:picMk id="10" creationId="{8DA478ED-DA1D-2140-7043-ED6D61FE22FD}"/>
          </ac:picMkLst>
        </pc:picChg>
      </pc:sldChg>
      <pc:sldChg chg="addSp mod">
        <pc:chgData name="Dieter Beaven" userId="9bbdb69f-69d0-4759-aa9b-5c090a2da237" providerId="ADAL" clId="{819E5AA2-A40C-47BD-9960-2A44C99B3AC1}" dt="2025-06-06T15:01:45.011" v="22" actId="22"/>
        <pc:sldMkLst>
          <pc:docMk/>
          <pc:sldMk cId="3826585799" sldId="551"/>
        </pc:sldMkLst>
        <pc:picChg chg="add">
          <ac:chgData name="Dieter Beaven" userId="9bbdb69f-69d0-4759-aa9b-5c090a2da237" providerId="ADAL" clId="{819E5AA2-A40C-47BD-9960-2A44C99B3AC1}" dt="2025-06-06T15:01:45.011" v="22" actId="22"/>
          <ac:picMkLst>
            <pc:docMk/>
            <pc:sldMk cId="3826585799" sldId="551"/>
            <ac:picMk id="6" creationId="{B57BEBBA-FB96-AD67-5336-289A9AB593D8}"/>
          </ac:picMkLst>
        </pc:picChg>
      </pc:sldChg>
      <pc:sldChg chg="del">
        <pc:chgData name="Dieter Beaven" userId="9bbdb69f-69d0-4759-aa9b-5c090a2da237" providerId="ADAL" clId="{819E5AA2-A40C-47BD-9960-2A44C99B3AC1}" dt="2025-06-19T12:44:41.631" v="24" actId="47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45FF8CF-683A-4E7E-8836-BEA8B2C9C230}"/>
    <pc:docChg chg="addSld modSld">
      <pc:chgData name="Dieter Beaven" userId="9bbdb69f-69d0-4759-aa9b-5c090a2da237" providerId="ADAL" clId="{545FF8CF-683A-4E7E-8836-BEA8B2C9C230}" dt="2025-05-01T15:04:48.106" v="35" actId="20577"/>
      <pc:docMkLst>
        <pc:docMk/>
      </pc:docMkLst>
      <pc:sldChg chg="modSp mod">
        <pc:chgData name="Dieter Beaven" userId="9bbdb69f-69d0-4759-aa9b-5c090a2da237" providerId="ADAL" clId="{545FF8CF-683A-4E7E-8836-BEA8B2C9C230}" dt="2025-05-01T15:04:28.418" v="29" actId="6549"/>
        <pc:sldMkLst>
          <pc:docMk/>
          <pc:sldMk cId="3991975165" sldId="547"/>
        </pc:sldMkLst>
        <pc:spChg chg="mod">
          <ac:chgData name="Dieter Beaven" userId="9bbdb69f-69d0-4759-aa9b-5c090a2da237" providerId="ADAL" clId="{545FF8CF-683A-4E7E-8836-BEA8B2C9C230}" dt="2025-05-01T15:04:28.418" v="29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add">
        <pc:chgData name="Dieter Beaven" userId="9bbdb69f-69d0-4759-aa9b-5c090a2da237" providerId="ADAL" clId="{545FF8CF-683A-4E7E-8836-BEA8B2C9C230}" dt="2025-05-01T15:04:20.649" v="23"/>
        <pc:sldMkLst>
          <pc:docMk/>
          <pc:sldMk cId="726400053" sldId="616"/>
        </pc:sldMkLst>
      </pc:sldChg>
      <pc:sldChg chg="modSp add">
        <pc:chgData name="Dieter Beaven" userId="9bbdb69f-69d0-4759-aa9b-5c090a2da237" providerId="ADAL" clId="{545FF8CF-683A-4E7E-8836-BEA8B2C9C230}" dt="2025-05-01T15:04:40.357" v="31" actId="20577"/>
        <pc:sldMkLst>
          <pc:docMk/>
          <pc:sldMk cId="519013552" sldId="619"/>
        </pc:sldMkLst>
        <pc:spChg chg="mod">
          <ac:chgData name="Dieter Beaven" userId="9bbdb69f-69d0-4759-aa9b-5c090a2da237" providerId="ADAL" clId="{545FF8CF-683A-4E7E-8836-BEA8B2C9C230}" dt="2025-05-01T15:04:40.357" v="31" actId="20577"/>
          <ac:spMkLst>
            <pc:docMk/>
            <pc:sldMk cId="519013552" sldId="61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545FF8CF-683A-4E7E-8836-BEA8B2C9C230}" dt="2025-05-01T15:04:20.649" v="23"/>
        <pc:sldMkLst>
          <pc:docMk/>
          <pc:sldMk cId="1220968725" sldId="620"/>
        </pc:sldMkLst>
      </pc:sldChg>
      <pc:sldChg chg="modSp add">
        <pc:chgData name="Dieter Beaven" userId="9bbdb69f-69d0-4759-aa9b-5c090a2da237" providerId="ADAL" clId="{545FF8CF-683A-4E7E-8836-BEA8B2C9C230}" dt="2025-05-01T15:04:48.106" v="35" actId="20577"/>
        <pc:sldMkLst>
          <pc:docMk/>
          <pc:sldMk cId="1903102545" sldId="621"/>
        </pc:sldMkLst>
        <pc:spChg chg="mod">
          <ac:chgData name="Dieter Beaven" userId="9bbdb69f-69d0-4759-aa9b-5c090a2da237" providerId="ADAL" clId="{545FF8CF-683A-4E7E-8836-BEA8B2C9C230}" dt="2025-05-01T15:04:48.106" v="35" actId="20577"/>
          <ac:spMkLst>
            <pc:docMk/>
            <pc:sldMk cId="1903102545" sldId="621"/>
            <ac:spMk id="33" creationId="{00000000-0000-0000-0000-000000000000}"/>
          </ac:spMkLst>
        </pc:spChg>
      </pc:sldChg>
      <pc:sldChg chg="add">
        <pc:chgData name="Dieter Beaven" userId="9bbdb69f-69d0-4759-aa9b-5c090a2da237" providerId="ADAL" clId="{545FF8CF-683A-4E7E-8836-BEA8B2C9C230}" dt="2025-05-01T15:04:20.649" v="23"/>
        <pc:sldMkLst>
          <pc:docMk/>
          <pc:sldMk cId="1345097496" sldId="622"/>
        </pc:sldMkLst>
      </pc:sldChg>
      <pc:sldChg chg="add">
        <pc:chgData name="Dieter Beaven" userId="9bbdb69f-69d0-4759-aa9b-5c090a2da237" providerId="ADAL" clId="{545FF8CF-683A-4E7E-8836-BEA8B2C9C230}" dt="2025-05-01T15:04:20.649" v="23"/>
        <pc:sldMkLst>
          <pc:docMk/>
          <pc:sldMk cId="3163144407" sldId="623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08FE7268-2FAC-4768-907B-B2D0F3F5293D}"/>
    <pc:docChg chg="modSld">
      <pc:chgData name="Dieter Beaven" userId="9bbdb69f-69d0-4759-aa9b-5c090a2da237" providerId="ADAL" clId="{08FE7268-2FAC-4768-907B-B2D0F3F5293D}" dt="2025-04-28T11:18:38.848" v="15" actId="20577"/>
      <pc:docMkLst>
        <pc:docMk/>
      </pc:docMkLst>
      <pc:sldChg chg="modSp mod">
        <pc:chgData name="Dieter Beaven" userId="9bbdb69f-69d0-4759-aa9b-5c090a2da237" providerId="ADAL" clId="{08FE7268-2FAC-4768-907B-B2D0F3F5293D}" dt="2025-04-28T11:18:38.848" v="1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08FE7268-2FAC-4768-907B-B2D0F3F5293D}" dt="2025-04-28T11:18:38.848" v="1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08FE7268-2FAC-4768-907B-B2D0F3F5293D}" dt="2025-04-25T15:26:09.673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08FE7268-2FAC-4768-907B-B2D0F3F5293D}" dt="2025-04-25T15:26:09.673" v="3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08FE7268-2FAC-4768-907B-B2D0F3F5293D}" dt="2025-04-25T15:26:02.754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7: </a:t>
            </a:r>
            <a:r>
              <a:rPr lang="en-GB" dirty="0">
                <a:solidFill>
                  <a:schemeClr val="accent5"/>
                </a:solidFill>
              </a:rPr>
              <a:t>Algebraic Methods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Polynomial Long Division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DA478ED-DA1D-2140-7043-ED6D61FE2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923925"/>
            <a:ext cx="7219950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57BEBBA-FB96-AD67-5336-289A9AB59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847725"/>
            <a:ext cx="75057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B56FCE2-2D34-88A0-9A11-377C33FB69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0768"/>
            <a:ext cx="9144000" cy="3932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Terminology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331640" y="1988840"/>
                <a:ext cx="684076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6000" b="0" i="1" smtClean="0">
                          <a:latin typeface="Cambria Math"/>
                        </a:rPr>
                        <m:t>11÷4=2 </m:t>
                      </m:r>
                      <m:r>
                        <a:rPr lang="en-GB" sz="6000" b="0" i="1" smtClean="0">
                          <a:latin typeface="Cambria Math"/>
                        </a:rPr>
                        <m:t>𝑟</m:t>
                      </m:r>
                      <m:r>
                        <a:rPr lang="en-GB" sz="6000" b="0" i="1" smtClean="0">
                          <a:latin typeface="Cambria Math"/>
                        </a:rPr>
                        <m:t> 3</m:t>
                      </m:r>
                    </m:oMath>
                  </m:oMathPara>
                </a14:m>
                <a:endParaRPr lang="en-GB" sz="6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1988840"/>
                <a:ext cx="6840760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611560" y="3861048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dividend</a:t>
            </a:r>
          </a:p>
          <a:p>
            <a:pPr algn="ctr"/>
            <a:r>
              <a:rPr lang="en-GB" sz="1600" dirty="0"/>
              <a:t>(the thing we’re dividing)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79812" y="4197226"/>
            <a:ext cx="18722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divisor</a:t>
            </a:r>
          </a:p>
          <a:p>
            <a:pPr algn="ctr"/>
            <a:r>
              <a:rPr lang="en-GB" sz="1600" dirty="0"/>
              <a:t>(the thing we’re dividing by)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4048" y="3904838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quotient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0232" y="4782001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/>
              <a:t>remainder</a:t>
            </a:r>
          </a:p>
        </p:txBody>
      </p:sp>
      <p:cxnSp>
        <p:nvCxnSpPr>
          <p:cNvPr id="11" name="Straight Arrow Connector 10"/>
          <p:cNvCxnSpPr>
            <a:stCxn id="6" idx="0"/>
          </p:cNvCxnSpPr>
          <p:nvPr/>
        </p:nvCxnSpPr>
        <p:spPr>
          <a:xfrm flipV="1">
            <a:off x="1547664" y="2924944"/>
            <a:ext cx="720080" cy="93610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0"/>
          </p:cNvCxnSpPr>
          <p:nvPr/>
        </p:nvCxnSpPr>
        <p:spPr>
          <a:xfrm flipV="1">
            <a:off x="3815916" y="2924944"/>
            <a:ext cx="0" cy="127228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5364088" y="2924944"/>
            <a:ext cx="576064" cy="979894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7416316" y="2924944"/>
            <a:ext cx="288032" cy="18928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11560" y="3853502"/>
            <a:ext cx="1825882" cy="10158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2833486" y="4258780"/>
            <a:ext cx="1838243" cy="10156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038013" y="3984158"/>
            <a:ext cx="183824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785226" y="4817796"/>
            <a:ext cx="1838243" cy="46166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19013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1023892" y="2132911"/>
            <a:ext cx="180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V="1">
            <a:off x="2824092" y="1484839"/>
            <a:ext cx="0" cy="648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824092" y="1484839"/>
            <a:ext cx="410445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960076" y="1393376"/>
            <a:ext cx="3960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4 2 3 . 0  0  0  0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14864" y="1403657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11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00156" y="675553"/>
            <a:ext cx="504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3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79518" y="1988895"/>
            <a:ext cx="1212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3 3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076120" y="2781038"/>
            <a:ext cx="756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960076" y="2781038"/>
            <a:ext cx="159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   9 3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832204" y="665241"/>
            <a:ext cx="1108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8 .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979518" y="3501063"/>
            <a:ext cx="1592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   8 8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3434446" y="4332060"/>
            <a:ext cx="75608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832204" y="4332060"/>
            <a:ext cx="17281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5   0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434446" y="1988895"/>
            <a:ext cx="5170002" cy="1807805"/>
            <a:chOff x="3434446" y="1988895"/>
            <a:chExt cx="5170002" cy="1807805"/>
          </a:xfrm>
        </p:grpSpPr>
        <p:sp>
          <p:nvSpPr>
            <p:cNvPr id="22" name="TextBox 21"/>
            <p:cNvSpPr txBox="1"/>
            <p:nvPr/>
          </p:nvSpPr>
          <p:spPr>
            <a:xfrm>
              <a:off x="5560396" y="2596371"/>
              <a:ext cx="3044052" cy="1200329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1. </a:t>
              </a:r>
              <a:r>
                <a:rPr lang="en-GB" dirty="0"/>
                <a:t>We found how many whole number of times (i.e. the quotient) the divisor went into the dividend.</a:t>
              </a:r>
            </a:p>
          </p:txBody>
        </p:sp>
        <p:cxnSp>
          <p:nvCxnSpPr>
            <p:cNvPr id="24" name="Straight Arrow Connector 23"/>
            <p:cNvCxnSpPr>
              <a:stCxn id="22" idx="1"/>
            </p:cNvCxnSpPr>
            <p:nvPr/>
          </p:nvCxnSpPr>
          <p:spPr>
            <a:xfrm flipH="1" flipV="1">
              <a:off x="3434446" y="1988895"/>
              <a:ext cx="2125950" cy="1207641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3995936" y="2708920"/>
            <a:ext cx="4731147" cy="2341587"/>
            <a:chOff x="3873301" y="901115"/>
            <a:chExt cx="4731147" cy="2341587"/>
          </a:xfrm>
        </p:grpSpPr>
        <p:sp>
          <p:nvSpPr>
            <p:cNvPr id="28" name="TextBox 27"/>
            <p:cNvSpPr txBox="1"/>
            <p:nvPr/>
          </p:nvSpPr>
          <p:spPr>
            <a:xfrm>
              <a:off x="5560396" y="2596371"/>
              <a:ext cx="3044052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2. </a:t>
              </a:r>
              <a:r>
                <a:rPr lang="en-GB" dirty="0"/>
                <a:t>We multiplied the quotient by the dividend.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873301" y="901115"/>
              <a:ext cx="1687095" cy="2018422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348096" y="3231808"/>
            <a:ext cx="3044052" cy="2621534"/>
            <a:chOff x="5560396" y="621168"/>
            <a:chExt cx="3044052" cy="2621534"/>
          </a:xfrm>
        </p:grpSpPr>
        <p:sp>
          <p:nvSpPr>
            <p:cNvPr id="32" name="TextBox 31"/>
            <p:cNvSpPr txBox="1"/>
            <p:nvPr/>
          </p:nvSpPr>
          <p:spPr>
            <a:xfrm>
              <a:off x="5560396" y="2596371"/>
              <a:ext cx="3044052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3. </a:t>
              </a:r>
              <a:r>
                <a:rPr lang="en-GB" dirty="0"/>
                <a:t>…in order to find the remainder.</a:t>
              </a:r>
            </a:p>
          </p:txBody>
        </p:sp>
        <p:cxnSp>
          <p:nvCxnSpPr>
            <p:cNvPr id="33" name="Straight Arrow Connector 32"/>
            <p:cNvCxnSpPr>
              <a:stCxn id="32" idx="0"/>
            </p:cNvCxnSpPr>
            <p:nvPr/>
          </p:nvCxnSpPr>
          <p:spPr>
            <a:xfrm flipV="1">
              <a:off x="7082422" y="621168"/>
              <a:ext cx="1522026" cy="1975203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3614729" y="3501063"/>
            <a:ext cx="3044052" cy="3169115"/>
            <a:chOff x="5560396" y="73587"/>
            <a:chExt cx="3044052" cy="3169115"/>
          </a:xfrm>
        </p:grpSpPr>
        <p:sp>
          <p:nvSpPr>
            <p:cNvPr id="38" name="TextBox 37"/>
            <p:cNvSpPr txBox="1"/>
            <p:nvPr/>
          </p:nvSpPr>
          <p:spPr>
            <a:xfrm>
              <a:off x="5560396" y="2596371"/>
              <a:ext cx="3044052" cy="646331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GB" b="1" dirty="0"/>
                <a:t>4. </a:t>
              </a:r>
              <a:r>
                <a:rPr lang="en-GB" dirty="0"/>
                <a:t>Find we ‘brought down’ the next number.</a:t>
              </a:r>
            </a:p>
          </p:txBody>
        </p:sp>
        <p:cxnSp>
          <p:nvCxnSpPr>
            <p:cNvPr id="39" name="Straight Arrow Connector 38"/>
            <p:cNvCxnSpPr>
              <a:stCxn id="38" idx="0"/>
            </p:cNvCxnSpPr>
            <p:nvPr/>
          </p:nvCxnSpPr>
          <p:spPr>
            <a:xfrm flipH="1" flipV="1">
              <a:off x="6137911" y="73587"/>
              <a:ext cx="944511" cy="2522784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Normal Long Division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2096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6" grpId="0"/>
      <p:bldP spid="18" grpId="0"/>
      <p:bldP spid="19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93556" y="1883733"/>
            <a:ext cx="180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793756" y="1235661"/>
            <a:ext cx="0" cy="648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793756" y="1235661"/>
            <a:ext cx="52763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157288" y="1154479"/>
                <a:ext cx="16353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dirty="0"/>
                  <a:t> + 5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288" y="1154479"/>
                <a:ext cx="1635352" cy="830997"/>
              </a:xfrm>
              <a:prstGeom prst="rect">
                <a:avLst/>
              </a:prstGeom>
              <a:blipFill>
                <a:blip r:embed="rId2"/>
                <a:stretch>
                  <a:fillRect t="-16058" r="-3358" b="-37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9968" y="1154478"/>
                <a:ext cx="55643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6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3</a:t>
                </a:r>
                <a:r>
                  <a:rPr lang="en-GB" sz="4800" dirty="0"/>
                  <a:t> + 28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2</a:t>
                </a:r>
                <a:r>
                  <a:rPr lang="en-GB" sz="4800" dirty="0"/>
                  <a:t> – 7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dirty="0"/>
                  <a:t> + 15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68" y="1154478"/>
                <a:ext cx="5564332" cy="830997"/>
              </a:xfrm>
              <a:prstGeom prst="rect">
                <a:avLst/>
              </a:prstGeom>
              <a:blipFill>
                <a:blip r:embed="rId3"/>
                <a:stretch>
                  <a:fillRect l="-5044" t="-16058" b="-37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59968" y="404664"/>
                <a:ext cx="11496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6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2</a:t>
                </a:r>
                <a:endParaRPr lang="en-GB" sz="4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68" y="404664"/>
                <a:ext cx="1149648" cy="830997"/>
              </a:xfrm>
              <a:prstGeom prst="rect">
                <a:avLst/>
              </a:prstGeom>
              <a:blipFill>
                <a:blip r:embed="rId4"/>
                <a:stretch>
                  <a:fillRect l="-24468" t="-16058" r="-4255" b="-37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967979" y="1985475"/>
                <a:ext cx="284803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6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3</a:t>
                </a:r>
                <a:r>
                  <a:rPr lang="en-GB" sz="4800" dirty="0"/>
                  <a:t> + 30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2</a:t>
                </a:r>
                <a:endParaRPr lang="en-GB" sz="4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979" y="1985475"/>
                <a:ext cx="2848030" cy="830997"/>
              </a:xfrm>
              <a:prstGeom prst="rect">
                <a:avLst/>
              </a:prstGeom>
              <a:blipFill>
                <a:blip r:embed="rId5"/>
                <a:stretch>
                  <a:fillRect l="-9850" t="-16176" r="-3426" b="-38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959968" y="2816472"/>
            <a:ext cx="2661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65600" y="2816472"/>
                <a:ext cx="309634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–   2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2</a:t>
                </a:r>
                <a:r>
                  <a:rPr lang="en-GB" sz="4800" dirty="0"/>
                  <a:t> – 7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dirty="0"/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600" y="2816472"/>
                <a:ext cx="3096344" cy="830997"/>
              </a:xfrm>
              <a:prstGeom prst="rect">
                <a:avLst/>
              </a:prstGeom>
              <a:blipFill>
                <a:blip r:embed="rId6"/>
                <a:stretch>
                  <a:fillRect l="-9073" t="-16176" b="-38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965600" y="404664"/>
                <a:ext cx="16561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-    2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600" y="404664"/>
                <a:ext cx="1656184" cy="830997"/>
              </a:xfrm>
              <a:prstGeom prst="rect">
                <a:avLst/>
              </a:prstGeom>
              <a:blipFill>
                <a:blip r:embed="rId7"/>
                <a:stretch>
                  <a:fillRect l="-16974" t="-16058" b="-37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48956" y="3647469"/>
                <a:ext cx="33290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–   2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2 </a:t>
                </a:r>
                <a:r>
                  <a:rPr lang="en-GB" sz="4800" dirty="0"/>
                  <a:t>– 10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956" y="3647469"/>
                <a:ext cx="3329012" cy="830997"/>
              </a:xfrm>
              <a:prstGeom prst="rect">
                <a:avLst/>
              </a:prstGeom>
              <a:blipFill>
                <a:blip r:embed="rId8"/>
                <a:stretch>
                  <a:fillRect l="-8425" t="-16058" b="-37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3965600" y="4470716"/>
            <a:ext cx="28803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197848" y="1985476"/>
            <a:ext cx="0" cy="830996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053831" y="4478466"/>
                <a:ext cx="222893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3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dirty="0"/>
                  <a:t>  + 15 </a:t>
                </a: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831" y="4478466"/>
                <a:ext cx="2228931" cy="830997"/>
              </a:xfrm>
              <a:prstGeom prst="rect">
                <a:avLst/>
              </a:prstGeom>
              <a:blipFill>
                <a:blip r:embed="rId9"/>
                <a:stretch>
                  <a:fillRect l="-12295" t="-16176" r="-16120" b="-38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/>
          <p:cNvSpPr txBox="1"/>
          <p:nvPr/>
        </p:nvSpPr>
        <p:spPr>
          <a:xfrm>
            <a:off x="5717974" y="410806"/>
            <a:ext cx="13439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+ 3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7493992" y="1985476"/>
            <a:ext cx="0" cy="249299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053831" y="5196046"/>
                <a:ext cx="2239563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3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dirty="0"/>
                  <a:t>  + 15 </a:t>
                </a: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831" y="5196046"/>
                <a:ext cx="2239563" cy="830997"/>
              </a:xfrm>
              <a:prstGeom prst="rect">
                <a:avLst/>
              </a:prstGeom>
              <a:blipFill>
                <a:blip r:embed="rId10"/>
                <a:stretch>
                  <a:fillRect l="-12262" t="-16058" r="-15804" b="-37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6079604" y="5984437"/>
            <a:ext cx="20879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519744" y="6027002"/>
            <a:ext cx="5979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17157" y="3159125"/>
                <a:ext cx="3067248" cy="2031325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Tip:</a:t>
                </a:r>
              </a:p>
              <a:p>
                <a:r>
                  <a:rPr lang="en-GB" dirty="0"/>
                  <a:t>You can check your solution by expanding: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But if you know you should get no remainder, ending with 0 at the bottom is a good sign!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57" y="3159125"/>
                <a:ext cx="3067248" cy="20313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651984" y="-2902"/>
                <a:ext cx="38296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How many times 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go into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1984" y="-2902"/>
                <a:ext cx="3829698" cy="369332"/>
              </a:xfrm>
              <a:prstGeom prst="rect">
                <a:avLst/>
              </a:prstGeom>
              <a:blipFill>
                <a:blip r:embed="rId12"/>
                <a:stretch>
                  <a:fillRect l="-1433" t="-10000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4020457" y="362857"/>
            <a:ext cx="232229" cy="203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8695" y="2193140"/>
                <a:ext cx="260999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Multiply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6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by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+5)</m:t>
                    </m:r>
                  </m:oMath>
                </a14:m>
                <a:r>
                  <a:rPr lang="en-GB" dirty="0"/>
                  <a:t>. The first term should match with above.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95" y="2193140"/>
                <a:ext cx="2609991" cy="923330"/>
              </a:xfrm>
              <a:prstGeom prst="rect">
                <a:avLst/>
              </a:prstGeom>
              <a:blipFill>
                <a:blip r:embed="rId13"/>
                <a:stretch>
                  <a:fillRect l="-1865" t="-3974" b="-99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2510971" y="2278743"/>
            <a:ext cx="464458" cy="29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992234" y="2097346"/>
            <a:ext cx="12969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Subtract and carry down next term.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677025" y="2465524"/>
            <a:ext cx="1352088" cy="420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53786" y="5456419"/>
                <a:ext cx="3468914" cy="92333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Tip:</a:t>
                </a:r>
              </a:p>
              <a:p>
                <a:r>
                  <a:rPr lang="en-GB" dirty="0"/>
                  <a:t>Be </a:t>
                </a:r>
                <a:r>
                  <a:rPr lang="en-GB" b="1" u="sng" dirty="0"/>
                  <a:t>very</a:t>
                </a:r>
                <a:r>
                  <a:rPr lang="en-GB" dirty="0"/>
                  <a:t> careful subtracting negatives.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−7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−10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86" y="5456419"/>
                <a:ext cx="3468914" cy="9233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328344" y="-32771"/>
                <a:ext cx="282745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Now repeat! How many times does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go into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44" y="-32771"/>
                <a:ext cx="2827450" cy="646331"/>
              </a:xfrm>
              <a:prstGeom prst="rect">
                <a:avLst/>
              </a:prstGeom>
              <a:blipFill>
                <a:blip r:embed="rId15"/>
                <a:stretch>
                  <a:fillRect l="-1724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/>
          <p:cNvCxnSpPr/>
          <p:nvPr/>
        </p:nvCxnSpPr>
        <p:spPr>
          <a:xfrm flipH="1">
            <a:off x="5572125" y="237105"/>
            <a:ext cx="773372" cy="36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218354" y="6015841"/>
            <a:ext cx="1296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remainder.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6464300" y="6311901"/>
            <a:ext cx="952500" cy="203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10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2" grpId="0"/>
      <p:bldP spid="13" grpId="0"/>
      <p:bldP spid="14" grpId="0"/>
      <p:bldP spid="19" grpId="0"/>
      <p:bldP spid="21" grpId="0"/>
      <p:bldP spid="24" grpId="0"/>
      <p:bldP spid="27" grpId="0"/>
      <p:bldP spid="7" grpId="0" animBg="1"/>
      <p:bldP spid="11" grpId="0"/>
      <p:bldP spid="26" grpId="0"/>
      <p:bldP spid="30" grpId="0"/>
      <p:bldP spid="33" grpId="0" animBg="1"/>
      <p:bldP spid="34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771604" y="2963835"/>
            <a:ext cx="180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571804" y="2315763"/>
            <a:ext cx="0" cy="648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571804" y="2315763"/>
            <a:ext cx="52763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8401" y="2191220"/>
                <a:ext cx="16353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dirty="0"/>
                  <a:t> - 1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401" y="2191220"/>
                <a:ext cx="1635352" cy="830997"/>
              </a:xfrm>
              <a:prstGeom prst="rect">
                <a:avLst/>
              </a:prstGeom>
              <a:blipFill>
                <a:blip r:embed="rId2"/>
                <a:stretch>
                  <a:fillRect t="-16058" b="-379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8016" y="2234580"/>
                <a:ext cx="55643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3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3</a:t>
                </a:r>
                <a:r>
                  <a:rPr lang="en-GB" sz="4800" dirty="0"/>
                  <a:t>  +   0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2</a:t>
                </a:r>
                <a:r>
                  <a:rPr lang="en-GB" sz="4800" dirty="0"/>
                  <a:t> – 2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dirty="0"/>
                  <a:t>  + 4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016" y="2234580"/>
                <a:ext cx="5564332" cy="830997"/>
              </a:xfrm>
              <a:prstGeom prst="rect">
                <a:avLst/>
              </a:prstGeom>
              <a:blipFill>
                <a:blip r:embed="rId3"/>
                <a:stretch>
                  <a:fillRect l="-4929" t="-16176" b="-38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38016" y="1484766"/>
                <a:ext cx="11496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3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2</a:t>
                </a:r>
                <a:endParaRPr lang="en-GB" sz="4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016" y="1484766"/>
                <a:ext cx="1149648" cy="830997"/>
              </a:xfrm>
              <a:prstGeom prst="rect">
                <a:avLst/>
              </a:prstGeom>
              <a:blipFill>
                <a:blip r:embed="rId4"/>
                <a:stretch>
                  <a:fillRect l="-23810" t="-16176" r="-4233" b="-38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33328" y="2786177"/>
                <a:ext cx="29502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3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3</a:t>
                </a:r>
                <a:r>
                  <a:rPr lang="en-GB" sz="4800" dirty="0"/>
                  <a:t> –    3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4800" baseline="30000" dirty="0"/>
                  <a:t>2</a:t>
                </a:r>
                <a:endParaRPr lang="en-GB" sz="4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3328" y="2786177"/>
                <a:ext cx="2950220" cy="830997"/>
              </a:xfrm>
              <a:prstGeom prst="rect">
                <a:avLst/>
              </a:prstGeom>
              <a:blipFill>
                <a:blip r:embed="rId5"/>
                <a:stretch>
                  <a:fillRect l="-9298" t="-16176" r="-3512" b="-38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738016" y="3553674"/>
            <a:ext cx="2661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603948" y="3604474"/>
                <a:ext cx="375959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     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948" y="3604474"/>
                <a:ext cx="3759596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743648" y="1484766"/>
                <a:ext cx="1851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 +   3</a:t>
                </a:r>
                <a14:m>
                  <m:oMath xmlns:m="http://schemas.openxmlformats.org/officeDocument/2006/math">
                    <m:r>
                      <a:rPr lang="en-GB" sz="48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3648" y="1484766"/>
                <a:ext cx="1851000" cy="830997"/>
              </a:xfrm>
              <a:prstGeom prst="rect">
                <a:avLst/>
              </a:prstGeom>
              <a:blipFill>
                <a:blip r:embed="rId7"/>
                <a:stretch>
                  <a:fillRect l="-7237" t="-16176" b="-389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333032" y="4125591"/>
                <a:ext cx="27112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3032" y="4125591"/>
                <a:ext cx="2711276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502548" y="4872638"/>
            <a:ext cx="24260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0196" y="2963978"/>
            <a:ext cx="0" cy="830996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42859" y="1490908"/>
                <a:ext cx="13439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2859" y="1490908"/>
                <a:ext cx="1343970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7482840" y="3014635"/>
            <a:ext cx="19314" cy="179358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Example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32229" y="753255"/>
                <a:ext cx="8142691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Find the remainder when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GB" sz="2400" dirty="0"/>
                  <a:t> is divided by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9" y="753255"/>
                <a:ext cx="8142691" cy="461665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90187" y="5180772"/>
            <a:ext cx="4012361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Note</a:t>
            </a:r>
            <a:r>
              <a:rPr lang="en-GB" dirty="0"/>
              <a:t>: Ensure that any missing terms in the polynomial are filled in, so that the powers decrease by 1 each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5694370" y="4790167"/>
                <a:ext cx="27112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370" y="4790167"/>
                <a:ext cx="2711276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701151" y="5310112"/>
                <a:ext cx="27112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151" y="5310112"/>
                <a:ext cx="2711276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/>
          <p:cNvCxnSpPr/>
          <p:nvPr/>
        </p:nvCxnSpPr>
        <p:spPr>
          <a:xfrm flipV="1">
            <a:off x="6357250" y="6054997"/>
            <a:ext cx="1368341" cy="229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7111413" y="6027980"/>
                <a:ext cx="89611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1413" y="6027980"/>
                <a:ext cx="896118" cy="83099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3124038" y="6246112"/>
            <a:ext cx="288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remainder is 5.</a:t>
            </a:r>
          </a:p>
        </p:txBody>
      </p:sp>
    </p:spTree>
    <p:extLst>
      <p:ext uri="{BB962C8B-B14F-4D97-AF65-F5344CB8AC3E}">
        <p14:creationId xmlns:p14="http://schemas.microsoft.com/office/powerpoint/2010/main" val="134509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2" grpId="0"/>
      <p:bldP spid="13" grpId="0"/>
      <p:bldP spid="14" grpId="0"/>
      <p:bldP spid="21" grpId="0"/>
      <p:bldP spid="25" grpId="0"/>
      <p:bldP spid="26" grpId="0"/>
      <p:bldP spid="28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911762" y="3998533"/>
                <a:ext cx="35367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   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−12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762" y="3998533"/>
                <a:ext cx="353678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/>
          <p:cNvCxnSpPr/>
          <p:nvPr/>
        </p:nvCxnSpPr>
        <p:spPr>
          <a:xfrm>
            <a:off x="873813" y="2914247"/>
            <a:ext cx="180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V="1">
            <a:off x="2674013" y="2266175"/>
            <a:ext cx="0" cy="648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2674013" y="2266175"/>
            <a:ext cx="52763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35945" y="2146893"/>
                <a:ext cx="163535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45" y="2146893"/>
                <a:ext cx="163535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40224" y="2223092"/>
                <a:ext cx="6303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−16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24" y="2223092"/>
                <a:ext cx="6303776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0225" y="1435178"/>
                <a:ext cx="114964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25" y="1435178"/>
                <a:ext cx="1149648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786562" y="2740878"/>
                <a:ext cx="2985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−8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62" y="2740878"/>
                <a:ext cx="2985587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2878325" y="3516786"/>
            <a:ext cx="2661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924300" y="3450111"/>
                <a:ext cx="371005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   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−16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3450111"/>
                <a:ext cx="3710051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89400" y="1420664"/>
                <a:ext cx="16561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9400" y="1420664"/>
                <a:ext cx="1656184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/>
          <p:cNvCxnSpPr/>
          <p:nvPr/>
        </p:nvCxnSpPr>
        <p:spPr>
          <a:xfrm>
            <a:off x="4414182" y="4799555"/>
            <a:ext cx="28803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7141" y="2927090"/>
            <a:ext cx="5195" cy="57811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36887" y="4724755"/>
                <a:ext cx="2778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+10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87" y="4724755"/>
                <a:ext cx="2778487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77323" y="1441320"/>
                <a:ext cx="134397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323" y="1441320"/>
                <a:ext cx="1343970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/>
          <p:cNvCxnSpPr/>
          <p:nvPr/>
        </p:nvCxnSpPr>
        <p:spPr>
          <a:xfrm flipH="1">
            <a:off x="7915275" y="2977890"/>
            <a:ext cx="11424" cy="154648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902349" y="5251023"/>
                <a:ext cx="28695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+16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349" y="5251023"/>
                <a:ext cx="2869512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/>
          <p:cNvCxnSpPr/>
          <p:nvPr/>
        </p:nvCxnSpPr>
        <p:spPr>
          <a:xfrm>
            <a:off x="6401998" y="6020216"/>
            <a:ext cx="20879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562147" y="5925149"/>
                <a:ext cx="1004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−6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147" y="5925149"/>
                <a:ext cx="1004556" cy="8309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28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232229" y="753255"/>
                <a:ext cx="8794813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Find the remainder when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−5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−16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r>
                  <a:rPr lang="en-GB" sz="2400" dirty="0"/>
                  <a:t> is divided by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9" y="753255"/>
                <a:ext cx="8794813" cy="461665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3124038" y="6246112"/>
            <a:ext cx="2888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The remainder is -6.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32229" y="1214919"/>
            <a:ext cx="8794814" cy="54928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6314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Further 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32229" y="753255"/>
                <a:ext cx="8794814" cy="46166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Divide </a:t>
                </a:r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8</m:t>
                    </m:r>
                    <m:sSup>
                      <m:sSup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dirty="0"/>
                  <a:t> by </a:t>
                </a:r>
                <a14:m>
                  <m:oMath xmlns:m="http://schemas.openxmlformats.org/officeDocument/2006/math"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GB" sz="2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229" y="753255"/>
                <a:ext cx="8794814" cy="461665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11762" y="3998533"/>
                <a:ext cx="35367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   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762" y="3998533"/>
                <a:ext cx="353678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873813" y="2914247"/>
            <a:ext cx="1800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2674013" y="2266175"/>
            <a:ext cx="0" cy="64807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674013" y="2266175"/>
            <a:ext cx="52763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58800" y="2146893"/>
                <a:ext cx="201249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2146893"/>
                <a:ext cx="2012497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840224" y="2223092"/>
                <a:ext cx="6303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+0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+0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24" y="2223092"/>
                <a:ext cx="6303776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840224" y="1435178"/>
                <a:ext cx="41080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  +1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0224" y="1435178"/>
                <a:ext cx="410803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86562" y="2740878"/>
                <a:ext cx="29855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8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GB" sz="4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6562" y="2740878"/>
                <a:ext cx="2985587" cy="8309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/>
          <p:cNvCxnSpPr/>
          <p:nvPr/>
        </p:nvCxnSpPr>
        <p:spPr>
          <a:xfrm>
            <a:off x="2878325" y="3516786"/>
            <a:ext cx="266181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3924300" y="3450111"/>
                <a:ext cx="371005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800" dirty="0"/>
                  <a:t>    </a:t>
                </a:r>
                <a14:m>
                  <m:oMath xmlns:m="http://schemas.openxmlformats.org/officeDocument/2006/math"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GB" sz="4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4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+0</m:t>
                    </m:r>
                    <m:r>
                      <a:rPr lang="en-GB" sz="4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GB" sz="4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4300" y="3450111"/>
                <a:ext cx="3710051" cy="8309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/>
          <p:cNvCxnSpPr/>
          <p:nvPr/>
        </p:nvCxnSpPr>
        <p:spPr>
          <a:xfrm>
            <a:off x="4414182" y="4799555"/>
            <a:ext cx="288032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097141" y="2927090"/>
            <a:ext cx="5195" cy="578110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936887" y="4724755"/>
                <a:ext cx="27784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6887" y="4724755"/>
                <a:ext cx="2778487" cy="8309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H="1">
            <a:off x="7915275" y="2977890"/>
            <a:ext cx="11424" cy="1546485"/>
          </a:xfrm>
          <a:prstGeom prst="straightConnector1">
            <a:avLst/>
          </a:prstGeom>
          <a:ln w="571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02349" y="5251023"/>
                <a:ext cx="286951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349" y="5251023"/>
                <a:ext cx="2869512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/>
          <p:cNvCxnSpPr/>
          <p:nvPr/>
        </p:nvCxnSpPr>
        <p:spPr>
          <a:xfrm>
            <a:off x="6401998" y="6020216"/>
            <a:ext cx="2087972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562147" y="5925149"/>
                <a:ext cx="100455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8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GB" sz="4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147" y="5925149"/>
                <a:ext cx="1004556" cy="83099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480051" y="5140318"/>
                <a:ext cx="4444273" cy="120032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1" dirty="0" err="1"/>
                  <a:t>Fro</a:t>
                </a:r>
                <a:r>
                  <a:rPr lang="en-GB" b="1" dirty="0"/>
                  <a:t> Fun Fact</a:t>
                </a:r>
                <a:r>
                  <a:rPr lang="en-GB" dirty="0"/>
                  <a:t>: There is a well-known factorisation for the ‘</a:t>
                </a:r>
                <a:r>
                  <a:rPr lang="en-GB" i="1" dirty="0"/>
                  <a:t>difference of two cubes</a:t>
                </a:r>
                <a:r>
                  <a:rPr lang="en-GB" dirty="0"/>
                  <a:t>’: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This is </a:t>
                </a:r>
                <a:r>
                  <a:rPr lang="en-GB" u="sng" dirty="0"/>
                  <a:t>NOT</a:t>
                </a:r>
                <a:r>
                  <a:rPr lang="en-GB" dirty="0"/>
                  <a:t> in the A Level syllabus.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1" y="5140318"/>
                <a:ext cx="4444273" cy="1200329"/>
              </a:xfrm>
              <a:prstGeom prst="rect">
                <a:avLst/>
              </a:prstGeom>
              <a:blipFill>
                <a:blip r:embed="rId12"/>
                <a:stretch>
                  <a:fillRect l="-955" t="-1493" r="-273" b="-59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/>
          <p:cNvSpPr/>
          <p:nvPr/>
        </p:nvSpPr>
        <p:spPr>
          <a:xfrm>
            <a:off x="208363" y="1214920"/>
            <a:ext cx="8818680" cy="53824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2640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Exercise 7.1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400252A-E3D4-4C6D-7129-4B1C1B22F5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208" y="640656"/>
            <a:ext cx="6945583" cy="6217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61751</TotalTime>
  <Words>565</Words>
  <Application>Microsoft Office PowerPoint</Application>
  <PresentationFormat>On-screen Show (4:3)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P1 Chapter 7: Algebraic Methods  Polynomial Long Division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2025-06-19T12:44:49Z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