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547" r:id="rId5"/>
    <p:sldId id="663" r:id="rId6"/>
    <p:sldId id="667" r:id="rId7"/>
    <p:sldId id="668" r:id="rId8"/>
    <p:sldId id="669" r:id="rId9"/>
    <p:sldId id="659" r:id="rId10"/>
    <p:sldId id="670" r:id="rId11"/>
    <p:sldId id="677" r:id="rId12"/>
    <p:sldId id="678" r:id="rId13"/>
    <p:sldId id="543" r:id="rId14"/>
    <p:sldId id="550" r:id="rId15"/>
    <p:sldId id="679" r:id="rId16"/>
    <p:sldId id="680" r:id="rId17"/>
    <p:sldId id="54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6BB44-DA47-4237-8FB5-1E05C4534871}" v="2" dt="2025-06-16T12:20:34.3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03D6BB44-DA47-4237-8FB5-1E05C4534871}"/>
    <pc:docChg chg="undo custSel addSld delSld modSld">
      <pc:chgData name="Dieter Beaven" userId="9bbdb69f-69d0-4759-aa9b-5c090a2da237" providerId="ADAL" clId="{03D6BB44-DA47-4237-8FB5-1E05C4534871}" dt="2025-06-19T13:19:29.158" v="43" actId="1036"/>
      <pc:docMkLst>
        <pc:docMk/>
      </pc:docMkLst>
      <pc:sldChg chg="addSp delSp modSp add del mod">
        <pc:chgData name="Dieter Beaven" userId="9bbdb69f-69d0-4759-aa9b-5c090a2da237" providerId="ADAL" clId="{03D6BB44-DA47-4237-8FB5-1E05C4534871}" dt="2025-06-16T12:19:06.587" v="27" actId="1036"/>
        <pc:sldMkLst>
          <pc:docMk/>
          <pc:sldMk cId="3896053727" sldId="543"/>
        </pc:sldMkLst>
        <pc:picChg chg="add mod">
          <ac:chgData name="Dieter Beaven" userId="9bbdb69f-69d0-4759-aa9b-5c090a2da237" providerId="ADAL" clId="{03D6BB44-DA47-4237-8FB5-1E05C4534871}" dt="2025-06-16T12:19:06.587" v="27" actId="1036"/>
          <ac:picMkLst>
            <pc:docMk/>
            <pc:sldMk cId="3896053727" sldId="543"/>
            <ac:picMk id="11" creationId="{B7E3AF92-A28A-269A-123A-A64B4966E343}"/>
          </ac:picMkLst>
        </pc:picChg>
      </pc:sldChg>
      <pc:sldChg chg="addSp delSp modSp mod">
        <pc:chgData name="Dieter Beaven" userId="9bbdb69f-69d0-4759-aa9b-5c090a2da237" providerId="ADAL" clId="{03D6BB44-DA47-4237-8FB5-1E05C4534871}" dt="2025-06-19T13:19:29.158" v="43" actId="1036"/>
        <pc:sldMkLst>
          <pc:docMk/>
          <pc:sldMk cId="3458699803" sldId="545"/>
        </pc:sldMkLst>
        <pc:picChg chg="add mod">
          <ac:chgData name="Dieter Beaven" userId="9bbdb69f-69d0-4759-aa9b-5c090a2da237" providerId="ADAL" clId="{03D6BB44-DA47-4237-8FB5-1E05C4534871}" dt="2025-06-19T13:19:29.158" v="43" actId="1036"/>
          <ac:picMkLst>
            <pc:docMk/>
            <pc:sldMk cId="3458699803" sldId="545"/>
            <ac:picMk id="6" creationId="{7E796D4B-F4B0-BF65-5560-4E0AE618999A}"/>
          </ac:picMkLst>
        </pc:picChg>
      </pc:sldChg>
      <pc:sldChg chg="addSp delSp modSp mod">
        <pc:chgData name="Dieter Beaven" userId="9bbdb69f-69d0-4759-aa9b-5c090a2da237" providerId="ADAL" clId="{03D6BB44-DA47-4237-8FB5-1E05C4534871}" dt="2025-06-16T12:19:33.972" v="29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03D6BB44-DA47-4237-8FB5-1E05C4534871}" dt="2025-06-16T12:19:33.972" v="29" actId="1076"/>
          <ac:picMkLst>
            <pc:docMk/>
            <pc:sldMk cId="4091202299" sldId="550"/>
            <ac:picMk id="9" creationId="{257B6177-753F-D600-E172-244893B4A5AD}"/>
          </ac:picMkLst>
        </pc:picChg>
      </pc:sldChg>
      <pc:sldChg chg="del">
        <pc:chgData name="Dieter Beaven" userId="9bbdb69f-69d0-4759-aa9b-5c090a2da237" providerId="ADAL" clId="{03D6BB44-DA47-4237-8FB5-1E05C4534871}" dt="2025-06-16T11:58:59.818" v="6" actId="47"/>
        <pc:sldMkLst>
          <pc:docMk/>
          <pc:sldMk cId="3826585799" sldId="551"/>
        </pc:sldMkLst>
      </pc:sldChg>
      <pc:sldChg chg="del">
        <pc:chgData name="Dieter Beaven" userId="9bbdb69f-69d0-4759-aa9b-5c090a2da237" providerId="ADAL" clId="{03D6BB44-DA47-4237-8FB5-1E05C4534871}" dt="2025-06-19T13:19:25.845" v="41" actId="47"/>
        <pc:sldMkLst>
          <pc:docMk/>
          <pc:sldMk cId="2531956736" sldId="552"/>
        </pc:sldMkLst>
      </pc:sldChg>
      <pc:sldChg chg="addSp delSp modSp add mod">
        <pc:chgData name="Dieter Beaven" userId="9bbdb69f-69d0-4759-aa9b-5c090a2da237" providerId="ADAL" clId="{03D6BB44-DA47-4237-8FB5-1E05C4534871}" dt="2025-06-16T12:21:23.617" v="37" actId="1076"/>
        <pc:sldMkLst>
          <pc:docMk/>
          <pc:sldMk cId="2481755556" sldId="679"/>
        </pc:sldMkLst>
        <pc:picChg chg="add mod">
          <ac:chgData name="Dieter Beaven" userId="9bbdb69f-69d0-4759-aa9b-5c090a2da237" providerId="ADAL" clId="{03D6BB44-DA47-4237-8FB5-1E05C4534871}" dt="2025-06-16T12:21:23.617" v="37" actId="1076"/>
          <ac:picMkLst>
            <pc:docMk/>
            <pc:sldMk cId="2481755556" sldId="679"/>
            <ac:picMk id="6" creationId="{5270095D-99B7-9F51-7140-8E74A8C0E27A}"/>
          </ac:picMkLst>
        </pc:picChg>
      </pc:sldChg>
      <pc:sldChg chg="addSp modSp add mod">
        <pc:chgData name="Dieter Beaven" userId="9bbdb69f-69d0-4759-aa9b-5c090a2da237" providerId="ADAL" clId="{03D6BB44-DA47-4237-8FB5-1E05C4534871}" dt="2025-06-16T12:21:49.673" v="39" actId="1076"/>
        <pc:sldMkLst>
          <pc:docMk/>
          <pc:sldMk cId="1305271993" sldId="680"/>
        </pc:sldMkLst>
        <pc:picChg chg="add mod">
          <ac:chgData name="Dieter Beaven" userId="9bbdb69f-69d0-4759-aa9b-5c090a2da237" providerId="ADAL" clId="{03D6BB44-DA47-4237-8FB5-1E05C4534871}" dt="2025-06-16T12:21:49.673" v="39" actId="1076"/>
          <ac:picMkLst>
            <pc:docMk/>
            <pc:sldMk cId="1305271993" sldId="680"/>
            <ac:picMk id="6" creationId="{828A81AA-4720-B538-1381-94A4E020E83A}"/>
          </ac:picMkLst>
        </pc:picChg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D019A9D3-1CAF-4FD1-A336-2E1B0A5325AC}"/>
    <pc:docChg chg="modSld">
      <pc:chgData name="Dieter Beaven" userId="9bbdb69f-69d0-4759-aa9b-5c090a2da237" providerId="ADAL" clId="{D019A9D3-1CAF-4FD1-A336-2E1B0A5325AC}" dt="2025-04-25T15:29:00.264" v="5" actId="20577"/>
      <pc:docMkLst>
        <pc:docMk/>
      </pc:docMkLst>
      <pc:sldChg chg="modSp mod">
        <pc:chgData name="Dieter Beaven" userId="9bbdb69f-69d0-4759-aa9b-5c090a2da237" providerId="ADAL" clId="{D019A9D3-1CAF-4FD1-A336-2E1B0A5325AC}" dt="2025-04-25T15:29:00.264" v="5" actId="20577"/>
        <pc:sldMkLst>
          <pc:docMk/>
          <pc:sldMk cId="3991975165" sldId="547"/>
        </pc:sldMkLst>
        <pc:spChg chg="mod">
          <ac:chgData name="Dieter Beaven" userId="9bbdb69f-69d0-4759-aa9b-5c090a2da237" providerId="ADAL" clId="{D019A9D3-1CAF-4FD1-A336-2E1B0A5325AC}" dt="2025-04-25T15:29:00.264" v="5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D019A9D3-1CAF-4FD1-A336-2E1B0A5325AC}" dt="2025-04-25T15:26:38.723" v="3" actId="20577"/>
        <pc:sldMkLst>
          <pc:docMk/>
          <pc:sldMk cId="3055658135" sldId="549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55020A47-A906-459B-B5DC-284E60E820F3}"/>
    <pc:docChg chg="modSld">
      <pc:chgData name="Dieter Beaven" userId="9bbdb69f-69d0-4759-aa9b-5c090a2da237" providerId="ADAL" clId="{55020A47-A906-459B-B5DC-284E60E820F3}" dt="2025-04-28T12:59:41.681" v="30" actId="20577"/>
      <pc:docMkLst>
        <pc:docMk/>
      </pc:docMkLst>
      <pc:sldChg chg="modSp mod">
        <pc:chgData name="Dieter Beaven" userId="9bbdb69f-69d0-4759-aa9b-5c090a2da237" providerId="ADAL" clId="{55020A47-A906-459B-B5DC-284E60E820F3}" dt="2025-04-28T12:59:41.681" v="30" actId="20577"/>
        <pc:sldMkLst>
          <pc:docMk/>
          <pc:sldMk cId="3991975165" sldId="547"/>
        </pc:sldMkLst>
        <pc:spChg chg="mod">
          <ac:chgData name="Dieter Beaven" userId="9bbdb69f-69d0-4759-aa9b-5c090a2da237" providerId="ADAL" clId="{55020A47-A906-459B-B5DC-284E60E820F3}" dt="2025-04-28T12:59:41.681" v="30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0C1B57BF-BAA1-482F-AF89-BE0B3E3807E8}"/>
    <pc:docChg chg="addSld delSld modSld">
      <pc:chgData name="Dieter Beaven" userId="9bbdb69f-69d0-4759-aa9b-5c090a2da237" providerId="ADAL" clId="{0C1B57BF-BAA1-482F-AF89-BE0B3E3807E8}" dt="2025-05-02T12:05:19.845" v="44" actId="6549"/>
      <pc:docMkLst>
        <pc:docMk/>
      </pc:docMkLst>
      <pc:sldChg chg="modSp mod">
        <pc:chgData name="Dieter Beaven" userId="9bbdb69f-69d0-4759-aa9b-5c090a2da237" providerId="ADAL" clId="{0C1B57BF-BAA1-482F-AF89-BE0B3E3807E8}" dt="2025-05-02T12:04:55.663" v="28" actId="20577"/>
        <pc:sldMkLst>
          <pc:docMk/>
          <pc:sldMk cId="3991975165" sldId="547"/>
        </pc:sldMkLst>
        <pc:spChg chg="mod">
          <ac:chgData name="Dieter Beaven" userId="9bbdb69f-69d0-4759-aa9b-5c090a2da237" providerId="ADAL" clId="{0C1B57BF-BAA1-482F-AF89-BE0B3E3807E8}" dt="2025-05-02T12:04:55.663" v="28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del">
        <pc:chgData name="Dieter Beaven" userId="9bbdb69f-69d0-4759-aa9b-5c090a2da237" providerId="ADAL" clId="{0C1B57BF-BAA1-482F-AF89-BE0B3E3807E8}" dt="2025-05-02T12:05:02.419" v="29" actId="47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0C1B57BF-BAA1-482F-AF89-BE0B3E3807E8}" dt="2025-05-02T12:04:35.605" v="0"/>
        <pc:sldMkLst>
          <pc:docMk/>
          <pc:sldMk cId="1081967862" sldId="659"/>
        </pc:sldMkLst>
      </pc:sldChg>
      <pc:sldChg chg="add">
        <pc:chgData name="Dieter Beaven" userId="9bbdb69f-69d0-4759-aa9b-5c090a2da237" providerId="ADAL" clId="{0C1B57BF-BAA1-482F-AF89-BE0B3E3807E8}" dt="2025-05-02T12:04:35.605" v="0"/>
        <pc:sldMkLst>
          <pc:docMk/>
          <pc:sldMk cId="345389505" sldId="663"/>
        </pc:sldMkLst>
      </pc:sldChg>
      <pc:sldChg chg="add">
        <pc:chgData name="Dieter Beaven" userId="9bbdb69f-69d0-4759-aa9b-5c090a2da237" providerId="ADAL" clId="{0C1B57BF-BAA1-482F-AF89-BE0B3E3807E8}" dt="2025-05-02T12:04:35.605" v="0"/>
        <pc:sldMkLst>
          <pc:docMk/>
          <pc:sldMk cId="1661075617" sldId="667"/>
        </pc:sldMkLst>
      </pc:sldChg>
      <pc:sldChg chg="add">
        <pc:chgData name="Dieter Beaven" userId="9bbdb69f-69d0-4759-aa9b-5c090a2da237" providerId="ADAL" clId="{0C1B57BF-BAA1-482F-AF89-BE0B3E3807E8}" dt="2025-05-02T12:04:35.605" v="0"/>
        <pc:sldMkLst>
          <pc:docMk/>
          <pc:sldMk cId="2802668260" sldId="668"/>
        </pc:sldMkLst>
      </pc:sldChg>
      <pc:sldChg chg="add">
        <pc:chgData name="Dieter Beaven" userId="9bbdb69f-69d0-4759-aa9b-5c090a2da237" providerId="ADAL" clId="{0C1B57BF-BAA1-482F-AF89-BE0B3E3807E8}" dt="2025-05-02T12:04:35.605" v="0"/>
        <pc:sldMkLst>
          <pc:docMk/>
          <pc:sldMk cId="3109670608" sldId="669"/>
        </pc:sldMkLst>
      </pc:sldChg>
      <pc:sldChg chg="modSp add mod">
        <pc:chgData name="Dieter Beaven" userId="9bbdb69f-69d0-4759-aa9b-5c090a2da237" providerId="ADAL" clId="{0C1B57BF-BAA1-482F-AF89-BE0B3E3807E8}" dt="2025-05-02T12:05:19.845" v="44" actId="6549"/>
        <pc:sldMkLst>
          <pc:docMk/>
          <pc:sldMk cId="2851790154" sldId="670"/>
        </pc:sldMkLst>
        <pc:spChg chg="mod">
          <ac:chgData name="Dieter Beaven" userId="9bbdb69f-69d0-4759-aa9b-5c090a2da237" providerId="ADAL" clId="{0C1B57BF-BAA1-482F-AF89-BE0B3E3807E8}" dt="2025-05-02T12:05:11.706" v="32" actId="6549"/>
          <ac:spMkLst>
            <pc:docMk/>
            <pc:sldMk cId="2851790154" sldId="670"/>
            <ac:spMk id="3" creationId="{00000000-0000-0000-0000-000000000000}"/>
          </ac:spMkLst>
        </pc:spChg>
        <pc:spChg chg="mod">
          <ac:chgData name="Dieter Beaven" userId="9bbdb69f-69d0-4759-aa9b-5c090a2da237" providerId="ADAL" clId="{0C1B57BF-BAA1-482F-AF89-BE0B3E3807E8}" dt="2025-05-02T12:05:19.845" v="44" actId="6549"/>
          <ac:spMkLst>
            <pc:docMk/>
            <pc:sldMk cId="2851790154" sldId="670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0C1B57BF-BAA1-482F-AF89-BE0B3E3807E8}" dt="2025-05-02T12:04:35.605" v="0"/>
        <pc:sldMkLst>
          <pc:docMk/>
          <pc:sldMk cId="296786183" sldId="677"/>
        </pc:sldMkLst>
      </pc:sldChg>
      <pc:sldChg chg="add">
        <pc:chgData name="Dieter Beaven" userId="9bbdb69f-69d0-4759-aa9b-5c090a2da237" providerId="ADAL" clId="{0C1B57BF-BAA1-482F-AF89-BE0B3E3807E8}" dt="2025-05-02T12:04:35.605" v="0"/>
        <pc:sldMkLst>
          <pc:docMk/>
          <pc:sldMk cId="386689099" sldId="678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1.png"/><Relationship Id="rId13" Type="http://schemas.openxmlformats.org/officeDocument/2006/relationships/image" Target="../media/image250.png"/><Relationship Id="rId3" Type="http://schemas.openxmlformats.org/officeDocument/2006/relationships/image" Target="../media/image1510.png"/><Relationship Id="rId7" Type="http://schemas.openxmlformats.org/officeDocument/2006/relationships/image" Target="../media/image1911.png"/><Relationship Id="rId12" Type="http://schemas.openxmlformats.org/officeDocument/2006/relationships/image" Target="../media/image242.png"/><Relationship Id="rId17" Type="http://schemas.openxmlformats.org/officeDocument/2006/relationships/image" Target="../media/image290.png"/><Relationship Id="rId2" Type="http://schemas.openxmlformats.org/officeDocument/2006/relationships/image" Target="../media/image1410.png"/><Relationship Id="rId16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0.png"/><Relationship Id="rId11" Type="http://schemas.openxmlformats.org/officeDocument/2006/relationships/image" Target="../media/image2310.png"/><Relationship Id="rId5" Type="http://schemas.openxmlformats.org/officeDocument/2006/relationships/image" Target="../media/image1710.png"/><Relationship Id="rId15" Type="http://schemas.openxmlformats.org/officeDocument/2006/relationships/image" Target="../media/image270.png"/><Relationship Id="rId10" Type="http://schemas.openxmlformats.org/officeDocument/2006/relationships/image" Target="../media/image2211.png"/><Relationship Id="rId4" Type="http://schemas.openxmlformats.org/officeDocument/2006/relationships/image" Target="../media/image1610.png"/><Relationship Id="rId9" Type="http://schemas.openxmlformats.org/officeDocument/2006/relationships/image" Target="../media/image2111.png"/><Relationship Id="rId14" Type="http://schemas.openxmlformats.org/officeDocument/2006/relationships/image" Target="../media/image2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7" Type="http://schemas.openxmlformats.org/officeDocument/2006/relationships/image" Target="../media/image141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12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64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Relationship Id="rId9" Type="http://schemas.openxmlformats.org/officeDocument/2006/relationships/image" Target="../media/image16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67.png"/><Relationship Id="rId7" Type="http://schemas.openxmlformats.org/officeDocument/2006/relationships/image" Target="../media/image172.png"/><Relationship Id="rId12" Type="http://schemas.openxmlformats.org/officeDocument/2006/relationships/image" Target="../media/image142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4" Type="http://schemas.openxmlformats.org/officeDocument/2006/relationships/image" Target="../media/image168.png"/><Relationship Id="rId9" Type="http://schemas.openxmlformats.org/officeDocument/2006/relationships/image" Target="../media/image17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4.png"/><Relationship Id="rId7" Type="http://schemas.openxmlformats.org/officeDocument/2006/relationships/image" Target="../media/image153.png"/><Relationship Id="rId12" Type="http://schemas.openxmlformats.org/officeDocument/2006/relationships/image" Target="../media/image169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163.png"/><Relationship Id="rId5" Type="http://schemas.openxmlformats.org/officeDocument/2006/relationships/image" Target="../media/image146.png"/><Relationship Id="rId10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9: </a:t>
            </a:r>
            <a:r>
              <a:rPr lang="en-GB" dirty="0">
                <a:solidFill>
                  <a:schemeClr val="accent5"/>
                </a:solidFill>
              </a:rPr>
              <a:t>Trigonometric Ratios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Solving Triangle Problems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7E3AF92-A28A-269A-123A-A64B4966E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28" y="679276"/>
            <a:ext cx="67056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57B6177-753F-D600-E172-244893B4A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8" y="908720"/>
            <a:ext cx="73152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3D43-05BB-7AEF-8338-517F51390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D12A38-ABDE-7178-84E0-3DD5BE744915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A5122E78-BFAE-1EF2-C2D9-2AA7F031EBBD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A9A7D48-3AF4-A9A1-EB5D-1527A8B03CE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270095D-99B7-9F51-7140-8E74A8C0E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03" y="692696"/>
            <a:ext cx="710565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5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D1A0D-58B3-E7DD-05F1-86C011DF6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6A34B50-3413-E86E-545F-94D931DF065F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49D238FC-A698-68E3-8531-6D3BDB7E0634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4A094CC-C592-A556-CBCD-C7CEBF84CD24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28A81AA-4720-B538-1381-94A4E020E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28" y="764704"/>
            <a:ext cx="71628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7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E796D4B-F4B0-BF65-5560-4E0AE618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085"/>
            <a:ext cx="9144000" cy="48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Sin or cosine rule?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Freeform 4"/>
          <p:cNvSpPr/>
          <p:nvPr/>
        </p:nvSpPr>
        <p:spPr>
          <a:xfrm>
            <a:off x="625492" y="1923028"/>
            <a:ext cx="2004291" cy="1062182"/>
          </a:xfrm>
          <a:custGeom>
            <a:avLst/>
            <a:gdLst>
              <a:gd name="connsiteX0" fmla="*/ 563418 w 2004291"/>
              <a:gd name="connsiteY0" fmla="*/ 0 h 1062182"/>
              <a:gd name="connsiteX1" fmla="*/ 0 w 2004291"/>
              <a:gd name="connsiteY1" fmla="*/ 1062182 h 1062182"/>
              <a:gd name="connsiteX2" fmla="*/ 2004291 w 2004291"/>
              <a:gd name="connsiteY2" fmla="*/ 443346 h 1062182"/>
              <a:gd name="connsiteX3" fmla="*/ 563418 w 2004291"/>
              <a:gd name="connsiteY3" fmla="*/ 0 h 106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291" h="1062182">
                <a:moveTo>
                  <a:pt x="563418" y="0"/>
                </a:moveTo>
                <a:lnTo>
                  <a:pt x="0" y="1062182"/>
                </a:lnTo>
                <a:lnTo>
                  <a:pt x="2004291" y="443346"/>
                </a:lnTo>
                <a:lnTo>
                  <a:pt x="563418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1066878" y="2027287"/>
            <a:ext cx="397164" cy="168546"/>
          </a:xfrm>
          <a:custGeom>
            <a:avLst/>
            <a:gdLst>
              <a:gd name="connsiteX0" fmla="*/ 0 w 397164"/>
              <a:gd name="connsiteY0" fmla="*/ 147781 h 168546"/>
              <a:gd name="connsiteX1" fmla="*/ 157019 w 397164"/>
              <a:gd name="connsiteY1" fmla="*/ 166254 h 168546"/>
              <a:gd name="connsiteX2" fmla="*/ 332510 w 397164"/>
              <a:gd name="connsiteY2" fmla="*/ 101600 h 168546"/>
              <a:gd name="connsiteX3" fmla="*/ 397164 w 397164"/>
              <a:gd name="connsiteY3" fmla="*/ 0 h 16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164" h="168546">
                <a:moveTo>
                  <a:pt x="0" y="147781"/>
                </a:moveTo>
                <a:cubicBezTo>
                  <a:pt x="50800" y="160866"/>
                  <a:pt x="101601" y="173951"/>
                  <a:pt x="157019" y="166254"/>
                </a:cubicBezTo>
                <a:cubicBezTo>
                  <a:pt x="212437" y="158557"/>
                  <a:pt x="292486" y="129309"/>
                  <a:pt x="332510" y="101600"/>
                </a:cubicBezTo>
                <a:cubicBezTo>
                  <a:pt x="372534" y="73891"/>
                  <a:pt x="384849" y="36945"/>
                  <a:pt x="39716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2128903" y="2230487"/>
            <a:ext cx="27866" cy="295563"/>
          </a:xfrm>
          <a:custGeom>
            <a:avLst/>
            <a:gdLst>
              <a:gd name="connsiteX0" fmla="*/ 27866 w 27866"/>
              <a:gd name="connsiteY0" fmla="*/ 0 h 295563"/>
              <a:gd name="connsiteX1" fmla="*/ 157 w 27866"/>
              <a:gd name="connsiteY1" fmla="*/ 138545 h 295563"/>
              <a:gd name="connsiteX2" fmla="*/ 18630 w 27866"/>
              <a:gd name="connsiteY2" fmla="*/ 295563 h 29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66" h="295563">
                <a:moveTo>
                  <a:pt x="27866" y="0"/>
                </a:moveTo>
                <a:cubicBezTo>
                  <a:pt x="14781" y="44642"/>
                  <a:pt x="1696" y="89285"/>
                  <a:pt x="157" y="138545"/>
                </a:cubicBezTo>
                <a:cubicBezTo>
                  <a:pt x="-1382" y="187805"/>
                  <a:pt x="8624" y="241684"/>
                  <a:pt x="18630" y="2955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39169" y="2114456"/>
                <a:ext cx="7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100°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69" y="2114456"/>
                <a:ext cx="751353" cy="36933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27637" y="2193602"/>
                <a:ext cx="7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37" y="2193602"/>
                <a:ext cx="751353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89124" y="2734155"/>
                <a:ext cx="7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24" y="2734155"/>
                <a:ext cx="751353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5525" y="2114456"/>
                <a:ext cx="7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25" y="2114456"/>
                <a:ext cx="751353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553485" y="3934305"/>
            <a:ext cx="2004291" cy="1062182"/>
          </a:xfrm>
          <a:custGeom>
            <a:avLst/>
            <a:gdLst>
              <a:gd name="connsiteX0" fmla="*/ 563418 w 2004291"/>
              <a:gd name="connsiteY0" fmla="*/ 0 h 1062182"/>
              <a:gd name="connsiteX1" fmla="*/ 0 w 2004291"/>
              <a:gd name="connsiteY1" fmla="*/ 1062182 h 1062182"/>
              <a:gd name="connsiteX2" fmla="*/ 2004291 w 2004291"/>
              <a:gd name="connsiteY2" fmla="*/ 443346 h 1062182"/>
              <a:gd name="connsiteX3" fmla="*/ 563418 w 2004291"/>
              <a:gd name="connsiteY3" fmla="*/ 0 h 106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291" h="1062182">
                <a:moveTo>
                  <a:pt x="563418" y="0"/>
                </a:moveTo>
                <a:lnTo>
                  <a:pt x="0" y="1062182"/>
                </a:lnTo>
                <a:lnTo>
                  <a:pt x="2004291" y="443346"/>
                </a:lnTo>
                <a:lnTo>
                  <a:pt x="563418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2056896" y="4241764"/>
            <a:ext cx="27866" cy="295563"/>
          </a:xfrm>
          <a:custGeom>
            <a:avLst/>
            <a:gdLst>
              <a:gd name="connsiteX0" fmla="*/ 27866 w 27866"/>
              <a:gd name="connsiteY0" fmla="*/ 0 h 295563"/>
              <a:gd name="connsiteX1" fmla="*/ 157 w 27866"/>
              <a:gd name="connsiteY1" fmla="*/ 138545 h 295563"/>
              <a:gd name="connsiteX2" fmla="*/ 18630 w 27866"/>
              <a:gd name="connsiteY2" fmla="*/ 295563 h 29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66" h="295563">
                <a:moveTo>
                  <a:pt x="27866" y="0"/>
                </a:moveTo>
                <a:cubicBezTo>
                  <a:pt x="14781" y="44642"/>
                  <a:pt x="1696" y="89285"/>
                  <a:pt x="157" y="138545"/>
                </a:cubicBezTo>
                <a:cubicBezTo>
                  <a:pt x="-1382" y="187805"/>
                  <a:pt x="8624" y="241684"/>
                  <a:pt x="18630" y="2955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64042" y="4184377"/>
                <a:ext cx="7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40°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042" y="4184377"/>
                <a:ext cx="751353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0006" y="4396600"/>
                <a:ext cx="7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45°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06" y="4396600"/>
                <a:ext cx="75135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3518" y="4125733"/>
                <a:ext cx="7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18" y="4125733"/>
                <a:ext cx="751353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447544" y="3800721"/>
                <a:ext cx="7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544" y="3800721"/>
                <a:ext cx="751353" cy="369332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/>
          <p:cNvSpPr/>
          <p:nvPr/>
        </p:nvSpPr>
        <p:spPr>
          <a:xfrm>
            <a:off x="4693687" y="4022618"/>
            <a:ext cx="2004291" cy="1062182"/>
          </a:xfrm>
          <a:custGeom>
            <a:avLst/>
            <a:gdLst>
              <a:gd name="connsiteX0" fmla="*/ 563418 w 2004291"/>
              <a:gd name="connsiteY0" fmla="*/ 0 h 1062182"/>
              <a:gd name="connsiteX1" fmla="*/ 0 w 2004291"/>
              <a:gd name="connsiteY1" fmla="*/ 1062182 h 1062182"/>
              <a:gd name="connsiteX2" fmla="*/ 2004291 w 2004291"/>
              <a:gd name="connsiteY2" fmla="*/ 443346 h 1062182"/>
              <a:gd name="connsiteX3" fmla="*/ 563418 w 2004291"/>
              <a:gd name="connsiteY3" fmla="*/ 0 h 106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291" h="1062182">
                <a:moveTo>
                  <a:pt x="563418" y="0"/>
                </a:moveTo>
                <a:lnTo>
                  <a:pt x="0" y="1062182"/>
                </a:lnTo>
                <a:lnTo>
                  <a:pt x="2004291" y="443346"/>
                </a:lnTo>
                <a:lnTo>
                  <a:pt x="563418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 20"/>
          <p:cNvSpPr/>
          <p:nvPr/>
        </p:nvSpPr>
        <p:spPr>
          <a:xfrm>
            <a:off x="6197098" y="4330077"/>
            <a:ext cx="27866" cy="295563"/>
          </a:xfrm>
          <a:custGeom>
            <a:avLst/>
            <a:gdLst>
              <a:gd name="connsiteX0" fmla="*/ 27866 w 27866"/>
              <a:gd name="connsiteY0" fmla="*/ 0 h 295563"/>
              <a:gd name="connsiteX1" fmla="*/ 157 w 27866"/>
              <a:gd name="connsiteY1" fmla="*/ 138545 h 295563"/>
              <a:gd name="connsiteX2" fmla="*/ 18630 w 27866"/>
              <a:gd name="connsiteY2" fmla="*/ 295563 h 29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66" h="295563">
                <a:moveTo>
                  <a:pt x="27866" y="0"/>
                </a:moveTo>
                <a:cubicBezTo>
                  <a:pt x="14781" y="44642"/>
                  <a:pt x="1696" y="89285"/>
                  <a:pt x="157" y="138545"/>
                </a:cubicBezTo>
                <a:cubicBezTo>
                  <a:pt x="-1382" y="187805"/>
                  <a:pt x="8624" y="241684"/>
                  <a:pt x="18630" y="2955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604244" y="4272690"/>
                <a:ext cx="7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244" y="4272690"/>
                <a:ext cx="751353" cy="369332"/>
              </a:xfrm>
              <a:prstGeom prst="rect">
                <a:avLst/>
              </a:prstGeom>
              <a:blipFill rotWithShape="1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57319" y="4833745"/>
                <a:ext cx="7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319" y="4833745"/>
                <a:ext cx="751353" cy="369332"/>
              </a:xfrm>
              <a:prstGeom prst="rect">
                <a:avLst/>
              </a:prstGeom>
              <a:blipFill rotWithShape="1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83720" y="4214046"/>
                <a:ext cx="7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720" y="4214046"/>
                <a:ext cx="751353" cy="369332"/>
              </a:xfrm>
              <a:prstGeom prst="rect">
                <a:avLst/>
              </a:prstGeom>
              <a:blipFill rotWithShape="1">
                <a:blip r:embed="rId1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87746" y="3889034"/>
                <a:ext cx="7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746" y="3889034"/>
                <a:ext cx="751353" cy="369332"/>
              </a:xfrm>
              <a:prstGeom prst="rect">
                <a:avLst/>
              </a:prstGeom>
              <a:blipFill rotWithShape="1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/>
          <p:nvPr/>
        </p:nvSpPr>
        <p:spPr>
          <a:xfrm>
            <a:off x="4627978" y="1802009"/>
            <a:ext cx="2004291" cy="1062182"/>
          </a:xfrm>
          <a:custGeom>
            <a:avLst/>
            <a:gdLst>
              <a:gd name="connsiteX0" fmla="*/ 563418 w 2004291"/>
              <a:gd name="connsiteY0" fmla="*/ 0 h 1062182"/>
              <a:gd name="connsiteX1" fmla="*/ 0 w 2004291"/>
              <a:gd name="connsiteY1" fmla="*/ 1062182 h 1062182"/>
              <a:gd name="connsiteX2" fmla="*/ 2004291 w 2004291"/>
              <a:gd name="connsiteY2" fmla="*/ 443346 h 1062182"/>
              <a:gd name="connsiteX3" fmla="*/ 563418 w 2004291"/>
              <a:gd name="connsiteY3" fmla="*/ 0 h 106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4291" h="1062182">
                <a:moveTo>
                  <a:pt x="563418" y="0"/>
                </a:moveTo>
                <a:lnTo>
                  <a:pt x="0" y="1062182"/>
                </a:lnTo>
                <a:lnTo>
                  <a:pt x="2004291" y="443346"/>
                </a:lnTo>
                <a:lnTo>
                  <a:pt x="563418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 26"/>
          <p:cNvSpPr/>
          <p:nvPr/>
        </p:nvSpPr>
        <p:spPr>
          <a:xfrm>
            <a:off x="6131389" y="2109468"/>
            <a:ext cx="27866" cy="295563"/>
          </a:xfrm>
          <a:custGeom>
            <a:avLst/>
            <a:gdLst>
              <a:gd name="connsiteX0" fmla="*/ 27866 w 27866"/>
              <a:gd name="connsiteY0" fmla="*/ 0 h 295563"/>
              <a:gd name="connsiteX1" fmla="*/ 157 w 27866"/>
              <a:gd name="connsiteY1" fmla="*/ 138545 h 295563"/>
              <a:gd name="connsiteX2" fmla="*/ 18630 w 27866"/>
              <a:gd name="connsiteY2" fmla="*/ 295563 h 29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66" h="295563">
                <a:moveTo>
                  <a:pt x="27866" y="0"/>
                </a:moveTo>
                <a:cubicBezTo>
                  <a:pt x="14781" y="44642"/>
                  <a:pt x="1696" y="89285"/>
                  <a:pt x="157" y="138545"/>
                </a:cubicBezTo>
                <a:cubicBezTo>
                  <a:pt x="-1382" y="187805"/>
                  <a:pt x="8624" y="241684"/>
                  <a:pt x="18630" y="2955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38535" y="2052081"/>
                <a:ext cx="7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40°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535" y="2052081"/>
                <a:ext cx="751353" cy="369332"/>
              </a:xfrm>
              <a:prstGeom prst="rect">
                <a:avLst/>
              </a:prstGeom>
              <a:blipFill rotWithShape="1"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91610" y="2613136"/>
                <a:ext cx="7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610" y="2613136"/>
                <a:ext cx="751353" cy="369332"/>
              </a:xfrm>
              <a:prstGeom prst="rect">
                <a:avLst/>
              </a:prstGeom>
              <a:blipFill rotWithShape="1">
                <a:blip r:embed="rId1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318011" y="1993437"/>
                <a:ext cx="7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11" y="1993437"/>
                <a:ext cx="751353" cy="369332"/>
              </a:xfrm>
              <a:prstGeom prst="rect">
                <a:avLst/>
              </a:prstGeom>
              <a:blipFill rotWithShape="1">
                <a:blip r:embed="rId1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22037" y="1668425"/>
                <a:ext cx="7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037" y="1668425"/>
                <a:ext cx="751353" cy="369332"/>
              </a:xfrm>
              <a:prstGeom prst="rect">
                <a:avLst/>
              </a:prstGeom>
              <a:blipFill rotWithShape="1">
                <a:blip r:embed="rId1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302794" y="1124168"/>
            <a:ext cx="1227436" cy="471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Sine</a:t>
            </a:r>
          </a:p>
        </p:txBody>
      </p:sp>
      <p:sp>
        <p:nvSpPr>
          <p:cNvPr id="13" name="Freeform 12"/>
          <p:cNvSpPr/>
          <p:nvPr/>
        </p:nvSpPr>
        <p:spPr>
          <a:xfrm>
            <a:off x="766618" y="4590473"/>
            <a:ext cx="230909" cy="277091"/>
          </a:xfrm>
          <a:custGeom>
            <a:avLst/>
            <a:gdLst>
              <a:gd name="connsiteX0" fmla="*/ 0 w 230909"/>
              <a:gd name="connsiteY0" fmla="*/ 0 h 277091"/>
              <a:gd name="connsiteX1" fmla="*/ 120073 w 230909"/>
              <a:gd name="connsiteY1" fmla="*/ 46182 h 277091"/>
              <a:gd name="connsiteX2" fmla="*/ 203200 w 230909"/>
              <a:gd name="connsiteY2" fmla="*/ 157018 h 277091"/>
              <a:gd name="connsiteX3" fmla="*/ 230909 w 230909"/>
              <a:gd name="connsiteY3" fmla="*/ 277091 h 2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909" h="277091">
                <a:moveTo>
                  <a:pt x="0" y="0"/>
                </a:moveTo>
                <a:cubicBezTo>
                  <a:pt x="43103" y="10006"/>
                  <a:pt x="86206" y="20012"/>
                  <a:pt x="120073" y="46182"/>
                </a:cubicBezTo>
                <a:cubicBezTo>
                  <a:pt x="153940" y="72352"/>
                  <a:pt x="184727" y="118533"/>
                  <a:pt x="203200" y="157018"/>
                </a:cubicBezTo>
                <a:cubicBezTo>
                  <a:pt x="221673" y="195503"/>
                  <a:pt x="226291" y="236297"/>
                  <a:pt x="230909" y="2770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508665" y="679985"/>
            <a:ext cx="5428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Recall that whenever we have </a:t>
            </a:r>
            <a:r>
              <a:rPr lang="en-GB" sz="1600" b="1" dirty="0"/>
              <a:t>two “side-angle pairs</a:t>
            </a:r>
            <a:r>
              <a:rPr lang="en-GB" sz="1600" dirty="0"/>
              <a:t>” involved, use sine rule. If there’s </a:t>
            </a:r>
            <a:r>
              <a:rPr lang="en-GB" sz="1600" b="1" dirty="0"/>
              <a:t>3 sides </a:t>
            </a:r>
            <a:r>
              <a:rPr lang="en-GB" sz="1600" dirty="0"/>
              <a:t>involved, we can use cosine rule. Sine rule is generally easier to use than cosine rule.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64800" y="1124168"/>
            <a:ext cx="1227436" cy="471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Cosine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03266" y="5279703"/>
            <a:ext cx="1227436" cy="471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Sine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765272" y="5279703"/>
            <a:ext cx="1227436" cy="471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Cosine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584479" y="2628000"/>
            <a:ext cx="1227436" cy="471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Cosine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0003" y="2628000"/>
            <a:ext cx="1227436" cy="471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Sine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543731" y="5130062"/>
            <a:ext cx="1227436" cy="471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Cosine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59255" y="5130062"/>
            <a:ext cx="1227436" cy="471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Sine</a:t>
            </a:r>
          </a:p>
        </p:txBody>
      </p:sp>
    </p:spTree>
    <p:extLst>
      <p:ext uri="{BB962C8B-B14F-4D97-AF65-F5344CB8AC3E}">
        <p14:creationId xmlns:p14="http://schemas.microsoft.com/office/powerpoint/2010/main" val="34538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FF1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4F4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FF1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4F4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FF1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4F4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CFF1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4F4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34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Using sine rule twice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59632" y="692696"/>
          <a:ext cx="6029113" cy="13670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8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0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You have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You want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Use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#4 Two sides known and a missing side </a:t>
                      </a:r>
                      <a:r>
                        <a:rPr lang="en-GB" sz="2000" u="sng" dirty="0">
                          <a:effectLst/>
                        </a:rPr>
                        <a:t>not</a:t>
                      </a:r>
                      <a:r>
                        <a:rPr lang="en-GB" sz="2000" dirty="0">
                          <a:effectLst/>
                        </a:rPr>
                        <a:t> opposite known angle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Remaining side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Sine rule twice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903383" y="3029639"/>
            <a:ext cx="4263528" cy="2500828"/>
          </a:xfrm>
          <a:custGeom>
            <a:avLst/>
            <a:gdLst>
              <a:gd name="connsiteX0" fmla="*/ 958468 w 4263528"/>
              <a:gd name="connsiteY0" fmla="*/ 0 h 2500828"/>
              <a:gd name="connsiteX1" fmla="*/ 0 w 4263528"/>
              <a:gd name="connsiteY1" fmla="*/ 2500828 h 2500828"/>
              <a:gd name="connsiteX2" fmla="*/ 4263528 w 4263528"/>
              <a:gd name="connsiteY2" fmla="*/ 749147 h 2500828"/>
              <a:gd name="connsiteX3" fmla="*/ 958468 w 4263528"/>
              <a:gd name="connsiteY3" fmla="*/ 0 h 250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3528" h="2500828">
                <a:moveTo>
                  <a:pt x="958468" y="0"/>
                </a:moveTo>
                <a:lnTo>
                  <a:pt x="0" y="2500828"/>
                </a:lnTo>
                <a:lnTo>
                  <a:pt x="4263528" y="749147"/>
                </a:lnTo>
                <a:lnTo>
                  <a:pt x="958468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4212318" y="3580482"/>
            <a:ext cx="84260" cy="572877"/>
          </a:xfrm>
          <a:custGeom>
            <a:avLst/>
            <a:gdLst>
              <a:gd name="connsiteX0" fmla="*/ 84260 w 84260"/>
              <a:gd name="connsiteY0" fmla="*/ 0 h 572877"/>
              <a:gd name="connsiteX1" fmla="*/ 7142 w 84260"/>
              <a:gd name="connsiteY1" fmla="*/ 231354 h 572877"/>
              <a:gd name="connsiteX2" fmla="*/ 7142 w 84260"/>
              <a:gd name="connsiteY2" fmla="*/ 495759 h 572877"/>
              <a:gd name="connsiteX3" fmla="*/ 40193 w 84260"/>
              <a:gd name="connsiteY3" fmla="*/ 572877 h 57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260" h="572877">
                <a:moveTo>
                  <a:pt x="84260" y="0"/>
                </a:moveTo>
                <a:cubicBezTo>
                  <a:pt x="52127" y="74363"/>
                  <a:pt x="19995" y="148727"/>
                  <a:pt x="7142" y="231354"/>
                </a:cubicBezTo>
                <a:cubicBezTo>
                  <a:pt x="-5711" y="313981"/>
                  <a:pt x="1633" y="438839"/>
                  <a:pt x="7142" y="495759"/>
                </a:cubicBezTo>
                <a:cubicBezTo>
                  <a:pt x="12650" y="552680"/>
                  <a:pt x="26421" y="562778"/>
                  <a:pt x="40193" y="57287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31840" y="2852936"/>
                <a:ext cx="792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852936"/>
                <a:ext cx="792088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17609" y="4725144"/>
                <a:ext cx="792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09" y="4725144"/>
                <a:ext cx="79208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3568" y="3818388"/>
                <a:ext cx="792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818388"/>
                <a:ext cx="79208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20230" y="3687229"/>
                <a:ext cx="792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32°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30" y="3687229"/>
                <a:ext cx="792088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92080" y="2420888"/>
                <a:ext cx="385192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Given there is just one angle involved, you might attempt to use the cosine rule: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𝟑𝟐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GB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𝟑𝟐</m:t>
                          </m:r>
                        </m:e>
                      </m:fun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420888"/>
                <a:ext cx="3851920" cy="1754326"/>
              </a:xfrm>
              <a:prstGeom prst="rect">
                <a:avLst/>
              </a:prstGeom>
              <a:blipFill rotWithShape="0">
                <a:blip r:embed="rId6"/>
                <a:stretch>
                  <a:fillRect l="-1266" t="-17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15054" y="4756306"/>
                <a:ext cx="444794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This is a quadratic equation!</a:t>
                </a:r>
              </a:p>
              <a:p>
                <a:r>
                  <a:rPr lang="en-GB" b="1" dirty="0"/>
                  <a:t>It’s possible to solve this using the quadratic formula (using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𝟖</m:t>
                    </m:r>
                    <m:func>
                      <m:func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𝟑𝟐</m:t>
                        </m:r>
                      </m:e>
                    </m:func>
                    <m:r>
                      <a:rPr lang="en-GB" b="1" i="1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br>
                  <a:rPr lang="en-GB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GB" b="1" dirty="0"/>
                  <a:t>). However, this is a bit fiddly and not the primary method expected in the exam…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054" y="4756306"/>
                <a:ext cx="4447945" cy="1477328"/>
              </a:xfrm>
              <a:prstGeom prst="rect">
                <a:avLst/>
              </a:prstGeom>
              <a:blipFill>
                <a:blip r:embed="rId7"/>
                <a:stretch>
                  <a:fillRect l="-1235" t="-2058" r="-137" b="-5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292080" y="3385640"/>
            <a:ext cx="3744416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66107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Using sine rule twice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59632" y="692696"/>
          <a:ext cx="6029113" cy="13670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8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0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You have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You want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Use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#4 Two sides known and a missing side </a:t>
                      </a:r>
                      <a:r>
                        <a:rPr lang="en-GB" sz="2000" u="sng" dirty="0">
                          <a:effectLst/>
                        </a:rPr>
                        <a:t>not</a:t>
                      </a:r>
                      <a:r>
                        <a:rPr lang="en-GB" sz="2000" dirty="0">
                          <a:effectLst/>
                        </a:rPr>
                        <a:t> opposite known angle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Remaining side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Sine rule twice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2699792" y="3140968"/>
            <a:ext cx="4263528" cy="2500828"/>
          </a:xfrm>
          <a:custGeom>
            <a:avLst/>
            <a:gdLst>
              <a:gd name="connsiteX0" fmla="*/ 958468 w 4263528"/>
              <a:gd name="connsiteY0" fmla="*/ 0 h 2500828"/>
              <a:gd name="connsiteX1" fmla="*/ 0 w 4263528"/>
              <a:gd name="connsiteY1" fmla="*/ 2500828 h 2500828"/>
              <a:gd name="connsiteX2" fmla="*/ 4263528 w 4263528"/>
              <a:gd name="connsiteY2" fmla="*/ 749147 h 2500828"/>
              <a:gd name="connsiteX3" fmla="*/ 958468 w 4263528"/>
              <a:gd name="connsiteY3" fmla="*/ 0 h 250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3528" h="2500828">
                <a:moveTo>
                  <a:pt x="958468" y="0"/>
                </a:moveTo>
                <a:lnTo>
                  <a:pt x="0" y="2500828"/>
                </a:lnTo>
                <a:lnTo>
                  <a:pt x="4263528" y="749147"/>
                </a:lnTo>
                <a:lnTo>
                  <a:pt x="958468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6008727" y="3691811"/>
            <a:ext cx="84260" cy="572877"/>
          </a:xfrm>
          <a:custGeom>
            <a:avLst/>
            <a:gdLst>
              <a:gd name="connsiteX0" fmla="*/ 84260 w 84260"/>
              <a:gd name="connsiteY0" fmla="*/ 0 h 572877"/>
              <a:gd name="connsiteX1" fmla="*/ 7142 w 84260"/>
              <a:gd name="connsiteY1" fmla="*/ 231354 h 572877"/>
              <a:gd name="connsiteX2" fmla="*/ 7142 w 84260"/>
              <a:gd name="connsiteY2" fmla="*/ 495759 h 572877"/>
              <a:gd name="connsiteX3" fmla="*/ 40193 w 84260"/>
              <a:gd name="connsiteY3" fmla="*/ 572877 h 57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260" h="572877">
                <a:moveTo>
                  <a:pt x="84260" y="0"/>
                </a:moveTo>
                <a:cubicBezTo>
                  <a:pt x="52127" y="74363"/>
                  <a:pt x="19995" y="148727"/>
                  <a:pt x="7142" y="231354"/>
                </a:cubicBezTo>
                <a:cubicBezTo>
                  <a:pt x="-5711" y="313981"/>
                  <a:pt x="1633" y="438839"/>
                  <a:pt x="7142" y="495759"/>
                </a:cubicBezTo>
                <a:cubicBezTo>
                  <a:pt x="12650" y="552680"/>
                  <a:pt x="26421" y="562778"/>
                  <a:pt x="40193" y="57287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20595" y="3008098"/>
                <a:ext cx="792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595" y="3008098"/>
                <a:ext cx="792088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14018" y="4836473"/>
                <a:ext cx="792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18" y="4836473"/>
                <a:ext cx="79208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79977" y="3929717"/>
                <a:ext cx="792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77" y="3929717"/>
                <a:ext cx="79208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16639" y="3798558"/>
                <a:ext cx="792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32°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639" y="3798558"/>
                <a:ext cx="792088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79186" y="3086452"/>
                <a:ext cx="35427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𝟏𝟖𝟎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𝟑𝟐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𝟒𝟒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𝟗𝟓𝟓𝟔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𝟏𝟎𝟑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𝟎𝟒𝟒𝟒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186" y="3086452"/>
                <a:ext cx="3542707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07504" y="3754085"/>
            <a:ext cx="2970271" cy="1475115"/>
            <a:chOff x="389203" y="2029193"/>
            <a:chExt cx="2970271" cy="1475115"/>
          </a:xfrm>
        </p:grpSpPr>
        <p:sp>
          <p:nvSpPr>
            <p:cNvPr id="15" name="TextBox 14"/>
            <p:cNvSpPr txBox="1"/>
            <p:nvPr/>
          </p:nvSpPr>
          <p:spPr>
            <a:xfrm>
              <a:off x="389203" y="2029193"/>
              <a:ext cx="2508028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1: We could use the sine rule to find this angle.</a:t>
              </a:r>
            </a:p>
          </p:txBody>
        </p: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>
              <a:off x="1643217" y="2675524"/>
              <a:ext cx="1716257" cy="8287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943611" y="2348880"/>
            <a:ext cx="4980116" cy="890050"/>
            <a:chOff x="-2861145" y="1516079"/>
            <a:chExt cx="4980116" cy="890050"/>
          </a:xfrm>
        </p:grpSpPr>
        <p:sp>
          <p:nvSpPr>
            <p:cNvPr id="26" name="TextBox 25"/>
            <p:cNvSpPr txBox="1"/>
            <p:nvPr/>
          </p:nvSpPr>
          <p:spPr>
            <a:xfrm>
              <a:off x="-1121389" y="1516079"/>
              <a:ext cx="3240360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2: Which means we would then know this angle.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>
              <a:off x="-2861145" y="1839245"/>
              <a:ext cx="1739756" cy="56688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7504" y="4784334"/>
                <a:ext cx="2088232" cy="88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=44.9556°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784334"/>
                <a:ext cx="2088232" cy="8897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5076056" y="4488739"/>
            <a:ext cx="3849514" cy="646331"/>
            <a:chOff x="-1730543" y="1516079"/>
            <a:chExt cx="3849514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-1121389" y="1516079"/>
                  <a:ext cx="3240360" cy="64633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3: Using the sine rule a second time allows us to find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21389" y="1516079"/>
                  <a:ext cx="3240360" cy="64633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08" t="-2727" b="-1181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>
              <a:stCxn id="36" idx="1"/>
            </p:cNvCxnSpPr>
            <p:nvPr/>
          </p:nvCxnSpPr>
          <p:spPr>
            <a:xfrm flipH="1">
              <a:off x="-1730543" y="1839245"/>
              <a:ext cx="609154" cy="2106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704765" y="5176170"/>
                <a:ext cx="2958616" cy="978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func>
                            <m:func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103.0444</m:t>
                              </m:r>
                            </m:e>
                          </m:func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func>
                            <m:func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=5.52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𝑠𝑓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765" y="5176170"/>
                <a:ext cx="2958616" cy="978345"/>
              </a:xfrm>
              <a:prstGeom prst="rect">
                <a:avLst/>
              </a:prstGeom>
              <a:blipFill rotWithShape="0">
                <a:blip r:embed="rId12"/>
                <a:stretch>
                  <a:fillRect b="-49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95536" y="2276872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Wingdings" panose="05000000000000000000" pitchFamily="2" charset="2"/>
              </a:rPr>
              <a:t>!</a:t>
            </a:r>
            <a:endParaRPr lang="en-GB" dirty="0">
              <a:latin typeface="Wingdings" panose="05000000000000000000" pitchFamily="2" charset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40733" y="4636081"/>
            <a:ext cx="1738979" cy="10379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788912" y="3051050"/>
            <a:ext cx="3134815" cy="3585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892326" y="5177320"/>
            <a:ext cx="2922809" cy="10379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80266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12" grpId="0"/>
      <p:bldP spid="39" grpId="0"/>
      <p:bldP spid="42" grpId="0" animBg="1"/>
      <p:bldP spid="43" grpId="0" animBg="1"/>
      <p:bldP spid="43" grpId="1" animBg="1"/>
      <p:bldP spid="46" grpId="0" animBg="1"/>
      <p:bldP spid="4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Freeform 4"/>
          <p:cNvSpPr/>
          <p:nvPr/>
        </p:nvSpPr>
        <p:spPr>
          <a:xfrm>
            <a:off x="705080" y="1333041"/>
            <a:ext cx="4450814" cy="2423711"/>
          </a:xfrm>
          <a:custGeom>
            <a:avLst/>
            <a:gdLst>
              <a:gd name="connsiteX0" fmla="*/ 683045 w 4450814"/>
              <a:gd name="connsiteY0" fmla="*/ 0 h 2423711"/>
              <a:gd name="connsiteX1" fmla="*/ 0 w 4450814"/>
              <a:gd name="connsiteY1" fmla="*/ 2423711 h 2423711"/>
              <a:gd name="connsiteX2" fmla="*/ 4450814 w 4450814"/>
              <a:gd name="connsiteY2" fmla="*/ 561860 h 2423711"/>
              <a:gd name="connsiteX3" fmla="*/ 683045 w 4450814"/>
              <a:gd name="connsiteY3" fmla="*/ 0 h 242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0814" h="2423711">
                <a:moveTo>
                  <a:pt x="683045" y="0"/>
                </a:moveTo>
                <a:lnTo>
                  <a:pt x="0" y="2423711"/>
                </a:lnTo>
                <a:lnTo>
                  <a:pt x="4450814" y="561860"/>
                </a:lnTo>
                <a:lnTo>
                  <a:pt x="683045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3923928" y="3416521"/>
            <a:ext cx="4208443" cy="2148289"/>
          </a:xfrm>
          <a:custGeom>
            <a:avLst/>
            <a:gdLst>
              <a:gd name="connsiteX0" fmla="*/ 2159306 w 4208443"/>
              <a:gd name="connsiteY0" fmla="*/ 0 h 2148289"/>
              <a:gd name="connsiteX1" fmla="*/ 0 w 4208443"/>
              <a:gd name="connsiteY1" fmla="*/ 2148289 h 2148289"/>
              <a:gd name="connsiteX2" fmla="*/ 4208443 w 4208443"/>
              <a:gd name="connsiteY2" fmla="*/ 1972019 h 2148289"/>
              <a:gd name="connsiteX3" fmla="*/ 2159306 w 4208443"/>
              <a:gd name="connsiteY3" fmla="*/ 0 h 214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43" h="2148289">
                <a:moveTo>
                  <a:pt x="2159306" y="0"/>
                </a:moveTo>
                <a:lnTo>
                  <a:pt x="0" y="2148289"/>
                </a:lnTo>
                <a:lnTo>
                  <a:pt x="4208443" y="1972019"/>
                </a:lnTo>
                <a:lnTo>
                  <a:pt x="2159306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870333" y="3128790"/>
            <a:ext cx="497830" cy="352540"/>
          </a:xfrm>
          <a:custGeom>
            <a:avLst/>
            <a:gdLst>
              <a:gd name="connsiteX0" fmla="*/ 0 w 497830"/>
              <a:gd name="connsiteY0" fmla="*/ 0 h 352540"/>
              <a:gd name="connsiteX1" fmla="*/ 264404 w 497830"/>
              <a:gd name="connsiteY1" fmla="*/ 77118 h 352540"/>
              <a:gd name="connsiteX2" fmla="*/ 473725 w 497830"/>
              <a:gd name="connsiteY2" fmla="*/ 297456 h 352540"/>
              <a:gd name="connsiteX3" fmla="*/ 484742 w 497830"/>
              <a:gd name="connsiteY3" fmla="*/ 352540 h 3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830" h="352540">
                <a:moveTo>
                  <a:pt x="0" y="0"/>
                </a:moveTo>
                <a:cubicBezTo>
                  <a:pt x="92725" y="13771"/>
                  <a:pt x="185450" y="27542"/>
                  <a:pt x="264404" y="77118"/>
                </a:cubicBezTo>
                <a:cubicBezTo>
                  <a:pt x="343358" y="126694"/>
                  <a:pt x="437002" y="251552"/>
                  <a:pt x="473725" y="297456"/>
                </a:cubicBezTo>
                <a:cubicBezTo>
                  <a:pt x="510448" y="343360"/>
                  <a:pt x="497595" y="347950"/>
                  <a:pt x="484742" y="35254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7282149" y="4858439"/>
            <a:ext cx="297456" cy="583894"/>
          </a:xfrm>
          <a:custGeom>
            <a:avLst/>
            <a:gdLst>
              <a:gd name="connsiteX0" fmla="*/ 297456 w 297456"/>
              <a:gd name="connsiteY0" fmla="*/ 0 h 583894"/>
              <a:gd name="connsiteX1" fmla="*/ 77118 w 297456"/>
              <a:gd name="connsiteY1" fmla="*/ 253388 h 583894"/>
              <a:gd name="connsiteX2" fmla="*/ 22034 w 297456"/>
              <a:gd name="connsiteY2" fmla="*/ 484742 h 583894"/>
              <a:gd name="connsiteX3" fmla="*/ 0 w 297456"/>
              <a:gd name="connsiteY3" fmla="*/ 583894 h 58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456" h="583894">
                <a:moveTo>
                  <a:pt x="297456" y="0"/>
                </a:moveTo>
                <a:cubicBezTo>
                  <a:pt x="210239" y="86299"/>
                  <a:pt x="123022" y="172598"/>
                  <a:pt x="77118" y="253388"/>
                </a:cubicBezTo>
                <a:cubicBezTo>
                  <a:pt x="31214" y="334178"/>
                  <a:pt x="34887" y="429658"/>
                  <a:pt x="22034" y="484742"/>
                </a:cubicBezTo>
                <a:cubicBezTo>
                  <a:pt x="9181" y="539826"/>
                  <a:pt x="4590" y="561860"/>
                  <a:pt x="0" y="58389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87461" y="2820318"/>
                <a:ext cx="792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61°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61" y="2820318"/>
                <a:ext cx="792088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67856" y="4811074"/>
                <a:ext cx="792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53°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856" y="4811074"/>
                <a:ext cx="79208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10291" y="2897957"/>
                <a:ext cx="792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291" y="2897957"/>
                <a:ext cx="79208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3570" y="1084421"/>
                <a:ext cx="792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70" y="1084421"/>
                <a:ext cx="79208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7160" y="1855571"/>
                <a:ext cx="792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60" y="1855571"/>
                <a:ext cx="792088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21687" y="3751765"/>
                <a:ext cx="792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687" y="3751765"/>
                <a:ext cx="792088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20175" y="3774539"/>
                <a:ext cx="792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175" y="3774539"/>
                <a:ext cx="792088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12263" y="1239684"/>
                <a:ext cx="23648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=6.97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63" y="1239684"/>
                <a:ext cx="2364886" cy="6463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86809" y="5150386"/>
                <a:ext cx="27467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=6.00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09" y="5150386"/>
                <a:ext cx="2746764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6528440" y="1148375"/>
            <a:ext cx="1185335" cy="737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45373" y="5058055"/>
            <a:ext cx="1105901" cy="737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0967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Problem Solving With Sine/Cosine Rule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2956" y="764704"/>
                <a:ext cx="8496944" cy="181588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[From Textbook] The diagram shows the locations of four mobile phone masts in a field,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=75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=80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600" dirty="0"/>
                  <a:t>, angle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𝐵𝐶𝐷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=55°</m:t>
                    </m:r>
                  </m:oMath>
                </a14:m>
                <a:r>
                  <a:rPr lang="en-GB" sz="1600" dirty="0"/>
                  <a:t> and angle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𝐴𝐷𝐶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=140°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r>
                  <a:rPr lang="en-GB" sz="1600" dirty="0"/>
                  <a:t>In order that the masts do not interfere with each other, they must be at least 70m apart.</a:t>
                </a:r>
              </a:p>
              <a:p>
                <a:r>
                  <a:rPr lang="en-GB" sz="1600" dirty="0"/>
                  <a:t>Given that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 is the minimum distance from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1600" dirty="0"/>
                  <a:t>, find:</a:t>
                </a:r>
              </a:p>
              <a:p>
                <a:pPr marL="342900" indent="-342900">
                  <a:buAutoNum type="alphaLcParenR"/>
                </a:pPr>
                <a:r>
                  <a:rPr lang="en-GB" sz="1600" dirty="0"/>
                  <a:t>The distance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 is from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GB" sz="1600" dirty="0"/>
              </a:p>
              <a:p>
                <a:pPr marL="342900" indent="-342900">
                  <a:buAutoNum type="alphaLcParenR"/>
                </a:pPr>
                <a:r>
                  <a:rPr lang="en-GB" sz="1600" dirty="0"/>
                  <a:t>The angle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𝐵𝐴𝐷</m:t>
                    </m:r>
                  </m:oMath>
                </a14:m>
                <a:endParaRPr lang="en-GB" sz="1600" dirty="0"/>
              </a:p>
              <a:p>
                <a:pPr marL="342900" indent="-342900">
                  <a:buAutoNum type="alphaLcParenR"/>
                </a:pPr>
                <a:r>
                  <a:rPr lang="en-GB" sz="1600" dirty="0"/>
                  <a:t>The area enclosed by the four masts.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56" y="764704"/>
                <a:ext cx="8496944" cy="1815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/>
          <p:cNvSpPr/>
          <p:nvPr/>
        </p:nvSpPr>
        <p:spPr>
          <a:xfrm>
            <a:off x="430807" y="3183498"/>
            <a:ext cx="3381153" cy="2402958"/>
          </a:xfrm>
          <a:custGeom>
            <a:avLst/>
            <a:gdLst>
              <a:gd name="connsiteX0" fmla="*/ 0 w 3381153"/>
              <a:gd name="connsiteY0" fmla="*/ 1307805 h 2402958"/>
              <a:gd name="connsiteX1" fmla="*/ 2105246 w 3381153"/>
              <a:gd name="connsiteY1" fmla="*/ 0 h 2402958"/>
              <a:gd name="connsiteX2" fmla="*/ 3381153 w 3381153"/>
              <a:gd name="connsiteY2" fmla="*/ 1010093 h 2402958"/>
              <a:gd name="connsiteX3" fmla="*/ 1435395 w 3381153"/>
              <a:gd name="connsiteY3" fmla="*/ 2402958 h 2402958"/>
              <a:gd name="connsiteX4" fmla="*/ 0 w 3381153"/>
              <a:gd name="connsiteY4" fmla="*/ 1307805 h 240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81153" h="2402958">
                <a:moveTo>
                  <a:pt x="0" y="1307805"/>
                </a:moveTo>
                <a:lnTo>
                  <a:pt x="2105246" y="0"/>
                </a:lnTo>
                <a:lnTo>
                  <a:pt x="3381153" y="1010093"/>
                </a:lnTo>
                <a:lnTo>
                  <a:pt x="1435395" y="2402958"/>
                </a:lnTo>
                <a:lnTo>
                  <a:pt x="0" y="1307805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>
            <a:stCxn id="6" idx="1"/>
            <a:endCxn id="6" idx="3"/>
          </p:cNvCxnSpPr>
          <p:nvPr/>
        </p:nvCxnSpPr>
        <p:spPr>
          <a:xfrm flipH="1">
            <a:off x="1866202" y="3183498"/>
            <a:ext cx="669851" cy="240295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reeform: Shape 8"/>
          <p:cNvSpPr/>
          <p:nvPr/>
        </p:nvSpPr>
        <p:spPr>
          <a:xfrm>
            <a:off x="1579123" y="5245131"/>
            <a:ext cx="627321" cy="139307"/>
          </a:xfrm>
          <a:custGeom>
            <a:avLst/>
            <a:gdLst>
              <a:gd name="connsiteX0" fmla="*/ 0 w 627321"/>
              <a:gd name="connsiteY0" fmla="*/ 139307 h 139307"/>
              <a:gd name="connsiteX1" fmla="*/ 318977 w 627321"/>
              <a:gd name="connsiteY1" fmla="*/ 1084 h 139307"/>
              <a:gd name="connsiteX2" fmla="*/ 627321 w 627321"/>
              <a:gd name="connsiteY2" fmla="*/ 86144 h 13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7321" h="139307">
                <a:moveTo>
                  <a:pt x="0" y="139307"/>
                </a:moveTo>
                <a:cubicBezTo>
                  <a:pt x="107212" y="74625"/>
                  <a:pt x="214424" y="9944"/>
                  <a:pt x="318977" y="1084"/>
                </a:cubicBezTo>
                <a:cubicBezTo>
                  <a:pt x="423531" y="-7777"/>
                  <a:pt x="525426" y="39183"/>
                  <a:pt x="627321" y="8614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81712" y="4883203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140°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712" y="4883203"/>
                <a:ext cx="6480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95216" y="4015645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55°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16" y="4015645"/>
                <a:ext cx="6480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/>
          <p:cNvSpPr/>
          <p:nvPr/>
        </p:nvSpPr>
        <p:spPr>
          <a:xfrm>
            <a:off x="3418488" y="3938410"/>
            <a:ext cx="74495" cy="489098"/>
          </a:xfrm>
          <a:custGeom>
            <a:avLst/>
            <a:gdLst>
              <a:gd name="connsiteX0" fmla="*/ 74495 w 74495"/>
              <a:gd name="connsiteY0" fmla="*/ 0 h 489098"/>
              <a:gd name="connsiteX1" fmla="*/ 68 w 74495"/>
              <a:gd name="connsiteY1" fmla="*/ 255181 h 489098"/>
              <a:gd name="connsiteX2" fmla="*/ 63863 w 74495"/>
              <a:gd name="connsiteY2" fmla="*/ 489098 h 48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495" h="489098">
                <a:moveTo>
                  <a:pt x="74495" y="0"/>
                </a:moveTo>
                <a:cubicBezTo>
                  <a:pt x="38167" y="86832"/>
                  <a:pt x="1840" y="173665"/>
                  <a:pt x="68" y="255181"/>
                </a:cubicBezTo>
                <a:cubicBezTo>
                  <a:pt x="-1704" y="336697"/>
                  <a:pt x="31079" y="412897"/>
                  <a:pt x="63863" y="48909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57271" y="3336409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271" y="3336409"/>
                <a:ext cx="648072" cy="369332"/>
              </a:xfrm>
              <a:prstGeom prst="rect">
                <a:avLst/>
              </a:prstGeom>
              <a:blipFill>
                <a:blip r:embed="rId5"/>
                <a:stretch>
                  <a:fillRect r="-9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788891" y="489016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80 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891" y="4890166"/>
                <a:ext cx="6480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6402" y="501510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2" y="5015106"/>
                <a:ext cx="648072" cy="369332"/>
              </a:xfrm>
              <a:prstGeom prst="rect">
                <a:avLst/>
              </a:prstGeom>
              <a:blipFill>
                <a:blip r:embed="rId7"/>
                <a:stretch>
                  <a:fillRect r="-9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32857" y="558645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857" y="5586456"/>
                <a:ext cx="6480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-57777" y="4242842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777" y="4242842"/>
                <a:ext cx="6480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00727" y="2875257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727" y="2875257"/>
                <a:ext cx="6480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452139" y="4195338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139" y="4195338"/>
                <a:ext cx="64807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02148" y="2843360"/>
                <a:ext cx="5199321" cy="4183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GB" sz="1600" dirty="0"/>
                  <a:t>Using triangle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𝐵𝐶𝐷</m:t>
                    </m:r>
                  </m:oMath>
                </a14:m>
                <a:r>
                  <a:rPr lang="en-GB" sz="1600" dirty="0"/>
                  <a:t>:</a:t>
                </a:r>
                <a:br>
                  <a:rPr lang="en-GB" sz="1600" dirty="0"/>
                </a:br>
                <a:r>
                  <a:rPr lang="en-GB" sz="1600" dirty="0"/>
                  <a:t>   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−2×75×80×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55°</m:t>
                        </m:r>
                      </m:e>
                    </m:func>
                  </m:oMath>
                </a14:m>
                <a:br>
                  <a:rPr lang="en-GB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𝐵𝐷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=71.708…</m:t>
                      </m:r>
                    </m:oMath>
                  </m:oMathPara>
                </a14:m>
                <a:br>
                  <a:rPr lang="en-GB" sz="1600" dirty="0"/>
                </a:br>
                <a:r>
                  <a:rPr lang="en-GB" sz="1600" dirty="0"/>
                  <a:t>    Then use sine rule to find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𝐵𝐷𝐶</m:t>
                    </m:r>
                  </m:oMath>
                </a14:m>
                <a:r>
                  <a:rPr lang="en-GB" sz="1600" dirty="0"/>
                  <a:t>:</a:t>
                </a:r>
                <a:br>
                  <a:rPr lang="en-GB" sz="1600" dirty="0"/>
                </a:br>
                <a:r>
                  <a:rPr lang="en-GB" sz="1600" dirty="0"/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∠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𝐵𝐷𝐶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71.708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   →   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𝐵𝐷𝐶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=58.954</m:t>
                    </m:r>
                  </m:oMath>
                </a14:m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∴∠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𝐵𝐷𝐴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=81.045…</m:t>
                      </m:r>
                    </m:oMath>
                  </m:oMathPara>
                </a14:m>
                <a:endParaRPr lang="en-GB" sz="1600" b="0" dirty="0"/>
              </a:p>
              <a:p>
                <a:endParaRPr lang="en-GB" sz="1600" dirty="0"/>
              </a:p>
              <a:p>
                <a:r>
                  <a:rPr lang="en-GB" sz="1600" dirty="0"/>
                  <a:t>We can then use cosine rule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𝐴𝐵𝐷</m:t>
                    </m:r>
                  </m:oMath>
                </a14:m>
                <a:r>
                  <a:rPr lang="en-GB" sz="16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71.708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−2×70×71.708×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81.045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=92.1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</m:e>
                      </m:d>
                    </m:oMath>
                  </m:oMathPara>
                </a14:m>
                <a:endParaRPr lang="en-GB" sz="1600" b="0" dirty="0"/>
              </a:p>
              <a:p>
                <a:endParaRPr lang="en-GB" sz="1600" dirty="0"/>
              </a:p>
              <a:p>
                <a:r>
                  <a:rPr lang="en-GB" sz="1600" dirty="0"/>
                  <a:t>Using sine rule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𝐴𝐵𝐷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𝐵𝐴𝐷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=50.3° (3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𝑠𝑓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dirty="0"/>
                  <a:t>By adding areas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𝐴𝐵𝐷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𝐵𝐷𝐶</m:t>
                    </m:r>
                  </m:oMath>
                </a14:m>
                <a:r>
                  <a:rPr lang="en-GB" sz="16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𝐴𝐵𝐶𝐷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=4940 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(3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𝑠𝑓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  <a:p>
                <a:pPr marL="342900" indent="-342900">
                  <a:buAutoNum type="alphaLcParenR"/>
                </a:pPr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48" y="2843360"/>
                <a:ext cx="5199321" cy="4183646"/>
              </a:xfrm>
              <a:prstGeom prst="rect">
                <a:avLst/>
              </a:prstGeom>
              <a:blipFill>
                <a:blip r:embed="rId12"/>
                <a:stretch>
                  <a:fillRect l="-586" t="-4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660246" y="2864624"/>
            <a:ext cx="268672" cy="308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33476" y="5684301"/>
            <a:ext cx="268672" cy="308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17715" y="6189368"/>
            <a:ext cx="268672" cy="3082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44679" y="2845377"/>
            <a:ext cx="5029200" cy="26303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14549" y="5684301"/>
            <a:ext cx="5059330" cy="4187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89247" y="6189368"/>
            <a:ext cx="5059330" cy="551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08196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9.4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72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3120" y="1888008"/>
                <a:ext cx="3888308" cy="2848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[AEA 2009 Q5a] The sides of the triangle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GB" sz="1600" dirty="0"/>
                  <a:t> have lengths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600" dirty="0"/>
                  <a:t>, where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600" dirty="0"/>
                  <a:t>. The sizes of the angles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/>
                  <a:t> form an arithmetic sequence.</a:t>
                </a:r>
              </a:p>
              <a:p>
                <a:pPr marL="400050" indent="-400050">
                  <a:buAutoNum type="romanLcParenBoth"/>
                </a:pPr>
                <a:r>
                  <a:rPr lang="en-GB" sz="1600" dirty="0"/>
                  <a:t>Show that the area of triangle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GB" sz="1600" dirty="0"/>
                  <a:t> is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𝑎𝑐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1600" dirty="0"/>
                  <a:t>.</a:t>
                </a:r>
              </a:p>
              <a:p>
                <a:r>
                  <a:rPr lang="en-GB" sz="1600" dirty="0"/>
                  <a:t>Given that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GB" sz="1600" dirty="0"/>
                  <a:t>, find</a:t>
                </a:r>
              </a:p>
              <a:p>
                <a:r>
                  <a:rPr lang="en-GB" sz="1600" dirty="0"/>
                  <a:t>(ii)  the value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dirty="0"/>
                  <a:t>,</a:t>
                </a:r>
              </a:p>
              <a:p>
                <a:r>
                  <a:rPr lang="en-GB" sz="1600" dirty="0"/>
                  <a:t>(iii) the value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20" y="1888008"/>
                <a:ext cx="3888308" cy="2848472"/>
              </a:xfrm>
              <a:prstGeom prst="rect">
                <a:avLst/>
              </a:prstGeom>
              <a:blipFill>
                <a:blip r:embed="rId2"/>
                <a:stretch>
                  <a:fillRect l="-784" t="-642" b="-19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45991" y="1888555"/>
                <a:ext cx="3888432" cy="4702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GB" sz="1600" dirty="0"/>
                  <a:t>[STEP I 2006 Q8] </a:t>
                </a:r>
                <a:r>
                  <a:rPr lang="en-GB" sz="1600" i="1" dirty="0"/>
                  <a:t>Note that the volume of a tetrahedron is equal to </a:t>
                </a:r>
                <a:br>
                  <a:rPr lang="en-GB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𝑎𝑟𝑒𝑎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𝑏𝑎𝑠𝑒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The points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/>
                  <a:t> have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0,0,0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,0,0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(0,0,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 respectively, where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600" dirty="0"/>
                  <a:t> are positive.</a:t>
                </a:r>
              </a:p>
              <a:p>
                <a:pPr marL="400050" indent="-400050">
                  <a:buAutoNum type="romanLcParenBoth"/>
                </a:pPr>
                <a:r>
                  <a:rPr lang="en-GB" sz="1600" dirty="0"/>
                  <a:t>Find, in terms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600" dirty="0"/>
                  <a:t> the volume of the tetrahedron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𝑂𝐴𝐵𝐶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 marL="400050" indent="-400050">
                  <a:buAutoNum type="romanLcParenBoth"/>
                </a:pPr>
                <a:r>
                  <a:rPr lang="en-GB" sz="1600" dirty="0"/>
                  <a:t>Let angle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𝐴𝐶𝐵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600" dirty="0"/>
                  <a:t>. Show that</a:t>
                </a:r>
                <a:br>
                  <a:rPr lang="en-GB" sz="16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d>
                                  <m:d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rad>
                          </m:den>
                        </m:f>
                      </m:e>
                    </m:func>
                  </m:oMath>
                </a14:m>
                <a:br>
                  <a:rPr lang="en-GB" sz="1600" b="0" dirty="0"/>
                </a:br>
                <a:r>
                  <a:rPr lang="en-GB" sz="1600" b="0" dirty="0"/>
                  <a:t>and find, in terms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600" dirty="0"/>
                  <a:t>, the area of triangle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GB" sz="1600" dirty="0"/>
                  <a:t>.</a:t>
                </a:r>
                <a:br>
                  <a:rPr lang="en-GB" sz="1600" dirty="0"/>
                </a:br>
                <a:r>
                  <a:rPr lang="en-GB" sz="1600" dirty="0"/>
                  <a:t>Hence show that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600" dirty="0"/>
                  <a:t>, the perpendicular distance of the origin from the triangle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GB" sz="1600" dirty="0"/>
                  <a:t>, satisfies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1600" dirty="0"/>
              </a:p>
              <a:p>
                <a:pPr marL="400050" indent="-400050">
                  <a:buAutoNum type="romanLcParenBoth"/>
                </a:pPr>
                <a:endParaRPr lang="en-GB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991" y="1888555"/>
                <a:ext cx="3888432" cy="4702185"/>
              </a:xfrm>
              <a:prstGeom prst="rect">
                <a:avLst/>
              </a:prstGeom>
              <a:blipFill>
                <a:blip r:embed="rId3"/>
                <a:stretch>
                  <a:fillRect l="-784" t="-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280096" y="6346147"/>
            <a:ext cx="46804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b="1" dirty="0"/>
              <a:t>Solutions to extension problems on next slides.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5536" y="1932098"/>
            <a:ext cx="287584" cy="2727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30434" y="1945868"/>
            <a:ext cx="287584" cy="2727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5179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Solution to Extension Problem 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5470" y="821208"/>
                <a:ext cx="3848498" cy="284847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[AEA 2009 Q5a] The sides of the triangle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GB" sz="1600" dirty="0"/>
                  <a:t> have lengths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600" dirty="0"/>
                  <a:t>, where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600" dirty="0"/>
                  <a:t>. The sizes of the angles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/>
                  <a:t> form an arithmetic sequence.</a:t>
                </a:r>
              </a:p>
              <a:p>
                <a:pPr marL="400050" indent="-400050">
                  <a:buAutoNum type="romanLcParenBoth"/>
                </a:pPr>
                <a:r>
                  <a:rPr lang="en-GB" sz="1600" dirty="0"/>
                  <a:t>Show that the area of triangle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GB" sz="1600" dirty="0"/>
                  <a:t> is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𝑎𝑐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1600" dirty="0"/>
                  <a:t>.</a:t>
                </a:r>
              </a:p>
              <a:p>
                <a:r>
                  <a:rPr lang="en-GB" sz="1600" dirty="0"/>
                  <a:t>Given that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GB" sz="1600" dirty="0"/>
                  <a:t>, find</a:t>
                </a:r>
              </a:p>
              <a:p>
                <a:r>
                  <a:rPr lang="en-GB" sz="1600" dirty="0"/>
                  <a:t>(ii)  the value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dirty="0"/>
                  <a:t>,</a:t>
                </a:r>
              </a:p>
              <a:p>
                <a:r>
                  <a:rPr lang="en-GB" sz="1600" dirty="0"/>
                  <a:t>(iii) the value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70" y="821208"/>
                <a:ext cx="3848498" cy="2848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174" y="916682"/>
            <a:ext cx="4520460" cy="41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486" y="2284101"/>
            <a:ext cx="5602514" cy="442303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Solution to Extension Problem 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3363" y="799984"/>
                <a:ext cx="3320525" cy="532716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[STEP I 2006 Q8] Note that the volume of a tetrahedron is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𝑎𝑟𝑒𝑎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𝑏𝑎𝑠𝑒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h𝑒𝑖𝑔h𝑡</m:t>
                    </m:r>
                  </m:oMath>
                </a14:m>
                <a:endParaRPr lang="en-GB" sz="1600" dirty="0"/>
              </a:p>
              <a:p>
                <a:r>
                  <a:rPr lang="en-GB" sz="1600" dirty="0"/>
                  <a:t>The points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/>
                  <a:t> have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0,0,0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,0,0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(0,0,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 respectively, where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600" dirty="0"/>
                  <a:t> are positive.</a:t>
                </a:r>
              </a:p>
              <a:p>
                <a:pPr marL="400050" indent="-400050">
                  <a:buAutoNum type="romanLcParenBoth"/>
                </a:pPr>
                <a:r>
                  <a:rPr lang="en-GB" sz="1600" dirty="0"/>
                  <a:t>Find, in terms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600" dirty="0"/>
                  <a:t> the volume of the tetrahedron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𝑂𝐴𝐵𝐶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 marL="400050" indent="-400050">
                  <a:buAutoNum type="romanLcParenBoth"/>
                </a:pPr>
                <a:r>
                  <a:rPr lang="en-GB" sz="1600" dirty="0"/>
                  <a:t>Let angle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𝐴𝐶𝐵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600" dirty="0"/>
                  <a:t>. Show that</a:t>
                </a:r>
                <a:br>
                  <a:rPr lang="en-GB" sz="16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d>
                                  <m:d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rad>
                          </m:den>
                        </m:f>
                      </m:e>
                    </m:func>
                  </m:oMath>
                </a14:m>
                <a:br>
                  <a:rPr lang="en-GB" sz="1600" b="0" dirty="0"/>
                </a:br>
                <a:r>
                  <a:rPr lang="en-GB" sz="1600" b="0" dirty="0"/>
                  <a:t>and find, in terms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600" dirty="0"/>
                  <a:t>, the area of triangle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GB" sz="1600" dirty="0"/>
                  <a:t>.</a:t>
                </a:r>
                <a:br>
                  <a:rPr lang="en-GB" sz="1600" dirty="0"/>
                </a:br>
                <a:r>
                  <a:rPr lang="en-GB" sz="1600" dirty="0"/>
                  <a:t>Hence show that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600" dirty="0"/>
                  <a:t>, the perpendicular distance of the origin from the triangle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GB" sz="1600" dirty="0"/>
                  <a:t>, satisfies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1600" dirty="0"/>
              </a:p>
              <a:p>
                <a:pPr marL="400050" indent="-400050">
                  <a:buAutoNum type="romanLcParenBoth"/>
                </a:pPr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63" y="799984"/>
                <a:ext cx="3320525" cy="5327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200900" y="2638425"/>
            <a:ext cx="1781174" cy="430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This is FM content, but see a few lines below.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029450" y="2790825"/>
            <a:ext cx="209550" cy="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8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61764</TotalTime>
  <Words>1026</Words>
  <Application>Microsoft Office PowerPoint</Application>
  <PresentationFormat>On-screen Show (4:3)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Office Theme</vt:lpstr>
      <vt:lpstr>P1 Chapter 9: Trigonometric Ratios  Solving Triangle Problems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2025-06-19T13:19:32Z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