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481" r:id="rId5"/>
    <p:sldId id="747" r:id="rId6"/>
    <p:sldId id="746" r:id="rId7"/>
    <p:sldId id="748" r:id="rId8"/>
    <p:sldId id="749" r:id="rId9"/>
    <p:sldId id="750" r:id="rId10"/>
    <p:sldId id="751" r:id="rId11"/>
    <p:sldId id="752" r:id="rId12"/>
    <p:sldId id="753" r:id="rId13"/>
    <p:sldId id="533" r:id="rId14"/>
    <p:sldId id="700" r:id="rId15"/>
    <p:sldId id="70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50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5" Type="http://schemas.openxmlformats.org/officeDocument/2006/relationships/image" Target="../media/image810.png"/><Relationship Id="rId4" Type="http://schemas.openxmlformats.org/officeDocument/2006/relationships/image" Target="../media/image7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10.png"/><Relationship Id="rId7" Type="http://schemas.openxmlformats.org/officeDocument/2006/relationships/image" Target="../media/image180.png"/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688" y="2130425"/>
            <a:ext cx="8001000" cy="2594719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 Yr2 Chapter 3: </a:t>
            </a:r>
            <a:r>
              <a:rPr lang="en-GB" dirty="0">
                <a:solidFill>
                  <a:schemeClr val="accent5"/>
                </a:solidFill>
              </a:rPr>
              <a:t>Distribution-N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Binomial Approximation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EBEC1E6-D475-66B7-B59A-440FCFE6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40" y="1109662"/>
            <a:ext cx="69627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B089800-9E4B-EA9B-459B-A250569C6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78" y="942975"/>
            <a:ext cx="71247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55D6738-801D-54B5-F624-692317AE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28" y="1000125"/>
            <a:ext cx="46482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Approximating a Binomial Distribution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0752" y="692696"/>
            <a:ext cx="529788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74222" y="4080088"/>
                <a:ext cx="3214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(#successes)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222" y="4080088"/>
                <a:ext cx="3214710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1263193" y="1950583"/>
                <a:ext cx="785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263193" y="1950583"/>
                <a:ext cx="785786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1243" y="4697607"/>
                <a:ext cx="813690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graph shows the probability function for different Binomial Distributions. Which one resembles another distribution and what distribution does it resemble?</a:t>
                </a:r>
              </a:p>
              <a:p>
                <a:r>
                  <a:rPr lang="en-GB" b="1" dirty="0"/>
                  <a:t>When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b="1" dirty="0"/>
                  <a:t> is close to 0.5,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b="1" dirty="0"/>
                  <a:t> is fairly large, it resembles a normal distribution.</a:t>
                </a:r>
              </a:p>
              <a:p>
                <a:r>
                  <a:rPr lang="en-GB" b="1" dirty="0"/>
                  <a:t>The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GB" b="1" dirty="0"/>
                  <a:t> results in the distribution being symmetrical. e.g. For a fair coin toss with 10 throws, we’re just as likely to get 1 Head out </a:t>
                </a:r>
                <a:r>
                  <a:rPr lang="en-GB" b="1" dirty="0" err="1"/>
                  <a:t>fo</a:t>
                </a:r>
                <a:r>
                  <a:rPr lang="en-GB" b="1" dirty="0"/>
                  <a:t> 10 as we are 1 Tail.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43" y="4697607"/>
                <a:ext cx="8136904" cy="1477328"/>
              </a:xfrm>
              <a:prstGeom prst="rect">
                <a:avLst/>
              </a:prstGeom>
              <a:blipFill>
                <a:blip r:embed="rId6"/>
                <a:stretch>
                  <a:fillRect l="-599" t="-2479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66981" y="5345525"/>
            <a:ext cx="8364000" cy="834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377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D17F15-ACCB-4E3E-8046-80BF4FB80259}"/>
              </a:ext>
            </a:extLst>
          </p:cNvPr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6" name="TextBox 32">
              <a:extLst>
                <a:ext uri="{FF2B5EF4-FFF2-40B4-BE49-F238E27FC236}">
                  <a16:creationId xmlns:a16="http://schemas.microsoft.com/office/drawing/2014/main" id="{5FC978CD-3EBD-4A1A-86DB-1D899562E49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Approximating a Binomial Distribution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F578284-B658-4F5B-982F-AA193CF8948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4943BEE-06C7-4BF3-B9C7-2C4F067576B7}"/>
              </a:ext>
            </a:extLst>
          </p:cNvPr>
          <p:cNvSpPr txBox="1"/>
          <p:nvPr/>
        </p:nvSpPr>
        <p:spPr>
          <a:xfrm>
            <a:off x="524474" y="879128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we’re going to use a normal distribution to approximate a Binomial distribution, it makes sense that we set the mean and standard deviation of the normal distribution to match that of the original binomial distribution: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5CF5B4-1650-4AE7-8BC8-8268EF8B9F7D}"/>
                  </a:ext>
                </a:extLst>
              </p:cNvPr>
              <p:cNvSpPr txBox="1"/>
              <p:nvPr/>
            </p:nvSpPr>
            <p:spPr>
              <a:xfrm>
                <a:off x="2429092" y="1901191"/>
                <a:ext cx="3528392" cy="772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𝑛𝑝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5CF5B4-1650-4AE7-8BC8-8268EF8B9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092" y="1901191"/>
                <a:ext cx="3528392" cy="772840"/>
              </a:xfrm>
              <a:prstGeom prst="rect">
                <a:avLst/>
              </a:prstGeom>
              <a:blipFill>
                <a:blip r:embed="rId2"/>
                <a:stretch>
                  <a:fillRect b="-31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CA6CEC7-710C-41E0-B81E-77848F3A75F4}"/>
              </a:ext>
            </a:extLst>
          </p:cNvPr>
          <p:cNvSpPr/>
          <p:nvPr/>
        </p:nvSpPr>
        <p:spPr>
          <a:xfrm>
            <a:off x="3790752" y="1862097"/>
            <a:ext cx="1448905" cy="3731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AF85FC-80DB-4C24-9946-A3E326E6AC10}"/>
              </a:ext>
            </a:extLst>
          </p:cNvPr>
          <p:cNvSpPr/>
          <p:nvPr/>
        </p:nvSpPr>
        <p:spPr>
          <a:xfrm>
            <a:off x="3818409" y="2249534"/>
            <a:ext cx="1566391" cy="4791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23A7AD-3E3A-4F63-8967-4685FB354388}"/>
                  </a:ext>
                </a:extLst>
              </p:cNvPr>
              <p:cNvSpPr txBox="1"/>
              <p:nvPr/>
            </p:nvSpPr>
            <p:spPr>
              <a:xfrm>
                <a:off x="414257" y="2868949"/>
                <a:ext cx="8151982" cy="125874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is large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close to 0.5, then the binomial distribution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GB" dirty="0"/>
                  <a:t> can be approximated by the normal distribution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𝑛𝑝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𝑛𝑝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23A7AD-3E3A-4F63-8967-4685FB354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57" y="2868949"/>
                <a:ext cx="8151982" cy="1258743"/>
              </a:xfrm>
              <a:prstGeom prst="rect">
                <a:avLst/>
              </a:prstGeom>
              <a:blipFill>
                <a:blip r:embed="rId3"/>
                <a:stretch>
                  <a:fillRect l="-522" t="-2381" b="-4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5A355F6-2244-4CB8-B131-AEE7D7A07229}"/>
              </a:ext>
            </a:extLst>
          </p:cNvPr>
          <p:cNvSpPr txBox="1"/>
          <p:nvPr/>
        </p:nvSpPr>
        <p:spPr>
          <a:xfrm>
            <a:off x="320366" y="4214584"/>
            <a:ext cx="354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Quickfire Questions: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519ED1-0197-4B74-923D-2C18247F63B8}"/>
                  </a:ext>
                </a:extLst>
              </p:cNvPr>
              <p:cNvSpPr txBox="1"/>
              <p:nvPr/>
            </p:nvSpPr>
            <p:spPr>
              <a:xfrm>
                <a:off x="-72027" y="4712059"/>
                <a:ext cx="4196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10,0.2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→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(2, 1.6)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519ED1-0197-4B74-923D-2C18247F6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027" y="4712059"/>
                <a:ext cx="419638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303E80-BF8C-41EE-93EB-CD35E2225740}"/>
                  </a:ext>
                </a:extLst>
              </p:cNvPr>
              <p:cNvSpPr txBox="1"/>
              <p:nvPr/>
            </p:nvSpPr>
            <p:spPr>
              <a:xfrm>
                <a:off x="-81339" y="5081391"/>
                <a:ext cx="4196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20,0.5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→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(10, 5)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303E80-BF8C-41EE-93EB-CD35E2225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339" y="5081391"/>
                <a:ext cx="419638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0DB873-EA43-4985-9AB5-C57C69ABF95F}"/>
                  </a:ext>
                </a:extLst>
              </p:cNvPr>
              <p:cNvSpPr txBox="1"/>
              <p:nvPr/>
            </p:nvSpPr>
            <p:spPr>
              <a:xfrm>
                <a:off x="97083" y="5471988"/>
                <a:ext cx="4196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6, 0.3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→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(1.8, 1.26)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0DB873-EA43-4985-9AB5-C57C69ABF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3" y="5471988"/>
                <a:ext cx="419638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5D0715-EC72-4351-A5B0-BB06F15308C3}"/>
                  </a:ext>
                </a:extLst>
              </p:cNvPr>
              <p:cNvSpPr txBox="1"/>
              <p:nvPr/>
            </p:nvSpPr>
            <p:spPr>
              <a:xfrm>
                <a:off x="4471854" y="4283412"/>
                <a:ext cx="30036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We tend to use the letter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400" dirty="0"/>
                  <a:t> to represent the normal distribution approximation of the distribution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55D0715-EC72-4351-A5B0-BB06F1530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854" y="4283412"/>
                <a:ext cx="3003624" cy="738664"/>
              </a:xfrm>
              <a:prstGeom prst="rect">
                <a:avLst/>
              </a:prstGeom>
              <a:blipFill>
                <a:blip r:embed="rId7"/>
                <a:stretch>
                  <a:fillRect l="-610" t="-1653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47FAEA8-2E1C-418A-856A-8C492203722C}"/>
              </a:ext>
            </a:extLst>
          </p:cNvPr>
          <p:cNvSpPr/>
          <p:nvPr/>
        </p:nvSpPr>
        <p:spPr>
          <a:xfrm>
            <a:off x="2922875" y="4687459"/>
            <a:ext cx="1031359" cy="321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A0B04B-8369-43CF-B583-C10A14556EAB}"/>
              </a:ext>
            </a:extLst>
          </p:cNvPr>
          <p:cNvSpPr/>
          <p:nvPr/>
        </p:nvSpPr>
        <p:spPr>
          <a:xfrm>
            <a:off x="2689271" y="5081015"/>
            <a:ext cx="1264964" cy="321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F70B95-4B54-42AC-A7E7-9E55D393AC50}"/>
              </a:ext>
            </a:extLst>
          </p:cNvPr>
          <p:cNvSpPr/>
          <p:nvPr/>
        </p:nvSpPr>
        <p:spPr>
          <a:xfrm>
            <a:off x="2659384" y="5512731"/>
            <a:ext cx="1294849" cy="321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F90E1A-238B-4637-9D7F-58235FA6A051}"/>
                  </a:ext>
                </a:extLst>
              </p:cNvPr>
              <p:cNvSpPr txBox="1"/>
              <p:nvPr/>
            </p:nvSpPr>
            <p:spPr>
              <a:xfrm>
                <a:off x="4484678" y="5119845"/>
                <a:ext cx="4277738" cy="156966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Why use a normal approximation?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Tables for the binomial distribution only goes up to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GB" sz="1200" dirty="0"/>
                  <a:t> and your calculator will reject large values of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2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The formula for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1200" dirty="0"/>
                  <a:t> makes use a factorials. Factorials of large numbers cannot be computed efficiently. Type in 65! for example; your calculator will hesitate! Now imagine how many factorials would be required if you wanted to find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≤65</m:t>
                        </m:r>
                      </m:e>
                    </m:d>
                  </m:oMath>
                </a14:m>
                <a:r>
                  <a:rPr lang="en-GB" sz="1200" dirty="0"/>
                  <a:t>. </a:t>
                </a:r>
                <a:r>
                  <a:rPr lang="en-GB" sz="1200" dirty="0">
                    <a:sym typeface="Wingdings" panose="05000000000000000000" pitchFamily="2" charset="2"/>
                  </a:rPr>
                  <a:t></a:t>
                </a:r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F90E1A-238B-4637-9D7F-58235FA6A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678" y="5119845"/>
                <a:ext cx="4277738" cy="1569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09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Continuity Corrections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94500" y="807684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One problem is that the outcomes of a binomial distribution (i.e. number of successes) are </a:t>
            </a:r>
            <a:r>
              <a:rPr lang="en-GB" b="1" dirty="0"/>
              <a:t>discrete</a:t>
            </a:r>
            <a:r>
              <a:rPr lang="en-GB" dirty="0"/>
              <a:t> whereas the Normal distribution is </a:t>
            </a:r>
            <a:r>
              <a:rPr lang="en-GB" b="1" dirty="0"/>
              <a:t>continuous</a:t>
            </a:r>
            <a:r>
              <a:rPr lang="en-GB" dirty="0"/>
              <a:t>.</a:t>
            </a:r>
          </a:p>
          <a:p>
            <a:r>
              <a:rPr lang="en-GB" dirty="0"/>
              <a:t>We apply something called a </a:t>
            </a:r>
            <a:r>
              <a:rPr lang="en-GB" b="1" dirty="0"/>
              <a:t>continuity correction</a:t>
            </a:r>
            <a:r>
              <a:rPr lang="en-GB" dirty="0"/>
              <a:t> to approximate a discrete distribution using a continuous one.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99592" y="5445224"/>
            <a:ext cx="6840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123728" y="544522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843808" y="544522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63888" y="544522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283968" y="544522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04048" y="544522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724128" y="544522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44208" y="544522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164288" y="5445224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43608" y="558952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3           4            5           6            7           8            9          10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9512" y="4451050"/>
            <a:ext cx="136815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Discrete: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9511" y="4962042"/>
            <a:ext cx="136815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Continuous: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487598" y="4497216"/>
                <a:ext cx="165618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br>
                  <a:rPr lang="en-GB" b="0" dirty="0"/>
                </a:br>
                <a:endParaRPr lang="en-GB" b="0" dirty="0"/>
              </a:p>
              <a:p>
                <a:endParaRPr lang="en-GB" sz="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5.5&lt;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&lt;6.5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598" y="4497216"/>
                <a:ext cx="1656184" cy="76944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4169582" y="4588178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552" y="2736137"/>
                <a:ext cx="7488832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random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represents the time to finish a race in hours. We’re interested in knowing the probability Alice took 6 hours to the nearest hour.</a:t>
                </a:r>
              </a:p>
              <a:p>
                <a:r>
                  <a:rPr lang="en-GB" dirty="0"/>
                  <a:t>How would you represent this time on a number line given hours is discrete? And what about if hours was now considered to be continuous (as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)?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736137"/>
                <a:ext cx="7488832" cy="1200329"/>
              </a:xfrm>
              <a:prstGeom prst="rect">
                <a:avLst/>
              </a:prstGeom>
              <a:blipFill>
                <a:blip r:embed="rId3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/>
          <p:cNvSpPr/>
          <p:nvPr/>
        </p:nvSpPr>
        <p:spPr>
          <a:xfrm>
            <a:off x="3851920" y="500824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4541644" y="500824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stCxn id="40" idx="6"/>
            <a:endCxn id="41" idx="2"/>
          </p:cNvCxnSpPr>
          <p:nvPr/>
        </p:nvCxnSpPr>
        <p:spPr>
          <a:xfrm>
            <a:off x="4067944" y="5116256"/>
            <a:ext cx="4737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7188" y="5956216"/>
                <a:ext cx="82089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We can’t just find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r>
                  <a:rPr lang="en-GB" sz="1600" b="1" dirty="0"/>
                  <a:t> when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GB" sz="1600" b="1" dirty="0"/>
                  <a:t> is continuous, because the probability is effectively 0. But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GB" sz="1600" b="1" dirty="0"/>
                  <a:t> would seem a sensible interval to use because any time between 5.5 and 6.5 would have rounded to 6 hours were it discrete.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88" y="5956216"/>
                <a:ext cx="8208912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446" t="-2206"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3563888" y="4888032"/>
            <a:ext cx="5417579" cy="5602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0" y="2492896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</p:childTnLst>
        </p:cTn>
      </p:par>
    </p:tnLst>
    <p:bldLst>
      <p:bldP spid="9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Continuity Corrections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875536"/>
                <a:ext cx="8280920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is a discrete variable,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is its continuous equivalent, how would you represent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≥5</m:t>
                        </m:r>
                      </m:e>
                    </m:d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75536"/>
                <a:ext cx="8280920" cy="646331"/>
              </a:xfrm>
              <a:prstGeom prst="rect">
                <a:avLst/>
              </a:prstGeom>
              <a:blipFill rotWithShape="0">
                <a:blip r:embed="rId2"/>
                <a:stretch>
                  <a:fillRect b="-23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12272" y="5504227"/>
                <a:ext cx="4464496" cy="12003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A continuity correction is approximating a discrete range using a continuous one.</a:t>
                </a:r>
              </a:p>
              <a:p>
                <a:r>
                  <a:rPr lang="en-GB" dirty="0"/>
                  <a:t>1. If &gt; or &lt;, convert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≥,≤</m:t>
                    </m:r>
                  </m:oMath>
                </a14:m>
                <a:r>
                  <a:rPr lang="en-GB" dirty="0"/>
                  <a:t> first.</a:t>
                </a:r>
              </a:p>
              <a:p>
                <a:r>
                  <a:rPr lang="en-GB" dirty="0"/>
                  <a:t>2. Enlarge the range by 0.5.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272" y="5504227"/>
                <a:ext cx="4464496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814" t="-2488" b="-5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827584" y="2815645"/>
            <a:ext cx="6840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051720" y="2815645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71800" y="2815645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491880" y="2815645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211960" y="2815645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32040" y="2815645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52120" y="2815645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72200" y="2815645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092280" y="2815645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71600" y="3031669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3           4            5           6            7           8            9          10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1821471"/>
            <a:ext cx="136815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Discrete: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7503" y="2332463"/>
            <a:ext cx="136815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Continuous: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668344" y="1829830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≥5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1829830"/>
                <a:ext cx="115212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3383868" y="19585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4097574" y="19585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4824028" y="1946983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5550482" y="1946983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/>
          <p:cNvSpPr/>
          <p:nvPr/>
        </p:nvSpPr>
        <p:spPr>
          <a:xfrm>
            <a:off x="6259970" y="1946983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6984268" y="195859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3059832" y="236215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/>
          <p:nvPr/>
        </p:nvCxnSpPr>
        <p:spPr>
          <a:xfrm>
            <a:off x="3172817" y="2454476"/>
            <a:ext cx="456753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68344" y="2285500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≥4.5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285500"/>
                <a:ext cx="11521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776768" y="2752570"/>
            <a:ext cx="2187720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Notice the range has been enlarged by an extra 0.5.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763688" y="2276857"/>
            <a:ext cx="6840760" cy="389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23528" y="3429751"/>
                <a:ext cx="8280920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How would represent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&lt;9</m:t>
                        </m:r>
                      </m:e>
                    </m:d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29751"/>
                <a:ext cx="8280920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827584" y="4885902"/>
            <a:ext cx="68407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051720" y="488590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771800" y="488590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491880" y="488590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211960" y="488590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932040" y="488590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652120" y="488590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372200" y="488590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092280" y="4885902"/>
            <a:ext cx="0" cy="21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71600" y="510192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               3           4            5           6            7           8            9          10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7504" y="3891728"/>
            <a:ext cx="136815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Discrete: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503" y="4402720"/>
            <a:ext cx="136815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Continuous: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043528" y="3900087"/>
                <a:ext cx="17769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&lt;9→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528" y="3900087"/>
                <a:ext cx="177694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/>
          <p:cNvSpPr/>
          <p:nvPr/>
        </p:nvSpPr>
        <p:spPr>
          <a:xfrm>
            <a:off x="3383868" y="402885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4097574" y="4028856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4824028" y="401724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5550482" y="4017240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2657414" y="4028702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1878074" y="3993034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5935234" y="4377327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/>
          <p:cNvCxnSpPr/>
          <p:nvPr/>
        </p:nvCxnSpPr>
        <p:spPr>
          <a:xfrm>
            <a:off x="1784733" y="4494882"/>
            <a:ext cx="4148853" cy="52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668344" y="4355757"/>
                <a:ext cx="11521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≤8.5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4355757"/>
                <a:ext cx="1152128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/>
          <p:cNvSpPr/>
          <p:nvPr/>
        </p:nvSpPr>
        <p:spPr>
          <a:xfrm>
            <a:off x="1784733" y="4342464"/>
            <a:ext cx="6840760" cy="389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8587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</p:childTnLst>
        </p:cTn>
      </p:par>
    </p:tnLst>
    <p:bldLst>
      <p:bldP spid="15" grpId="0" animBg="1"/>
      <p:bldP spid="45" grpId="0" animBg="1"/>
      <p:bldP spid="46" grpId="0" animBg="1"/>
      <p:bldP spid="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1493308"/>
                <a:ext cx="288032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&lt;10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&gt;9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≤10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3&lt;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&lt;6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3≤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&lt;6</m:t>
                          </m:r>
                        </m:e>
                      </m:d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3&lt;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≤6</m:t>
                          </m:r>
                        </m:e>
                      </m:d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493308"/>
                <a:ext cx="2880320" cy="35394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39643" y="5203765"/>
                <a:ext cx="4464496" cy="12003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A continuity correction is approximating a discrete range using a continuous one.</a:t>
                </a:r>
              </a:p>
              <a:p>
                <a:r>
                  <a:rPr lang="en-GB" dirty="0"/>
                  <a:t>1. If &gt; or &lt;, convert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≥,≤</m:t>
                    </m:r>
                  </m:oMath>
                </a14:m>
                <a:r>
                  <a:rPr lang="en-GB" dirty="0"/>
                  <a:t> first.</a:t>
                </a:r>
              </a:p>
              <a:p>
                <a:r>
                  <a:rPr lang="en-GB" dirty="0"/>
                  <a:t>2. Enlarge the range (at each end) by 0.5.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643" y="5203765"/>
                <a:ext cx="4464496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951" t="-1990" b="-5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75856" y="1493308"/>
                <a:ext cx="576064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≤7.5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≤9</m:t>
                          </m:r>
                        </m:e>
                      </m:d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≤9.5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≥10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≥9.5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0.5≤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≤10.5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4≤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≤5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2800" b="0" i="1" smtClean="0">
                              <a:latin typeface="Cambria Math"/>
                            </a:rPr>
                            <m:t>.5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≤5.5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2.5≤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≤5.5</m:t>
                          </m:r>
                        </m:e>
                      </m:d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3.5≤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≤6.5</m:t>
                          </m:r>
                        </m:e>
                      </m:d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2.5≤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≤3.5</m:t>
                          </m:r>
                        </m:e>
                      </m:d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493308"/>
                <a:ext cx="5760640" cy="35394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51520" y="980728"/>
            <a:ext cx="2376264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Discrete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83759" y="980727"/>
            <a:ext cx="5499682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Continuous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789047" y="1121601"/>
            <a:ext cx="504056" cy="230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390868" y="1485144"/>
            <a:ext cx="5527952" cy="4738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90868" y="1958944"/>
            <a:ext cx="5527952" cy="4650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90868" y="2411177"/>
            <a:ext cx="5527952" cy="441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90867" y="2831401"/>
            <a:ext cx="5527953" cy="4074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90868" y="3238832"/>
            <a:ext cx="5527952" cy="4362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90868" y="3659056"/>
            <a:ext cx="5527952" cy="4242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90868" y="4079280"/>
            <a:ext cx="5527952" cy="4074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90868" y="4486711"/>
            <a:ext cx="5527952" cy="4074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781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9D6D80-54E7-418D-B036-59BF41A69A5B}"/>
              </a:ext>
            </a:extLst>
          </p:cNvPr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74F25D3B-CD81-41C1-8CBC-659372CDA999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Full Example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B010135-7AD3-4DE5-B02B-EA5E257FF8A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5D17BCD-CE26-4AF5-898B-D50CD5E64746}"/>
              </a:ext>
            </a:extLst>
          </p:cNvPr>
          <p:cNvSpPr txBox="1"/>
          <p:nvPr/>
        </p:nvSpPr>
        <p:spPr>
          <a:xfrm>
            <a:off x="294498" y="777528"/>
            <a:ext cx="8326988" cy="147732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[Textbook - Edited] For a particular type of flower bulbs, 55% will produce yellow flowers. A random sample of 80 bulbs is planted. </a:t>
            </a:r>
          </a:p>
          <a:p>
            <a:pPr marL="342900" indent="-342900">
              <a:buAutoNum type="alphaLcParenBoth"/>
            </a:pPr>
            <a:r>
              <a:rPr lang="en-GB" dirty="0"/>
              <a:t>Calculate the actual probability that there are exactly 50 flowers.</a:t>
            </a:r>
          </a:p>
          <a:p>
            <a:pPr marL="342900" indent="-342900">
              <a:buAutoNum type="alphaLcParenBoth"/>
            </a:pPr>
            <a:r>
              <a:rPr lang="en-GB" dirty="0"/>
              <a:t>Use a normal approximation to find a estimate that there are exactly 50 flowers.</a:t>
            </a:r>
          </a:p>
          <a:p>
            <a:pPr marL="342900" indent="-342900">
              <a:buAutoNum type="alphaLcParenBoth"/>
            </a:pPr>
            <a:r>
              <a:rPr lang="en-GB" dirty="0"/>
              <a:t>Hence determine the percentage error of the normal approximation for 50 flowers.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D55902-3000-4723-8863-645541357A31}"/>
                  </a:ext>
                </a:extLst>
              </p:cNvPr>
              <p:cNvSpPr txBox="1"/>
              <p:nvPr/>
            </p:nvSpPr>
            <p:spPr>
              <a:xfrm>
                <a:off x="944824" y="2621271"/>
                <a:ext cx="6768752" cy="30193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80, 0.55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=50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50 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0.55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0.45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=0.0365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44, 19.8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=50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49.5&lt;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&lt;50.5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=0.9280−0.8918=0.0362 (4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Percentage error: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0.0365−0.0362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0.0365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×100=0.82%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D55902-3000-4723-8863-645541357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24" y="2621271"/>
                <a:ext cx="6768752" cy="3019353"/>
              </a:xfrm>
              <a:prstGeom prst="rect">
                <a:avLst/>
              </a:prstGeom>
              <a:blipFill>
                <a:blip r:embed="rId2"/>
                <a:stretch>
                  <a:fillRect l="-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DDEC775-A156-4CF1-9622-F6D44F34B71C}"/>
              </a:ext>
            </a:extLst>
          </p:cNvPr>
          <p:cNvSpPr/>
          <p:nvPr/>
        </p:nvSpPr>
        <p:spPr>
          <a:xfrm>
            <a:off x="539047" y="2621271"/>
            <a:ext cx="317062" cy="30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C7602D-77C0-447E-BDD0-85053691BEDE}"/>
              </a:ext>
            </a:extLst>
          </p:cNvPr>
          <p:cNvSpPr/>
          <p:nvPr/>
        </p:nvSpPr>
        <p:spPr>
          <a:xfrm>
            <a:off x="539047" y="3645024"/>
            <a:ext cx="317062" cy="30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776E89-FC6C-4100-9B61-3D01523B410A}"/>
              </a:ext>
            </a:extLst>
          </p:cNvPr>
          <p:cNvSpPr/>
          <p:nvPr/>
        </p:nvSpPr>
        <p:spPr>
          <a:xfrm>
            <a:off x="539047" y="4797152"/>
            <a:ext cx="317062" cy="3036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7570F2-5D50-4CA4-B531-2EC2E0BF934C}"/>
              </a:ext>
            </a:extLst>
          </p:cNvPr>
          <p:cNvSpPr/>
          <p:nvPr/>
        </p:nvSpPr>
        <p:spPr>
          <a:xfrm>
            <a:off x="856108" y="2627837"/>
            <a:ext cx="5842404" cy="8064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88B54B-4F29-443A-B7CB-F53114044463}"/>
              </a:ext>
            </a:extLst>
          </p:cNvPr>
          <p:cNvSpPr/>
          <p:nvPr/>
        </p:nvSpPr>
        <p:spPr>
          <a:xfrm>
            <a:off x="856108" y="3645024"/>
            <a:ext cx="5842404" cy="884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47CE4-FDA6-4C6B-8F47-D97FC17D792A}"/>
              </a:ext>
            </a:extLst>
          </p:cNvPr>
          <p:cNvSpPr/>
          <p:nvPr/>
        </p:nvSpPr>
        <p:spPr>
          <a:xfrm>
            <a:off x="856108" y="4797152"/>
            <a:ext cx="5842404" cy="8844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901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CCE8E4-D4F9-4316-BDC0-3FADB99B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8" y="1348989"/>
            <a:ext cx="5934075" cy="1381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E5D84DE-A57B-441D-A4AF-8F3DF12F64E2}"/>
              </a:ext>
            </a:extLst>
          </p:cNvPr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53EF3F68-D2CC-44FA-A444-A8BF5CEBFCE1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569E570-FC48-429B-A87E-D1FB5ED322D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F9A9E8C-DA3D-474A-978D-08722C370FA3}"/>
              </a:ext>
            </a:extLst>
          </p:cNvPr>
          <p:cNvSpPr txBox="1"/>
          <p:nvPr/>
        </p:nvSpPr>
        <p:spPr>
          <a:xfrm>
            <a:off x="308818" y="990823"/>
            <a:ext cx="259228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S2 Jan 2004 Q3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407A5-0718-4BA4-911A-858E63880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25" y="3242454"/>
            <a:ext cx="6852537" cy="28114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3A002F4-3320-44B7-B659-C787BDDD7D31}"/>
              </a:ext>
            </a:extLst>
          </p:cNvPr>
          <p:cNvSpPr/>
          <p:nvPr/>
        </p:nvSpPr>
        <p:spPr>
          <a:xfrm>
            <a:off x="4397375" y="4518645"/>
            <a:ext cx="104775" cy="170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7BC511-AA2A-44A4-96AA-E9E32FED0A7D}"/>
                  </a:ext>
                </a:extLst>
              </p:cNvPr>
              <p:cNvSpPr txBox="1"/>
              <p:nvPr/>
            </p:nvSpPr>
            <p:spPr>
              <a:xfrm>
                <a:off x="4324226" y="4476353"/>
                <a:ext cx="1440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7BC511-AA2A-44A4-96AA-E9E32FED0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226" y="4476353"/>
                <a:ext cx="144016" cy="276999"/>
              </a:xfrm>
              <a:prstGeom prst="rect">
                <a:avLst/>
              </a:prstGeom>
              <a:blipFill>
                <a:blip r:embed="rId4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D5D2D07-A886-40F7-B35E-80C89428ED7B}"/>
              </a:ext>
            </a:extLst>
          </p:cNvPr>
          <p:cNvSpPr/>
          <p:nvPr/>
        </p:nvSpPr>
        <p:spPr>
          <a:xfrm>
            <a:off x="1302675" y="3159465"/>
            <a:ext cx="6214544" cy="6044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E0526-5A27-464A-B894-ED1220282D2B}"/>
              </a:ext>
            </a:extLst>
          </p:cNvPr>
          <p:cNvSpPr/>
          <p:nvPr/>
        </p:nvSpPr>
        <p:spPr>
          <a:xfrm>
            <a:off x="1302675" y="3763926"/>
            <a:ext cx="6214544" cy="3402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DA4E8-39AC-4321-A0E6-D77D564B27CE}"/>
              </a:ext>
            </a:extLst>
          </p:cNvPr>
          <p:cNvSpPr/>
          <p:nvPr/>
        </p:nvSpPr>
        <p:spPr>
          <a:xfrm>
            <a:off x="1302675" y="4104255"/>
            <a:ext cx="6214544" cy="19669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670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3.6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 27-28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41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970142-E2A7-4536-AAAD-AFDBC0F3E9D4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7BCAE1A8-1C78-4387-9F29-EF220A3997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2387DC-CB83-4699-9874-35D6B967CE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30445</TotalTime>
  <Words>889</Words>
  <Application>Microsoft Office PowerPoint</Application>
  <PresentationFormat>On-screen Show (4:3)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Office Theme</vt:lpstr>
      <vt:lpstr>Stats Yr2 Chapter 3: Distribution-N  Binomial Approximation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1206</cp:revision>
  <dcterms:created xsi:type="dcterms:W3CDTF">2013-02-28T07:36:55Z</dcterms:created>
  <dcterms:modified xsi:type="dcterms:W3CDTF">2024-05-22T15:06:45Z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