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481" r:id="rId5"/>
    <p:sldId id="588" r:id="rId6"/>
    <p:sldId id="589" r:id="rId7"/>
    <p:sldId id="593" r:id="rId8"/>
    <p:sldId id="590" r:id="rId9"/>
    <p:sldId id="605" r:id="rId10"/>
    <p:sldId id="606" r:id="rId11"/>
    <p:sldId id="591" r:id="rId12"/>
    <p:sldId id="592" r:id="rId13"/>
    <p:sldId id="594" r:id="rId14"/>
    <p:sldId id="604" r:id="rId15"/>
    <p:sldId id="533" r:id="rId16"/>
    <p:sldId id="700" r:id="rId17"/>
    <p:sldId id="702" r:id="rId18"/>
    <p:sldId id="53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0" autoAdjust="0"/>
    <p:restoredTop sz="88534" autoAdjust="0"/>
  </p:normalViewPr>
  <p:slideViewPr>
    <p:cSldViewPr>
      <p:cViewPr varScale="1">
        <p:scale>
          <a:sx n="72" d="100"/>
          <a:sy n="72" d="100"/>
        </p:scale>
        <p:origin x="1392" y="72"/>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09/10/2024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3C0A77-A582-4EDF-81B6-03B9223CB799}" type="slidenum">
              <a:rPr lang="en-GB" smtClean="0"/>
              <a:pPr/>
              <a:t>5</a:t>
            </a:fld>
            <a:endParaRPr lang="en-GB"/>
          </a:p>
        </p:txBody>
      </p:sp>
    </p:spTree>
    <p:extLst>
      <p:ext uri="{BB962C8B-B14F-4D97-AF65-F5344CB8AC3E}">
        <p14:creationId xmlns:p14="http://schemas.microsoft.com/office/powerpoint/2010/main" val="646192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23C0A77-A582-4EDF-81B6-03B9223CB799}" type="slidenum">
              <a:rPr lang="en-GB" smtClean="0"/>
              <a:pPr/>
              <a:t>10</a:t>
            </a:fld>
            <a:endParaRPr lang="en-GB"/>
          </a:p>
        </p:txBody>
      </p:sp>
    </p:spTree>
    <p:extLst>
      <p:ext uri="{BB962C8B-B14F-4D97-AF65-F5344CB8AC3E}">
        <p14:creationId xmlns:p14="http://schemas.microsoft.com/office/powerpoint/2010/main" val="422243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09/10/2024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93986"/>
            <a:ext cx="9144000" cy="1815133"/>
          </a:xfrm>
        </p:spPr>
        <p:txBody>
          <a:bodyPr>
            <a:normAutofit fontScale="90000"/>
          </a:bodyPr>
          <a:lstStyle/>
          <a:p>
            <a:r>
              <a:rPr lang="en-GB" b="1" dirty="0">
                <a:solidFill>
                  <a:srgbClr val="92D050"/>
                </a:solidFill>
              </a:rPr>
              <a:t>S1 Chapter 3: </a:t>
            </a:r>
            <a:r>
              <a:rPr lang="en-GB" dirty="0">
                <a:solidFill>
                  <a:schemeClr val="accent5"/>
                </a:solidFill>
              </a:rPr>
              <a:t>Data Representations</a:t>
            </a:r>
            <a:br>
              <a:rPr lang="en-GB" dirty="0">
                <a:solidFill>
                  <a:schemeClr val="accent5"/>
                </a:solidFill>
              </a:rPr>
            </a:br>
            <a:br>
              <a:rPr lang="en-GB" dirty="0">
                <a:solidFill>
                  <a:schemeClr val="accent5"/>
                </a:solidFill>
              </a:rPr>
            </a:br>
            <a:r>
              <a:rPr lang="en-GB" dirty="0"/>
              <a:t>Box Plots and Outliers</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611560" y="3861048"/>
            <a:ext cx="7560840" cy="0"/>
          </a:xfrm>
          <a:prstGeom prst="line">
            <a:avLst/>
          </a:prstGeom>
        </p:spPr>
        <p:style>
          <a:lnRef idx="2">
            <a:schemeClr val="dk1"/>
          </a:lnRef>
          <a:fillRef idx="0">
            <a:schemeClr val="dk1"/>
          </a:fillRef>
          <a:effectRef idx="1">
            <a:schemeClr val="dk1"/>
          </a:effectRef>
          <a:fontRef idx="minor">
            <a:schemeClr val="tx1"/>
          </a:fontRef>
        </p:style>
      </p:cxnSp>
      <p:cxnSp>
        <p:nvCxnSpPr>
          <p:cNvPr id="3" name="Straight Connector 2"/>
          <p:cNvCxnSpPr/>
          <p:nvPr/>
        </p:nvCxnSpPr>
        <p:spPr>
          <a:xfrm>
            <a:off x="1043608"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p:cNvCxnSpPr/>
          <p:nvPr/>
        </p:nvCxnSpPr>
        <p:spPr>
          <a:xfrm>
            <a:off x="1979712"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a:off x="2915816"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3851920"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4788024"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5724128"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6660232" y="3861048"/>
            <a:ext cx="0" cy="216024"/>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7596336" y="3861048"/>
            <a:ext cx="0" cy="216024"/>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611560" y="4149080"/>
            <a:ext cx="8316416" cy="369332"/>
          </a:xfrm>
          <a:prstGeom prst="rect">
            <a:avLst/>
          </a:prstGeom>
          <a:noFill/>
        </p:spPr>
        <p:txBody>
          <a:bodyPr wrap="square" rtlCol="0">
            <a:spAutoFit/>
          </a:bodyPr>
          <a:lstStyle/>
          <a:p>
            <a:r>
              <a:rPr lang="en-GB" dirty="0"/>
              <a:t>£400k          £450k       £500k       £550k       £600k      £650k       £700k      £750k</a:t>
            </a:r>
          </a:p>
        </p:txBody>
      </p:sp>
      <p:sp>
        <p:nvSpPr>
          <p:cNvPr id="12" name="Rectangle 11"/>
          <p:cNvSpPr/>
          <p:nvPr/>
        </p:nvSpPr>
        <p:spPr>
          <a:xfrm>
            <a:off x="3707904" y="1916832"/>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3" name="Rectangle 12"/>
          <p:cNvSpPr/>
          <p:nvPr/>
        </p:nvSpPr>
        <p:spPr>
          <a:xfrm>
            <a:off x="4860032" y="1916832"/>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14" name="Straight Connector 13"/>
          <p:cNvCxnSpPr>
            <a:stCxn id="13" idx="3"/>
          </p:cNvCxnSpPr>
          <p:nvPr/>
        </p:nvCxnSpPr>
        <p:spPr>
          <a:xfrm>
            <a:off x="5940152" y="2132856"/>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164288" y="1988840"/>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a:endCxn id="12" idx="1"/>
          </p:cNvCxnSpPr>
          <p:nvPr/>
        </p:nvCxnSpPr>
        <p:spPr>
          <a:xfrm>
            <a:off x="2555776" y="2132856"/>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V="1">
            <a:off x="2555776" y="1988840"/>
            <a:ext cx="0" cy="288032"/>
          </a:xfrm>
          <a:prstGeom prst="line">
            <a:avLst/>
          </a:prstGeom>
        </p:spPr>
        <p:style>
          <a:lnRef idx="2">
            <a:schemeClr val="dk1"/>
          </a:lnRef>
          <a:fillRef idx="0">
            <a:schemeClr val="dk1"/>
          </a:fillRef>
          <a:effectRef idx="1">
            <a:schemeClr val="dk1"/>
          </a:effectRef>
          <a:fontRef idx="minor">
            <a:schemeClr val="tx1"/>
          </a:fontRef>
        </p:style>
      </p:cxnSp>
      <p:sp>
        <p:nvSpPr>
          <p:cNvPr id="18" name="Rectangle 17"/>
          <p:cNvSpPr/>
          <p:nvPr/>
        </p:nvSpPr>
        <p:spPr>
          <a:xfrm>
            <a:off x="3347864" y="2708920"/>
            <a:ext cx="201622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9" name="Rectangle 18"/>
          <p:cNvSpPr/>
          <p:nvPr/>
        </p:nvSpPr>
        <p:spPr>
          <a:xfrm>
            <a:off x="5364088" y="2708920"/>
            <a:ext cx="1080120"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20" name="Straight Connector 19"/>
          <p:cNvCxnSpPr/>
          <p:nvPr/>
        </p:nvCxnSpPr>
        <p:spPr>
          <a:xfrm>
            <a:off x="6444208" y="2924944"/>
            <a:ext cx="1872208"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8316416" y="2780928"/>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a:endCxn id="18" idx="1"/>
          </p:cNvCxnSpPr>
          <p:nvPr/>
        </p:nvCxnSpPr>
        <p:spPr>
          <a:xfrm>
            <a:off x="1403648" y="2924944"/>
            <a:ext cx="1944216"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1403648" y="2780928"/>
            <a:ext cx="0" cy="288032"/>
          </a:xfrm>
          <a:prstGeom prst="line">
            <a:avLst/>
          </a:prstGeom>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51520" y="2708920"/>
            <a:ext cx="1116632" cy="369332"/>
          </a:xfrm>
          <a:prstGeom prst="rect">
            <a:avLst/>
          </a:prstGeom>
          <a:noFill/>
        </p:spPr>
        <p:txBody>
          <a:bodyPr wrap="square" rtlCol="0">
            <a:spAutoFit/>
          </a:bodyPr>
          <a:lstStyle/>
          <a:p>
            <a:r>
              <a:rPr lang="en-GB" dirty="0"/>
              <a:t>Kingston</a:t>
            </a:r>
          </a:p>
        </p:txBody>
      </p:sp>
      <p:sp>
        <p:nvSpPr>
          <p:cNvPr id="25" name="TextBox 24"/>
          <p:cNvSpPr txBox="1"/>
          <p:nvPr/>
        </p:nvSpPr>
        <p:spPr>
          <a:xfrm>
            <a:off x="251520" y="1916832"/>
            <a:ext cx="1044624" cy="369332"/>
          </a:xfrm>
          <a:prstGeom prst="rect">
            <a:avLst/>
          </a:prstGeom>
          <a:noFill/>
        </p:spPr>
        <p:txBody>
          <a:bodyPr wrap="square" rtlCol="0">
            <a:spAutoFit/>
          </a:bodyPr>
          <a:lstStyle/>
          <a:p>
            <a:r>
              <a:rPr lang="en-GB" dirty="0"/>
              <a:t>Croydon</a:t>
            </a:r>
          </a:p>
        </p:txBody>
      </p:sp>
      <p:sp>
        <p:nvSpPr>
          <p:cNvPr id="26" name="TextBox 25"/>
          <p:cNvSpPr txBox="1"/>
          <p:nvPr/>
        </p:nvSpPr>
        <p:spPr>
          <a:xfrm>
            <a:off x="251520" y="1052736"/>
            <a:ext cx="7704856" cy="369332"/>
          </a:xfrm>
          <a:prstGeom prst="rect">
            <a:avLst/>
          </a:prstGeom>
          <a:noFill/>
        </p:spPr>
        <p:txBody>
          <a:bodyPr wrap="square" rtlCol="0">
            <a:spAutoFit/>
          </a:bodyPr>
          <a:lstStyle/>
          <a:p>
            <a:r>
              <a:rPr lang="en-GB" b="1" dirty="0"/>
              <a:t>Box Plot comparing house prices of Croydon and Kingston-upon-Thames:</a:t>
            </a:r>
          </a:p>
        </p:txBody>
      </p:sp>
      <p:grpSp>
        <p:nvGrpSpPr>
          <p:cNvPr id="27" name="Group 57"/>
          <p:cNvGrpSpPr/>
          <p:nvPr/>
        </p:nvGrpSpPr>
        <p:grpSpPr>
          <a:xfrm>
            <a:off x="-1144" y="0"/>
            <a:ext cx="9145144" cy="599127"/>
            <a:chOff x="-1144" y="0"/>
            <a:chExt cx="9145144" cy="599127"/>
          </a:xfrm>
        </p:grpSpPr>
        <p:sp>
          <p:nvSpPr>
            <p:cNvPr id="28" name="TextBox 27"/>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Comparing Box Plots</a:t>
              </a:r>
            </a:p>
          </p:txBody>
        </p:sp>
        <p:cxnSp>
          <p:nvCxnSpPr>
            <p:cNvPr id="29" name="Straight Connector 28"/>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30" name="TextBox 29"/>
          <p:cNvSpPr txBox="1"/>
          <p:nvPr/>
        </p:nvSpPr>
        <p:spPr>
          <a:xfrm>
            <a:off x="395536" y="4725144"/>
            <a:ext cx="81369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“Compare the prices of houses in Croydon with those in Kingston”. (2 marks)</a:t>
            </a:r>
          </a:p>
        </p:txBody>
      </p:sp>
      <p:sp>
        <p:nvSpPr>
          <p:cNvPr id="31" name="TextBox 30"/>
          <p:cNvSpPr txBox="1"/>
          <p:nvPr/>
        </p:nvSpPr>
        <p:spPr>
          <a:xfrm>
            <a:off x="395536" y="5157192"/>
            <a:ext cx="3672408" cy="1323439"/>
          </a:xfrm>
          <a:prstGeom prst="rect">
            <a:avLst/>
          </a:prstGeom>
          <a:noFill/>
        </p:spPr>
        <p:txBody>
          <a:bodyPr wrap="square" rtlCol="0">
            <a:spAutoFit/>
          </a:bodyPr>
          <a:lstStyle/>
          <a:p>
            <a:r>
              <a:rPr lang="en-GB" sz="1600" u="sng" dirty="0"/>
              <a:t>For 1 mark, one of:</a:t>
            </a:r>
          </a:p>
          <a:p>
            <a:pPr>
              <a:buFont typeface="Arial" pitchFamily="34" charset="0"/>
              <a:buChar char="•"/>
            </a:pPr>
            <a:r>
              <a:rPr lang="en-GB" sz="1600" dirty="0"/>
              <a:t>In </a:t>
            </a:r>
            <a:r>
              <a:rPr lang="en-GB" sz="1600" b="1" dirty="0" err="1"/>
              <a:t>interquartile</a:t>
            </a:r>
            <a:r>
              <a:rPr lang="en-GB" sz="1600" b="1" dirty="0"/>
              <a:t> range</a:t>
            </a:r>
            <a:r>
              <a:rPr lang="en-GB" sz="1600" dirty="0"/>
              <a:t> of house prices in Kingston is greater than Croydon.</a:t>
            </a:r>
          </a:p>
          <a:p>
            <a:pPr>
              <a:buFont typeface="Arial" pitchFamily="34" charset="0"/>
              <a:buChar char="•"/>
            </a:pPr>
            <a:r>
              <a:rPr lang="en-GB" sz="1600" dirty="0"/>
              <a:t>The </a:t>
            </a:r>
            <a:r>
              <a:rPr lang="en-GB" sz="1600" b="1" dirty="0"/>
              <a:t>range</a:t>
            </a:r>
            <a:r>
              <a:rPr lang="en-GB" sz="1600" dirty="0"/>
              <a:t> of house prices in Kingston is greater than Croydon.</a:t>
            </a:r>
          </a:p>
        </p:txBody>
      </p:sp>
      <p:sp>
        <p:nvSpPr>
          <p:cNvPr id="32" name="TextBox 31"/>
          <p:cNvSpPr txBox="1"/>
          <p:nvPr/>
        </p:nvSpPr>
        <p:spPr>
          <a:xfrm>
            <a:off x="4419038" y="5242873"/>
            <a:ext cx="3881906" cy="830997"/>
          </a:xfrm>
          <a:prstGeom prst="rect">
            <a:avLst/>
          </a:prstGeom>
          <a:noFill/>
        </p:spPr>
        <p:txBody>
          <a:bodyPr wrap="square" rtlCol="0">
            <a:spAutoFit/>
          </a:bodyPr>
          <a:lstStyle/>
          <a:p>
            <a:r>
              <a:rPr lang="en-GB" sz="1600" u="sng" dirty="0"/>
              <a:t>For 1 mark:</a:t>
            </a:r>
          </a:p>
          <a:p>
            <a:r>
              <a:rPr lang="en-GB" sz="1600" dirty="0"/>
              <a:t>“The </a:t>
            </a:r>
            <a:r>
              <a:rPr lang="en-GB" sz="1600" b="1" dirty="0"/>
              <a:t>median</a:t>
            </a:r>
            <a:r>
              <a:rPr lang="en-GB" sz="1600" dirty="0"/>
              <a:t> house price in Kingston was greater than that in Croydon.”</a:t>
            </a:r>
          </a:p>
        </p:txBody>
      </p:sp>
      <p:sp>
        <p:nvSpPr>
          <p:cNvPr id="35" name="TextBox 34"/>
          <p:cNvSpPr txBox="1"/>
          <p:nvPr/>
        </p:nvSpPr>
        <p:spPr>
          <a:xfrm>
            <a:off x="590295" y="6448734"/>
            <a:ext cx="2880320"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Include some measure of </a:t>
            </a:r>
            <a:r>
              <a:rPr lang="en-GB" sz="1400" b="1" u="sng" dirty="0"/>
              <a:t>spread</a:t>
            </a:r>
            <a:r>
              <a:rPr lang="en-GB" sz="1400" dirty="0"/>
              <a:t>.</a:t>
            </a:r>
          </a:p>
        </p:txBody>
      </p:sp>
      <p:sp>
        <p:nvSpPr>
          <p:cNvPr id="36" name="TextBox 35"/>
          <p:cNvSpPr txBox="1"/>
          <p:nvPr/>
        </p:nvSpPr>
        <p:spPr>
          <a:xfrm>
            <a:off x="4464869" y="6226343"/>
            <a:ext cx="3958678"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Include some measure of </a:t>
            </a:r>
            <a:r>
              <a:rPr lang="en-GB" sz="1400" b="1" u="sng" dirty="0"/>
              <a:t>location</a:t>
            </a:r>
            <a:r>
              <a:rPr lang="en-GB" sz="1400" dirty="0"/>
              <a:t> (median is best).</a:t>
            </a:r>
          </a:p>
        </p:txBody>
      </p:sp>
      <p:sp>
        <p:nvSpPr>
          <p:cNvPr id="34" name="Rectangle 33"/>
          <p:cNvSpPr/>
          <p:nvPr/>
        </p:nvSpPr>
        <p:spPr>
          <a:xfrm>
            <a:off x="4397726" y="5549130"/>
            <a:ext cx="4225279" cy="11281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3" name="Rectangle 32"/>
          <p:cNvSpPr/>
          <p:nvPr/>
        </p:nvSpPr>
        <p:spPr>
          <a:xfrm>
            <a:off x="393405" y="5507940"/>
            <a:ext cx="3741682" cy="12756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6084348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8" restart="whenNotActive" fill="hold" evtFilter="cancelBubble" nodeType="interactiveSeq">
                <p:stCondLst>
                  <p:cond evt="onClick" delay="0">
                    <p:tgtEl>
                      <p:spTgt spid="3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34"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3.1 / 3.2</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1354217"/>
          </a:xfrm>
          <a:prstGeom prst="rect">
            <a:avLst/>
          </a:prstGeom>
          <a:noFill/>
        </p:spPr>
        <p:txBody>
          <a:bodyPr wrap="square" rtlCol="0">
            <a:spAutoFit/>
          </a:bodyPr>
          <a:lstStyle/>
          <a:p>
            <a:pPr>
              <a:spcAft>
                <a:spcPts val="600"/>
              </a:spcAft>
            </a:pPr>
            <a:r>
              <a:rPr lang="en-GB" sz="2400" dirty="0"/>
              <a:t>Pearson Pure Mathematics Year 1/AS</a:t>
            </a:r>
          </a:p>
          <a:p>
            <a:pPr marL="457200" indent="-457200">
              <a:spcAft>
                <a:spcPts val="600"/>
              </a:spcAft>
              <a:buAutoNum type="arabicParenR"/>
            </a:pPr>
            <a:r>
              <a:rPr lang="en-GB" sz="2400" dirty="0"/>
              <a:t>Pages 17 – 18 : Q5, 6</a:t>
            </a:r>
          </a:p>
          <a:p>
            <a:pPr marL="457200" indent="-457200">
              <a:spcAft>
                <a:spcPts val="600"/>
              </a:spcAft>
              <a:buAutoNum type="arabicParenR"/>
            </a:pPr>
            <a:r>
              <a:rPr lang="en-GB" sz="2400" dirty="0"/>
              <a:t>Pages 18 – 19 : Q3, 4</a:t>
            </a:r>
          </a:p>
        </p:txBody>
      </p:sp>
      <p:cxnSp>
        <p:nvCxnSpPr>
          <p:cNvPr id="6" name="Straight Connector 5"/>
          <p:cNvCxnSpPr/>
          <p:nvPr/>
        </p:nvCxnSpPr>
        <p:spPr>
          <a:xfrm>
            <a:off x="0" y="2204864"/>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273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DAE96C47-6C11-7092-EE3F-2E648B2C9BD2}"/>
              </a:ext>
            </a:extLst>
          </p:cNvPr>
          <p:cNvPicPr>
            <a:picLocks noChangeAspect="1"/>
          </p:cNvPicPr>
          <p:nvPr/>
        </p:nvPicPr>
        <p:blipFill>
          <a:blip r:embed="rId2"/>
          <a:stretch>
            <a:fillRect/>
          </a:stretch>
        </p:blipFill>
        <p:spPr>
          <a:xfrm>
            <a:off x="961453" y="828253"/>
            <a:ext cx="7219950" cy="5553075"/>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21478BFC-D36B-3EA9-F2F2-30F67E7EEA12}"/>
              </a:ext>
            </a:extLst>
          </p:cNvPr>
          <p:cNvPicPr>
            <a:picLocks noChangeAspect="1"/>
          </p:cNvPicPr>
          <p:nvPr/>
        </p:nvPicPr>
        <p:blipFill>
          <a:blip r:embed="rId2"/>
          <a:stretch>
            <a:fillRect/>
          </a:stretch>
        </p:blipFill>
        <p:spPr>
          <a:xfrm>
            <a:off x="885253" y="764704"/>
            <a:ext cx="7372350" cy="5895975"/>
          </a:xfrm>
          <a:prstGeom prst="rect">
            <a:avLst/>
          </a:prstGeom>
        </p:spPr>
      </p:pic>
    </p:spTree>
    <p:extLst>
      <p:ext uri="{BB962C8B-B14F-4D97-AF65-F5344CB8AC3E}">
        <p14:creationId xmlns:p14="http://schemas.microsoft.com/office/powerpoint/2010/main" val="362908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35D3E4EC-AC33-CCEF-6F3B-B77EC9899FFB}"/>
              </a:ext>
            </a:extLst>
          </p:cNvPr>
          <p:cNvPicPr>
            <a:picLocks noChangeAspect="1"/>
          </p:cNvPicPr>
          <p:nvPr/>
        </p:nvPicPr>
        <p:blipFill>
          <a:blip r:embed="rId2"/>
          <a:stretch>
            <a:fillRect/>
          </a:stretch>
        </p:blipFill>
        <p:spPr>
          <a:xfrm>
            <a:off x="951928" y="764704"/>
            <a:ext cx="7239000" cy="5753100"/>
          </a:xfrm>
          <a:prstGeom prst="rect">
            <a:avLst/>
          </a:prstGeom>
        </p:spPr>
      </p:pic>
    </p:spTree>
    <p:extLst>
      <p:ext uri="{BB962C8B-B14F-4D97-AF65-F5344CB8AC3E}">
        <p14:creationId xmlns:p14="http://schemas.microsoft.com/office/powerpoint/2010/main" val="29119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434BFD68-9F21-1F06-BBFD-EDCB6F17867A}"/>
              </a:ext>
            </a:extLst>
          </p:cNvPr>
          <p:cNvPicPr>
            <a:picLocks noChangeAspect="1"/>
          </p:cNvPicPr>
          <p:nvPr/>
        </p:nvPicPr>
        <p:blipFill>
          <a:blip r:embed="rId2"/>
          <a:stretch>
            <a:fillRect/>
          </a:stretch>
        </p:blipFill>
        <p:spPr>
          <a:xfrm>
            <a:off x="196907" y="980728"/>
            <a:ext cx="8750186" cy="4524090"/>
          </a:xfrm>
          <a:prstGeom prst="rect">
            <a:avLst/>
          </a:prstGeom>
        </p:spPr>
      </p:pic>
    </p:spTree>
    <p:extLst>
      <p:ext uri="{BB962C8B-B14F-4D97-AF65-F5344CB8AC3E}">
        <p14:creationId xmlns:p14="http://schemas.microsoft.com/office/powerpoint/2010/main" val="46478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791579" y="3730750"/>
            <a:ext cx="5855963" cy="300387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4932040" y="1626215"/>
            <a:ext cx="4032448" cy="272807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251520" y="1628800"/>
            <a:ext cx="4464496" cy="198205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57"/>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This Chapter Overview</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64704"/>
            <a:ext cx="8280920" cy="646331"/>
          </a:xfrm>
          <a:prstGeom prst="rect">
            <a:avLst/>
          </a:prstGeom>
          <a:noFill/>
        </p:spPr>
        <p:txBody>
          <a:bodyPr wrap="square" rtlCol="0">
            <a:spAutoFit/>
          </a:bodyPr>
          <a:lstStyle/>
          <a:p>
            <a:r>
              <a:rPr lang="en-GB" dirty="0"/>
              <a:t>We’ve seen so far how data is collected and calculations can be made. We now concentrate on how the processed data can be </a:t>
            </a:r>
            <a:r>
              <a:rPr lang="en-GB" i="1" dirty="0"/>
              <a:t>displayed</a:t>
            </a:r>
            <a:r>
              <a:rPr lang="en-GB" dirty="0"/>
              <a:t>.</a:t>
            </a:r>
          </a:p>
        </p:txBody>
      </p:sp>
      <p:sp>
        <p:nvSpPr>
          <p:cNvPr id="6" name="Rectangle 5"/>
          <p:cNvSpPr/>
          <p:nvPr/>
        </p:nvSpPr>
        <p:spPr>
          <a:xfrm>
            <a:off x="1534587" y="2553761"/>
            <a:ext cx="50405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Rectangle 6"/>
          <p:cNvSpPr/>
          <p:nvPr/>
        </p:nvSpPr>
        <p:spPr>
          <a:xfrm>
            <a:off x="2038643" y="2553761"/>
            <a:ext cx="1152128"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8" name="Straight Connector 7"/>
          <p:cNvCxnSpPr>
            <a:stCxn id="7" idx="3"/>
          </p:cNvCxnSpPr>
          <p:nvPr/>
        </p:nvCxnSpPr>
        <p:spPr>
          <a:xfrm>
            <a:off x="3190771" y="2769785"/>
            <a:ext cx="72008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3910851" y="2625769"/>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a:endCxn id="6" idx="1"/>
          </p:cNvCxnSpPr>
          <p:nvPr/>
        </p:nvCxnSpPr>
        <p:spPr>
          <a:xfrm>
            <a:off x="382459" y="2769785"/>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382459" y="2625769"/>
            <a:ext cx="0" cy="288032"/>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11560" y="1905744"/>
            <a:ext cx="2736304"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BOX PLOTS AND OUTLIERS</a:t>
            </a:r>
          </a:p>
        </p:txBody>
      </p:sp>
      <p:sp>
        <p:nvSpPr>
          <p:cNvPr id="13" name="TextBox 12"/>
          <p:cNvSpPr txBox="1"/>
          <p:nvPr/>
        </p:nvSpPr>
        <p:spPr>
          <a:xfrm>
            <a:off x="1102539" y="3062420"/>
            <a:ext cx="3024336" cy="369332"/>
          </a:xfrm>
          <a:prstGeom prst="rect">
            <a:avLst/>
          </a:prstGeom>
          <a:noFill/>
        </p:spPr>
        <p:txBody>
          <a:bodyPr wrap="square" rtlCol="0">
            <a:spAutoFit/>
          </a:bodyPr>
          <a:lstStyle/>
          <a:p>
            <a:r>
              <a:rPr lang="en-GB" b="1" dirty="0"/>
              <a:t>NEW since GCSE:  </a:t>
            </a:r>
            <a:r>
              <a:rPr lang="en-GB" dirty="0"/>
              <a:t>Outliers.</a:t>
            </a:r>
          </a:p>
        </p:txBody>
      </p:sp>
      <p:cxnSp>
        <p:nvCxnSpPr>
          <p:cNvPr id="15" name="Straight Connector 14"/>
          <p:cNvCxnSpPr/>
          <p:nvPr/>
        </p:nvCxnSpPr>
        <p:spPr>
          <a:xfrm>
            <a:off x="4126875" y="2697777"/>
            <a:ext cx="144016" cy="14401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4126876" y="2697777"/>
            <a:ext cx="144015" cy="14401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329852" y="2697777"/>
            <a:ext cx="144016" cy="14401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4329853" y="2697777"/>
            <a:ext cx="144015" cy="144016"/>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364088" y="1905744"/>
            <a:ext cx="32403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CUMULATIVE FREQ DIAGRAMS</a:t>
            </a:r>
          </a:p>
        </p:txBody>
      </p:sp>
      <p:sp>
        <p:nvSpPr>
          <p:cNvPr id="27" name="TextBox 26"/>
          <p:cNvSpPr txBox="1"/>
          <p:nvPr/>
        </p:nvSpPr>
        <p:spPr>
          <a:xfrm>
            <a:off x="1654585" y="3887858"/>
            <a:ext cx="18002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HISTOGRAMS</a:t>
            </a:r>
          </a:p>
        </p:txBody>
      </p:sp>
      <p:pic>
        <p:nvPicPr>
          <p:cNvPr id="28" name="Picture 2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1067" y="4377081"/>
            <a:ext cx="2627784" cy="2333540"/>
          </a:xfrm>
          <a:prstGeom prst="rect">
            <a:avLst/>
          </a:prstGeom>
          <a:noFill/>
          <a:ln>
            <a:noFill/>
          </a:ln>
        </p:spPr>
      </p:pic>
      <p:sp>
        <p:nvSpPr>
          <p:cNvPr id="29" name="TextBox 28"/>
          <p:cNvSpPr txBox="1"/>
          <p:nvPr/>
        </p:nvSpPr>
        <p:spPr>
          <a:xfrm>
            <a:off x="3751458" y="4743592"/>
            <a:ext cx="2808312" cy="1754326"/>
          </a:xfrm>
          <a:prstGeom prst="rect">
            <a:avLst/>
          </a:prstGeom>
          <a:noFill/>
        </p:spPr>
        <p:txBody>
          <a:bodyPr wrap="square" rtlCol="0">
            <a:spAutoFit/>
          </a:bodyPr>
          <a:lstStyle/>
          <a:p>
            <a:r>
              <a:rPr lang="en-GB" b="1" dirty="0"/>
              <a:t>NEW since GCSE: </a:t>
            </a:r>
            <a:r>
              <a:rPr lang="en-GB" dirty="0"/>
              <a:t>Area is not necessarily equal to frequency.</a:t>
            </a:r>
          </a:p>
          <a:p>
            <a:r>
              <a:rPr lang="en-GB" dirty="0"/>
              <a:t>Forming a frequency polygon by joining midpoints.</a:t>
            </a:r>
          </a:p>
        </p:txBody>
      </p:sp>
      <p:cxnSp>
        <p:nvCxnSpPr>
          <p:cNvPr id="18" name="Straight Arrow Connector 17"/>
          <p:cNvCxnSpPr/>
          <p:nvPr/>
        </p:nvCxnSpPr>
        <p:spPr>
          <a:xfrm flipV="1">
            <a:off x="6084168" y="2420888"/>
            <a:ext cx="0" cy="1584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6084168" y="4005064"/>
            <a:ext cx="17155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746507" y="3824062"/>
            <a:ext cx="897764" cy="307777"/>
          </a:xfrm>
          <a:prstGeom prst="rect">
            <a:avLst/>
          </a:prstGeom>
          <a:noFill/>
        </p:spPr>
        <p:txBody>
          <a:bodyPr wrap="square" rtlCol="0">
            <a:spAutoFit/>
          </a:bodyPr>
          <a:lstStyle/>
          <a:p>
            <a:r>
              <a:rPr lang="en-GB" sz="1400" dirty="0"/>
              <a:t>Height</a:t>
            </a:r>
          </a:p>
        </p:txBody>
      </p:sp>
      <p:sp>
        <p:nvSpPr>
          <p:cNvPr id="34" name="TextBox 33"/>
          <p:cNvSpPr txBox="1"/>
          <p:nvPr/>
        </p:nvSpPr>
        <p:spPr>
          <a:xfrm rot="16200000">
            <a:off x="4902325" y="3018860"/>
            <a:ext cx="1905367" cy="307777"/>
          </a:xfrm>
          <a:prstGeom prst="rect">
            <a:avLst/>
          </a:prstGeom>
          <a:noFill/>
        </p:spPr>
        <p:txBody>
          <a:bodyPr wrap="square" rtlCol="0">
            <a:spAutoFit/>
          </a:bodyPr>
          <a:lstStyle/>
          <a:p>
            <a:r>
              <a:rPr lang="en-GB" sz="1400" dirty="0"/>
              <a:t>Cumulative Frequency</a:t>
            </a:r>
          </a:p>
        </p:txBody>
      </p:sp>
      <p:sp>
        <p:nvSpPr>
          <p:cNvPr id="35" name="Freeform: Shape 34"/>
          <p:cNvSpPr/>
          <p:nvPr/>
        </p:nvSpPr>
        <p:spPr>
          <a:xfrm>
            <a:off x="6081823" y="2525794"/>
            <a:ext cx="1648047" cy="1482680"/>
          </a:xfrm>
          <a:custGeom>
            <a:avLst/>
            <a:gdLst>
              <a:gd name="connsiteX0" fmla="*/ 0 w 1648047"/>
              <a:gd name="connsiteY0" fmla="*/ 1482680 h 1482680"/>
              <a:gd name="connsiteX1" fmla="*/ 595424 w 1648047"/>
              <a:gd name="connsiteY1" fmla="*/ 1216866 h 1482680"/>
              <a:gd name="connsiteX2" fmla="*/ 1158949 w 1648047"/>
              <a:gd name="connsiteY2" fmla="*/ 185508 h 1482680"/>
              <a:gd name="connsiteX3" fmla="*/ 1648047 w 1648047"/>
              <a:gd name="connsiteY3" fmla="*/ 4755 h 1482680"/>
            </a:gdLst>
            <a:ahLst/>
            <a:cxnLst>
              <a:cxn ang="0">
                <a:pos x="connsiteX0" y="connsiteY0"/>
              </a:cxn>
              <a:cxn ang="0">
                <a:pos x="connsiteX1" y="connsiteY1"/>
              </a:cxn>
              <a:cxn ang="0">
                <a:pos x="connsiteX2" y="connsiteY2"/>
              </a:cxn>
              <a:cxn ang="0">
                <a:pos x="connsiteX3" y="connsiteY3"/>
              </a:cxn>
            </a:cxnLst>
            <a:rect l="l" t="t" r="r" b="b"/>
            <a:pathLst>
              <a:path w="1648047" h="1482680">
                <a:moveTo>
                  <a:pt x="0" y="1482680"/>
                </a:moveTo>
                <a:cubicBezTo>
                  <a:pt x="201133" y="1457870"/>
                  <a:pt x="402266" y="1433061"/>
                  <a:pt x="595424" y="1216866"/>
                </a:cubicBezTo>
                <a:cubicBezTo>
                  <a:pt x="788582" y="1000671"/>
                  <a:pt x="983512" y="387527"/>
                  <a:pt x="1158949" y="185508"/>
                </a:cubicBezTo>
                <a:cubicBezTo>
                  <a:pt x="1334386" y="-16511"/>
                  <a:pt x="1491216" y="-5878"/>
                  <a:pt x="1648047" y="47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p:cNvCxnSpPr/>
          <p:nvPr/>
        </p:nvCxnSpPr>
        <p:spPr>
          <a:xfrm>
            <a:off x="6084167" y="3515570"/>
            <a:ext cx="730305" cy="0"/>
          </a:xfrm>
          <a:prstGeom prst="line">
            <a:avLst/>
          </a:prstGeom>
          <a:ln>
            <a:solidFill>
              <a:schemeClr val="accent1"/>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6826102" y="3530009"/>
            <a:ext cx="0" cy="478465"/>
          </a:xfrm>
          <a:prstGeom prst="line">
            <a:avLst/>
          </a:prstGeom>
          <a:ln>
            <a:solidFill>
              <a:schemeClr val="accent1"/>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222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764704"/>
            <a:ext cx="7056784" cy="369332"/>
          </a:xfrm>
          <a:prstGeom prst="rect">
            <a:avLst/>
          </a:prstGeom>
          <a:noFill/>
        </p:spPr>
        <p:txBody>
          <a:bodyPr wrap="square" rtlCol="0">
            <a:spAutoFit/>
          </a:bodyPr>
          <a:lstStyle/>
          <a:p>
            <a:r>
              <a:rPr lang="en-GB" dirty="0"/>
              <a:t>Box Plots allow us to visually represent the distribution of the data.</a:t>
            </a:r>
          </a:p>
        </p:txBody>
      </p:sp>
      <p:graphicFrame>
        <p:nvGraphicFramePr>
          <p:cNvPr id="7" name="Table 6"/>
          <p:cNvGraphicFramePr>
            <a:graphicFrameLocks noGrp="1"/>
          </p:cNvGraphicFramePr>
          <p:nvPr/>
        </p:nvGraphicFramePr>
        <p:xfrm>
          <a:off x="539552" y="1484784"/>
          <a:ext cx="8064895" cy="741680"/>
        </p:xfrm>
        <a:graphic>
          <a:graphicData uri="http://schemas.openxmlformats.org/drawingml/2006/table">
            <a:tbl>
              <a:tblPr firstRow="1" bandRow="1">
                <a:tableStyleId>{F2DE63D5-997A-4646-A377-4702673A728D}</a:tableStyleId>
              </a:tblPr>
              <a:tblGrid>
                <a:gridCol w="1612979">
                  <a:extLst>
                    <a:ext uri="{9D8B030D-6E8A-4147-A177-3AD203B41FA5}">
                      <a16:colId xmlns:a16="http://schemas.microsoft.com/office/drawing/2014/main" val="20000"/>
                    </a:ext>
                  </a:extLst>
                </a:gridCol>
                <a:gridCol w="1612979">
                  <a:extLst>
                    <a:ext uri="{9D8B030D-6E8A-4147-A177-3AD203B41FA5}">
                      <a16:colId xmlns:a16="http://schemas.microsoft.com/office/drawing/2014/main" val="20001"/>
                    </a:ext>
                  </a:extLst>
                </a:gridCol>
                <a:gridCol w="1612979">
                  <a:extLst>
                    <a:ext uri="{9D8B030D-6E8A-4147-A177-3AD203B41FA5}">
                      <a16:colId xmlns:a16="http://schemas.microsoft.com/office/drawing/2014/main" val="20002"/>
                    </a:ext>
                  </a:extLst>
                </a:gridCol>
                <a:gridCol w="1612979">
                  <a:extLst>
                    <a:ext uri="{9D8B030D-6E8A-4147-A177-3AD203B41FA5}">
                      <a16:colId xmlns:a16="http://schemas.microsoft.com/office/drawing/2014/main" val="20003"/>
                    </a:ext>
                  </a:extLst>
                </a:gridCol>
                <a:gridCol w="1612979">
                  <a:extLst>
                    <a:ext uri="{9D8B030D-6E8A-4147-A177-3AD203B41FA5}">
                      <a16:colId xmlns:a16="http://schemas.microsoft.com/office/drawing/2014/main" val="20004"/>
                    </a:ext>
                  </a:extLst>
                </a:gridCol>
              </a:tblGrid>
              <a:tr h="370840">
                <a:tc>
                  <a:txBody>
                    <a:bodyPr/>
                    <a:lstStyle/>
                    <a:p>
                      <a:r>
                        <a:rPr lang="en-GB" dirty="0"/>
                        <a:t>Minimum</a:t>
                      </a:r>
                    </a:p>
                  </a:txBody>
                  <a:tcPr/>
                </a:tc>
                <a:tc>
                  <a:txBody>
                    <a:bodyPr/>
                    <a:lstStyle/>
                    <a:p>
                      <a:r>
                        <a:rPr lang="en-GB" baseline="0" dirty="0"/>
                        <a:t>Lower Quartile</a:t>
                      </a:r>
                      <a:endParaRPr lang="en-GB" dirty="0"/>
                    </a:p>
                  </a:txBody>
                  <a:tcPr/>
                </a:tc>
                <a:tc>
                  <a:txBody>
                    <a:bodyPr/>
                    <a:lstStyle/>
                    <a:p>
                      <a:r>
                        <a:rPr lang="en-GB" dirty="0"/>
                        <a:t>Median</a:t>
                      </a:r>
                    </a:p>
                  </a:txBody>
                  <a:tcPr/>
                </a:tc>
                <a:tc>
                  <a:txBody>
                    <a:bodyPr/>
                    <a:lstStyle/>
                    <a:p>
                      <a:r>
                        <a:rPr lang="en-GB" dirty="0"/>
                        <a:t>Upper Quartile</a:t>
                      </a:r>
                    </a:p>
                  </a:txBody>
                  <a:tcPr/>
                </a:tc>
                <a:tc>
                  <a:txBody>
                    <a:bodyPr/>
                    <a:lstStyle/>
                    <a:p>
                      <a:r>
                        <a:rPr lang="en-GB" dirty="0"/>
                        <a:t>Maximum</a:t>
                      </a:r>
                    </a:p>
                  </a:txBody>
                  <a:tcPr/>
                </a:tc>
                <a:extLst>
                  <a:ext uri="{0D108BD9-81ED-4DB2-BD59-A6C34878D82A}">
                    <a16:rowId xmlns:a16="http://schemas.microsoft.com/office/drawing/2014/main" val="10000"/>
                  </a:ext>
                </a:extLst>
              </a:tr>
              <a:tr h="370840">
                <a:tc>
                  <a:txBody>
                    <a:bodyPr/>
                    <a:lstStyle/>
                    <a:p>
                      <a:r>
                        <a:rPr lang="en-GB" dirty="0"/>
                        <a:t>3</a:t>
                      </a:r>
                    </a:p>
                  </a:txBody>
                  <a:tcPr/>
                </a:tc>
                <a:tc>
                  <a:txBody>
                    <a:bodyPr/>
                    <a:lstStyle/>
                    <a:p>
                      <a:r>
                        <a:rPr lang="en-GB" dirty="0"/>
                        <a:t>15</a:t>
                      </a:r>
                    </a:p>
                  </a:txBody>
                  <a:tcPr/>
                </a:tc>
                <a:tc>
                  <a:txBody>
                    <a:bodyPr/>
                    <a:lstStyle/>
                    <a:p>
                      <a:r>
                        <a:rPr lang="en-GB" dirty="0"/>
                        <a:t>17</a:t>
                      </a:r>
                    </a:p>
                  </a:txBody>
                  <a:tcPr/>
                </a:tc>
                <a:tc>
                  <a:txBody>
                    <a:bodyPr/>
                    <a:lstStyle/>
                    <a:p>
                      <a:r>
                        <a:rPr lang="en-GB" dirty="0"/>
                        <a:t>22</a:t>
                      </a:r>
                    </a:p>
                  </a:txBody>
                  <a:tcPr/>
                </a:tc>
                <a:tc>
                  <a:txBody>
                    <a:bodyPr/>
                    <a:lstStyle/>
                    <a:p>
                      <a:r>
                        <a:rPr lang="en-GB" dirty="0"/>
                        <a:t>27</a:t>
                      </a:r>
                    </a:p>
                  </a:txBody>
                  <a:tcPr/>
                </a:tc>
                <a:extLst>
                  <a:ext uri="{0D108BD9-81ED-4DB2-BD59-A6C34878D82A}">
                    <a16:rowId xmlns:a16="http://schemas.microsoft.com/office/drawing/2014/main" val="10001"/>
                  </a:ext>
                </a:extLst>
              </a:tr>
            </a:tbl>
          </a:graphicData>
        </a:graphic>
      </p:graphicFrame>
      <p:cxnSp>
        <p:nvCxnSpPr>
          <p:cNvPr id="9" name="Straight Connector 8"/>
          <p:cNvCxnSpPr/>
          <p:nvPr/>
        </p:nvCxnSpPr>
        <p:spPr>
          <a:xfrm>
            <a:off x="1619672" y="5085184"/>
            <a:ext cx="6048672" cy="0"/>
          </a:xfrm>
          <a:prstGeom prst="line">
            <a:avLst/>
          </a:prstGeom>
        </p:spPr>
        <p:style>
          <a:lnRef idx="2">
            <a:schemeClr val="dk1"/>
          </a:lnRef>
          <a:fillRef idx="0">
            <a:schemeClr val="dk1"/>
          </a:fillRef>
          <a:effectRef idx="1">
            <a:schemeClr val="dk1"/>
          </a:effectRef>
          <a:fontRef idx="minor">
            <a:schemeClr val="tx1"/>
          </a:fontRef>
        </p:style>
      </p:cxnSp>
      <p:grpSp>
        <p:nvGrpSpPr>
          <p:cNvPr id="24" name="Group 23"/>
          <p:cNvGrpSpPr/>
          <p:nvPr/>
        </p:nvGrpSpPr>
        <p:grpSpPr>
          <a:xfrm>
            <a:off x="1907704" y="5085184"/>
            <a:ext cx="5184576" cy="144016"/>
            <a:chOff x="1907704" y="5085184"/>
            <a:chExt cx="5184576" cy="288032"/>
          </a:xfrm>
        </p:grpSpPr>
        <p:cxnSp>
          <p:nvCxnSpPr>
            <p:cNvPr id="15" name="Straight Connector 14"/>
            <p:cNvCxnSpPr/>
            <p:nvPr/>
          </p:nvCxnSpPr>
          <p:spPr>
            <a:xfrm flipV="1">
              <a:off x="190770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flipV="1">
              <a:off x="2771800"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3635896"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4499992"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5364088"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622818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7092280" y="5085184"/>
              <a:ext cx="0" cy="288032"/>
            </a:xfrm>
            <a:prstGeom prst="line">
              <a:avLst/>
            </a:prstGeom>
          </p:spPr>
          <p:style>
            <a:lnRef idx="2">
              <a:schemeClr val="dk1"/>
            </a:lnRef>
            <a:fillRef idx="0">
              <a:schemeClr val="dk1"/>
            </a:fillRef>
            <a:effectRef idx="1">
              <a:schemeClr val="dk1"/>
            </a:effectRef>
            <a:fontRef idx="minor">
              <a:schemeClr val="tx1"/>
            </a:fontRef>
          </p:style>
        </p:cxnSp>
      </p:grpSp>
      <p:sp>
        <p:nvSpPr>
          <p:cNvPr id="25" name="TextBox 24"/>
          <p:cNvSpPr txBox="1"/>
          <p:nvPr/>
        </p:nvSpPr>
        <p:spPr>
          <a:xfrm>
            <a:off x="1763688" y="5229200"/>
            <a:ext cx="5760640" cy="369332"/>
          </a:xfrm>
          <a:prstGeom prst="rect">
            <a:avLst/>
          </a:prstGeom>
          <a:noFill/>
        </p:spPr>
        <p:txBody>
          <a:bodyPr wrap="square" rtlCol="0">
            <a:spAutoFit/>
          </a:bodyPr>
          <a:lstStyle/>
          <a:p>
            <a:r>
              <a:rPr lang="en-GB" dirty="0"/>
              <a:t>0              5             10            15            20             25           30</a:t>
            </a:r>
          </a:p>
        </p:txBody>
      </p:sp>
      <p:cxnSp>
        <p:nvCxnSpPr>
          <p:cNvPr id="27" name="Straight Connector 26"/>
          <p:cNvCxnSpPr/>
          <p:nvPr/>
        </p:nvCxnSpPr>
        <p:spPr>
          <a:xfrm>
            <a:off x="2411760" y="4221088"/>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6588224" y="4293096"/>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4788024" y="4005064"/>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4499992" y="4005064"/>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5724128" y="4005064"/>
            <a:ext cx="0" cy="792088"/>
          </a:xfrm>
          <a:prstGeom prst="line">
            <a:avLst/>
          </a:prstGeom>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755576" y="2348880"/>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sp>
        <p:nvSpPr>
          <p:cNvPr id="35" name="TextBox 34"/>
          <p:cNvSpPr txBox="1"/>
          <p:nvPr/>
        </p:nvSpPr>
        <p:spPr>
          <a:xfrm>
            <a:off x="2267744" y="2348880"/>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sp>
        <p:nvSpPr>
          <p:cNvPr id="36" name="TextBox 35"/>
          <p:cNvSpPr txBox="1"/>
          <p:nvPr/>
        </p:nvSpPr>
        <p:spPr>
          <a:xfrm>
            <a:off x="3923928" y="2348880"/>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sp>
        <p:nvSpPr>
          <p:cNvPr id="37" name="TextBox 36"/>
          <p:cNvSpPr txBox="1"/>
          <p:nvPr/>
        </p:nvSpPr>
        <p:spPr>
          <a:xfrm>
            <a:off x="5652120" y="2348880"/>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sp>
        <p:nvSpPr>
          <p:cNvPr id="38" name="TextBox 37"/>
          <p:cNvSpPr txBox="1"/>
          <p:nvPr/>
        </p:nvSpPr>
        <p:spPr>
          <a:xfrm>
            <a:off x="7308304" y="2348880"/>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cxnSp>
        <p:nvCxnSpPr>
          <p:cNvPr id="39" name="Straight Connector 38"/>
          <p:cNvCxnSpPr/>
          <p:nvPr/>
        </p:nvCxnSpPr>
        <p:spPr>
          <a:xfrm>
            <a:off x="4499992" y="4005064"/>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4499992" y="4797152"/>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2411760" y="4437112"/>
            <a:ext cx="2088232"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5724128" y="4437112"/>
            <a:ext cx="864096" cy="0"/>
          </a:xfrm>
          <a:prstGeom prst="line">
            <a:avLst/>
          </a:prstGeom>
        </p:spPr>
        <p:style>
          <a:lnRef idx="2">
            <a:schemeClr val="dk1"/>
          </a:lnRef>
          <a:fillRef idx="0">
            <a:schemeClr val="dk1"/>
          </a:fillRef>
          <a:effectRef idx="1">
            <a:schemeClr val="dk1"/>
          </a:effectRef>
          <a:fontRef idx="minor">
            <a:schemeClr val="tx1"/>
          </a:fontRef>
        </p:style>
      </p:cxnSp>
      <p:sp>
        <p:nvSpPr>
          <p:cNvPr id="47" name="TextBox 46"/>
          <p:cNvSpPr txBox="1"/>
          <p:nvPr/>
        </p:nvSpPr>
        <p:spPr>
          <a:xfrm>
            <a:off x="539552" y="5949280"/>
            <a:ext cx="2880320" cy="646331"/>
          </a:xfrm>
          <a:prstGeom prst="rect">
            <a:avLst/>
          </a:prstGeom>
          <a:noFill/>
        </p:spPr>
        <p:txBody>
          <a:bodyPr wrap="square" rtlCol="0">
            <a:spAutoFit/>
          </a:bodyPr>
          <a:lstStyle/>
          <a:p>
            <a:r>
              <a:rPr lang="en-GB" dirty="0"/>
              <a:t>How is the </a:t>
            </a:r>
            <a:r>
              <a:rPr lang="en-GB" b="1" dirty="0"/>
              <a:t>IQR</a:t>
            </a:r>
            <a:r>
              <a:rPr lang="en-GB" dirty="0"/>
              <a:t> represented in this diagram?</a:t>
            </a:r>
          </a:p>
        </p:txBody>
      </p:sp>
      <p:sp>
        <p:nvSpPr>
          <p:cNvPr id="48" name="TextBox 47"/>
          <p:cNvSpPr txBox="1"/>
          <p:nvPr/>
        </p:nvSpPr>
        <p:spPr>
          <a:xfrm>
            <a:off x="4644008" y="5949280"/>
            <a:ext cx="2880320" cy="646331"/>
          </a:xfrm>
          <a:prstGeom prst="rect">
            <a:avLst/>
          </a:prstGeom>
          <a:noFill/>
        </p:spPr>
        <p:txBody>
          <a:bodyPr wrap="square" rtlCol="0">
            <a:spAutoFit/>
          </a:bodyPr>
          <a:lstStyle/>
          <a:p>
            <a:r>
              <a:rPr lang="en-GB" dirty="0"/>
              <a:t>How is the </a:t>
            </a:r>
            <a:r>
              <a:rPr lang="en-GB" b="1" dirty="0"/>
              <a:t>range</a:t>
            </a:r>
            <a:r>
              <a:rPr lang="en-GB" dirty="0"/>
              <a:t> represented in this diagram?</a:t>
            </a:r>
          </a:p>
        </p:txBody>
      </p:sp>
      <p:sp>
        <p:nvSpPr>
          <p:cNvPr id="49" name="TextBox 48"/>
          <p:cNvSpPr txBox="1"/>
          <p:nvPr/>
        </p:nvSpPr>
        <p:spPr>
          <a:xfrm>
            <a:off x="3491880" y="6021288"/>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sp>
        <p:nvSpPr>
          <p:cNvPr id="50" name="TextBox 49"/>
          <p:cNvSpPr txBox="1"/>
          <p:nvPr/>
        </p:nvSpPr>
        <p:spPr>
          <a:xfrm>
            <a:off x="7524328" y="6021288"/>
            <a:ext cx="792088" cy="369332"/>
          </a:xfrm>
          <a:prstGeom prst="rect">
            <a:avLst/>
          </a:prstGeom>
          <a:scene3d>
            <a:camera prst="orthographicFront"/>
            <a:lightRig rig="threePt" dir="t"/>
          </a:scene3d>
          <a:sp3d>
            <a:bevelT w="152400" h="50800" prst="softRound"/>
          </a:sp3d>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Sketch</a:t>
            </a:r>
          </a:p>
        </p:txBody>
      </p:sp>
      <p:grpSp>
        <p:nvGrpSpPr>
          <p:cNvPr id="56" name="Group 55"/>
          <p:cNvGrpSpPr/>
          <p:nvPr/>
        </p:nvGrpSpPr>
        <p:grpSpPr>
          <a:xfrm>
            <a:off x="4499992" y="3356992"/>
            <a:ext cx="1224136" cy="504056"/>
            <a:chOff x="4499992" y="3356992"/>
            <a:chExt cx="1224136" cy="504056"/>
          </a:xfrm>
        </p:grpSpPr>
        <p:sp>
          <p:nvSpPr>
            <p:cNvPr id="51" name="Left Brace 50"/>
            <p:cNvSpPr/>
            <p:nvPr/>
          </p:nvSpPr>
          <p:spPr>
            <a:xfrm rot="5400000">
              <a:off x="5004048" y="3140968"/>
              <a:ext cx="216024" cy="1224136"/>
            </a:xfrm>
            <a:prstGeom prst="leftBrace">
              <a:avLst/>
            </a:prstGeom>
            <a:ln>
              <a:prstDash val="sysDash"/>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52" name="TextBox 51"/>
            <p:cNvSpPr txBox="1"/>
            <p:nvPr/>
          </p:nvSpPr>
          <p:spPr>
            <a:xfrm>
              <a:off x="4860032" y="3356992"/>
              <a:ext cx="64807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sz="1400" dirty="0"/>
                <a:t>IQR</a:t>
              </a:r>
            </a:p>
          </p:txBody>
        </p:sp>
      </p:grpSp>
      <p:grpSp>
        <p:nvGrpSpPr>
          <p:cNvPr id="55" name="Group 54"/>
          <p:cNvGrpSpPr/>
          <p:nvPr/>
        </p:nvGrpSpPr>
        <p:grpSpPr>
          <a:xfrm>
            <a:off x="2411760" y="2780928"/>
            <a:ext cx="4176464" cy="576064"/>
            <a:chOff x="2411760" y="2780928"/>
            <a:chExt cx="4176464" cy="576064"/>
          </a:xfrm>
        </p:grpSpPr>
        <p:sp>
          <p:nvSpPr>
            <p:cNvPr id="53" name="Left Brace 52"/>
            <p:cNvSpPr/>
            <p:nvPr/>
          </p:nvSpPr>
          <p:spPr>
            <a:xfrm rot="5400000">
              <a:off x="4355976" y="1124744"/>
              <a:ext cx="288032" cy="4176464"/>
            </a:xfrm>
            <a:prstGeom prst="leftBrace">
              <a:avLst/>
            </a:prstGeom>
            <a:ln>
              <a:prstDash val="sysDash"/>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p>
          </p:txBody>
        </p:sp>
        <p:sp>
          <p:nvSpPr>
            <p:cNvPr id="54" name="TextBox 53"/>
            <p:cNvSpPr txBox="1"/>
            <p:nvPr/>
          </p:nvSpPr>
          <p:spPr>
            <a:xfrm>
              <a:off x="4211960" y="2780928"/>
              <a:ext cx="64807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GB" sz="1400" dirty="0"/>
                <a:t>range</a:t>
              </a:r>
            </a:p>
          </p:txBody>
        </p:sp>
      </p:grpSp>
      <p:grpSp>
        <p:nvGrpSpPr>
          <p:cNvPr id="46" name="Group 45"/>
          <p:cNvGrpSpPr/>
          <p:nvPr/>
        </p:nvGrpSpPr>
        <p:grpSpPr>
          <a:xfrm>
            <a:off x="-1144" y="0"/>
            <a:ext cx="9145144" cy="599127"/>
            <a:chOff x="-1144" y="0"/>
            <a:chExt cx="9145144" cy="599127"/>
          </a:xfrm>
        </p:grpSpPr>
        <p:sp>
          <p:nvSpPr>
            <p:cNvPr id="57" name="TextBox 56"/>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Box Plot recap</a:t>
              </a:r>
            </a:p>
          </p:txBody>
        </p:sp>
        <p:cxnSp>
          <p:nvCxnSpPr>
            <p:cNvPr id="58" name="Straight Connector 57"/>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4928173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5"/>
                    </p:tgtEl>
                  </p:cond>
                </p:stCondLst>
                <p:endSync evt="end" delay="0">
                  <p:rtn val="all"/>
                </p:endSync>
                <p:childTnLst>
                  <p:par>
                    <p:cTn id="9" fill="hold">
                      <p:stCondLst>
                        <p:cond delay="0"/>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par>
                                <p:cTn id="14" presetID="22" presetClass="entr" presetSubtype="8"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left)">
                                      <p:cBhvr>
                                        <p:cTn id="16" dur="500"/>
                                        <p:tgtEl>
                                          <p:spTgt spid="32"/>
                                        </p:tgtEl>
                                      </p:cBhvr>
                                    </p:animEffect>
                                  </p:childTnLst>
                                </p:cTn>
                              </p:par>
                            </p:childTnLst>
                          </p:cTn>
                        </p:par>
                      </p:childTnLst>
                    </p:cTn>
                  </p:par>
                </p:childTnLst>
              </p:cTn>
              <p:nextCondLst>
                <p:cond evt="onClick" delay="0">
                  <p:tgtEl>
                    <p:spTgt spid="35"/>
                  </p:tgtEl>
                </p:cond>
              </p:nextCondLst>
            </p:seq>
            <p:seq concurrent="1" nextAc="seek">
              <p:cTn id="17" restart="whenNotActive" fill="hold" evtFilter="cancelBubble" nodeType="interactiveSeq">
                <p:stCondLst>
                  <p:cond evt="onClick" delay="0">
                    <p:tgtEl>
                      <p:spTgt spid="36"/>
                    </p:tgtEl>
                  </p:cond>
                </p:stCondLst>
                <p:endSync evt="end" delay="0">
                  <p:rtn val="all"/>
                </p:endSync>
                <p:childTnLst>
                  <p:par>
                    <p:cTn id="18" fill="hold">
                      <p:stCondLst>
                        <p:cond delay="0"/>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childTnLst>
                    </p:cTn>
                  </p:par>
                </p:childTnLst>
              </p:cTn>
              <p:nextCondLst>
                <p:cond evt="onClick" delay="0">
                  <p:tgtEl>
                    <p:spTgt spid="36"/>
                  </p:tgtEl>
                </p:cond>
              </p:nextCondLst>
            </p:seq>
            <p:seq concurrent="1" nextAc="seek">
              <p:cTn id="23" restart="whenNotActive" fill="hold" evtFilter="cancelBubble" nodeType="interactiveSeq">
                <p:stCondLst>
                  <p:cond evt="onClick" delay="0">
                    <p:tgtEl>
                      <p:spTgt spid="37"/>
                    </p:tgtEl>
                  </p:cond>
                </p:stCondLst>
                <p:endSync evt="end" delay="0">
                  <p:rtn val="all"/>
                </p:endSync>
                <p:childTnLst>
                  <p:par>
                    <p:cTn id="24" fill="hold">
                      <p:stCondLst>
                        <p:cond delay="0"/>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childTnLst>
                          </p:cTn>
                        </p:par>
                      </p:childTnLst>
                    </p:cTn>
                  </p:par>
                </p:childTnLst>
              </p:cTn>
              <p:nextCondLst>
                <p:cond evt="onClick" delay="0">
                  <p:tgtEl>
                    <p:spTgt spid="37"/>
                  </p:tgtEl>
                </p:cond>
              </p:nextCondLst>
            </p:seq>
            <p:seq concurrent="1" nextAc="seek">
              <p:cTn id="35" restart="whenNotActive" fill="hold" evtFilter="cancelBubble" nodeType="interactiveSeq">
                <p:stCondLst>
                  <p:cond evt="onClick" delay="0">
                    <p:tgtEl>
                      <p:spTgt spid="38"/>
                    </p:tgtEl>
                  </p:cond>
                </p:stCondLst>
                <p:endSync evt="end" delay="0">
                  <p:rtn val="all"/>
                </p:endSync>
                <p:childTnLst>
                  <p:par>
                    <p:cTn id="36" fill="hold">
                      <p:stCondLst>
                        <p:cond delay="0"/>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par>
                                <p:cTn id="41" presetID="22" presetClass="entr" presetSubtype="8"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childTnLst>
              </p:cTn>
              <p:nextCondLst>
                <p:cond evt="onClick" delay="0">
                  <p:tgtEl>
                    <p:spTgt spid="38"/>
                  </p:tgtEl>
                </p:cond>
              </p:nextCondLst>
            </p:seq>
            <p:seq concurrent="1" nextAc="seek">
              <p:cTn id="44" restart="whenNotActive" fill="hold" evtFilter="cancelBubble" nodeType="interactiveSeq">
                <p:stCondLst>
                  <p:cond evt="onClick" delay="0">
                    <p:tgtEl>
                      <p:spTgt spid="50"/>
                    </p:tgtEl>
                  </p:cond>
                </p:stCondLst>
                <p:endSync evt="end" delay="0">
                  <p:rtn val="all"/>
                </p:endSync>
                <p:childTnLst>
                  <p:par>
                    <p:cTn id="45" fill="hold">
                      <p:stCondLst>
                        <p:cond delay="0"/>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childTnLst>
                          </p:cTn>
                        </p:par>
                      </p:childTnLst>
                    </p:cTn>
                  </p:par>
                </p:childTnLst>
              </p:cTn>
              <p:nextCondLst>
                <p:cond evt="onClick" delay="0">
                  <p:tgtEl>
                    <p:spTgt spid="50"/>
                  </p:tgtEl>
                </p:cond>
              </p:nextCondLst>
            </p:seq>
            <p:seq concurrent="1" nextAc="seek">
              <p:cTn id="50" restart="whenNotActive" fill="hold" evtFilter="cancelBubble" nodeType="interactiveSeq">
                <p:stCondLst>
                  <p:cond evt="onClick" delay="0">
                    <p:tgtEl>
                      <p:spTgt spid="49"/>
                    </p:tgtEl>
                  </p:cond>
                </p:stCondLst>
                <p:endSync evt="end" delay="0">
                  <p:rtn val="all"/>
                </p:endSync>
                <p:childTnLst>
                  <p:par>
                    <p:cTn id="51" fill="hold">
                      <p:stCondLst>
                        <p:cond delay="0"/>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childTnLst>
                    </p:cTn>
                  </p:par>
                </p:childTnLst>
              </p:cTn>
              <p:nextCondLst>
                <p:cond evt="onClick" delay="0">
                  <p:tgtEl>
                    <p:spTgt spid="49"/>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Interpreting a Box Plot</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5" name="Straight Connector 4"/>
          <p:cNvCxnSpPr/>
          <p:nvPr/>
        </p:nvCxnSpPr>
        <p:spPr>
          <a:xfrm>
            <a:off x="1259632" y="2060848"/>
            <a:ext cx="6048672" cy="0"/>
          </a:xfrm>
          <a:prstGeom prst="line">
            <a:avLst/>
          </a:prstGeom>
        </p:spPr>
        <p:style>
          <a:lnRef idx="2">
            <a:schemeClr val="dk1"/>
          </a:lnRef>
          <a:fillRef idx="0">
            <a:schemeClr val="dk1"/>
          </a:fillRef>
          <a:effectRef idx="1">
            <a:schemeClr val="dk1"/>
          </a:effectRef>
          <a:fontRef idx="minor">
            <a:schemeClr val="tx1"/>
          </a:fontRef>
        </p:style>
      </p:cxnSp>
      <p:grpSp>
        <p:nvGrpSpPr>
          <p:cNvPr id="6" name="Group 5"/>
          <p:cNvGrpSpPr/>
          <p:nvPr/>
        </p:nvGrpSpPr>
        <p:grpSpPr>
          <a:xfrm>
            <a:off x="1547664" y="2060848"/>
            <a:ext cx="5184576" cy="144016"/>
            <a:chOff x="1907704" y="5085184"/>
            <a:chExt cx="5184576" cy="288032"/>
          </a:xfrm>
        </p:grpSpPr>
        <p:cxnSp>
          <p:nvCxnSpPr>
            <p:cNvPr id="7" name="Straight Connector 6"/>
            <p:cNvCxnSpPr/>
            <p:nvPr/>
          </p:nvCxnSpPr>
          <p:spPr>
            <a:xfrm flipV="1">
              <a:off x="190770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2771800"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3635896"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4499992"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5364088"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622818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7092280" y="5085184"/>
              <a:ext cx="0" cy="288032"/>
            </a:xfrm>
            <a:prstGeom prst="line">
              <a:avLst/>
            </a:prstGeom>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1403648" y="2204864"/>
            <a:ext cx="5760640" cy="369332"/>
          </a:xfrm>
          <a:prstGeom prst="rect">
            <a:avLst/>
          </a:prstGeom>
          <a:noFill/>
        </p:spPr>
        <p:txBody>
          <a:bodyPr wrap="square" rtlCol="0">
            <a:spAutoFit/>
          </a:bodyPr>
          <a:lstStyle/>
          <a:p>
            <a:r>
              <a:rPr lang="en-GB" dirty="0"/>
              <a:t>0              5             10            15            20             25           30</a:t>
            </a:r>
          </a:p>
        </p:txBody>
      </p:sp>
      <p:cxnSp>
        <p:nvCxnSpPr>
          <p:cNvPr id="15" name="Straight Connector 14"/>
          <p:cNvCxnSpPr/>
          <p:nvPr/>
        </p:nvCxnSpPr>
        <p:spPr>
          <a:xfrm>
            <a:off x="2118048" y="1232756"/>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6524575" y="1232756"/>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347864" y="980728"/>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3059832" y="980728"/>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283968" y="980728"/>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3059832" y="980728"/>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059832" y="1772816"/>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2123728" y="1412776"/>
            <a:ext cx="936104"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283968" y="1412776"/>
            <a:ext cx="2232248" cy="0"/>
          </a:xfrm>
          <a:prstGeom prst="line">
            <a:avLst/>
          </a:prstGeom>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196877" y="2529086"/>
            <a:ext cx="3600400" cy="369332"/>
          </a:xfrm>
          <a:prstGeom prst="rect">
            <a:avLst/>
          </a:prstGeom>
          <a:noFill/>
        </p:spPr>
        <p:txBody>
          <a:bodyPr wrap="square" rtlCol="0">
            <a:spAutoFit/>
          </a:bodyPr>
          <a:lstStyle/>
          <a:p>
            <a:pPr algn="ctr"/>
            <a:r>
              <a:rPr lang="en-GB" dirty="0"/>
              <a:t>Age (years)</a:t>
            </a:r>
          </a:p>
        </p:txBody>
      </p:sp>
      <p:sp>
        <p:nvSpPr>
          <p:cNvPr id="27" name="TextBox 26"/>
          <p:cNvSpPr txBox="1"/>
          <p:nvPr/>
        </p:nvSpPr>
        <p:spPr>
          <a:xfrm>
            <a:off x="539552" y="3054517"/>
            <a:ext cx="5391348" cy="523220"/>
          </a:xfrm>
          <a:prstGeom prst="rect">
            <a:avLst/>
          </a:prstGeom>
          <a:noFill/>
        </p:spPr>
        <p:txBody>
          <a:bodyPr wrap="square" rtlCol="0">
            <a:spAutoFit/>
          </a:bodyPr>
          <a:lstStyle/>
          <a:p>
            <a:r>
              <a:rPr lang="en-GB" sz="2800" dirty="0"/>
              <a:t>True or false: </a:t>
            </a:r>
            <a:r>
              <a:rPr lang="en-GB" sz="1600" dirty="0"/>
              <a:t>(click your answer)</a:t>
            </a:r>
            <a:endParaRPr lang="en-GB" sz="2800" dirty="0"/>
          </a:p>
        </p:txBody>
      </p:sp>
      <p:sp>
        <p:nvSpPr>
          <p:cNvPr id="28" name="TextBox 27"/>
          <p:cNvSpPr txBox="1"/>
          <p:nvPr/>
        </p:nvSpPr>
        <p:spPr>
          <a:xfrm>
            <a:off x="928291" y="3755132"/>
            <a:ext cx="4284476" cy="830997"/>
          </a:xfrm>
          <a:prstGeom prst="rect">
            <a:avLst/>
          </a:prstGeom>
          <a:solidFill>
            <a:schemeClr val="bg1"/>
          </a:solidFill>
          <a:effectLst/>
        </p:spPr>
        <p:txBody>
          <a:bodyPr wrap="square" rtlCol="0">
            <a:spAutoFit/>
          </a:bodyPr>
          <a:lstStyle/>
          <a:p>
            <a:r>
              <a:rPr lang="en-GB" sz="2400" b="1" dirty="0"/>
              <a:t>“The right box represents more people than the left box.”</a:t>
            </a:r>
          </a:p>
        </p:txBody>
      </p:sp>
      <p:sp>
        <p:nvSpPr>
          <p:cNvPr id="29" name="Rectangle 28"/>
          <p:cNvSpPr/>
          <p:nvPr/>
        </p:nvSpPr>
        <p:spPr>
          <a:xfrm>
            <a:off x="5724128" y="3802236"/>
            <a:ext cx="1008112" cy="69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dirty="0"/>
              <a:t>False</a:t>
            </a:r>
            <a:endParaRPr lang="en-GB" dirty="0"/>
          </a:p>
        </p:txBody>
      </p:sp>
      <p:sp>
        <p:nvSpPr>
          <p:cNvPr id="31" name="Rectangle 30"/>
          <p:cNvSpPr/>
          <p:nvPr/>
        </p:nvSpPr>
        <p:spPr>
          <a:xfrm>
            <a:off x="6948264" y="3802236"/>
            <a:ext cx="1008112" cy="69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dirty="0"/>
              <a:t>True</a:t>
            </a:r>
            <a:endParaRPr lang="en-GB" dirty="0"/>
          </a:p>
        </p:txBody>
      </p:sp>
      <p:sp>
        <p:nvSpPr>
          <p:cNvPr id="32" name="TextBox 31"/>
          <p:cNvSpPr txBox="1"/>
          <p:nvPr/>
        </p:nvSpPr>
        <p:spPr>
          <a:xfrm>
            <a:off x="5479579" y="4574984"/>
            <a:ext cx="2941407" cy="523220"/>
          </a:xfrm>
          <a:prstGeom prst="rect">
            <a:avLst/>
          </a:prstGeom>
          <a:noFill/>
        </p:spPr>
        <p:txBody>
          <a:bodyPr wrap="square" rtlCol="0">
            <a:spAutoFit/>
          </a:bodyPr>
          <a:lstStyle/>
          <a:p>
            <a:r>
              <a:rPr lang="en-GB" sz="1400" dirty="0"/>
              <a:t>Each box represents 25% of people, i.e. the same number of people!</a:t>
            </a:r>
          </a:p>
        </p:txBody>
      </p:sp>
      <p:sp>
        <p:nvSpPr>
          <p:cNvPr id="33" name="TextBox 32"/>
          <p:cNvSpPr txBox="1"/>
          <p:nvPr/>
        </p:nvSpPr>
        <p:spPr>
          <a:xfrm>
            <a:off x="971600" y="5202130"/>
            <a:ext cx="4284476" cy="830997"/>
          </a:xfrm>
          <a:prstGeom prst="rect">
            <a:avLst/>
          </a:prstGeom>
          <a:solidFill>
            <a:schemeClr val="bg1"/>
          </a:solidFill>
          <a:effectLst/>
        </p:spPr>
        <p:txBody>
          <a:bodyPr wrap="square" rtlCol="0">
            <a:spAutoFit/>
          </a:bodyPr>
          <a:lstStyle/>
          <a:p>
            <a:r>
              <a:rPr lang="en-GB" sz="2400" b="1" dirty="0"/>
              <a:t>“The ages are more spread out above the median.”</a:t>
            </a:r>
          </a:p>
        </p:txBody>
      </p:sp>
      <p:sp>
        <p:nvSpPr>
          <p:cNvPr id="34" name="Rectangle 33"/>
          <p:cNvSpPr/>
          <p:nvPr/>
        </p:nvSpPr>
        <p:spPr>
          <a:xfrm>
            <a:off x="6948264" y="5268192"/>
            <a:ext cx="1008112" cy="69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dirty="0"/>
              <a:t>True</a:t>
            </a:r>
            <a:endParaRPr lang="en-GB" dirty="0"/>
          </a:p>
        </p:txBody>
      </p:sp>
      <p:sp>
        <p:nvSpPr>
          <p:cNvPr id="35" name="Rectangle 34"/>
          <p:cNvSpPr/>
          <p:nvPr/>
        </p:nvSpPr>
        <p:spPr>
          <a:xfrm>
            <a:off x="5724128" y="5268192"/>
            <a:ext cx="1008112" cy="6988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dirty="0"/>
              <a:t>False</a:t>
            </a:r>
            <a:endParaRPr lang="en-GB" dirty="0"/>
          </a:p>
        </p:txBody>
      </p:sp>
      <p:sp>
        <p:nvSpPr>
          <p:cNvPr id="36" name="TextBox 35"/>
          <p:cNvSpPr txBox="1"/>
          <p:nvPr/>
        </p:nvSpPr>
        <p:spPr>
          <a:xfrm>
            <a:off x="4295554" y="6053222"/>
            <a:ext cx="4732806" cy="738664"/>
          </a:xfrm>
          <a:prstGeom prst="rect">
            <a:avLst/>
          </a:prstGeom>
          <a:noFill/>
        </p:spPr>
        <p:txBody>
          <a:bodyPr wrap="square" rtlCol="0">
            <a:spAutoFit/>
          </a:bodyPr>
          <a:lstStyle/>
          <a:p>
            <a:r>
              <a:rPr lang="en-GB" sz="1400" dirty="0"/>
              <a:t>The wider the box or whisker, the more spread out the values are within that 25% of the data. We’d say that the data has “</a:t>
            </a:r>
            <a:r>
              <a:rPr lang="en-GB" sz="1400" b="1" dirty="0"/>
              <a:t>positive skew</a:t>
            </a:r>
            <a:r>
              <a:rPr lang="en-GB" sz="1400" dirty="0"/>
              <a:t>”, but you are not required to know this term.</a:t>
            </a:r>
          </a:p>
        </p:txBody>
      </p:sp>
    </p:spTree>
    <p:extLst>
      <p:ext uri="{BB962C8B-B14F-4D97-AF65-F5344CB8AC3E}">
        <p14:creationId xmlns:p14="http://schemas.microsoft.com/office/powerpoint/2010/main" val="23045415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9"/>
                                        </p:tgtEl>
                                        <p:attrNameLst>
                                          <p:attrName>style.color</p:attrName>
                                        </p:attrNameLst>
                                      </p:cBhvr>
                                      <p:to>
                                        <a:srgbClr val="92D050"/>
                                      </p:to>
                                    </p:animClr>
                                  </p:childTnLst>
                                </p:cTn>
                              </p:par>
                              <p:par>
                                <p:cTn id="7" presetID="10"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animEffect transition="in" filter="fade">
                                      <p:cBhvr>
                                        <p:cTn id="9" dur="500"/>
                                        <p:tgtEl>
                                          <p:spTgt spid="32"/>
                                        </p:tgtEl>
                                      </p:cBhvr>
                                    </p:animEffect>
                                  </p:childTnLst>
                                </p:cTn>
                              </p:par>
                            </p:childTnLst>
                          </p:cTn>
                        </p:par>
                      </p:childTnLst>
                    </p:cTn>
                  </p:par>
                </p:childTnLst>
              </p:cTn>
              <p:nextCondLst>
                <p:cond evt="onClick" delay="0">
                  <p:tgtEl>
                    <p:spTgt spid="29"/>
                  </p:tgtEl>
                </p:cond>
              </p:nextCondLst>
            </p:seq>
            <p:seq concurrent="1" nextAc="seek">
              <p:cTn id="10" restart="whenNotActive" fill="hold" evtFilter="cancelBubble" nodeType="interactiveSeq">
                <p:stCondLst>
                  <p:cond evt="onClick" delay="0">
                    <p:tgtEl>
                      <p:spTgt spid="31"/>
                    </p:tgtEl>
                  </p:cond>
                </p:stCondLst>
                <p:endSync evt="end" delay="0">
                  <p:rtn val="all"/>
                </p:endSync>
                <p:childTnLst>
                  <p:par>
                    <p:cTn id="11" fill="hold">
                      <p:stCondLst>
                        <p:cond delay="0"/>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500" fill="hold"/>
                                        <p:tgtEl>
                                          <p:spTgt spid="31"/>
                                        </p:tgtEl>
                                        <p:attrNameLst>
                                          <p:attrName>style.color</p:attrName>
                                        </p:attrNameLst>
                                      </p:cBhvr>
                                      <p:to>
                                        <a:schemeClr val="accent2"/>
                                      </p:to>
                                    </p:animClr>
                                  </p:childTnLst>
                                </p:cTn>
                              </p:par>
                              <p:par>
                                <p:cTn id="15" presetID="10" presetClass="entr"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nextCondLst>
                <p:cond evt="onClick" delay="0">
                  <p:tgtEl>
                    <p:spTgt spid="31"/>
                  </p:tgtEl>
                </p:cond>
              </p:nextCondLst>
            </p:seq>
            <p:seq concurrent="1" nextAc="seek">
              <p:cTn id="18" restart="whenNotActive" fill="hold" evtFilter="cancelBubble" nodeType="interactiveSeq">
                <p:stCondLst>
                  <p:cond evt="onClick" delay="0">
                    <p:tgtEl>
                      <p:spTgt spid="34"/>
                    </p:tgtEl>
                  </p:cond>
                </p:stCondLst>
                <p:endSync evt="end" delay="0">
                  <p:rtn val="all"/>
                </p:endSync>
                <p:childTnLst>
                  <p:par>
                    <p:cTn id="19" fill="hold">
                      <p:stCondLst>
                        <p:cond delay="0"/>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500" fill="hold"/>
                                        <p:tgtEl>
                                          <p:spTgt spid="34"/>
                                        </p:tgtEl>
                                        <p:attrNameLst>
                                          <p:attrName>style.color</p:attrName>
                                        </p:attrNameLst>
                                      </p:cBhvr>
                                      <p:to>
                                        <a:srgbClr val="92D050"/>
                                      </p:to>
                                    </p:animClr>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childTnLst>
                          </p:cTn>
                        </p:par>
                      </p:childTnLst>
                    </p:cTn>
                  </p:par>
                </p:childTnLst>
              </p:cTn>
              <p:nextCondLst>
                <p:cond evt="onClick" delay="0">
                  <p:tgtEl>
                    <p:spTgt spid="34"/>
                  </p:tgtEl>
                </p:cond>
              </p:nextCondLst>
            </p:seq>
            <p:seq concurrent="1" nextAc="seek">
              <p:cTn id="26" restart="whenNotActive" fill="hold" evtFilter="cancelBubble" nodeType="interactiveSeq">
                <p:stCondLst>
                  <p:cond evt="onClick" delay="0">
                    <p:tgtEl>
                      <p:spTgt spid="35"/>
                    </p:tgtEl>
                  </p:cond>
                </p:stCondLst>
                <p:endSync evt="end" delay="0">
                  <p:rtn val="all"/>
                </p:endSync>
                <p:childTnLst>
                  <p:par>
                    <p:cTn id="27" fill="hold">
                      <p:stCondLst>
                        <p:cond delay="0"/>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500" fill="hold"/>
                                        <p:tgtEl>
                                          <p:spTgt spid="35"/>
                                        </p:tgtEl>
                                        <p:attrNameLst>
                                          <p:attrName>style.color</p:attrName>
                                        </p:attrNameLst>
                                      </p:cBhvr>
                                      <p:to>
                                        <a:schemeClr val="accent2"/>
                                      </p:to>
                                    </p:animClr>
                                  </p:childTnLst>
                                </p:cTn>
                              </p:par>
                              <p:par>
                                <p:cTn id="31" presetID="10" presetClass="entr" presetSubtype="0" fill="hold" grpId="1"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nextCondLst>
                <p:cond evt="onClick" delay="0">
                  <p:tgtEl>
                    <p:spTgt spid="35"/>
                  </p:tgtEl>
                </p:cond>
              </p:nextCondLst>
            </p:seq>
          </p:childTnLst>
        </p:cTn>
      </p:par>
    </p:tnLst>
    <p:bldLst>
      <p:bldP spid="29" grpId="0" animBg="1"/>
      <p:bldP spid="31" grpId="0" animBg="1"/>
      <p:bldP spid="32" grpId="0"/>
      <p:bldP spid="32" grpId="1"/>
      <p:bldP spid="34" grpId="0" animBg="1"/>
      <p:bldP spid="35" grpId="0" animBg="1"/>
      <p:bldP spid="36" grpId="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Outliers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764704"/>
            <a:ext cx="7200800" cy="369332"/>
          </a:xfrm>
          <a:prstGeom prst="rect">
            <a:avLst/>
          </a:prstGeom>
          <a:noFill/>
        </p:spPr>
        <p:txBody>
          <a:bodyPr wrap="square" rtlCol="0">
            <a:spAutoFit/>
          </a:bodyPr>
          <a:lstStyle/>
          <a:p>
            <a:r>
              <a:rPr lang="en-GB" dirty="0"/>
              <a:t>An outlier is:     </a:t>
            </a:r>
            <a:r>
              <a:rPr lang="en-GB" b="1" dirty="0"/>
              <a:t>an extreme value.</a:t>
            </a:r>
          </a:p>
        </p:txBody>
      </p:sp>
      <p:cxnSp>
        <p:nvCxnSpPr>
          <p:cNvPr id="6" name="Straight Connector 5"/>
          <p:cNvCxnSpPr/>
          <p:nvPr/>
        </p:nvCxnSpPr>
        <p:spPr>
          <a:xfrm>
            <a:off x="1295636" y="3356992"/>
            <a:ext cx="6048672" cy="0"/>
          </a:xfrm>
          <a:prstGeom prst="line">
            <a:avLst/>
          </a:prstGeom>
        </p:spPr>
        <p:style>
          <a:lnRef idx="2">
            <a:schemeClr val="dk1"/>
          </a:lnRef>
          <a:fillRef idx="0">
            <a:schemeClr val="dk1"/>
          </a:fillRef>
          <a:effectRef idx="1">
            <a:schemeClr val="dk1"/>
          </a:effectRef>
          <a:fontRef idx="minor">
            <a:schemeClr val="tx1"/>
          </a:fontRef>
        </p:style>
      </p:cxnSp>
      <p:grpSp>
        <p:nvGrpSpPr>
          <p:cNvPr id="7" name="Group 6"/>
          <p:cNvGrpSpPr/>
          <p:nvPr/>
        </p:nvGrpSpPr>
        <p:grpSpPr>
          <a:xfrm>
            <a:off x="1583668" y="3356992"/>
            <a:ext cx="5184576" cy="144016"/>
            <a:chOff x="1907704" y="5085184"/>
            <a:chExt cx="5184576" cy="288032"/>
          </a:xfrm>
        </p:grpSpPr>
        <p:cxnSp>
          <p:nvCxnSpPr>
            <p:cNvPr id="8" name="Straight Connector 7"/>
            <p:cNvCxnSpPr/>
            <p:nvPr/>
          </p:nvCxnSpPr>
          <p:spPr>
            <a:xfrm flipV="1">
              <a:off x="190770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2771800"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3635896"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4499992"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5364088"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622818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7092280" y="5085184"/>
              <a:ext cx="0" cy="288032"/>
            </a:xfrm>
            <a:prstGeom prst="line">
              <a:avLst/>
            </a:prstGeom>
          </p:spPr>
          <p:style>
            <a:lnRef idx="2">
              <a:schemeClr val="dk1"/>
            </a:lnRef>
            <a:fillRef idx="0">
              <a:schemeClr val="dk1"/>
            </a:fillRef>
            <a:effectRef idx="1">
              <a:schemeClr val="dk1"/>
            </a:effectRef>
            <a:fontRef idx="minor">
              <a:schemeClr val="tx1"/>
            </a:fontRef>
          </p:style>
        </p:cxnSp>
      </p:grpSp>
      <p:sp>
        <p:nvSpPr>
          <p:cNvPr id="15" name="TextBox 14"/>
          <p:cNvSpPr txBox="1"/>
          <p:nvPr/>
        </p:nvSpPr>
        <p:spPr>
          <a:xfrm>
            <a:off x="1439652" y="3501008"/>
            <a:ext cx="5760640" cy="369332"/>
          </a:xfrm>
          <a:prstGeom prst="rect">
            <a:avLst/>
          </a:prstGeom>
          <a:noFill/>
        </p:spPr>
        <p:txBody>
          <a:bodyPr wrap="square" rtlCol="0">
            <a:spAutoFit/>
          </a:bodyPr>
          <a:lstStyle/>
          <a:p>
            <a:r>
              <a:rPr lang="en-GB" dirty="0"/>
              <a:t>0              5             10            15            20             25           30</a:t>
            </a:r>
          </a:p>
        </p:txBody>
      </p:sp>
      <p:cxnSp>
        <p:nvCxnSpPr>
          <p:cNvPr id="16" name="Straight Connector 15"/>
          <p:cNvCxnSpPr/>
          <p:nvPr/>
        </p:nvCxnSpPr>
        <p:spPr>
          <a:xfrm>
            <a:off x="2087724" y="2492896"/>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6264188" y="2564904"/>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4463988" y="227687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4175956" y="227687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5400092" y="227687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4175956" y="3068960"/>
            <a:ext cx="1224136"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2087724" y="2708920"/>
            <a:ext cx="2088232"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5400092" y="2708920"/>
            <a:ext cx="864096"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327214" y="4250370"/>
            <a:ext cx="6921620" cy="1077218"/>
          </a:xfrm>
          <a:prstGeom prst="rect">
            <a:avLst/>
          </a:prstGeom>
          <a:noFill/>
        </p:spPr>
        <p:txBody>
          <a:bodyPr wrap="square" rtlCol="0">
            <a:spAutoFit/>
          </a:bodyPr>
          <a:lstStyle/>
          <a:p>
            <a:r>
              <a:rPr lang="en-GB" sz="2400" dirty="0"/>
              <a:t>One common definition of an outlier is when we’re </a:t>
            </a:r>
            <a:r>
              <a:rPr lang="en-GB" sz="2400" b="1" dirty="0"/>
              <a:t>1.5 IQRs </a:t>
            </a:r>
            <a:r>
              <a:rPr lang="en-GB" sz="2400" dirty="0"/>
              <a:t>beyond the lower and upper quartiles.</a:t>
            </a:r>
          </a:p>
          <a:p>
            <a:r>
              <a:rPr lang="en-GB" sz="1600" dirty="0"/>
              <a:t>(But you will be told in the exam if the rule differs from this)</a:t>
            </a:r>
          </a:p>
        </p:txBody>
      </p:sp>
      <p:cxnSp>
        <p:nvCxnSpPr>
          <p:cNvPr id="21" name="Straight Connector 20"/>
          <p:cNvCxnSpPr/>
          <p:nvPr/>
        </p:nvCxnSpPr>
        <p:spPr>
          <a:xfrm>
            <a:off x="4175956" y="2276872"/>
            <a:ext cx="1224136" cy="0"/>
          </a:xfrm>
          <a:prstGeom prst="line">
            <a:avLst/>
          </a:prstGeom>
        </p:spPr>
        <p:style>
          <a:lnRef idx="2">
            <a:schemeClr val="dk1"/>
          </a:lnRef>
          <a:fillRef idx="0">
            <a:schemeClr val="dk1"/>
          </a:fillRef>
          <a:effectRef idx="1">
            <a:schemeClr val="dk1"/>
          </a:effectRef>
          <a:fontRef idx="minor">
            <a:schemeClr val="tx1"/>
          </a:fontRef>
        </p:style>
      </p:cxnSp>
      <p:grpSp>
        <p:nvGrpSpPr>
          <p:cNvPr id="73" name="Group 72"/>
          <p:cNvGrpSpPr/>
          <p:nvPr/>
        </p:nvGrpSpPr>
        <p:grpSpPr>
          <a:xfrm>
            <a:off x="2339752" y="982469"/>
            <a:ext cx="5976664" cy="1078379"/>
            <a:chOff x="2339752" y="982469"/>
            <a:chExt cx="5976664" cy="1078379"/>
          </a:xfrm>
        </p:grpSpPr>
        <p:grpSp>
          <p:nvGrpSpPr>
            <p:cNvPr id="31" name="Group 30"/>
            <p:cNvGrpSpPr/>
            <p:nvPr/>
          </p:nvGrpSpPr>
          <p:grpSpPr>
            <a:xfrm>
              <a:off x="4175956" y="1628800"/>
              <a:ext cx="1224136" cy="432048"/>
              <a:chOff x="4175956" y="1628800"/>
              <a:chExt cx="1224136" cy="432048"/>
            </a:xfrm>
          </p:grpSpPr>
          <p:cxnSp>
            <p:nvCxnSpPr>
              <p:cNvPr id="27" name="Straight Connector 26"/>
              <p:cNvCxnSpPr/>
              <p:nvPr/>
            </p:nvCxnSpPr>
            <p:spPr>
              <a:xfrm>
                <a:off x="41759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400092"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175956" y="1844824"/>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400092" y="1628800"/>
              <a:ext cx="1224136" cy="432048"/>
              <a:chOff x="4175956" y="1628800"/>
              <a:chExt cx="1224136" cy="432048"/>
            </a:xfrm>
          </p:grpSpPr>
          <p:cxnSp>
            <p:nvCxnSpPr>
              <p:cNvPr id="33" name="Straight Connector 32"/>
              <p:cNvCxnSpPr/>
              <p:nvPr/>
            </p:nvCxnSpPr>
            <p:spPr>
              <a:xfrm>
                <a:off x="41759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00092"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175956" y="1844824"/>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24228" y="1628800"/>
              <a:ext cx="612068" cy="432048"/>
              <a:chOff x="4175956" y="1628800"/>
              <a:chExt cx="1224136" cy="432048"/>
            </a:xfrm>
          </p:grpSpPr>
          <p:cxnSp>
            <p:nvCxnSpPr>
              <p:cNvPr id="37" name="Straight Connector 36"/>
              <p:cNvCxnSpPr/>
              <p:nvPr/>
            </p:nvCxnSpPr>
            <p:spPr>
              <a:xfrm>
                <a:off x="41759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400092" y="1628800"/>
                <a:ext cx="0" cy="432048"/>
              </a:xfrm>
              <a:prstGeom prst="line">
                <a:avLst/>
              </a:prstGeom>
              <a:ln>
                <a:prstDash val="sysDot"/>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a:off x="4175956" y="1844824"/>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951820" y="1628800"/>
              <a:ext cx="1224136" cy="432048"/>
              <a:chOff x="4175956" y="1628800"/>
              <a:chExt cx="1224136" cy="432048"/>
            </a:xfrm>
          </p:grpSpPr>
          <p:cxnSp>
            <p:nvCxnSpPr>
              <p:cNvPr id="41" name="Straight Connector 40"/>
              <p:cNvCxnSpPr/>
              <p:nvPr/>
            </p:nvCxnSpPr>
            <p:spPr>
              <a:xfrm>
                <a:off x="4175956"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400092"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175956" y="1844824"/>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2339752" y="1628800"/>
              <a:ext cx="612068" cy="432048"/>
              <a:chOff x="4175956" y="1628800"/>
              <a:chExt cx="1224136" cy="432048"/>
            </a:xfrm>
          </p:grpSpPr>
          <p:cxnSp>
            <p:nvCxnSpPr>
              <p:cNvPr id="46" name="Straight Connector 45"/>
              <p:cNvCxnSpPr/>
              <p:nvPr/>
            </p:nvCxnSpPr>
            <p:spPr>
              <a:xfrm>
                <a:off x="5400092" y="1628800"/>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175956" y="1844824"/>
                <a:ext cx="122413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6624228" y="982469"/>
              <a:ext cx="1692188" cy="646331"/>
            </a:xfrm>
            <a:prstGeom prst="rect">
              <a:avLst/>
            </a:prstGeom>
            <a:noFill/>
          </p:spPr>
          <p:txBody>
            <a:bodyPr wrap="square" rtlCol="0">
              <a:spAutoFit/>
            </a:bodyPr>
            <a:lstStyle/>
            <a:p>
              <a:r>
                <a:rPr lang="en-GB" dirty="0"/>
                <a:t>Outliers beyond this point</a:t>
              </a:r>
            </a:p>
          </p:txBody>
        </p:sp>
        <p:cxnSp>
          <p:nvCxnSpPr>
            <p:cNvPr id="49" name="Straight Connector 48"/>
            <p:cNvCxnSpPr/>
            <p:nvPr/>
          </p:nvCxnSpPr>
          <p:spPr>
            <a:xfrm>
              <a:off x="2339752" y="1628800"/>
              <a:ext cx="0" cy="432048"/>
            </a:xfrm>
            <a:prstGeom prst="line">
              <a:avLst/>
            </a:prstGeom>
            <a:ln>
              <a:prstDash val="sysDot"/>
            </a:ln>
          </p:spPr>
          <p:style>
            <a:lnRef idx="3">
              <a:schemeClr val="dk1"/>
            </a:lnRef>
            <a:fillRef idx="0">
              <a:schemeClr val="dk1"/>
            </a:fillRef>
            <a:effectRef idx="2">
              <a:schemeClr val="dk1"/>
            </a:effectRef>
            <a:fontRef idx="minor">
              <a:schemeClr val="tx1"/>
            </a:fontRef>
          </p:style>
        </p:cxnSp>
      </p:grpSp>
      <p:sp>
        <p:nvSpPr>
          <p:cNvPr id="71" name="Rectangle 70"/>
          <p:cNvSpPr/>
          <p:nvPr/>
        </p:nvSpPr>
        <p:spPr>
          <a:xfrm>
            <a:off x="1817694" y="802449"/>
            <a:ext cx="196221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5214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1"/>
                                        </p:tgtEl>
                                      </p:cBhvr>
                                    </p:animEffect>
                                    <p:set>
                                      <p:cBhvr>
                                        <p:cTn id="7" dur="1" fill="hold">
                                          <p:stCondLst>
                                            <p:cond delay="499"/>
                                          </p:stCondLst>
                                        </p:cTn>
                                        <p:tgtEl>
                                          <p:spTgt spid="71"/>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down)">
                                      <p:cBhvr>
                                        <p:cTn id="17" dur="500"/>
                                        <p:tgtEl>
                                          <p:spTgt spid="73"/>
                                        </p:tgtEl>
                                      </p:cBhvr>
                                    </p:animEffect>
                                  </p:childTnLst>
                                </p:cTn>
                              </p:par>
                            </p:childTnLst>
                          </p:cTn>
                        </p:par>
                      </p:childTnLst>
                    </p:cTn>
                  </p:par>
                </p:childTnLst>
              </p:cTn>
              <p:nextCondLst>
                <p:cond evt="onClick" delay="0">
                  <p:tgtEl>
                    <p:spTgt spid="71"/>
                  </p:tgtEl>
                </p:cond>
              </p:nextCondLst>
            </p:seq>
          </p:childTnLst>
        </p:cTn>
      </p:par>
    </p:tnLst>
    <p:bldLst>
      <p:bldP spid="25" grpId="0"/>
      <p:bldP spid="7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776864"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diameters of 11 different Roman coins are measured in centimetres:</a:t>
            </a:r>
          </a:p>
          <a:p>
            <a:r>
              <a:rPr lang="en-GB" dirty="0"/>
              <a:t>	2.2    2.5	   2.7     2.7     2.8     3.0    3.1    3.1   3.2    4.0    4.7</a:t>
            </a:r>
          </a:p>
          <a:p>
            <a:r>
              <a:rPr lang="en-GB" dirty="0"/>
              <a:t>Determine the quartiles and hence any outliers.</a:t>
            </a:r>
          </a:p>
        </p:txBody>
      </p:sp>
      <mc:AlternateContent xmlns:mc="http://schemas.openxmlformats.org/markup-compatibility/2006" xmlns:a14="http://schemas.microsoft.com/office/drawing/2010/main">
        <mc:Choice Requires="a14">
          <p:sp>
            <p:nvSpPr>
              <p:cNvPr id="6" name="Rectangle 5"/>
              <p:cNvSpPr/>
              <p:nvPr/>
            </p:nvSpPr>
            <p:spPr>
              <a:xfrm>
                <a:off x="1054240" y="1934596"/>
                <a:ext cx="5894024" cy="1477328"/>
              </a:xfrm>
              <a:prstGeom prst="rect">
                <a:avLst/>
              </a:prstGeom>
            </p:spPr>
            <p:txBody>
              <a:bodyPr wrap="square">
                <a:spAutoFit/>
              </a:bodyPr>
              <a:lstStyle/>
              <a:p>
                <a:r>
                  <a:rPr lang="en-GB" b="1" dirty="0"/>
                  <a: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𝑸</m:t>
                        </m:r>
                      </m:e>
                      <m:sub>
                        <m:r>
                          <a:rPr lang="en-GB" b="1" i="1">
                            <a:latin typeface="Cambria Math" panose="02040503050406030204" pitchFamily="18" charset="0"/>
                          </a:rPr>
                          <m:t>𝟏</m:t>
                        </m:r>
                      </m:sub>
                    </m:sSub>
                    <m:r>
                      <a:rPr lang="en-GB" b="1" i="1">
                        <a:latin typeface="Cambria Math" panose="02040503050406030204" pitchFamily="18" charset="0"/>
                      </a:rPr>
                      <m:t>= </m:t>
                    </m:r>
                  </m:oMath>
                </a14:m>
                <a:r>
                  <a:rPr lang="en-GB" b="1" dirty="0"/>
                  <a:t>3</a:t>
                </a:r>
                <a:r>
                  <a:rPr lang="en-GB" b="1" baseline="30000" dirty="0"/>
                  <a:t>rd</a:t>
                </a:r>
                <a:r>
                  <a:rPr lang="en-GB" b="1" dirty="0"/>
                  <a:t> item </a:t>
                </a:r>
                <a14:m>
                  <m:oMath xmlns:m="http://schemas.openxmlformats.org/officeDocument/2006/math">
                    <m:r>
                      <a:rPr lang="en-GB" b="1" i="1">
                        <a:latin typeface="Cambria Math" panose="02040503050406030204" pitchFamily="18" charset="0"/>
                      </a:rPr>
                      <m:t>=</m:t>
                    </m:r>
                    <m:r>
                      <a:rPr lang="en-GB" b="1" i="1">
                        <a:latin typeface="Cambria Math" panose="02040503050406030204" pitchFamily="18" charset="0"/>
                      </a:rPr>
                      <m:t>𝟐</m:t>
                    </m:r>
                    <m:r>
                      <a:rPr lang="en-GB" b="1" i="1">
                        <a:latin typeface="Cambria Math" panose="02040503050406030204" pitchFamily="18" charset="0"/>
                      </a:rPr>
                      <m:t>.</m:t>
                    </m:r>
                    <m:r>
                      <a:rPr lang="en-GB" b="1" i="1">
                        <a:latin typeface="Cambria Math" panose="02040503050406030204" pitchFamily="18" charset="0"/>
                      </a:rPr>
                      <m:t>𝟕</m:t>
                    </m:r>
                  </m:oMath>
                </a14:m>
                <a:r>
                  <a:rPr lang="en-GB" b="1" dirty="0"/>
                  <a: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𝑸</m:t>
                        </m:r>
                      </m:e>
                      <m:sub>
                        <m:r>
                          <a:rPr lang="en-GB" b="1" i="1">
                            <a:latin typeface="Cambria Math" panose="02040503050406030204" pitchFamily="18" charset="0"/>
                          </a:rPr>
                          <m:t>𝟑</m:t>
                        </m:r>
                      </m:sub>
                    </m:sSub>
                    <m:r>
                      <a:rPr lang="en-GB" b="1" i="1">
                        <a:latin typeface="Cambria Math" panose="02040503050406030204" pitchFamily="18" charset="0"/>
                      </a:rPr>
                      <m:t>= </m:t>
                    </m:r>
                  </m:oMath>
                </a14:m>
                <a:r>
                  <a:rPr lang="en-GB" b="1" dirty="0"/>
                  <a:t>9</a:t>
                </a:r>
                <a:r>
                  <a:rPr lang="en-GB" b="1" baseline="30000" dirty="0"/>
                  <a:t>th</a:t>
                </a:r>
                <a:r>
                  <a:rPr lang="en-GB" b="1" dirty="0"/>
                  <a:t> item </a:t>
                </a:r>
                <a14:m>
                  <m:oMath xmlns:m="http://schemas.openxmlformats.org/officeDocument/2006/math">
                    <m:r>
                      <a:rPr lang="en-GB" b="1" i="1">
                        <a:latin typeface="Cambria Math" panose="02040503050406030204" pitchFamily="18" charset="0"/>
                      </a:rPr>
                      <m:t>=</m:t>
                    </m:r>
                    <m:r>
                      <a:rPr lang="en-GB" b="1" i="1">
                        <a:latin typeface="Cambria Math" panose="02040503050406030204" pitchFamily="18" charset="0"/>
                      </a:rPr>
                      <m:t>𝟑</m:t>
                    </m:r>
                    <m:r>
                      <a:rPr lang="en-GB" b="1" i="1">
                        <a:latin typeface="Cambria Math" panose="02040503050406030204" pitchFamily="18" charset="0"/>
                      </a:rPr>
                      <m:t>.</m:t>
                    </m:r>
                    <m:r>
                      <a:rPr lang="en-GB" b="1" i="1" smtClean="0">
                        <a:latin typeface="Cambria Math" panose="02040503050406030204" pitchFamily="18" charset="0"/>
                      </a:rPr>
                      <m:t>𝟐</m:t>
                    </m:r>
                  </m:oMath>
                </a14:m>
                <a:endParaRPr lang="en-GB" b="1" dirty="0"/>
              </a:p>
              <a:p>
                <a:r>
                  <a:rPr lang="en-GB" b="1" dirty="0"/>
                  <a:t>       </a:t>
                </a:r>
                <a14:m>
                  <m:oMath xmlns:m="http://schemas.openxmlformats.org/officeDocument/2006/math">
                    <m:r>
                      <a:rPr lang="en-GB" b="1" i="1">
                        <a:latin typeface="Cambria Math" panose="02040503050406030204" pitchFamily="18" charset="0"/>
                      </a:rPr>
                      <m:t>𝑰𝑸𝑹</m:t>
                    </m:r>
                    <m:r>
                      <a:rPr lang="en-GB" b="1" i="1">
                        <a:latin typeface="Cambria Math" panose="02040503050406030204" pitchFamily="18" charset="0"/>
                      </a:rPr>
                      <m:t>=</m:t>
                    </m:r>
                    <m:r>
                      <a:rPr lang="en-GB" b="1" i="1">
                        <a:latin typeface="Cambria Math" panose="02040503050406030204" pitchFamily="18" charset="0"/>
                      </a:rPr>
                      <m:t>𝟑</m:t>
                    </m:r>
                    <m:r>
                      <a:rPr lang="en-GB" b="1" i="1">
                        <a:latin typeface="Cambria Math" panose="02040503050406030204" pitchFamily="18" charset="0"/>
                      </a:rPr>
                      <m:t>.</m:t>
                    </m:r>
                    <m:r>
                      <a:rPr lang="en-GB" b="1" i="1" smtClean="0">
                        <a:latin typeface="Cambria Math" panose="02040503050406030204" pitchFamily="18" charset="0"/>
                      </a:rPr>
                      <m:t>𝟐</m:t>
                    </m:r>
                    <m:r>
                      <a:rPr lang="en-GB" b="1" i="1">
                        <a:latin typeface="Cambria Math" panose="02040503050406030204" pitchFamily="18" charset="0"/>
                      </a:rPr>
                      <m:t>−</m:t>
                    </m:r>
                    <m:r>
                      <a:rPr lang="en-GB" b="1" i="1">
                        <a:latin typeface="Cambria Math" panose="02040503050406030204" pitchFamily="18" charset="0"/>
                      </a:rPr>
                      <m:t>𝟐</m:t>
                    </m:r>
                    <m:r>
                      <a:rPr lang="en-GB" b="1" i="1">
                        <a:latin typeface="Cambria Math" panose="02040503050406030204" pitchFamily="18" charset="0"/>
                      </a:rPr>
                      <m:t>.</m:t>
                    </m:r>
                    <m:r>
                      <a:rPr lang="en-GB" b="1" i="1">
                        <a:latin typeface="Cambria Math" panose="02040503050406030204" pitchFamily="18" charset="0"/>
                      </a:rPr>
                      <m:t>𝟕</m:t>
                    </m:r>
                    <m:r>
                      <a:rPr lang="en-GB" b="1" i="1">
                        <a:latin typeface="Cambria Math" panose="02040503050406030204" pitchFamily="18" charset="0"/>
                      </a:rPr>
                      <m:t>=</m:t>
                    </m:r>
                    <m:r>
                      <a:rPr lang="en-GB" b="1" i="1">
                        <a:latin typeface="Cambria Math" panose="02040503050406030204" pitchFamily="18" charset="0"/>
                      </a:rPr>
                      <m:t>𝟎</m:t>
                    </m:r>
                    <m:r>
                      <a:rPr lang="en-GB" b="1" i="1">
                        <a:latin typeface="Cambria Math" panose="02040503050406030204" pitchFamily="18" charset="0"/>
                      </a:rPr>
                      <m:t>.</m:t>
                    </m:r>
                    <m:r>
                      <a:rPr lang="en-GB" b="1" i="1" smtClean="0">
                        <a:latin typeface="Cambria Math" panose="02040503050406030204" pitchFamily="18" charset="0"/>
                      </a:rPr>
                      <m:t>𝟓</m:t>
                    </m:r>
                  </m:oMath>
                </a14:m>
                <a:endParaRPr lang="en-GB" b="1" dirty="0"/>
              </a:p>
              <a:p>
                <a:r>
                  <a:rPr lang="en-GB" b="1" dirty="0"/>
                  <a:t>Lower outlier boundary </a:t>
                </a:r>
                <a14:m>
                  <m:oMath xmlns:m="http://schemas.openxmlformats.org/officeDocument/2006/math">
                    <m:r>
                      <a:rPr lang="en-GB" b="1" i="1">
                        <a:latin typeface="Cambria Math" panose="02040503050406030204" pitchFamily="18" charset="0"/>
                      </a:rPr>
                      <m:t>=</m:t>
                    </m:r>
                    <m:r>
                      <a:rPr lang="en-GB" b="1" i="1">
                        <a:latin typeface="Cambria Math" panose="02040503050406030204" pitchFamily="18" charset="0"/>
                      </a:rPr>
                      <m:t>𝟐</m:t>
                    </m:r>
                    <m:r>
                      <a:rPr lang="en-GB" b="1" i="1">
                        <a:latin typeface="Cambria Math" panose="02040503050406030204" pitchFamily="18" charset="0"/>
                      </a:rPr>
                      <m:t>.</m:t>
                    </m:r>
                    <m:r>
                      <a:rPr lang="en-GB" b="1" i="1">
                        <a:latin typeface="Cambria Math" panose="02040503050406030204" pitchFamily="18" charset="0"/>
                      </a:rPr>
                      <m:t>𝟕</m:t>
                    </m:r>
                    <m:r>
                      <a:rPr lang="en-GB" b="1" i="1">
                        <a:latin typeface="Cambria Math" panose="02040503050406030204" pitchFamily="18" charset="0"/>
                      </a:rPr>
                      <m:t>−</m:t>
                    </m:r>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𝟓</m:t>
                    </m:r>
                    <m:r>
                      <a:rPr lang="en-GB" b="1" i="1">
                        <a:latin typeface="Cambria Math" panose="02040503050406030204" pitchFamily="18" charset="0"/>
                      </a:rPr>
                      <m:t>×</m:t>
                    </m:r>
                    <m:r>
                      <a:rPr lang="en-GB" b="1" i="1">
                        <a:latin typeface="Cambria Math" panose="02040503050406030204" pitchFamily="18" charset="0"/>
                      </a:rPr>
                      <m:t>𝟎</m:t>
                    </m:r>
                    <m:r>
                      <a:rPr lang="en-GB" b="1" i="1">
                        <a:latin typeface="Cambria Math" panose="02040503050406030204" pitchFamily="18" charset="0"/>
                      </a:rPr>
                      <m:t>.</m:t>
                    </m:r>
                    <m:r>
                      <a:rPr lang="en-GB" b="1" i="1" smtClean="0">
                        <a:latin typeface="Cambria Math" panose="02040503050406030204" pitchFamily="18" charset="0"/>
                      </a:rPr>
                      <m:t>𝟓</m:t>
                    </m:r>
                    <m:r>
                      <a:rPr lang="en-GB" b="1" i="1">
                        <a:latin typeface="Cambria Math" panose="02040503050406030204" pitchFamily="18" charset="0"/>
                      </a:rPr>
                      <m:t>=</m:t>
                    </m:r>
                    <m:r>
                      <a:rPr lang="en-GB" b="1" i="1">
                        <a:latin typeface="Cambria Math" panose="02040503050406030204" pitchFamily="18" charset="0"/>
                      </a:rPr>
                      <m:t>𝟏</m:t>
                    </m:r>
                    <m:r>
                      <a:rPr lang="en-GB" b="1" i="1">
                        <a:latin typeface="Cambria Math" panose="02040503050406030204" pitchFamily="18" charset="0"/>
                      </a:rPr>
                      <m:t>.</m:t>
                    </m:r>
                    <m:r>
                      <a:rPr lang="en-GB" b="1" i="1" smtClean="0">
                        <a:latin typeface="Cambria Math" panose="02040503050406030204" pitchFamily="18" charset="0"/>
                      </a:rPr>
                      <m:t>𝟗</m:t>
                    </m:r>
                    <m:r>
                      <a:rPr lang="en-GB" b="1" i="1">
                        <a:latin typeface="Cambria Math" panose="02040503050406030204" pitchFamily="18" charset="0"/>
                      </a:rPr>
                      <m:t>𝟓</m:t>
                    </m:r>
                  </m:oMath>
                </a14:m>
                <a:endParaRPr lang="en-GB" b="1" dirty="0"/>
              </a:p>
              <a:p>
                <a:r>
                  <a:rPr lang="en-GB" b="1" dirty="0"/>
                  <a:t>Upper outlier boundary </a:t>
                </a:r>
                <a14:m>
                  <m:oMath xmlns:m="http://schemas.openxmlformats.org/officeDocument/2006/math">
                    <m:r>
                      <a:rPr lang="en-GB" b="1" i="1">
                        <a:latin typeface="Cambria Math" panose="02040503050406030204" pitchFamily="18" charset="0"/>
                      </a:rPr>
                      <m:t>=</m:t>
                    </m:r>
                    <m:r>
                      <a:rPr lang="en-GB" b="1" i="1">
                        <a:latin typeface="Cambria Math" panose="02040503050406030204" pitchFamily="18" charset="0"/>
                      </a:rPr>
                      <m:t>𝟑</m:t>
                    </m:r>
                    <m:r>
                      <a:rPr lang="en-GB" b="1" i="1">
                        <a:latin typeface="Cambria Math" panose="02040503050406030204" pitchFamily="18" charset="0"/>
                      </a:rPr>
                      <m:t>.</m:t>
                    </m:r>
                    <m:r>
                      <a:rPr lang="en-GB" b="1" i="1" smtClean="0">
                        <a:latin typeface="Cambria Math" panose="02040503050406030204" pitchFamily="18" charset="0"/>
                      </a:rPr>
                      <m:t>𝟐</m:t>
                    </m:r>
                    <m:r>
                      <a:rPr lang="en-GB" b="1" i="1">
                        <a:latin typeface="Cambria Math" panose="02040503050406030204" pitchFamily="18" charset="0"/>
                      </a:rPr>
                      <m:t>+</m:t>
                    </m:r>
                    <m:r>
                      <a:rPr lang="en-GB" b="1" i="1">
                        <a:latin typeface="Cambria Math" panose="02040503050406030204" pitchFamily="18" charset="0"/>
                      </a:rPr>
                      <m:t>𝟏</m:t>
                    </m:r>
                    <m:r>
                      <a:rPr lang="en-GB" b="1" i="1">
                        <a:latin typeface="Cambria Math" panose="02040503050406030204" pitchFamily="18" charset="0"/>
                      </a:rPr>
                      <m:t>.</m:t>
                    </m:r>
                    <m:r>
                      <a:rPr lang="en-GB" b="1" i="1">
                        <a:latin typeface="Cambria Math" panose="02040503050406030204" pitchFamily="18" charset="0"/>
                      </a:rPr>
                      <m:t>𝟓</m:t>
                    </m:r>
                    <m:r>
                      <a:rPr lang="en-GB" b="1" i="1">
                        <a:latin typeface="Cambria Math" panose="02040503050406030204" pitchFamily="18" charset="0"/>
                      </a:rPr>
                      <m:t>×</m:t>
                    </m:r>
                    <m:r>
                      <a:rPr lang="en-GB" b="1" i="1">
                        <a:latin typeface="Cambria Math" panose="02040503050406030204" pitchFamily="18" charset="0"/>
                      </a:rPr>
                      <m:t>𝟎</m:t>
                    </m:r>
                    <m:r>
                      <a:rPr lang="en-GB" b="1" i="1">
                        <a:latin typeface="Cambria Math" panose="02040503050406030204" pitchFamily="18" charset="0"/>
                      </a:rPr>
                      <m:t>.</m:t>
                    </m:r>
                    <m:r>
                      <a:rPr lang="en-GB" b="1" i="1" smtClean="0">
                        <a:latin typeface="Cambria Math" panose="02040503050406030204" pitchFamily="18" charset="0"/>
                      </a:rPr>
                      <m:t>𝟓</m:t>
                    </m:r>
                    <m:r>
                      <a:rPr lang="en-GB" b="1" i="1">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m:t>
                    </m:r>
                    <m:r>
                      <a:rPr lang="en-GB" b="1" i="1" smtClean="0">
                        <a:latin typeface="Cambria Math" panose="02040503050406030204" pitchFamily="18" charset="0"/>
                      </a:rPr>
                      <m:t>𝟗𝟓</m:t>
                    </m:r>
                  </m:oMath>
                </a14:m>
                <a:endParaRPr lang="en-GB" b="1" dirty="0"/>
              </a:p>
              <a:p>
                <a:r>
                  <a:rPr lang="en-GB" b="1" dirty="0"/>
                  <a:t>Therefore outliers are 4.0cm and 4.7cm.</a:t>
                </a:r>
                <a:endParaRPr lang="en-GB" dirty="0"/>
              </a:p>
            </p:txBody>
          </p:sp>
        </mc:Choice>
        <mc:Fallback xmlns="">
          <p:sp>
            <p:nvSpPr>
              <p:cNvPr id="6" name="Rectangle 5"/>
              <p:cNvSpPr>
                <a:spLocks noRot="1" noChangeAspect="1" noMove="1" noResize="1" noEditPoints="1" noAdjustHandles="1" noChangeArrowheads="1" noChangeShapeType="1" noTextEdit="1"/>
              </p:cNvSpPr>
              <p:nvPr/>
            </p:nvSpPr>
            <p:spPr>
              <a:xfrm>
                <a:off x="1054240" y="1934596"/>
                <a:ext cx="5894024" cy="1477328"/>
              </a:xfrm>
              <a:prstGeom prst="rect">
                <a:avLst/>
              </a:prstGeom>
              <a:blipFill>
                <a:blip r:embed="rId2"/>
                <a:stretch>
                  <a:fillRect l="-931" t="-2058" b="-53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8798" y="3515013"/>
                <a:ext cx="8402429" cy="147732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[Textbook] The lengths, in cm, of 12 giant African land snails are given below:</a:t>
                </a:r>
              </a:p>
              <a:p>
                <a:r>
                  <a:rPr lang="en-GB" dirty="0"/>
                  <a:t>   17   18   18   19   20   20   20   20   21   23   24   32</a:t>
                </a:r>
              </a:p>
              <a:p>
                <a:pPr marL="342900" indent="-342900">
                  <a:buAutoNum type="alphaLcParenR"/>
                </a:pPr>
                <a:r>
                  <a:rPr lang="en-GB" dirty="0"/>
                  <a:t>Calculate the mean and standard deviation, given that </a:t>
                </a:r>
                <a14:m>
                  <m:oMath xmlns:m="http://schemas.openxmlformats.org/officeDocument/2006/math">
                    <m:r>
                      <m:rPr>
                        <m:sty m:val="p"/>
                      </m:rPr>
                      <a:rPr lang="en-GB" b="0" i="0" smtClean="0">
                        <a:latin typeface="Cambria Math" panose="02040503050406030204" pitchFamily="18" charset="0"/>
                      </a:rPr>
                      <m:t>Σ</m:t>
                    </m:r>
                    <m:r>
                      <a:rPr lang="en-GB" b="0" i="1" smtClean="0">
                        <a:latin typeface="Cambria Math" panose="02040503050406030204" pitchFamily="18" charset="0"/>
                      </a:rPr>
                      <m:t>𝑥</m:t>
                    </m:r>
                    <m:r>
                      <a:rPr lang="en-GB" b="0" i="1" smtClean="0">
                        <a:latin typeface="Cambria Math" panose="02040503050406030204" pitchFamily="18" charset="0"/>
                      </a:rPr>
                      <m:t>=252</m:t>
                    </m:r>
                  </m:oMath>
                </a14:m>
                <a:r>
                  <a:rPr lang="en-GB" dirty="0"/>
                  <a:t> and </a:t>
                </a:r>
                <a14:m>
                  <m:oMath xmlns:m="http://schemas.openxmlformats.org/officeDocument/2006/math">
                    <m:r>
                      <m:rPr>
                        <m:sty m:val="p"/>
                      </m:rPr>
                      <a:rPr lang="en-GB" b="0" i="0" smtClean="0">
                        <a:latin typeface="Cambria Math" panose="02040503050406030204" pitchFamily="18" charset="0"/>
                      </a:rPr>
                      <m:t>Σ</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=5468</m:t>
                    </m:r>
                  </m:oMath>
                </a14:m>
                <a:r>
                  <a:rPr lang="en-GB" dirty="0"/>
                  <a:t>.</a:t>
                </a:r>
              </a:p>
              <a:p>
                <a:pPr marL="342900" indent="-342900">
                  <a:buAutoNum type="alphaLcParenR"/>
                </a:pPr>
                <a:r>
                  <a:rPr lang="en-GB" dirty="0"/>
                  <a:t>An outlier is an observation which lies </a:t>
                </a:r>
                <a14:m>
                  <m:oMath xmlns:m="http://schemas.openxmlformats.org/officeDocument/2006/math">
                    <m:r>
                      <a:rPr lang="en-GB" b="0" i="1" smtClean="0">
                        <a:latin typeface="Cambria Math" panose="02040503050406030204" pitchFamily="18" charset="0"/>
                      </a:rPr>
                      <m:t>±2</m:t>
                    </m:r>
                  </m:oMath>
                </a14:m>
                <a:r>
                  <a:rPr lang="en-GB" dirty="0"/>
                  <a:t> standard deviations from the mean. Identify any outliers for this data.</a:t>
                </a:r>
              </a:p>
            </p:txBody>
          </p:sp>
        </mc:Choice>
        <mc:Fallback xmlns="">
          <p:sp>
            <p:nvSpPr>
              <p:cNvPr id="7" name="TextBox 6"/>
              <p:cNvSpPr txBox="1">
                <a:spLocks noRot="1" noChangeAspect="1" noMove="1" noResize="1" noEditPoints="1" noAdjustHandles="1" noChangeArrowheads="1" noChangeShapeType="1" noTextEdit="1"/>
              </p:cNvSpPr>
              <p:nvPr/>
            </p:nvSpPr>
            <p:spPr>
              <a:xfrm>
                <a:off x="358798" y="3515013"/>
                <a:ext cx="8402429" cy="1477328"/>
              </a:xfrm>
              <a:prstGeom prst="rect">
                <a:avLst/>
              </a:prstGeom>
              <a:blipFill>
                <a:blip r:embed="rId3"/>
                <a:stretch>
                  <a:fillRect b="-373"/>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12992" y="4988093"/>
                <a:ext cx="3605240" cy="17828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1400" b="1" i="1" smtClean="0">
                              <a:latin typeface="Cambria Math" panose="02040503050406030204" pitchFamily="18" charset="0"/>
                            </a:rPr>
                          </m:ctrlPr>
                        </m:accPr>
                        <m:e>
                          <m:r>
                            <a:rPr lang="en-GB" sz="1400" b="1" i="1" smtClean="0">
                              <a:latin typeface="Cambria Math" panose="02040503050406030204" pitchFamily="18" charset="0"/>
                            </a:rPr>
                            <m:t>𝒙</m:t>
                          </m:r>
                        </m:e>
                      </m:acc>
                      <m:r>
                        <a:rPr lang="en-GB" sz="1400" b="1" i="1" smtClean="0">
                          <a:latin typeface="Cambria Math" panose="02040503050406030204" pitchFamily="18" charset="0"/>
                        </a:rPr>
                        <m:t>=</m:t>
                      </m:r>
                      <m:f>
                        <m:fPr>
                          <m:ctrlPr>
                            <a:rPr lang="en-GB" sz="1400" b="1" i="1" smtClean="0">
                              <a:latin typeface="Cambria Math" panose="02040503050406030204" pitchFamily="18" charset="0"/>
                            </a:rPr>
                          </m:ctrlPr>
                        </m:fPr>
                        <m:num>
                          <m:r>
                            <a:rPr lang="en-GB" sz="1400" b="1" i="0" smtClean="0">
                              <a:latin typeface="Cambria Math" panose="02040503050406030204" pitchFamily="18" charset="0"/>
                            </a:rPr>
                            <m:t>𝟐𝟓𝟐</m:t>
                          </m:r>
                        </m:num>
                        <m:den>
                          <m:r>
                            <a:rPr lang="en-GB" sz="1400" b="1" i="0" smtClean="0">
                              <a:latin typeface="Cambria Math" panose="02040503050406030204" pitchFamily="18" charset="0"/>
                            </a:rPr>
                            <m:t>𝟏𝟐</m:t>
                          </m:r>
                        </m:den>
                      </m:f>
                      <m:r>
                        <a:rPr lang="en-GB" sz="1400" b="1" i="0" smtClean="0">
                          <a:latin typeface="Cambria Math" panose="02040503050406030204" pitchFamily="18" charset="0"/>
                        </a:rPr>
                        <m:t>=</m:t>
                      </m:r>
                      <m:r>
                        <a:rPr lang="en-GB" sz="1400" b="1" i="0" smtClean="0">
                          <a:latin typeface="Cambria Math" panose="02040503050406030204" pitchFamily="18" charset="0"/>
                        </a:rPr>
                        <m:t>𝟐𝟏</m:t>
                      </m:r>
                      <m:r>
                        <a:rPr lang="en-GB" sz="1400" b="1" i="0" smtClean="0">
                          <a:latin typeface="Cambria Math" panose="02040503050406030204" pitchFamily="18" charset="0"/>
                        </a:rPr>
                        <m:t> </m:t>
                      </m:r>
                      <m:r>
                        <a:rPr lang="en-GB" sz="1400" b="1" i="0" smtClean="0">
                          <a:latin typeface="Cambria Math" panose="02040503050406030204" pitchFamily="18" charset="0"/>
                        </a:rPr>
                        <m:t>𝐜𝐦</m:t>
                      </m:r>
                    </m:oMath>
                    <m:oMath xmlns:m="http://schemas.openxmlformats.org/officeDocument/2006/math">
                      <m:r>
                        <a:rPr lang="en-GB" sz="1400" b="1" i="1" smtClean="0">
                          <a:latin typeface="Cambria Math" panose="02040503050406030204" pitchFamily="18" charset="0"/>
                        </a:rPr>
                        <m:t>𝝈</m:t>
                      </m:r>
                      <m:r>
                        <a:rPr lang="en-GB" sz="1400" b="1" i="1" smtClean="0">
                          <a:latin typeface="Cambria Math" panose="02040503050406030204" pitchFamily="18" charset="0"/>
                        </a:rPr>
                        <m:t>=</m:t>
                      </m:r>
                      <m:rad>
                        <m:radPr>
                          <m:degHide m:val="on"/>
                          <m:ctrlPr>
                            <a:rPr lang="en-GB" sz="1400" b="1" i="1" smtClean="0">
                              <a:latin typeface="Cambria Math" panose="02040503050406030204" pitchFamily="18" charset="0"/>
                            </a:rPr>
                          </m:ctrlPr>
                        </m:radPr>
                        <m:deg/>
                        <m:e>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𝟓𝟒𝟔𝟖</m:t>
                              </m:r>
                            </m:num>
                            <m:den>
                              <m:r>
                                <a:rPr lang="en-GB" sz="1400" b="1" i="1" smtClean="0">
                                  <a:latin typeface="Cambria Math" panose="02040503050406030204" pitchFamily="18" charset="0"/>
                                </a:rPr>
                                <m:t>𝟏𝟐</m:t>
                              </m:r>
                            </m:den>
                          </m:f>
                          <m:r>
                            <a:rPr lang="en-GB" sz="1400" b="1" i="1" smtClean="0">
                              <a:latin typeface="Cambria Math" panose="02040503050406030204" pitchFamily="18" charset="0"/>
                            </a:rPr>
                            <m:t>−</m:t>
                          </m:r>
                          <m:sSup>
                            <m:sSupPr>
                              <m:ctrlPr>
                                <a:rPr lang="en-GB" sz="1400" b="1" i="1" smtClean="0">
                                  <a:latin typeface="Cambria Math" panose="02040503050406030204" pitchFamily="18" charset="0"/>
                                </a:rPr>
                              </m:ctrlPr>
                            </m:sSupPr>
                            <m:e>
                              <m:r>
                                <a:rPr lang="en-GB" sz="1400" b="1" i="1" smtClean="0">
                                  <a:latin typeface="Cambria Math" panose="02040503050406030204" pitchFamily="18" charset="0"/>
                                </a:rPr>
                                <m:t>𝟐𝟏</m:t>
                              </m:r>
                            </m:e>
                            <m:sup>
                              <m:r>
                                <a:rPr lang="en-GB" sz="1400" b="1" i="1" smtClean="0">
                                  <a:latin typeface="Cambria Math" panose="02040503050406030204" pitchFamily="18" charset="0"/>
                                </a:rPr>
                                <m:t>𝟐</m:t>
                              </m:r>
                            </m:sup>
                          </m:sSup>
                        </m:e>
                      </m:rad>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m:t>
                      </m:r>
                      <m:r>
                        <a:rPr lang="en-GB" sz="1400" b="1" i="1" smtClean="0">
                          <a:latin typeface="Cambria Math" panose="02040503050406030204" pitchFamily="18" charset="0"/>
                        </a:rPr>
                        <m:t>𝟖𝟑</m:t>
                      </m:r>
                      <m:r>
                        <a:rPr lang="en-GB" sz="1400" b="1" i="1" smtClean="0">
                          <a:latin typeface="Cambria Math" panose="02040503050406030204" pitchFamily="18" charset="0"/>
                        </a:rPr>
                        <m:t> (</m:t>
                      </m:r>
                      <m:r>
                        <a:rPr lang="en-GB" sz="1400" b="1" i="1" smtClean="0">
                          <a:latin typeface="Cambria Math" panose="02040503050406030204" pitchFamily="18" charset="0"/>
                        </a:rPr>
                        <m:t>𝟑</m:t>
                      </m:r>
                      <m:r>
                        <a:rPr lang="en-GB" sz="1400" b="1" i="1" smtClean="0">
                          <a:latin typeface="Cambria Math" panose="02040503050406030204" pitchFamily="18" charset="0"/>
                        </a:rPr>
                        <m:t>𝒔𝒇</m:t>
                      </m:r>
                      <m:r>
                        <a:rPr lang="en-GB" sz="1400" b="1" i="1" smtClean="0">
                          <a:latin typeface="Cambria Math" panose="02040503050406030204" pitchFamily="18" charset="0"/>
                        </a:rPr>
                        <m:t>)</m:t>
                      </m:r>
                    </m:oMath>
                  </m:oMathPara>
                </a14:m>
                <a:endParaRPr lang="en-GB" sz="1400" b="1" dirty="0"/>
              </a:p>
              <a:p>
                <a:pPr/>
                <a:r>
                  <a:rPr lang="en-GB" sz="1400" b="1" dirty="0"/>
                  <a:t>Outlier boundaries:   </a:t>
                </a:r>
                <a14:m>
                  <m:oMath xmlns:m="http://schemas.openxmlformats.org/officeDocument/2006/math">
                    <m:r>
                      <a:rPr lang="en-GB" sz="1400" b="1" i="1" smtClean="0">
                        <a:latin typeface="Cambria Math" panose="02040503050406030204" pitchFamily="18" charset="0"/>
                      </a:rPr>
                      <m:t>𝟐𝟏</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m:t>
                    </m:r>
                    <m:r>
                      <a:rPr lang="en-GB" sz="1400" b="1" i="1" smtClean="0">
                        <a:latin typeface="Cambria Math" panose="02040503050406030204" pitchFamily="18" charset="0"/>
                      </a:rPr>
                      <m:t>𝟖𝟑</m:t>
                    </m:r>
                    <m:r>
                      <a:rPr lang="en-GB" sz="1400" b="1" i="1" smtClean="0">
                        <a:latin typeface="Cambria Math" panose="02040503050406030204" pitchFamily="18" charset="0"/>
                      </a:rPr>
                      <m:t>=</m:t>
                    </m:r>
                    <m:r>
                      <a:rPr lang="en-GB" sz="1400" b="1" i="1" smtClean="0">
                        <a:latin typeface="Cambria Math" panose="02040503050406030204" pitchFamily="18" charset="0"/>
                      </a:rPr>
                      <m:t>𝟏𝟑</m:t>
                    </m:r>
                    <m:r>
                      <a:rPr lang="en-GB" sz="1400" b="1" i="1" smtClean="0">
                        <a:latin typeface="Cambria Math" panose="02040503050406030204" pitchFamily="18" charset="0"/>
                      </a:rPr>
                      <m:t>.</m:t>
                    </m:r>
                    <m:r>
                      <a:rPr lang="en-GB" sz="1400" b="1" i="1" smtClean="0">
                        <a:latin typeface="Cambria Math" panose="02040503050406030204" pitchFamily="18" charset="0"/>
                      </a:rPr>
                      <m:t>𝟑𝟒</m:t>
                    </m:r>
                  </m:oMath>
                </a14:m>
                <a:br>
                  <a:rPr lang="en-GB" sz="1400" b="1" dirty="0"/>
                </a:br>
                <a14:m>
                  <m:oMathPara xmlns:m="http://schemas.openxmlformats.org/officeDocument/2006/math">
                    <m:oMathParaPr>
                      <m:jc m:val="centerGroup"/>
                    </m:oMathParaPr>
                    <m:oMath xmlns:m="http://schemas.openxmlformats.org/officeDocument/2006/math">
                      <m:r>
                        <a:rPr lang="en-GB" sz="1400" b="1" i="1" smtClean="0">
                          <a:latin typeface="Cambria Math" panose="02040503050406030204" pitchFamily="18" charset="0"/>
                        </a:rPr>
                        <m:t>𝟐𝟏</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m:t>
                      </m:r>
                      <m:r>
                        <a:rPr lang="en-GB" sz="1400" b="1" i="1" smtClean="0">
                          <a:latin typeface="Cambria Math" panose="02040503050406030204" pitchFamily="18" charset="0"/>
                        </a:rPr>
                        <m:t>𝟖𝟑</m:t>
                      </m:r>
                      <m:r>
                        <a:rPr lang="en-GB" sz="1400" b="1" i="1" smtClean="0">
                          <a:latin typeface="Cambria Math" panose="02040503050406030204" pitchFamily="18" charset="0"/>
                        </a:rPr>
                        <m:t>=</m:t>
                      </m:r>
                      <m:r>
                        <a:rPr lang="en-GB" sz="1400" b="1" i="1" smtClean="0">
                          <a:latin typeface="Cambria Math" panose="02040503050406030204" pitchFamily="18" charset="0"/>
                        </a:rPr>
                        <m:t>𝟐𝟖</m:t>
                      </m:r>
                      <m:r>
                        <a:rPr lang="en-GB" sz="1400" b="1" i="1" smtClean="0">
                          <a:latin typeface="Cambria Math" panose="02040503050406030204" pitchFamily="18" charset="0"/>
                        </a:rPr>
                        <m:t>.</m:t>
                      </m:r>
                      <m:r>
                        <a:rPr lang="en-GB" sz="1400" b="1" i="1" smtClean="0">
                          <a:latin typeface="Cambria Math" panose="02040503050406030204" pitchFamily="18" charset="0"/>
                        </a:rPr>
                        <m:t>𝟔𝟔</m:t>
                      </m:r>
                      <m:r>
                        <a:rPr lang="en-GB" sz="1400" b="1" i="1" smtClean="0">
                          <a:latin typeface="Cambria Math" panose="02040503050406030204" pitchFamily="18" charset="0"/>
                        </a:rPr>
                        <m:t> </m:t>
                      </m:r>
                    </m:oMath>
                  </m:oMathPara>
                </a14:m>
                <a:endParaRPr lang="en-GB" sz="1400" b="1" dirty="0"/>
              </a:p>
              <a:p>
                <a:r>
                  <a:rPr lang="en-GB" sz="1400" b="1" dirty="0"/>
                  <a:t>Outlier is just 32.</a:t>
                </a:r>
              </a:p>
            </p:txBody>
          </p:sp>
        </mc:Choice>
        <mc:Fallback xmlns="">
          <p:sp>
            <p:nvSpPr>
              <p:cNvPr id="8" name="Rectangle 7"/>
              <p:cNvSpPr>
                <a:spLocks noRot="1" noChangeAspect="1" noMove="1" noResize="1" noEditPoints="1" noAdjustHandles="1" noChangeArrowheads="1" noChangeShapeType="1" noTextEdit="1"/>
              </p:cNvSpPr>
              <p:nvPr/>
            </p:nvSpPr>
            <p:spPr>
              <a:xfrm>
                <a:off x="812992" y="4988093"/>
                <a:ext cx="3605240" cy="1782860"/>
              </a:xfrm>
              <a:prstGeom prst="rect">
                <a:avLst/>
              </a:prstGeom>
              <a:blipFill>
                <a:blip r:embed="rId4"/>
                <a:stretch>
                  <a:fillRect l="-507" b="-2730"/>
                </a:stretch>
              </a:blipFill>
            </p:spPr>
            <p:txBody>
              <a:bodyPr/>
              <a:lstStyle/>
              <a:p>
                <a:r>
                  <a:rPr lang="en-GB">
                    <a:noFill/>
                  </a:rPr>
                  <a:t> </a:t>
                </a:r>
              </a:p>
            </p:txBody>
          </p:sp>
        </mc:Fallback>
      </mc:AlternateContent>
      <p:sp>
        <p:nvSpPr>
          <p:cNvPr id="9" name="Rectangle 8"/>
          <p:cNvSpPr/>
          <p:nvPr/>
        </p:nvSpPr>
        <p:spPr>
          <a:xfrm>
            <a:off x="1054240" y="1941623"/>
            <a:ext cx="5078328" cy="1378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678949" y="5003283"/>
            <a:ext cx="4317181" cy="10549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a:t>
            </a:r>
          </a:p>
        </p:txBody>
      </p:sp>
      <p:sp>
        <p:nvSpPr>
          <p:cNvPr id="11" name="Rectangle 10"/>
          <p:cNvSpPr/>
          <p:nvPr/>
        </p:nvSpPr>
        <p:spPr>
          <a:xfrm>
            <a:off x="678948" y="6069207"/>
            <a:ext cx="4317181" cy="701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b</a:t>
            </a:r>
          </a:p>
        </p:txBody>
      </p:sp>
      <p:sp>
        <p:nvSpPr>
          <p:cNvPr id="12" name="TextBox 11"/>
          <p:cNvSpPr txBox="1"/>
          <p:nvPr/>
        </p:nvSpPr>
        <p:spPr>
          <a:xfrm>
            <a:off x="5316281" y="4971599"/>
            <a:ext cx="3774556" cy="166199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b="1" dirty="0"/>
              <a:t>Context: </a:t>
            </a:r>
            <a:r>
              <a:rPr lang="en-GB" sz="1000" dirty="0"/>
              <a:t>Recall that the standard deviation is, roughly speaking, the average distance of each value from the mean. So the outlier definition is saying we’re at least twice this average distance, which seems like a sensible definition.</a:t>
            </a:r>
            <a:endParaRPr lang="en-GB" sz="1000" b="1" dirty="0"/>
          </a:p>
          <a:p>
            <a:endParaRPr lang="en-GB" sz="200" dirty="0"/>
          </a:p>
          <a:p>
            <a:r>
              <a:rPr lang="en-GB" sz="1000" dirty="0"/>
              <a:t>In Year 2, you will encounter the </a:t>
            </a:r>
            <a:r>
              <a:rPr lang="en-GB" sz="1000" b="1" u="sng" dirty="0"/>
              <a:t>normal distribution</a:t>
            </a:r>
            <a:r>
              <a:rPr lang="en-GB" sz="1000" dirty="0"/>
              <a:t>, which can be used to model data which is </a:t>
            </a:r>
            <a:r>
              <a:rPr lang="en-GB" sz="1000" b="1" u="sng" dirty="0"/>
              <a:t>clustered about some mean and tails off symmetrical in either direction</a:t>
            </a:r>
            <a:r>
              <a:rPr lang="en-GB" sz="1000" dirty="0"/>
              <a:t>. If this data was approximately normally distributed, then there is a 5% chance a random observation would fall outside 2 standard deviations within the mean. You will learn then how to make such probability calculations.</a:t>
            </a:r>
          </a:p>
        </p:txBody>
      </p:sp>
      <p:cxnSp>
        <p:nvCxnSpPr>
          <p:cNvPr id="14" name="Straight Arrow Connector 13"/>
          <p:cNvCxnSpPr/>
          <p:nvPr/>
        </p:nvCxnSpPr>
        <p:spPr>
          <a:xfrm flipH="1" flipV="1">
            <a:off x="5784113" y="4733358"/>
            <a:ext cx="276445" cy="253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41150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4" restart="whenNotActive" fill="hold" evtFilter="cancelBubble" nodeType="interactiveSeq">
                <p:stCondLst>
                  <p:cond evt="onClick" delay="0">
                    <p:tgtEl>
                      <p:spTgt spid="1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63638" y="802395"/>
                <a:ext cx="7776864"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ages of 15 Lib Dem MPs are given:</a:t>
                </a:r>
              </a:p>
              <a:p>
                <a:r>
                  <a:rPr lang="en-GB" dirty="0"/>
                  <a:t>	11    18    20   27   30    31    32    32    35    36    37    58   63  78   105</a:t>
                </a:r>
              </a:p>
              <a:p>
                <a:pPr marL="342900" indent="-342900">
                  <a:buAutoNum type="alphaLcParenR"/>
                </a:pPr>
                <a:r>
                  <a:rPr lang="en-GB" dirty="0"/>
                  <a:t>If an outlier is considered to be 1.5 interquartile ranges below the lower quartile or above the upper quartile, determine any outliers.</a:t>
                </a:r>
              </a:p>
              <a:p>
                <a:pPr marL="342900" indent="-342900">
                  <a:buAutoNum type="alphaLcParenR"/>
                </a:pPr>
                <a:r>
                  <a:rPr lang="en-GB" dirty="0"/>
                  <a:t>If instead an outlier is considered to be outside 2 standard deviations within the mean, determine any outliers. Note that </a:t>
                </a:r>
                <a14:m>
                  <m:oMath xmlns:m="http://schemas.openxmlformats.org/officeDocument/2006/math">
                    <m:r>
                      <m:rPr>
                        <m:sty m:val="p"/>
                      </m:rPr>
                      <a:rPr lang="en-GB" b="0" i="0" smtClean="0">
                        <a:latin typeface="Cambria Math" panose="02040503050406030204" pitchFamily="18" charset="0"/>
                      </a:rPr>
                      <m:t>Σ</m:t>
                    </m:r>
                    <m:r>
                      <a:rPr lang="en-GB" b="0" i="1" smtClean="0">
                        <a:latin typeface="Cambria Math" panose="02040503050406030204" pitchFamily="18" charset="0"/>
                      </a:rPr>
                      <m:t>𝑥</m:t>
                    </m:r>
                    <m:r>
                      <a:rPr lang="en-GB" b="0" i="1" smtClean="0">
                        <a:latin typeface="Cambria Math" panose="02040503050406030204" pitchFamily="18" charset="0"/>
                      </a:rPr>
                      <m:t>=613</m:t>
                    </m:r>
                  </m:oMath>
                </a14:m>
                <a:r>
                  <a:rPr lang="en-GB" dirty="0"/>
                  <a:t> and </a:t>
                </a:r>
                <a14:m>
                  <m:oMath xmlns:m="http://schemas.openxmlformats.org/officeDocument/2006/math">
                    <m:r>
                      <m:rPr>
                        <m:sty m:val="p"/>
                      </m:rPr>
                      <a:rPr lang="en-GB" b="0" i="0" smtClean="0">
                        <a:latin typeface="Cambria Math" panose="02040503050406030204" pitchFamily="18" charset="0"/>
                      </a:rPr>
                      <m:t>Σ</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=33815</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63638" y="802395"/>
                <a:ext cx="7776864" cy="1754326"/>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944542" y="2760616"/>
                <a:ext cx="4680520" cy="36471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𝑸</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𝟐𝟕</m:t>
                      </m:r>
                      <m:r>
                        <a:rPr lang="en-GB" b="1" i="1" smtClean="0">
                          <a:latin typeface="Cambria Math" panose="02040503050406030204" pitchFamily="18" charset="0"/>
                        </a:rPr>
                        <m:t>,   </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𝑸</m:t>
                          </m:r>
                        </m:e>
                        <m:sub>
                          <m:r>
                            <a:rPr lang="en-GB" b="1" i="1" smtClean="0">
                              <a:latin typeface="Cambria Math" panose="02040503050406030204" pitchFamily="18" charset="0"/>
                            </a:rPr>
                            <m:t>𝟑</m:t>
                          </m:r>
                        </m:sub>
                      </m:sSub>
                      <m:r>
                        <a:rPr lang="en-GB" b="1" i="1" smtClean="0">
                          <a:latin typeface="Cambria Math" panose="02040503050406030204" pitchFamily="18" charset="0"/>
                        </a:rPr>
                        <m:t>=</m:t>
                      </m:r>
                      <m:r>
                        <a:rPr lang="en-GB" b="1" i="1" smtClean="0">
                          <a:latin typeface="Cambria Math" panose="02040503050406030204" pitchFamily="18" charset="0"/>
                        </a:rPr>
                        <m:t>𝟓𝟖</m:t>
                      </m:r>
                      <m:r>
                        <a:rPr lang="en-GB" b="1" i="1" smtClean="0">
                          <a:latin typeface="Cambria Math" panose="02040503050406030204" pitchFamily="18" charset="0"/>
                        </a:rPr>
                        <m:t> ,      </m:t>
                      </m:r>
                      <m:r>
                        <a:rPr lang="en-GB" b="1" i="1" smtClean="0">
                          <a:latin typeface="Cambria Math" panose="02040503050406030204" pitchFamily="18" charset="0"/>
                        </a:rPr>
                        <m:t>𝑰𝑸𝑹</m:t>
                      </m:r>
                      <m:r>
                        <a:rPr lang="en-GB" b="1" i="1" smtClean="0">
                          <a:latin typeface="Cambria Math" panose="02040503050406030204" pitchFamily="18" charset="0"/>
                        </a:rPr>
                        <m:t>=</m:t>
                      </m:r>
                      <m:r>
                        <a:rPr lang="en-GB" b="1" i="1" smtClean="0">
                          <a:latin typeface="Cambria Math" panose="02040503050406030204" pitchFamily="18" charset="0"/>
                        </a:rPr>
                        <m:t>𝟑𝟏</m:t>
                      </m:r>
                    </m:oMath>
                  </m:oMathPara>
                </a14:m>
                <a:endParaRPr lang="en-GB" b="1" dirty="0"/>
              </a:p>
              <a:p>
                <a:pPr/>
                <a:r>
                  <a:rPr lang="en-GB" b="1" dirty="0"/>
                  <a:t>Boundaries:  </a:t>
                </a:r>
                <a14:m>
                  <m:oMath xmlns:m="http://schemas.openxmlformats.org/officeDocument/2006/math">
                    <m:r>
                      <a:rPr lang="en-GB" b="1" i="0" smtClean="0">
                        <a:latin typeface="Cambria Math" panose="02040503050406030204" pitchFamily="18" charset="0"/>
                      </a:rPr>
                      <m:t>𝟐𝟕</m:t>
                    </m:r>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𝟑𝟏</m:t>
                    </m:r>
                    <m:r>
                      <a:rPr lang="en-GB" b="1" i="1" smtClean="0">
                        <a:latin typeface="Cambria Math" panose="02040503050406030204" pitchFamily="18" charset="0"/>
                      </a:rPr>
                      <m:t>=−</m:t>
                    </m:r>
                    <m:r>
                      <a:rPr lang="en-GB" b="1" i="1" smtClean="0">
                        <a:latin typeface="Cambria Math" panose="02040503050406030204" pitchFamily="18" charset="0"/>
                      </a:rPr>
                      <m:t>𝟏𝟗</m:t>
                    </m:r>
                    <m:r>
                      <a:rPr lang="en-GB" b="1" i="1" smtClean="0">
                        <a:latin typeface="Cambria Math" panose="02040503050406030204" pitchFamily="18" charset="0"/>
                      </a:rPr>
                      <m:t>.</m:t>
                    </m:r>
                    <m:r>
                      <a:rPr lang="en-GB" b="1" i="1" smtClean="0">
                        <a:latin typeface="Cambria Math" panose="02040503050406030204" pitchFamily="18" charset="0"/>
                      </a:rPr>
                      <m:t>𝟓</m:t>
                    </m:r>
                  </m:oMath>
                </a14:m>
                <a:br>
                  <a:rPr lang="en-GB" b="1" dirty="0"/>
                </a:b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𝟓𝟖</m:t>
                      </m:r>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𝟑𝟏</m:t>
                      </m:r>
                      <m:r>
                        <a:rPr lang="en-GB" b="1" i="1" smtClean="0">
                          <a:latin typeface="Cambria Math" panose="02040503050406030204" pitchFamily="18" charset="0"/>
                        </a:rPr>
                        <m:t>=</m:t>
                      </m:r>
                      <m:r>
                        <a:rPr lang="en-GB" b="1" i="1" smtClean="0">
                          <a:latin typeface="Cambria Math" panose="02040503050406030204" pitchFamily="18" charset="0"/>
                        </a:rPr>
                        <m:t>𝟏𝟎𝟒</m:t>
                      </m:r>
                      <m:r>
                        <a:rPr lang="en-GB" b="1" i="1" smtClean="0">
                          <a:latin typeface="Cambria Math" panose="02040503050406030204" pitchFamily="18" charset="0"/>
                        </a:rPr>
                        <m:t>.</m:t>
                      </m:r>
                      <m:r>
                        <a:rPr lang="en-GB" b="1" i="1" smtClean="0">
                          <a:latin typeface="Cambria Math" panose="02040503050406030204" pitchFamily="18" charset="0"/>
                        </a:rPr>
                        <m:t>𝟓</m:t>
                      </m:r>
                    </m:oMath>
                  </m:oMathPara>
                </a14:m>
                <a:endParaRPr lang="en-GB" b="1" dirty="0"/>
              </a:p>
              <a:p>
                <a:r>
                  <a:rPr lang="en-GB" b="1" dirty="0"/>
                  <a:t>Therefore the 105 year old is an outlier.</a:t>
                </a:r>
              </a:p>
              <a:p>
                <a:endParaRPr lang="en-GB" b="1" dirty="0"/>
              </a:p>
              <a:p>
                <a:pPr/>
                <a14:m>
                  <m:oMathPara xmlns:m="http://schemas.openxmlformats.org/officeDocument/2006/math">
                    <m:oMathParaPr>
                      <m:jc m:val="centerGroup"/>
                    </m:oMathParaPr>
                    <m:oMath xmlns:m="http://schemas.openxmlformats.org/officeDocument/2006/math">
                      <m:acc>
                        <m:accPr>
                          <m:chr m:val="̅"/>
                          <m:ctrlPr>
                            <a:rPr lang="en-GB" b="1" i="1" smtClean="0">
                              <a:latin typeface="Cambria Math" panose="02040503050406030204" pitchFamily="18" charset="0"/>
                            </a:rPr>
                          </m:ctrlPr>
                        </m:accPr>
                        <m:e>
                          <m:r>
                            <a:rPr lang="en-GB" b="1" i="1" smtClean="0">
                              <a:latin typeface="Cambria Math" panose="02040503050406030204" pitchFamily="18" charset="0"/>
                            </a:rPr>
                            <m:t>𝒙</m:t>
                          </m:r>
                        </m:e>
                      </m:acc>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𝟔𝟏𝟑</m:t>
                          </m:r>
                        </m:num>
                        <m:den>
                          <m:r>
                            <a:rPr lang="en-GB" b="1" i="1" smtClean="0">
                              <a:latin typeface="Cambria Math" panose="02040503050406030204" pitchFamily="18" charset="0"/>
                            </a:rPr>
                            <m:t>𝟏𝟓</m:t>
                          </m:r>
                        </m:den>
                      </m:f>
                      <m:r>
                        <a:rPr lang="en-GB" b="1" i="1" smtClean="0">
                          <a:latin typeface="Cambria Math" panose="02040503050406030204" pitchFamily="18" charset="0"/>
                        </a:rPr>
                        <m:t>=</m:t>
                      </m:r>
                      <m:r>
                        <a:rPr lang="en-GB" b="1" i="1" smtClean="0">
                          <a:latin typeface="Cambria Math" panose="02040503050406030204" pitchFamily="18" charset="0"/>
                        </a:rPr>
                        <m:t>𝟒𝟎</m:t>
                      </m:r>
                      <m:r>
                        <a:rPr lang="en-GB" b="1" i="1" smtClean="0">
                          <a:latin typeface="Cambria Math" panose="02040503050406030204" pitchFamily="18" charset="0"/>
                        </a:rPr>
                        <m:t>.</m:t>
                      </m:r>
                      <m:r>
                        <a:rPr lang="en-GB" b="1" i="1" smtClean="0">
                          <a:latin typeface="Cambria Math" panose="02040503050406030204" pitchFamily="18" charset="0"/>
                        </a:rPr>
                        <m:t>𝟗</m:t>
                      </m:r>
                    </m:oMath>
                    <m:oMath xmlns:m="http://schemas.openxmlformats.org/officeDocument/2006/math">
                      <m:r>
                        <a:rPr lang="en-GB" b="1" i="1" smtClean="0">
                          <a:latin typeface="Cambria Math" panose="02040503050406030204" pitchFamily="18" charset="0"/>
                        </a:rPr>
                        <m:t>𝝈</m:t>
                      </m:r>
                      <m:r>
                        <a:rPr lang="en-GB" b="1" i="1" smtClean="0">
                          <a:latin typeface="Cambria Math" panose="02040503050406030204" pitchFamily="18" charset="0"/>
                        </a:rPr>
                        <m:t>=</m:t>
                      </m:r>
                      <m:rad>
                        <m:radPr>
                          <m:degHide m:val="on"/>
                          <m:ctrlPr>
                            <a:rPr lang="en-GB" b="1" i="1" smtClean="0">
                              <a:latin typeface="Cambria Math" panose="02040503050406030204" pitchFamily="18" charset="0"/>
                            </a:rPr>
                          </m:ctrlPr>
                        </m:radPr>
                        <m:deg/>
                        <m:e>
                          <m:f>
                            <m:fPr>
                              <m:ctrlPr>
                                <a:rPr lang="en-GB" b="1" i="1" smtClean="0">
                                  <a:latin typeface="Cambria Math" panose="02040503050406030204" pitchFamily="18" charset="0"/>
                                </a:rPr>
                              </m:ctrlPr>
                            </m:fPr>
                            <m:num>
                              <m:r>
                                <a:rPr lang="en-GB" b="1" i="1" smtClean="0">
                                  <a:latin typeface="Cambria Math" panose="02040503050406030204" pitchFamily="18" charset="0"/>
                                </a:rPr>
                                <m:t>𝟑𝟑𝟖𝟏𝟓</m:t>
                              </m:r>
                            </m:num>
                            <m:den>
                              <m:r>
                                <a:rPr lang="en-GB" b="1" i="1" smtClean="0">
                                  <a:latin typeface="Cambria Math" panose="02040503050406030204" pitchFamily="18" charset="0"/>
                                </a:rPr>
                                <m:t>𝟏𝟓</m:t>
                              </m:r>
                            </m:den>
                          </m:f>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d>
                                <m:dPr>
                                  <m:ctrlPr>
                                    <a:rPr lang="en-GB" b="1" i="1" smtClean="0">
                                      <a:latin typeface="Cambria Math" panose="02040503050406030204" pitchFamily="18" charset="0"/>
                                    </a:rPr>
                                  </m:ctrlPr>
                                </m:dPr>
                                <m:e>
                                  <m:f>
                                    <m:fPr>
                                      <m:ctrlPr>
                                        <a:rPr lang="en-GB" b="1" i="1" smtClean="0">
                                          <a:latin typeface="Cambria Math" panose="02040503050406030204" pitchFamily="18" charset="0"/>
                                        </a:rPr>
                                      </m:ctrlPr>
                                    </m:fPr>
                                    <m:num>
                                      <m:r>
                                        <a:rPr lang="en-GB" b="1" i="1" smtClean="0">
                                          <a:latin typeface="Cambria Math" panose="02040503050406030204" pitchFamily="18" charset="0"/>
                                        </a:rPr>
                                        <m:t>𝟔𝟏𝟑</m:t>
                                      </m:r>
                                    </m:num>
                                    <m:den>
                                      <m:r>
                                        <a:rPr lang="en-GB" b="1" i="1" smtClean="0">
                                          <a:latin typeface="Cambria Math" panose="02040503050406030204" pitchFamily="18" charset="0"/>
                                        </a:rPr>
                                        <m:t>𝟏𝟓</m:t>
                                      </m:r>
                                    </m:den>
                                  </m:f>
                                </m:e>
                              </m:d>
                            </m:e>
                            <m:sup>
                              <m:r>
                                <a:rPr lang="en-GB" b="1" i="1" smtClean="0">
                                  <a:latin typeface="Cambria Math" panose="02040503050406030204" pitchFamily="18" charset="0"/>
                                </a:rPr>
                                <m:t>𝟐</m:t>
                              </m:r>
                            </m:sup>
                          </m:sSup>
                        </m:e>
                      </m:rad>
                      <m:r>
                        <a:rPr lang="en-GB" b="1" i="1" smtClean="0">
                          <a:latin typeface="Cambria Math" panose="02040503050406030204" pitchFamily="18" charset="0"/>
                        </a:rPr>
                        <m:t>=</m:t>
                      </m:r>
                      <m:r>
                        <a:rPr lang="en-GB" b="1" i="1" smtClean="0">
                          <a:latin typeface="Cambria Math" panose="02040503050406030204" pitchFamily="18" charset="0"/>
                        </a:rPr>
                        <m:t>𝟐𝟒</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  (</m:t>
                      </m:r>
                      <m:r>
                        <a:rPr lang="en-GB" b="1" i="1" smtClean="0">
                          <a:latin typeface="Cambria Math" panose="02040503050406030204" pitchFamily="18" charset="0"/>
                        </a:rPr>
                        <m:t>𝟑</m:t>
                      </m:r>
                      <m:r>
                        <a:rPr lang="en-GB" b="1" i="1" smtClean="0">
                          <a:latin typeface="Cambria Math" panose="02040503050406030204" pitchFamily="18" charset="0"/>
                        </a:rPr>
                        <m:t>𝒔𝒇</m:t>
                      </m:r>
                      <m:r>
                        <a:rPr lang="en-GB" b="1" i="1" smtClean="0">
                          <a:latin typeface="Cambria Math" panose="02040503050406030204" pitchFamily="18" charset="0"/>
                        </a:rPr>
                        <m:t>)</m:t>
                      </m:r>
                    </m:oMath>
                  </m:oMathPara>
                </a14:m>
                <a:endParaRPr lang="en-GB" b="1" dirty="0"/>
              </a:p>
              <a:p>
                <a:pPr/>
                <a:r>
                  <a:rPr lang="en-GB" b="1" dirty="0"/>
                  <a:t>Boundaries:   </a:t>
                </a:r>
                <a14:m>
                  <m:oMath xmlns:m="http://schemas.openxmlformats.org/officeDocument/2006/math">
                    <m:r>
                      <a:rPr lang="en-GB" b="1" i="1" smtClean="0">
                        <a:latin typeface="Cambria Math" panose="02040503050406030204" pitchFamily="18" charset="0"/>
                      </a:rPr>
                      <m:t>𝟒𝟎</m:t>
                    </m:r>
                    <m:r>
                      <a:rPr lang="en-GB" b="1" i="1" smtClean="0">
                        <a:latin typeface="Cambria Math" panose="02040503050406030204" pitchFamily="18" charset="0"/>
                      </a:rPr>
                      <m:t>.</m:t>
                    </m:r>
                    <m:r>
                      <a:rPr lang="en-GB" b="1" i="1" smtClean="0">
                        <a:latin typeface="Cambria Math" panose="02040503050406030204" pitchFamily="18" charset="0"/>
                      </a:rPr>
                      <m:t>𝟗</m:t>
                    </m:r>
                    <m:r>
                      <a:rPr lang="en-GB" b="1" i="1" smtClean="0">
                        <a:latin typeface="Cambria Math" panose="02040503050406030204" pitchFamily="18" charset="0"/>
                      </a:rPr>
                      <m:t>+</m:t>
                    </m:r>
                    <m:r>
                      <a:rPr lang="en-GB" b="1" i="1" smtClean="0">
                        <a:latin typeface="Cambria Math" panose="02040503050406030204" pitchFamily="18" charset="0"/>
                      </a:rPr>
                      <m:t>𝟐𝟒</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𝟖𝟗</m:t>
                    </m:r>
                    <m:r>
                      <a:rPr lang="en-GB" b="1" i="1" smtClean="0">
                        <a:latin typeface="Cambria Math" panose="02040503050406030204" pitchFamily="18" charset="0"/>
                      </a:rPr>
                      <m:t>.</m:t>
                    </m:r>
                    <m:r>
                      <a:rPr lang="en-GB" b="1" i="1" smtClean="0">
                        <a:latin typeface="Cambria Math" panose="02040503050406030204" pitchFamily="18" charset="0"/>
                      </a:rPr>
                      <m:t>𝟑</m:t>
                    </m:r>
                  </m:oMath>
                </a14:m>
                <a:br>
                  <a:rPr lang="en-GB" b="1" dirty="0"/>
                </a:b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𝟒𝟎</m:t>
                      </m:r>
                      <m:r>
                        <a:rPr lang="en-GB" b="1" i="1" smtClean="0">
                          <a:latin typeface="Cambria Math" panose="02040503050406030204" pitchFamily="18" charset="0"/>
                        </a:rPr>
                        <m:t>.</m:t>
                      </m:r>
                      <m:r>
                        <a:rPr lang="en-GB" b="1" i="1" smtClean="0">
                          <a:latin typeface="Cambria Math" panose="02040503050406030204" pitchFamily="18" charset="0"/>
                        </a:rPr>
                        <m:t>𝟗</m:t>
                      </m:r>
                      <m:r>
                        <a:rPr lang="en-GB" b="1" i="1" smtClean="0">
                          <a:latin typeface="Cambria Math" panose="02040503050406030204" pitchFamily="18" charset="0"/>
                        </a:rPr>
                        <m:t>−</m:t>
                      </m:r>
                      <m:r>
                        <a:rPr lang="en-GB" b="1" i="1" smtClean="0">
                          <a:latin typeface="Cambria Math" panose="02040503050406030204" pitchFamily="18" charset="0"/>
                        </a:rPr>
                        <m:t>𝟐𝟒</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𝟓</m:t>
                      </m:r>
                    </m:oMath>
                  </m:oMathPara>
                </a14:m>
                <a:endParaRPr lang="en-GB" b="1" dirty="0"/>
              </a:p>
              <a:p>
                <a:r>
                  <a:rPr lang="en-GB" b="1" dirty="0"/>
                  <a:t>Therefore the 105 year old is an outlier.</a:t>
                </a:r>
              </a:p>
            </p:txBody>
          </p:sp>
        </mc:Choice>
        <mc:Fallback xmlns="">
          <p:sp>
            <p:nvSpPr>
              <p:cNvPr id="6" name="TextBox 5"/>
              <p:cNvSpPr txBox="1">
                <a:spLocks noRot="1" noChangeAspect="1" noMove="1" noResize="1" noEditPoints="1" noAdjustHandles="1" noChangeArrowheads="1" noChangeShapeType="1" noTextEdit="1"/>
              </p:cNvSpPr>
              <p:nvPr/>
            </p:nvSpPr>
            <p:spPr>
              <a:xfrm>
                <a:off x="944542" y="2760616"/>
                <a:ext cx="4680520" cy="3647152"/>
              </a:xfrm>
              <a:prstGeom prst="rect">
                <a:avLst/>
              </a:prstGeom>
              <a:blipFill>
                <a:blip r:embed="rId3"/>
                <a:stretch>
                  <a:fillRect l="-1172" b="-1839"/>
                </a:stretch>
              </a:blipFill>
            </p:spPr>
            <p:txBody>
              <a:bodyPr/>
              <a:lstStyle/>
              <a:p>
                <a:r>
                  <a:rPr lang="en-GB">
                    <a:noFill/>
                  </a:rPr>
                  <a:t> </a:t>
                </a:r>
              </a:p>
            </p:txBody>
          </p:sp>
        </mc:Fallback>
      </mc:AlternateContent>
      <p:sp>
        <p:nvSpPr>
          <p:cNvPr id="7" name="Rectangle 6"/>
          <p:cNvSpPr/>
          <p:nvPr/>
        </p:nvSpPr>
        <p:spPr>
          <a:xfrm>
            <a:off x="813518" y="2724245"/>
            <a:ext cx="5675945" cy="1242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a:t>
            </a:r>
          </a:p>
        </p:txBody>
      </p:sp>
      <p:sp>
        <p:nvSpPr>
          <p:cNvPr id="8" name="Rectangle 7"/>
          <p:cNvSpPr/>
          <p:nvPr/>
        </p:nvSpPr>
        <p:spPr>
          <a:xfrm>
            <a:off x="791505" y="4134268"/>
            <a:ext cx="5675945" cy="22793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b</a:t>
            </a:r>
          </a:p>
        </p:txBody>
      </p:sp>
      <p:pic>
        <p:nvPicPr>
          <p:cNvPr id="9" name="Picture 8"/>
          <p:cNvPicPr>
            <a:picLocks noChangeAspect="1"/>
          </p:cNvPicPr>
          <p:nvPr/>
        </p:nvPicPr>
        <p:blipFill>
          <a:blip r:embed="rId4"/>
          <a:stretch>
            <a:fillRect/>
          </a:stretch>
        </p:blipFill>
        <p:spPr>
          <a:xfrm>
            <a:off x="7876268" y="706665"/>
            <a:ext cx="1012016" cy="788307"/>
          </a:xfrm>
          <a:prstGeom prst="rect">
            <a:avLst/>
          </a:prstGeom>
        </p:spPr>
      </p:pic>
    </p:spTree>
    <p:extLst>
      <p:ext uri="{BB962C8B-B14F-4D97-AF65-F5344CB8AC3E}">
        <p14:creationId xmlns:p14="http://schemas.microsoft.com/office/powerpoint/2010/main" val="16691637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Box Plot 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graphicFrame>
        <p:nvGraphicFramePr>
          <p:cNvPr id="5" name="Table 4"/>
          <p:cNvGraphicFramePr>
            <a:graphicFrameLocks noGrp="1"/>
          </p:cNvGraphicFramePr>
          <p:nvPr/>
        </p:nvGraphicFramePr>
        <p:xfrm>
          <a:off x="413538" y="831233"/>
          <a:ext cx="8064895" cy="741680"/>
        </p:xfrm>
        <a:graphic>
          <a:graphicData uri="http://schemas.openxmlformats.org/drawingml/2006/table">
            <a:tbl>
              <a:tblPr firstRow="1" bandRow="1">
                <a:tableStyleId>{912C8C85-51F0-491E-9774-3900AFEF0FD7}</a:tableStyleId>
              </a:tblPr>
              <a:tblGrid>
                <a:gridCol w="1656184">
                  <a:extLst>
                    <a:ext uri="{9D8B030D-6E8A-4147-A177-3AD203B41FA5}">
                      <a16:colId xmlns:a16="http://schemas.microsoft.com/office/drawing/2014/main" val="20000"/>
                    </a:ext>
                  </a:extLst>
                </a:gridCol>
                <a:gridCol w="1569774">
                  <a:extLst>
                    <a:ext uri="{9D8B030D-6E8A-4147-A177-3AD203B41FA5}">
                      <a16:colId xmlns:a16="http://schemas.microsoft.com/office/drawing/2014/main" val="20001"/>
                    </a:ext>
                  </a:extLst>
                </a:gridCol>
                <a:gridCol w="1612979">
                  <a:extLst>
                    <a:ext uri="{9D8B030D-6E8A-4147-A177-3AD203B41FA5}">
                      <a16:colId xmlns:a16="http://schemas.microsoft.com/office/drawing/2014/main" val="20002"/>
                    </a:ext>
                  </a:extLst>
                </a:gridCol>
                <a:gridCol w="1612979">
                  <a:extLst>
                    <a:ext uri="{9D8B030D-6E8A-4147-A177-3AD203B41FA5}">
                      <a16:colId xmlns:a16="http://schemas.microsoft.com/office/drawing/2014/main" val="20003"/>
                    </a:ext>
                  </a:extLst>
                </a:gridCol>
                <a:gridCol w="1612979">
                  <a:extLst>
                    <a:ext uri="{9D8B030D-6E8A-4147-A177-3AD203B41FA5}">
                      <a16:colId xmlns:a16="http://schemas.microsoft.com/office/drawing/2014/main" val="20004"/>
                    </a:ext>
                  </a:extLst>
                </a:gridCol>
              </a:tblGrid>
              <a:tr h="370840">
                <a:tc>
                  <a:txBody>
                    <a:bodyPr/>
                    <a:lstStyle/>
                    <a:p>
                      <a:r>
                        <a:rPr lang="en-GB" dirty="0"/>
                        <a:t>Smallest</a:t>
                      </a:r>
                      <a:r>
                        <a:rPr lang="en-GB" baseline="0" dirty="0"/>
                        <a:t> values</a:t>
                      </a:r>
                      <a:endParaRPr lang="en-GB" dirty="0"/>
                    </a:p>
                  </a:txBody>
                  <a:tcPr/>
                </a:tc>
                <a:tc>
                  <a:txBody>
                    <a:bodyPr/>
                    <a:lstStyle/>
                    <a:p>
                      <a:r>
                        <a:rPr lang="en-GB" dirty="0"/>
                        <a:t>Largest values</a:t>
                      </a:r>
                    </a:p>
                  </a:txBody>
                  <a:tcPr/>
                </a:tc>
                <a:tc>
                  <a:txBody>
                    <a:bodyPr/>
                    <a:lstStyle/>
                    <a:p>
                      <a:r>
                        <a:rPr lang="en-GB" dirty="0"/>
                        <a:t>Lower</a:t>
                      </a:r>
                      <a:r>
                        <a:rPr lang="en-GB" baseline="0" dirty="0"/>
                        <a:t> Quartile</a:t>
                      </a:r>
                      <a:endParaRPr lang="en-GB" dirty="0"/>
                    </a:p>
                  </a:txBody>
                  <a:tcPr/>
                </a:tc>
                <a:tc>
                  <a:txBody>
                    <a:bodyPr/>
                    <a:lstStyle/>
                    <a:p>
                      <a:r>
                        <a:rPr lang="en-GB" dirty="0"/>
                        <a:t>Median</a:t>
                      </a:r>
                    </a:p>
                  </a:txBody>
                  <a:tcPr/>
                </a:tc>
                <a:tc>
                  <a:txBody>
                    <a:bodyPr/>
                    <a:lstStyle/>
                    <a:p>
                      <a:r>
                        <a:rPr lang="en-GB" dirty="0"/>
                        <a:t>Upper</a:t>
                      </a:r>
                      <a:r>
                        <a:rPr lang="en-GB" baseline="0" dirty="0"/>
                        <a:t> Quartile</a:t>
                      </a:r>
                      <a:endParaRPr lang="en-GB" dirty="0"/>
                    </a:p>
                  </a:txBody>
                  <a:tcPr/>
                </a:tc>
                <a:extLst>
                  <a:ext uri="{0D108BD9-81ED-4DB2-BD59-A6C34878D82A}">
                    <a16:rowId xmlns:a16="http://schemas.microsoft.com/office/drawing/2014/main" val="10000"/>
                  </a:ext>
                </a:extLst>
              </a:tr>
              <a:tr h="370840">
                <a:tc>
                  <a:txBody>
                    <a:bodyPr/>
                    <a:lstStyle/>
                    <a:p>
                      <a:r>
                        <a:rPr lang="en-GB" dirty="0"/>
                        <a:t>0,</a:t>
                      </a:r>
                      <a:r>
                        <a:rPr lang="en-GB" baseline="0" dirty="0"/>
                        <a:t> 3</a:t>
                      </a:r>
                      <a:endParaRPr lang="en-GB" dirty="0"/>
                    </a:p>
                  </a:txBody>
                  <a:tcPr/>
                </a:tc>
                <a:tc>
                  <a:txBody>
                    <a:bodyPr/>
                    <a:lstStyle/>
                    <a:p>
                      <a:r>
                        <a:rPr lang="en-GB" dirty="0"/>
                        <a:t>21, 27</a:t>
                      </a:r>
                    </a:p>
                  </a:txBody>
                  <a:tcPr/>
                </a:tc>
                <a:tc>
                  <a:txBody>
                    <a:bodyPr/>
                    <a:lstStyle/>
                    <a:p>
                      <a:r>
                        <a:rPr lang="en-GB" dirty="0"/>
                        <a:t>8</a:t>
                      </a:r>
                    </a:p>
                  </a:txBody>
                  <a:tcPr/>
                </a:tc>
                <a:tc>
                  <a:txBody>
                    <a:bodyPr/>
                    <a:lstStyle/>
                    <a:p>
                      <a:r>
                        <a:rPr lang="en-GB" dirty="0"/>
                        <a:t>10</a:t>
                      </a:r>
                    </a:p>
                  </a:txBody>
                  <a:tcPr/>
                </a:tc>
                <a:tc>
                  <a:txBody>
                    <a:bodyPr/>
                    <a:lstStyle/>
                    <a:p>
                      <a:r>
                        <a:rPr lang="en-GB" dirty="0"/>
                        <a:t>14</a:t>
                      </a:r>
                    </a:p>
                  </a:txBody>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a:off x="740254" y="6113432"/>
            <a:ext cx="6048672" cy="0"/>
          </a:xfrm>
          <a:prstGeom prst="line">
            <a:avLst/>
          </a:prstGeom>
        </p:spPr>
        <p:style>
          <a:lnRef idx="2">
            <a:schemeClr val="dk1"/>
          </a:lnRef>
          <a:fillRef idx="0">
            <a:schemeClr val="dk1"/>
          </a:fillRef>
          <a:effectRef idx="1">
            <a:schemeClr val="dk1"/>
          </a:effectRef>
          <a:fontRef idx="minor">
            <a:schemeClr val="tx1"/>
          </a:fontRef>
        </p:style>
      </p:cxnSp>
      <p:grpSp>
        <p:nvGrpSpPr>
          <p:cNvPr id="7" name="Group 6"/>
          <p:cNvGrpSpPr/>
          <p:nvPr/>
        </p:nvGrpSpPr>
        <p:grpSpPr>
          <a:xfrm>
            <a:off x="1028286" y="6113432"/>
            <a:ext cx="5184576" cy="144016"/>
            <a:chOff x="1907704" y="5085184"/>
            <a:chExt cx="5184576" cy="288032"/>
          </a:xfrm>
        </p:grpSpPr>
        <p:cxnSp>
          <p:nvCxnSpPr>
            <p:cNvPr id="8" name="Straight Connector 7"/>
            <p:cNvCxnSpPr/>
            <p:nvPr/>
          </p:nvCxnSpPr>
          <p:spPr>
            <a:xfrm flipV="1">
              <a:off x="190770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V="1">
              <a:off x="2771800"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3635896"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4499992"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5364088"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6228184" y="5085184"/>
              <a:ext cx="0" cy="28803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flipV="1">
              <a:off x="7092280" y="5085184"/>
              <a:ext cx="0" cy="288032"/>
            </a:xfrm>
            <a:prstGeom prst="line">
              <a:avLst/>
            </a:prstGeom>
          </p:spPr>
          <p:style>
            <a:lnRef idx="2">
              <a:schemeClr val="dk1"/>
            </a:lnRef>
            <a:fillRef idx="0">
              <a:schemeClr val="dk1"/>
            </a:fillRef>
            <a:effectRef idx="1">
              <a:schemeClr val="dk1"/>
            </a:effectRef>
            <a:fontRef idx="minor">
              <a:schemeClr val="tx1"/>
            </a:fontRef>
          </p:style>
        </p:cxnSp>
      </p:grpSp>
      <p:sp>
        <p:nvSpPr>
          <p:cNvPr id="15" name="TextBox 14"/>
          <p:cNvSpPr txBox="1"/>
          <p:nvPr/>
        </p:nvSpPr>
        <p:spPr>
          <a:xfrm>
            <a:off x="884270" y="6257448"/>
            <a:ext cx="5760640" cy="369332"/>
          </a:xfrm>
          <a:prstGeom prst="rect">
            <a:avLst/>
          </a:prstGeom>
          <a:noFill/>
        </p:spPr>
        <p:txBody>
          <a:bodyPr wrap="square" rtlCol="0">
            <a:spAutoFit/>
          </a:bodyPr>
          <a:lstStyle/>
          <a:p>
            <a:r>
              <a:rPr lang="en-GB" dirty="0"/>
              <a:t>0              5             10            15            20             25           30</a:t>
            </a:r>
          </a:p>
        </p:txBody>
      </p:sp>
      <p:cxnSp>
        <p:nvCxnSpPr>
          <p:cNvPr id="16" name="Straight Connector 15"/>
          <p:cNvCxnSpPr/>
          <p:nvPr/>
        </p:nvCxnSpPr>
        <p:spPr>
          <a:xfrm>
            <a:off x="1028286" y="5249336"/>
            <a:ext cx="0" cy="36004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H="1">
            <a:off x="5096738" y="5423611"/>
            <a:ext cx="1445" cy="257773"/>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2764580" y="503331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2432442" y="503331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3440554" y="5033312"/>
            <a:ext cx="0" cy="79208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2432442" y="5033312"/>
            <a:ext cx="1008112"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2432442" y="5825400"/>
            <a:ext cx="1008112"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1028286" y="5465360"/>
            <a:ext cx="1404156"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3440554" y="5532035"/>
            <a:ext cx="1656184"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5629822" y="5317292"/>
            <a:ext cx="180020" cy="18002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flipV="1">
            <a:off x="5629822" y="5317293"/>
            <a:ext cx="180020" cy="180019"/>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13538" y="1772816"/>
            <a:ext cx="8064895" cy="369332"/>
          </a:xfrm>
          <a:prstGeom prst="rect">
            <a:avLst/>
          </a:prstGeom>
          <a:noFill/>
        </p:spPr>
        <p:txBody>
          <a:bodyPr wrap="square" rtlCol="0">
            <a:spAutoFit/>
          </a:bodyPr>
          <a:lstStyle/>
          <a:p>
            <a:r>
              <a:rPr lang="en-GB" dirty="0"/>
              <a:t>Draw a box plot to represent the above data.</a:t>
            </a:r>
          </a:p>
        </p:txBody>
      </p:sp>
      <p:sp>
        <p:nvSpPr>
          <p:cNvPr id="26" name="TextBox 25"/>
          <p:cNvSpPr txBox="1"/>
          <p:nvPr/>
        </p:nvSpPr>
        <p:spPr>
          <a:xfrm>
            <a:off x="4954071" y="3679957"/>
            <a:ext cx="3756546" cy="923330"/>
          </a:xfrm>
          <a:prstGeom prst="rect">
            <a:avLst/>
          </a:prstGeom>
          <a:noFill/>
        </p:spPr>
        <p:txBody>
          <a:bodyPr wrap="square" rtlCol="0">
            <a:spAutoFit/>
          </a:bodyPr>
          <a:lstStyle/>
          <a:p>
            <a:r>
              <a:rPr lang="en-GB" dirty="0"/>
              <a:t>When there’s an outlier at one end, there’s two allowable places to put the end of the whisker:</a:t>
            </a:r>
          </a:p>
        </p:txBody>
      </p:sp>
      <mc:AlternateContent xmlns:mc="http://schemas.openxmlformats.org/markup-compatibility/2006" xmlns:a14="http://schemas.microsoft.com/office/drawing/2010/main">
        <mc:Choice Requires="a14">
          <p:sp>
            <p:nvSpPr>
              <p:cNvPr id="27" name="TextBox 26"/>
              <p:cNvSpPr txBox="1"/>
              <p:nvPr/>
            </p:nvSpPr>
            <p:spPr>
              <a:xfrm>
                <a:off x="971599" y="2559921"/>
                <a:ext cx="3474386"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𝐼𝑄𝑅</m:t>
                      </m:r>
                      <m:r>
                        <a:rPr lang="en-GB" i="1" smtClean="0">
                          <a:latin typeface="Cambria Math" panose="02040503050406030204" pitchFamily="18" charset="0"/>
                        </a:rPr>
                        <m:t>=14−8=6</m:t>
                      </m:r>
                    </m:oMath>
                  </m:oMathPara>
                </a14:m>
                <a:endParaRPr lang="en-GB" dirty="0"/>
              </a:p>
              <a:p>
                <a:r>
                  <a:rPr lang="en-GB" dirty="0"/>
                  <a:t>Outlier boundaries: </a:t>
                </a:r>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𝟏𝟒</m:t>
                      </m:r>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𝟔</m:t>
                          </m:r>
                        </m:e>
                      </m:d>
                      <m:r>
                        <a:rPr lang="en-GB" b="1" i="1" smtClean="0">
                          <a:latin typeface="Cambria Math" panose="02040503050406030204" pitchFamily="18" charset="0"/>
                        </a:rPr>
                        <m:t>=</m:t>
                      </m:r>
                      <m:r>
                        <a:rPr lang="en-GB" b="1" i="1" smtClean="0">
                          <a:latin typeface="Cambria Math" panose="02040503050406030204" pitchFamily="18" charset="0"/>
                        </a:rPr>
                        <m:t>𝟐𝟑</m:t>
                      </m:r>
                    </m:oMath>
                    <m:oMath xmlns:m="http://schemas.openxmlformats.org/officeDocument/2006/math">
                      <m:r>
                        <a:rPr lang="en-GB" b="1" i="1" smtClean="0">
                          <a:latin typeface="Cambria Math" panose="02040503050406030204" pitchFamily="18" charset="0"/>
                        </a:rPr>
                        <m:t>𝟖</m:t>
                      </m:r>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𝟔</m:t>
                          </m:r>
                        </m:e>
                      </m:d>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en-GB" b="1" dirty="0"/>
              </a:p>
              <a:p>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a:off x="971599" y="2559921"/>
                <a:ext cx="3474386" cy="1477328"/>
              </a:xfrm>
              <a:prstGeom prst="rect">
                <a:avLst/>
              </a:prstGeom>
              <a:blipFill rotWithShape="0">
                <a:blip r:embed="rId2"/>
                <a:stretch>
                  <a:fillRect l="-1404"/>
                </a:stretch>
              </a:blipFill>
            </p:spPr>
            <p:txBody>
              <a:bodyPr/>
              <a:lstStyle/>
              <a:p>
                <a:r>
                  <a:rPr lang="en-GB">
                    <a:noFill/>
                  </a:rPr>
                  <a:t> </a:t>
                </a:r>
              </a:p>
            </p:txBody>
          </p:sp>
        </mc:Fallback>
      </mc:AlternateContent>
      <p:sp>
        <p:nvSpPr>
          <p:cNvPr id="28" name="TextBox 27"/>
          <p:cNvSpPr txBox="1"/>
          <p:nvPr/>
        </p:nvSpPr>
        <p:spPr>
          <a:xfrm>
            <a:off x="4797882" y="2805070"/>
            <a:ext cx="368140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Exam Tip</a:t>
            </a:r>
            <a:r>
              <a:rPr lang="en-GB" dirty="0"/>
              <a:t>: You MUST show your outlier boundary calculations.</a:t>
            </a:r>
          </a:p>
        </p:txBody>
      </p:sp>
      <p:sp>
        <p:nvSpPr>
          <p:cNvPr id="61" name="Rectangle 60"/>
          <p:cNvSpPr/>
          <p:nvPr/>
        </p:nvSpPr>
        <p:spPr>
          <a:xfrm>
            <a:off x="971598" y="2502187"/>
            <a:ext cx="3650335" cy="13186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62" name="Straight Connector 61"/>
          <p:cNvCxnSpPr/>
          <p:nvPr/>
        </p:nvCxnSpPr>
        <p:spPr>
          <a:xfrm>
            <a:off x="3440554" y="5233936"/>
            <a:ext cx="1181379" cy="87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flipH="1">
            <a:off x="4621211" y="5098385"/>
            <a:ext cx="1445" cy="257773"/>
          </a:xfrm>
          <a:prstGeom prst="line">
            <a:avLst/>
          </a:prstGeom>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6321734" y="4573711"/>
            <a:ext cx="2735180" cy="830997"/>
          </a:xfrm>
          <a:prstGeom prst="rect">
            <a:avLst/>
          </a:prstGeom>
          <a:noFill/>
        </p:spPr>
        <p:txBody>
          <a:bodyPr wrap="square" rtlCol="0">
            <a:spAutoFit/>
          </a:bodyPr>
          <a:lstStyle/>
          <a:p>
            <a:r>
              <a:rPr lang="en-GB" sz="1600" dirty="0"/>
              <a:t>The maximum value not an outlier, 21 (I think this one makes most sense).</a:t>
            </a:r>
          </a:p>
        </p:txBody>
      </p:sp>
      <p:cxnSp>
        <p:nvCxnSpPr>
          <p:cNvPr id="58" name="Straight Arrow Connector 57"/>
          <p:cNvCxnSpPr/>
          <p:nvPr/>
        </p:nvCxnSpPr>
        <p:spPr>
          <a:xfrm flipH="1">
            <a:off x="4775200" y="4900310"/>
            <a:ext cx="1546534" cy="21779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5232400" y="5600700"/>
            <a:ext cx="2039258" cy="14695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7329714" y="5544458"/>
            <a:ext cx="1706826" cy="584775"/>
          </a:xfrm>
          <a:prstGeom prst="rect">
            <a:avLst/>
          </a:prstGeom>
          <a:noFill/>
        </p:spPr>
        <p:txBody>
          <a:bodyPr wrap="square" rtlCol="0">
            <a:spAutoFit/>
          </a:bodyPr>
          <a:lstStyle/>
          <a:p>
            <a:r>
              <a:rPr lang="en-GB" sz="1600" dirty="0"/>
              <a:t>OR the outlier boundary, 23.</a:t>
            </a:r>
          </a:p>
        </p:txBody>
      </p:sp>
      <p:sp>
        <p:nvSpPr>
          <p:cNvPr id="39" name="TextBox 38"/>
          <p:cNvSpPr txBox="1"/>
          <p:nvPr/>
        </p:nvSpPr>
        <p:spPr>
          <a:xfrm>
            <a:off x="7170553" y="6067629"/>
            <a:ext cx="1548899" cy="461665"/>
          </a:xfrm>
          <a:prstGeom prst="rect">
            <a:avLst/>
          </a:prstGeom>
          <a:noFill/>
        </p:spPr>
        <p:txBody>
          <a:bodyPr wrap="square" rtlCol="0">
            <a:spAutoFit/>
          </a:bodyPr>
          <a:lstStyle/>
          <a:p>
            <a:r>
              <a:rPr lang="en-GB" sz="1200" dirty="0"/>
              <a:t>Use one or the other </a:t>
            </a:r>
            <a:r>
              <a:rPr lang="en-GB" sz="1200" b="1" dirty="0"/>
              <a:t>(not both)</a:t>
            </a:r>
            <a:r>
              <a:rPr lang="en-GB" sz="1200" dirty="0"/>
              <a:t>.</a:t>
            </a:r>
          </a:p>
        </p:txBody>
      </p:sp>
      <p:cxnSp>
        <p:nvCxnSpPr>
          <p:cNvPr id="45" name="Straight Arrow Connector 44"/>
          <p:cNvCxnSpPr/>
          <p:nvPr/>
        </p:nvCxnSpPr>
        <p:spPr>
          <a:xfrm>
            <a:off x="3976578" y="4401879"/>
            <a:ext cx="1605515" cy="76554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2717064" y="3979752"/>
            <a:ext cx="1706826" cy="584775"/>
          </a:xfrm>
          <a:prstGeom prst="rect">
            <a:avLst/>
          </a:prstGeom>
          <a:noFill/>
        </p:spPr>
        <p:txBody>
          <a:bodyPr wrap="square" rtlCol="0">
            <a:spAutoFit/>
          </a:bodyPr>
          <a:lstStyle/>
          <a:p>
            <a:r>
              <a:rPr lang="en-GB" sz="1600" dirty="0"/>
              <a:t>Use a cross for each outlier.</a:t>
            </a:r>
          </a:p>
        </p:txBody>
      </p:sp>
      <p:sp>
        <p:nvSpPr>
          <p:cNvPr id="67" name="Rectangle 66"/>
          <p:cNvSpPr/>
          <p:nvPr/>
        </p:nvSpPr>
        <p:spPr>
          <a:xfrm>
            <a:off x="550622" y="4499625"/>
            <a:ext cx="6325634" cy="14947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4655427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7"/>
                                        </p:tgtEl>
                                      </p:cBhvr>
                                    </p:animEffect>
                                    <p:set>
                                      <p:cBhvr>
                                        <p:cTn id="7" dur="1" fill="hold">
                                          <p:stCondLst>
                                            <p:cond delay="499"/>
                                          </p:stCondLst>
                                        </p:cTn>
                                        <p:tgtEl>
                                          <p:spTgt spid="6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500"/>
                                        <p:tgtEl>
                                          <p:spTgt spid="56"/>
                                        </p:tgtEl>
                                      </p:cBhvr>
                                    </p:animEffect>
                                  </p:childTnLst>
                                </p:cTn>
                              </p:par>
                              <p:par>
                                <p:cTn id="15" presetID="10"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9"/>
                                        </p:tgtEl>
                                        <p:attrNameLst>
                                          <p:attrName>style.visibility</p:attrName>
                                        </p:attrNameLst>
                                      </p:cBhvr>
                                      <p:to>
                                        <p:strVal val="visible"/>
                                      </p:to>
                                    </p:set>
                                    <p:animEffect transition="in" filter="fade">
                                      <p:cBhvr>
                                        <p:cTn id="21" dur="500"/>
                                        <p:tgtEl>
                                          <p:spTgt spid="6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childTnLst>
                          </p:cTn>
                        </p:par>
                        <p:par>
                          <p:cTn id="29" fill="hold">
                            <p:stCondLst>
                              <p:cond delay="2000"/>
                            </p:stCondLst>
                            <p:childTnLst>
                              <p:par>
                                <p:cTn id="30" presetID="10" presetClass="entr" presetSubtype="0" fill="hold" nodeType="after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childTnLst>
                    </p:cTn>
                  </p:par>
                </p:childTnLst>
              </p:cTn>
              <p:nextCondLst>
                <p:cond evt="onClick" delay="0">
                  <p:tgtEl>
                    <p:spTgt spid="67"/>
                  </p:tgtEl>
                </p:cond>
              </p:nextCondLst>
            </p:seq>
            <p:seq concurrent="1" nextAc="seek">
              <p:cTn id="36" restart="whenNotActive" fill="hold" evtFilter="cancelBubble" nodeType="interactiveSeq">
                <p:stCondLst>
                  <p:cond evt="onClick" delay="0">
                    <p:tgtEl>
                      <p:spTgt spid="61"/>
                    </p:tgtEl>
                  </p:cond>
                </p:stCondLst>
                <p:endSync evt="end" delay="0">
                  <p:rtn val="all"/>
                </p:endSync>
                <p:childTnLst>
                  <p:par>
                    <p:cTn id="37" fill="hold">
                      <p:stCondLst>
                        <p:cond delay="0"/>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61"/>
                                        </p:tgtEl>
                                      </p:cBhvr>
                                    </p:animEffect>
                                    <p:set>
                                      <p:cBhvr>
                                        <p:cTn id="41" dur="1" fill="hold">
                                          <p:stCondLst>
                                            <p:cond delay="499"/>
                                          </p:stCondLst>
                                        </p:cTn>
                                        <p:tgtEl>
                                          <p:spTgt spid="61"/>
                                        </p:tgtEl>
                                        <p:attrNameLst>
                                          <p:attrName>style.visibility</p:attrName>
                                        </p:attrNameLst>
                                      </p:cBhvr>
                                      <p:to>
                                        <p:strVal val="hidden"/>
                                      </p:to>
                                    </p:set>
                                  </p:childTnLst>
                                </p:cTn>
                              </p:par>
                            </p:childTnLst>
                          </p:cTn>
                        </p:par>
                      </p:childTnLst>
                    </p:cTn>
                  </p:par>
                </p:childTnLst>
              </p:cTn>
              <p:nextCondLst>
                <p:cond evt="onClick" delay="0">
                  <p:tgtEl>
                    <p:spTgt spid="61"/>
                  </p:tgtEl>
                </p:cond>
              </p:nextCondLst>
            </p:seq>
          </p:childTnLst>
        </p:cTn>
      </p:par>
    </p:tnLst>
    <p:bldLst>
      <p:bldP spid="26" grpId="0"/>
      <p:bldP spid="61" grpId="0" animBg="1"/>
      <p:bldP spid="56" grpId="0"/>
      <p:bldP spid="71" grpId="0"/>
      <p:bldP spid="46" grpId="0"/>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536" y="714959"/>
            <a:ext cx="5394311" cy="2940545"/>
          </a:xfrm>
          <a:prstGeom prst="rect">
            <a:avLst/>
          </a:prstGeom>
        </p:spPr>
      </p:pic>
      <p:grpSp>
        <p:nvGrpSpPr>
          <p:cNvPr id="3" name="Group 2"/>
          <p:cNvGrpSpPr/>
          <p:nvPr/>
        </p:nvGrpSpPr>
        <p:grpSpPr>
          <a:xfrm>
            <a:off x="-1144" y="0"/>
            <a:ext cx="9145144" cy="599127"/>
            <a:chOff x="-1144" y="0"/>
            <a:chExt cx="9145144" cy="599127"/>
          </a:xfrm>
        </p:grpSpPr>
        <p:sp>
          <p:nvSpPr>
            <p:cNvPr id="4" name="TextBox 3"/>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5" name="Straight Connector 4"/>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p:cNvPicPr>
            <a:picLocks noChangeAspect="1"/>
          </p:cNvPicPr>
          <p:nvPr/>
        </p:nvPicPr>
        <p:blipFill>
          <a:blip r:embed="rId3"/>
          <a:stretch>
            <a:fillRect/>
          </a:stretch>
        </p:blipFill>
        <p:spPr>
          <a:xfrm>
            <a:off x="5634" y="3901612"/>
            <a:ext cx="5090301" cy="2867924"/>
          </a:xfrm>
          <a:prstGeom prst="rect">
            <a:avLst/>
          </a:prstGeom>
        </p:spPr>
      </p:pic>
      <p:pic>
        <p:nvPicPr>
          <p:cNvPr id="10" name="Picture 9"/>
          <p:cNvPicPr>
            <a:picLocks noChangeAspect="1"/>
          </p:cNvPicPr>
          <p:nvPr/>
        </p:nvPicPr>
        <p:blipFill>
          <a:blip r:embed="rId4"/>
          <a:stretch>
            <a:fillRect/>
          </a:stretch>
        </p:blipFill>
        <p:spPr>
          <a:xfrm>
            <a:off x="5094777" y="5647713"/>
            <a:ext cx="4077084" cy="458015"/>
          </a:xfrm>
          <a:prstGeom prst="rect">
            <a:avLst/>
          </a:prstGeom>
        </p:spPr>
      </p:pic>
      <p:sp>
        <p:nvSpPr>
          <p:cNvPr id="11" name="Rectangle 10"/>
          <p:cNvSpPr/>
          <p:nvPr/>
        </p:nvSpPr>
        <p:spPr>
          <a:xfrm>
            <a:off x="274912" y="3924586"/>
            <a:ext cx="4297088" cy="28449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 ?</a:t>
            </a:r>
          </a:p>
        </p:txBody>
      </p:sp>
      <p:sp>
        <p:nvSpPr>
          <p:cNvPr id="13" name="Rectangle 12"/>
          <p:cNvSpPr/>
          <p:nvPr/>
        </p:nvSpPr>
        <p:spPr>
          <a:xfrm>
            <a:off x="5267350" y="5544904"/>
            <a:ext cx="3875506" cy="6190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c ?</a:t>
            </a:r>
          </a:p>
        </p:txBody>
      </p:sp>
      <p:sp>
        <p:nvSpPr>
          <p:cNvPr id="15" name="TextBox 14"/>
          <p:cNvSpPr txBox="1"/>
          <p:nvPr/>
        </p:nvSpPr>
        <p:spPr>
          <a:xfrm>
            <a:off x="5220072" y="3901612"/>
            <a:ext cx="3600400" cy="1477328"/>
          </a:xfrm>
          <a:prstGeom prst="rect">
            <a:avLst/>
          </a:prstGeom>
          <a:noFill/>
        </p:spPr>
        <p:txBody>
          <a:bodyPr wrap="square" rtlCol="0">
            <a:spAutoFit/>
          </a:bodyPr>
          <a:lstStyle/>
          <a:p>
            <a:r>
              <a:rPr lang="en-GB" dirty="0"/>
              <a:t>(c) The company claims that for 75% of the months, the amount received per month is greater than £10 000. Comment on this claim, giving a reason for your answer.              </a:t>
            </a:r>
            <a:r>
              <a:rPr lang="en-GB" b="1" dirty="0"/>
              <a:t>(2)</a:t>
            </a:r>
          </a:p>
        </p:txBody>
      </p:sp>
    </p:spTree>
    <p:extLst>
      <p:ext uri="{BB962C8B-B14F-4D97-AF65-F5344CB8AC3E}">
        <p14:creationId xmlns:p14="http://schemas.microsoft.com/office/powerpoint/2010/main" val="41342620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1"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518AA3-D0C3-4251-8C48-C1202218CE0E}">
  <ds:schemaRefs>
    <ds:schemaRef ds:uri="http://schemas.microsoft.com/sharepoint/v3/contenttype/forms"/>
  </ds:schemaRefs>
</ds:datastoreItem>
</file>

<file path=customXml/itemProps2.xml><?xml version="1.0" encoding="utf-8"?>
<ds:datastoreItem xmlns:ds="http://schemas.openxmlformats.org/officeDocument/2006/customXml" ds:itemID="{17548E99-6487-4709-9995-50EABC69F40C}">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3.xml><?xml version="1.0" encoding="utf-8"?>
<ds:datastoreItem xmlns:ds="http://schemas.openxmlformats.org/officeDocument/2006/customXml" ds:itemID="{06DEFB0B-DE55-4BBD-988F-F968263A4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20184</TotalTime>
  <Words>1185</Words>
  <Application>Microsoft Office PowerPoint</Application>
  <PresentationFormat>On-screen Show (4:3)</PresentationFormat>
  <Paragraphs>143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Office Theme</vt:lpstr>
      <vt:lpstr>S1 Chapter 3: Data Representations  Box Plots and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781</cp:revision>
  <dcterms:created xsi:type="dcterms:W3CDTF">2013-02-28T07:36:55Z</dcterms:created>
  <dcterms:modified xsi:type="dcterms:W3CDTF">2024-10-09T10:47:13Z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