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547" r:id="rId5"/>
    <p:sldId id="639" r:id="rId6"/>
    <p:sldId id="640" r:id="rId7"/>
    <p:sldId id="641" r:id="rId8"/>
    <p:sldId id="642" r:id="rId9"/>
    <p:sldId id="659" r:id="rId10"/>
    <p:sldId id="660" r:id="rId11"/>
    <p:sldId id="618" r:id="rId12"/>
    <p:sldId id="543" r:id="rId13"/>
    <p:sldId id="550" r:id="rId14"/>
    <p:sldId id="55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BF491AF9-274A-462D-9BD6-C463B6D8D262}"/>
    <pc:docChg chg="modSld">
      <pc:chgData name="Dieter Beaven" userId="9bbdb69f-69d0-4759-aa9b-5c090a2da237" providerId="ADAL" clId="{BF491AF9-274A-462D-9BD6-C463B6D8D262}" dt="2025-04-28T12:57:54.247" v="24" actId="20577"/>
      <pc:docMkLst>
        <pc:docMk/>
      </pc:docMkLst>
      <pc:sldChg chg="modSp mod">
        <pc:chgData name="Dieter Beaven" userId="9bbdb69f-69d0-4759-aa9b-5c090a2da237" providerId="ADAL" clId="{BF491AF9-274A-462D-9BD6-C463B6D8D262}" dt="2025-04-28T12:57:54.247" v="2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BF491AF9-274A-462D-9BD6-C463B6D8D262}" dt="2025-04-28T12:57:54.247" v="24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65EA5E57-0661-4AA2-AF04-87863EAB14DB}"/>
    <pc:docChg chg="modSld">
      <pc:chgData name="Dieter Beaven" userId="9bbdb69f-69d0-4759-aa9b-5c090a2da237" providerId="ADAL" clId="{65EA5E57-0661-4AA2-AF04-87863EAB14DB}" dt="2025-04-25T15:28:52.134" v="5" actId="20577"/>
      <pc:docMkLst>
        <pc:docMk/>
      </pc:docMkLst>
      <pc:sldChg chg="modSp mod">
        <pc:chgData name="Dieter Beaven" userId="9bbdb69f-69d0-4759-aa9b-5c090a2da237" providerId="ADAL" clId="{65EA5E57-0661-4AA2-AF04-87863EAB14DB}" dt="2025-04-25T15:28:52.134" v="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5EA5E57-0661-4AA2-AF04-87863EAB14DB}" dt="2025-04-25T15:28:52.134" v="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65EA5E57-0661-4AA2-AF04-87863EAB14DB}" dt="2025-04-25T15:26:25.124" v="3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FE364CB7-B680-47EC-B9ED-73739FC2FAF6}"/>
    <pc:docChg chg="custSel addSld delSld modSld">
      <pc:chgData name="Dieter Beaven" userId="9bbdb69f-69d0-4759-aa9b-5c090a2da237" providerId="ADAL" clId="{FE364CB7-B680-47EC-B9ED-73739FC2FAF6}" dt="2025-05-02T09:56:38.029" v="34" actId="20577"/>
      <pc:docMkLst>
        <pc:docMk/>
      </pc:docMkLst>
      <pc:sldChg chg="modSp mod">
        <pc:chgData name="Dieter Beaven" userId="9bbdb69f-69d0-4759-aa9b-5c090a2da237" providerId="ADAL" clId="{FE364CB7-B680-47EC-B9ED-73739FC2FAF6}" dt="2025-05-02T09:56:14.908" v="2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FE364CB7-B680-47EC-B9ED-73739FC2FAF6}" dt="2025-05-02T09:56:14.908" v="2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FE364CB7-B680-47EC-B9ED-73739FC2FAF6}" dt="2025-05-02T09:56:24.949" v="24" actId="4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FE364CB7-B680-47EC-B9ED-73739FC2FAF6}" dt="2025-05-02T09:56:38.029" v="34" actId="20577"/>
        <pc:sldMkLst>
          <pc:docMk/>
          <pc:sldMk cId="851233267" sldId="618"/>
        </pc:sldMkLst>
        <pc:spChg chg="mod">
          <ac:chgData name="Dieter Beaven" userId="9bbdb69f-69d0-4759-aa9b-5c090a2da237" providerId="ADAL" clId="{FE364CB7-B680-47EC-B9ED-73739FC2FAF6}" dt="2025-05-02T09:56:29.019" v="27" actId="6549"/>
          <ac:spMkLst>
            <pc:docMk/>
            <pc:sldMk cId="851233267" sldId="618"/>
            <ac:spMk id="3" creationId="{00000000-0000-0000-0000-000000000000}"/>
          </ac:spMkLst>
        </pc:spChg>
        <pc:spChg chg="mod">
          <ac:chgData name="Dieter Beaven" userId="9bbdb69f-69d0-4759-aa9b-5c090a2da237" providerId="ADAL" clId="{FE364CB7-B680-47EC-B9ED-73739FC2FAF6}" dt="2025-05-02T09:56:38.029" v="34" actId="20577"/>
          <ac:spMkLst>
            <pc:docMk/>
            <pc:sldMk cId="851233267" sldId="618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FE364CB7-B680-47EC-B9ED-73739FC2FAF6}" dt="2025-05-02T09:55:58.249" v="0"/>
        <pc:sldMkLst>
          <pc:docMk/>
          <pc:sldMk cId="1638698457" sldId="639"/>
        </pc:sldMkLst>
      </pc:sldChg>
      <pc:sldChg chg="add">
        <pc:chgData name="Dieter Beaven" userId="9bbdb69f-69d0-4759-aa9b-5c090a2da237" providerId="ADAL" clId="{FE364CB7-B680-47EC-B9ED-73739FC2FAF6}" dt="2025-05-02T09:55:58.249" v="0"/>
        <pc:sldMkLst>
          <pc:docMk/>
          <pc:sldMk cId="545674162" sldId="640"/>
        </pc:sldMkLst>
      </pc:sldChg>
      <pc:sldChg chg="add">
        <pc:chgData name="Dieter Beaven" userId="9bbdb69f-69d0-4759-aa9b-5c090a2da237" providerId="ADAL" clId="{FE364CB7-B680-47EC-B9ED-73739FC2FAF6}" dt="2025-05-02T09:55:58.249" v="0"/>
        <pc:sldMkLst>
          <pc:docMk/>
          <pc:sldMk cId="234782027" sldId="641"/>
        </pc:sldMkLst>
      </pc:sldChg>
      <pc:sldChg chg="add">
        <pc:chgData name="Dieter Beaven" userId="9bbdb69f-69d0-4759-aa9b-5c090a2da237" providerId="ADAL" clId="{FE364CB7-B680-47EC-B9ED-73739FC2FAF6}" dt="2025-05-02T09:55:58.249" v="0"/>
        <pc:sldMkLst>
          <pc:docMk/>
          <pc:sldMk cId="4263959715" sldId="642"/>
        </pc:sldMkLst>
      </pc:sldChg>
      <pc:sldChg chg="add">
        <pc:chgData name="Dieter Beaven" userId="9bbdb69f-69d0-4759-aa9b-5c090a2da237" providerId="ADAL" clId="{FE364CB7-B680-47EC-B9ED-73739FC2FAF6}" dt="2025-05-02T09:55:58.249" v="0"/>
        <pc:sldMkLst>
          <pc:docMk/>
          <pc:sldMk cId="968016058" sldId="659"/>
        </pc:sldMkLst>
      </pc:sldChg>
      <pc:sldChg chg="add">
        <pc:chgData name="Dieter Beaven" userId="9bbdb69f-69d0-4759-aa9b-5c090a2da237" providerId="ADAL" clId="{FE364CB7-B680-47EC-B9ED-73739FC2FAF6}" dt="2025-05-02T09:55:58.249" v="0"/>
        <pc:sldMkLst>
          <pc:docMk/>
          <pc:sldMk cId="2570842509" sldId="660"/>
        </pc:sldMkLst>
      </pc:sldChg>
    </pc:docChg>
  </pc:docChgLst>
  <pc:docChgLst>
    <pc:chgData name="Dieter Beaven" userId="9bbdb69f-69d0-4759-aa9b-5c090a2da237" providerId="ADAL" clId="{445358F7-EA6E-4A67-8891-E0372EAEE16D}"/>
    <pc:docChg chg="custSel delSld modSld">
      <pc:chgData name="Dieter Beaven" userId="9bbdb69f-69d0-4759-aa9b-5c090a2da237" providerId="ADAL" clId="{445358F7-EA6E-4A67-8891-E0372EAEE16D}" dt="2025-06-19T12:59:42.956" v="10" actId="47"/>
      <pc:docMkLst>
        <pc:docMk/>
      </pc:docMkLst>
      <pc:sldChg chg="addSp modSp mod">
        <pc:chgData name="Dieter Beaven" userId="9bbdb69f-69d0-4759-aa9b-5c090a2da237" providerId="ADAL" clId="{445358F7-EA6E-4A67-8891-E0372EAEE16D}" dt="2025-06-06T16:00:23.875" v="3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445358F7-EA6E-4A67-8891-E0372EAEE16D}" dt="2025-06-06T16:00:23.875" v="3" actId="1076"/>
          <ac:picMkLst>
            <pc:docMk/>
            <pc:sldMk cId="3896053727" sldId="543"/>
            <ac:picMk id="6" creationId="{452455DE-E9DD-7870-9A72-93F5C770E95E}"/>
          </ac:picMkLst>
        </pc:picChg>
      </pc:sldChg>
      <pc:sldChg chg="del">
        <pc:chgData name="Dieter Beaven" userId="9bbdb69f-69d0-4759-aa9b-5c090a2da237" providerId="ADAL" clId="{445358F7-EA6E-4A67-8891-E0372EAEE16D}" dt="2025-06-19T12:59:42.347" v="9" actId="47"/>
        <pc:sldMkLst>
          <pc:docMk/>
          <pc:sldMk cId="3458699803" sldId="545"/>
        </pc:sldMkLst>
      </pc:sldChg>
      <pc:sldChg chg="addSp modSp mod">
        <pc:chgData name="Dieter Beaven" userId="9bbdb69f-69d0-4759-aa9b-5c090a2da237" providerId="ADAL" clId="{445358F7-EA6E-4A67-8891-E0372EAEE16D}" dt="2025-06-06T15:59:56.262" v="1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445358F7-EA6E-4A67-8891-E0372EAEE16D}" dt="2025-06-06T15:59:56.262" v="1" actId="1076"/>
          <ac:picMkLst>
            <pc:docMk/>
            <pc:sldMk cId="4091202299" sldId="550"/>
            <ac:picMk id="6" creationId="{7A5CE7DC-83D3-D62D-0D3C-F1C58E414ED7}"/>
          </ac:picMkLst>
        </pc:picChg>
      </pc:sldChg>
      <pc:sldChg chg="addSp delSp modSp mod">
        <pc:chgData name="Dieter Beaven" userId="9bbdb69f-69d0-4759-aa9b-5c090a2da237" providerId="ADAL" clId="{445358F7-EA6E-4A67-8891-E0372EAEE16D}" dt="2025-06-19T12:59:40.550" v="8" actId="1076"/>
        <pc:sldMkLst>
          <pc:docMk/>
          <pc:sldMk cId="3826585799" sldId="551"/>
        </pc:sldMkLst>
        <pc:picChg chg="add del mod">
          <ac:chgData name="Dieter Beaven" userId="9bbdb69f-69d0-4759-aa9b-5c090a2da237" providerId="ADAL" clId="{445358F7-EA6E-4A67-8891-E0372EAEE16D}" dt="2025-06-19T12:59:14.806" v="6" actId="478"/>
          <ac:picMkLst>
            <pc:docMk/>
            <pc:sldMk cId="3826585799" sldId="551"/>
            <ac:picMk id="6" creationId="{A6A7AEB3-98CF-F248-C8B5-38521E601DC2}"/>
          </ac:picMkLst>
        </pc:picChg>
        <pc:picChg chg="add mod">
          <ac:chgData name="Dieter Beaven" userId="9bbdb69f-69d0-4759-aa9b-5c090a2da237" providerId="ADAL" clId="{445358F7-EA6E-4A67-8891-E0372EAEE16D}" dt="2025-06-19T12:59:40.550" v="8" actId="1076"/>
          <ac:picMkLst>
            <pc:docMk/>
            <pc:sldMk cId="3826585799" sldId="551"/>
            <ac:picMk id="8" creationId="{853A9C93-A592-84F9-E19D-3007CECC9B3F}"/>
          </ac:picMkLst>
        </pc:picChg>
      </pc:sldChg>
      <pc:sldChg chg="del">
        <pc:chgData name="Dieter Beaven" userId="9bbdb69f-69d0-4759-aa9b-5c090a2da237" providerId="ADAL" clId="{445358F7-EA6E-4A67-8891-E0372EAEE16D}" dt="2025-06-19T12:59:42.956" v="10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8: </a:t>
            </a:r>
            <a:r>
              <a:rPr lang="en-GB" dirty="0">
                <a:solidFill>
                  <a:schemeClr val="accent5"/>
                </a:solidFill>
              </a:rPr>
              <a:t>Binomial Expansion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Pascal’s Triangle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A5CE7DC-83D3-D62D-0D3C-F1C58E414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80728"/>
            <a:ext cx="74104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53A9C93-A592-84F9-E19D-3007CECC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776287"/>
            <a:ext cx="52292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Starter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1700808"/>
                <a:ext cx="316835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lphaLcParenR"/>
                </a:pPr>
                <a:r>
                  <a:rPr lang="en-GB" sz="2400" dirty="0"/>
                  <a:t>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GB" sz="2400" baseline="30000" dirty="0"/>
              </a:p>
              <a:p>
                <a:pPr marL="514350" indent="-514350">
                  <a:buAutoNum type="alphaLcParenR"/>
                </a:pPr>
                <a:r>
                  <a:rPr lang="en-GB" sz="2400" dirty="0"/>
                  <a:t>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GB" sz="2400" baseline="30000" dirty="0"/>
              </a:p>
              <a:p>
                <a:pPr marL="514350" indent="-514350">
                  <a:buAutoNum type="alphaLcParenR"/>
                </a:pPr>
                <a:r>
                  <a:rPr lang="en-GB" sz="2400" dirty="0"/>
                  <a:t>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400" baseline="30000" dirty="0"/>
              </a:p>
              <a:p>
                <a:pPr marL="514350" indent="-514350">
                  <a:buAutoNum type="alphaLcParenR"/>
                </a:pPr>
                <a:r>
                  <a:rPr lang="en-GB" sz="2400" dirty="0"/>
                  <a:t>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sz="2400" baseline="30000" dirty="0"/>
              </a:p>
              <a:p>
                <a:pPr marL="514350" indent="-514350">
                  <a:buAutoNum type="alphaLcParenR"/>
                </a:pPr>
                <a:r>
                  <a:rPr lang="en-GB" sz="2400" dirty="0"/>
                  <a:t>Expand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GB" sz="2400" baseline="30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700808"/>
                <a:ext cx="3168352" cy="1938992"/>
              </a:xfrm>
              <a:prstGeom prst="rect">
                <a:avLst/>
              </a:prstGeom>
              <a:blipFill>
                <a:blip r:embed="rId2"/>
                <a:stretch>
                  <a:fillRect l="-3077" t="-2830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65714" y="1700808"/>
                <a:ext cx="5791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+    1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+  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+    1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+   3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+  3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+ 1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+  4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 +  6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+ 4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+  1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714" y="1700808"/>
                <a:ext cx="5791200" cy="1938992"/>
              </a:xfrm>
              <a:prstGeom prst="rect">
                <a:avLst/>
              </a:prstGeom>
              <a:blipFill>
                <a:blip r:embed="rId3"/>
                <a:stretch>
                  <a:fillRect l="-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67544" y="4036658"/>
            <a:ext cx="4032448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What do you notice about: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7544" y="4725144"/>
                <a:ext cx="82089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The coefficients:</a:t>
                </a:r>
                <a:r>
                  <a:rPr lang="en-GB" dirty="0"/>
                  <a:t>		They follow Pascal’s triangle (we’ll explore on next slide).</a:t>
                </a:r>
              </a:p>
              <a:p>
                <a:r>
                  <a:rPr lang="en-GB" b="1" dirty="0"/>
                  <a:t>The powers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b="1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b="1" dirty="0"/>
                  <a:t>:</a:t>
                </a:r>
                <a:r>
                  <a:rPr lang="en-GB" dirty="0"/>
                  <a:t>	Power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decreases each time (starting at the power)</a:t>
                </a:r>
              </a:p>
              <a:p>
                <a:r>
                  <a:rPr lang="en-GB" dirty="0"/>
                  <a:t>			Power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increases each time (starting at 0)	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725144"/>
                <a:ext cx="8208912" cy="923330"/>
              </a:xfrm>
              <a:prstGeom prst="rect">
                <a:avLst/>
              </a:prstGeom>
              <a:blipFill>
                <a:blip r:embed="rId4"/>
                <a:stretch>
                  <a:fillRect l="-669" t="-3289" r="-520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387058" y="1715322"/>
            <a:ext cx="5532497" cy="386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7057" y="2101932"/>
            <a:ext cx="5532497" cy="386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87057" y="2488542"/>
            <a:ext cx="5532497" cy="386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87057" y="2872347"/>
            <a:ext cx="5532497" cy="386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87057" y="3267704"/>
            <a:ext cx="5532497" cy="386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78102" y="4649982"/>
            <a:ext cx="5467393" cy="3866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178101" y="5039746"/>
            <a:ext cx="5467393" cy="608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869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/>
          <p:cNvSpPr/>
          <p:nvPr/>
        </p:nvSpPr>
        <p:spPr>
          <a:xfrm>
            <a:off x="2857500" y="1993900"/>
            <a:ext cx="2133600" cy="3213100"/>
          </a:xfrm>
          <a:custGeom>
            <a:avLst/>
            <a:gdLst>
              <a:gd name="connsiteX0" fmla="*/ 0 w 2133600"/>
              <a:gd name="connsiteY0" fmla="*/ 2857500 h 3213100"/>
              <a:gd name="connsiteX1" fmla="*/ 38100 w 2133600"/>
              <a:gd name="connsiteY1" fmla="*/ 3098800 h 3213100"/>
              <a:gd name="connsiteX2" fmla="*/ 279400 w 2133600"/>
              <a:gd name="connsiteY2" fmla="*/ 3213100 h 3213100"/>
              <a:gd name="connsiteX3" fmla="*/ 533400 w 2133600"/>
              <a:gd name="connsiteY3" fmla="*/ 3124200 h 3213100"/>
              <a:gd name="connsiteX4" fmla="*/ 2120900 w 2133600"/>
              <a:gd name="connsiteY4" fmla="*/ 495300 h 3213100"/>
              <a:gd name="connsiteX5" fmla="*/ 2133600 w 2133600"/>
              <a:gd name="connsiteY5" fmla="*/ 203200 h 3213100"/>
              <a:gd name="connsiteX6" fmla="*/ 2006600 w 2133600"/>
              <a:gd name="connsiteY6" fmla="*/ 25400 h 3213100"/>
              <a:gd name="connsiteX7" fmla="*/ 1752600 w 2133600"/>
              <a:gd name="connsiteY7" fmla="*/ 0 h 3213100"/>
              <a:gd name="connsiteX8" fmla="*/ 1549400 w 2133600"/>
              <a:gd name="connsiteY8" fmla="*/ 203200 h 3213100"/>
              <a:gd name="connsiteX9" fmla="*/ 0 w 2133600"/>
              <a:gd name="connsiteY9" fmla="*/ 2857500 h 321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33600" h="3213100">
                <a:moveTo>
                  <a:pt x="0" y="2857500"/>
                </a:moveTo>
                <a:lnTo>
                  <a:pt x="38100" y="3098800"/>
                </a:lnTo>
                <a:lnTo>
                  <a:pt x="279400" y="3213100"/>
                </a:lnTo>
                <a:lnTo>
                  <a:pt x="533400" y="3124200"/>
                </a:lnTo>
                <a:lnTo>
                  <a:pt x="2120900" y="495300"/>
                </a:lnTo>
                <a:lnTo>
                  <a:pt x="2133600" y="203200"/>
                </a:lnTo>
                <a:lnTo>
                  <a:pt x="2006600" y="25400"/>
                </a:lnTo>
                <a:lnTo>
                  <a:pt x="1752600" y="0"/>
                </a:lnTo>
                <a:lnTo>
                  <a:pt x="1549400" y="203200"/>
                </a:lnTo>
                <a:lnTo>
                  <a:pt x="0" y="285750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More on Pascal’s Triangle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075389" y="156389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700280" y="208711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4450498" y="208711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340240" y="271602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059748" y="271602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2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4824866" y="271602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908192" y="33449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700280" y="33449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3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450498" y="33449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3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200716" y="334493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532342" y="397384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324430" y="397384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4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074648" y="397384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6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4824866" y="397384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4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575084" y="397384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2154526" y="460275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946614" y="460275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5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3608971" y="4602750"/>
            <a:ext cx="61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10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393886" y="4592117"/>
            <a:ext cx="638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10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218534" y="458148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934053" y="456021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1</a:t>
            </a:r>
            <a:endParaRPr lang="en-GB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14234" y="3766668"/>
            <a:ext cx="196709" cy="30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5135876" y="3768836"/>
            <a:ext cx="241300" cy="31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326376" y="1155987"/>
            <a:ext cx="3439893" cy="9233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 Pascal’s Triangle, each term (except for the 1s) is the sum of the two terms above.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445509" y="2606270"/>
            <a:ext cx="2373668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 err="1"/>
              <a:t>Fro</a:t>
            </a:r>
            <a:r>
              <a:rPr lang="en-GB" sz="1400" b="1" dirty="0"/>
              <a:t> Tip</a:t>
            </a:r>
            <a:r>
              <a:rPr lang="en-GB" sz="1400" dirty="0"/>
              <a:t>: I </a:t>
            </a:r>
            <a:r>
              <a:rPr lang="en-GB" sz="1400" u="sng" dirty="0"/>
              <a:t>highly recommend</a:t>
            </a:r>
            <a:r>
              <a:rPr lang="en-GB" sz="1400" dirty="0"/>
              <a:t> memorising each row up to what you see here.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442423" y="5768235"/>
                <a:ext cx="4217809" cy="64633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We’ll see later WHY each row gives us the coefficients in an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423" y="5768235"/>
                <a:ext cx="4217809" cy="646331"/>
              </a:xfrm>
              <a:prstGeom prst="rect">
                <a:avLst/>
              </a:prstGeom>
              <a:blipFill>
                <a:blip r:embed="rId2"/>
                <a:stretch>
                  <a:fillRect l="-1301" t="-4717" b="-14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281236" y="863887"/>
            <a:ext cx="2640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second number of each row tells us what row we should use for an expansion.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87022" y="2089081"/>
                <a:ext cx="255063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So if we were expanding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GB" dirty="0"/>
                  <a:t>, the power is 4, so we use this row.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2" y="2089081"/>
                <a:ext cx="2550635" cy="923330"/>
              </a:xfrm>
              <a:prstGeom prst="rect">
                <a:avLst/>
              </a:prstGeom>
              <a:blipFill>
                <a:blip r:embed="rId3"/>
                <a:stretch>
                  <a:fillRect l="-1914" t="-3974" r="-2153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>
            <a:endCxn id="15" idx="1"/>
          </p:cNvCxnSpPr>
          <p:nvPr/>
        </p:nvCxnSpPr>
        <p:spPr>
          <a:xfrm>
            <a:off x="1835696" y="3012411"/>
            <a:ext cx="780504" cy="11658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7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80728"/>
                <a:ext cx="4396556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Find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2+3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4396556" cy="461665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1600" y="1916832"/>
                <a:ext cx="2808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2+3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16832"/>
                <a:ext cx="280831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89052" y="1908448"/>
                <a:ext cx="87654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052" y="1908448"/>
                <a:ext cx="876548" cy="25545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20700" y="3040360"/>
            <a:ext cx="243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fill in the correct row of Pascal’s triangle.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70536" y="1914681"/>
                <a:ext cx="876548" cy="2062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GB" sz="3200" b="0" dirty="0"/>
                </a:br>
                <a:endParaRPr lang="en-GB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36" y="1914681"/>
                <a:ext cx="876548" cy="2062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5836740" y="733648"/>
            <a:ext cx="30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Next have descending or ascending powers of one of the terms, going between 0 and 4 (note that if the power is 0, the term is 1, so we need not write it).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52020" y="2386969"/>
                <a:ext cx="876548" cy="2062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br>
                  <a:rPr lang="en-GB" sz="3200" b="0" dirty="0"/>
                </a:br>
                <a:endParaRPr lang="en-GB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020" y="2386969"/>
                <a:ext cx="876548" cy="2062168"/>
              </a:xfrm>
              <a:prstGeom prst="rect">
                <a:avLst/>
              </a:prstGeom>
              <a:blipFill>
                <a:blip r:embed="rId6"/>
                <a:stretch>
                  <a:fillRect r="-201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6372200" y="3339608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do the same with the second term but with powers going the opposite way, noting again that the ‘power of 0’ term does not appear.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195736" y="3339608"/>
            <a:ext cx="1093316" cy="377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876800" y="1600200"/>
            <a:ext cx="939800" cy="44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715000" y="3797300"/>
            <a:ext cx="657200" cy="42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10854" y="5272702"/>
                <a:ext cx="70281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=16+96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+216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+216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+81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54" y="5272702"/>
                <a:ext cx="7028122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281708" y="4343484"/>
            <a:ext cx="3384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Simplify each term (ensuring any number in a bracket is raised to the appropriate power)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0776" y="6187677"/>
            <a:ext cx="838728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 err="1"/>
              <a:t>Fro</a:t>
            </a:r>
            <a:r>
              <a:rPr lang="en-GB" sz="1600" b="1" dirty="0"/>
              <a:t> Tip</a:t>
            </a:r>
            <a:r>
              <a:rPr lang="en-GB" sz="1600" dirty="0"/>
              <a:t>: Initially write </a:t>
            </a:r>
            <a:r>
              <a:rPr lang="en-GB" sz="1600" i="1" dirty="0"/>
              <a:t>one line per term </a:t>
            </a:r>
            <a:r>
              <a:rPr lang="en-GB" sz="1600" dirty="0"/>
              <a:t>for your expansion (before you simplify at the end), as we have done above. There will be less faffing trying to ensure you have enough space for each term.</a:t>
            </a:r>
          </a:p>
        </p:txBody>
      </p:sp>
    </p:spTree>
    <p:extLst>
      <p:ext uri="{BB962C8B-B14F-4D97-AF65-F5344CB8AC3E}">
        <p14:creationId xmlns:p14="http://schemas.microsoft.com/office/powerpoint/2010/main" val="2347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Another 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-82500" y="1777132"/>
                <a:ext cx="2808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500" y="1777132"/>
                <a:ext cx="2808312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87824" y="764704"/>
                <a:ext cx="54726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(1−2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the same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so we expand as before, but 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for the second term.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764704"/>
                <a:ext cx="5472608" cy="646331"/>
              </a:xfrm>
              <a:prstGeom prst="rect">
                <a:avLst/>
              </a:prstGeom>
              <a:blipFill>
                <a:blip r:embed="rId3"/>
                <a:stretch>
                  <a:fillRect l="-891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36552" y="1781448"/>
                <a:ext cx="876548" cy="2062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  1</m:t>
                      </m:r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br>
                  <a:rPr lang="en-GB" sz="3200" b="0" dirty="0"/>
                </a:br>
                <a:endParaRPr lang="en-GB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552" y="1781448"/>
                <a:ext cx="876548" cy="20621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3436" y="1787681"/>
                <a:ext cx="876548" cy="1569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br>
                  <a:rPr lang="en-GB" sz="3200" b="0" dirty="0"/>
                </a:br>
                <a:endParaRPr lang="en-GB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436" y="1787681"/>
                <a:ext cx="876548" cy="1569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88420" y="2259969"/>
                <a:ext cx="876548" cy="1569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br>
                  <a:rPr lang="en-GB" sz="3200" b="0" dirty="0"/>
                </a:br>
                <a:endParaRPr lang="en-GB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20" y="2259969"/>
                <a:ext cx="876548" cy="1569725"/>
              </a:xfrm>
              <a:prstGeom prst="rect">
                <a:avLst/>
              </a:prstGeom>
              <a:blipFill>
                <a:blip r:embed="rId6"/>
                <a:stretch>
                  <a:fillRect r="-5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06154" y="3964602"/>
                <a:ext cx="44660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=1−6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154" y="3964602"/>
                <a:ext cx="446604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1328" y="5321075"/>
            <a:ext cx="8387280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 err="1"/>
              <a:t>Fro</a:t>
            </a:r>
            <a:r>
              <a:rPr lang="en-GB" sz="1600" b="1" dirty="0"/>
              <a:t> Tip</a:t>
            </a:r>
            <a:r>
              <a:rPr lang="en-GB" sz="1600" dirty="0"/>
              <a:t>: If one of the terms in the original bracket is negative, the terms in your expansion will </a:t>
            </a:r>
            <a:r>
              <a:rPr lang="en-GB" sz="1600" u="sng" dirty="0"/>
              <a:t>oscillate between positive and negative</a:t>
            </a:r>
            <a:r>
              <a:rPr lang="en-GB" sz="1600" dirty="0"/>
              <a:t>. If they don’t (e.g. two consecutive negatives), you’ve done something wrong!</a:t>
            </a:r>
          </a:p>
        </p:txBody>
      </p:sp>
    </p:spTree>
    <p:extLst>
      <p:ext uri="{BB962C8B-B14F-4D97-AF65-F5344CB8AC3E}">
        <p14:creationId xmlns:p14="http://schemas.microsoft.com/office/powerpoint/2010/main" val="426395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Getting a single term in the expansion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1052736"/>
                <a:ext cx="7632848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The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 dirty="0"/>
                  <a:t> in the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2−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𝑐𝑥</m:t>
                            </m:r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GB" sz="2400" dirty="0"/>
                  <a:t> is 720. Find the possible value(s) of the constant 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7632848" cy="830997"/>
              </a:xfrm>
              <a:prstGeom prst="rect">
                <a:avLst/>
              </a:prstGeom>
              <a:blipFill>
                <a:blip r:embed="rId2"/>
                <a:stretch>
                  <a:fillRect b="-6875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62360" y="2213248"/>
                <a:ext cx="777686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‘5’ row in Pascal’s triangle is 1 5 10 10 5 1. If we count the 1 as the ‘0</a:t>
                </a:r>
                <a:r>
                  <a:rPr lang="en-GB" baseline="30000" dirty="0"/>
                  <a:t>th</a:t>
                </a:r>
                <a:r>
                  <a:rPr lang="en-GB" dirty="0"/>
                  <a:t> term’, we want the 2</a:t>
                </a:r>
                <a:r>
                  <a:rPr lang="en-GB" baseline="30000" dirty="0"/>
                  <a:t>nd</a:t>
                </a:r>
                <a:r>
                  <a:rPr lang="en-GB" dirty="0"/>
                  <a:t> term, which is 10.</a:t>
                </a:r>
              </a:p>
              <a:p>
                <a:endParaRPr lang="en-GB" dirty="0"/>
              </a:p>
              <a:p>
                <a:r>
                  <a:rPr lang="en-GB" dirty="0"/>
                  <a:t>Since we want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term: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power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𝑐𝑥</m:t>
                        </m:r>
                      </m:e>
                    </m:d>
                  </m:oMath>
                </a14:m>
                <a:r>
                  <a:rPr lang="en-GB" dirty="0"/>
                  <a:t> must be </a:t>
                </a:r>
                <a:r>
                  <a:rPr lang="en-GB" b="1" dirty="0"/>
                  <a:t>2.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The power of 2 must be </a:t>
                </a:r>
                <a:r>
                  <a:rPr lang="en-GB" b="1" dirty="0"/>
                  <a:t>3 (the two powers must add up to 5).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r>
                  <a:rPr lang="en-GB" dirty="0"/>
                  <a:t>Therefore term is: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𝑐𝑥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∴80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=720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=±3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60" y="2213248"/>
                <a:ext cx="7776864" cy="3416320"/>
              </a:xfrm>
              <a:prstGeom prst="rect">
                <a:avLst/>
              </a:prstGeom>
              <a:blipFill>
                <a:blip r:embed="rId3"/>
                <a:stretch>
                  <a:fillRect l="-706" t="-8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95760" y="3238541"/>
            <a:ext cx="3303582" cy="392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3326656" y="3631541"/>
            <a:ext cx="3783974" cy="3746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534568" y="4148378"/>
            <a:ext cx="4564774" cy="12475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801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8951"/>
            <a:ext cx="7576140" cy="20860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95536" y="836712"/>
            <a:ext cx="129614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C2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647223"/>
            <a:ext cx="7678217" cy="24015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1663" y="3657599"/>
            <a:ext cx="7220826" cy="15240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131311" y="5181601"/>
            <a:ext cx="7220826" cy="9934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08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8.1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Pages 62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5252" y="1883172"/>
                <a:ext cx="7272808" cy="4746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Extension</a:t>
                </a:r>
              </a:p>
              <a:p>
                <a:endParaRPr lang="en-GB" sz="1050" i="1" dirty="0"/>
              </a:p>
              <a:p>
                <a:r>
                  <a:rPr lang="en-GB" i="1" dirty="0"/>
                  <a:t>[MAT 2009 1J]</a:t>
                </a:r>
              </a:p>
              <a:p>
                <a:r>
                  <a:rPr lang="en-GB" dirty="0"/>
                  <a:t>The number of pairs of positive integers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which solve the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is:</a:t>
                </a:r>
              </a:p>
              <a:p>
                <a:pPr marL="342900" indent="-342900">
                  <a:buAutoNum type="alphaUcParenR"/>
                </a:pPr>
                <a:r>
                  <a:rPr lang="en-GB" dirty="0"/>
                  <a:t> 0 </a:t>
                </a:r>
              </a:p>
              <a:p>
                <a:pPr marL="342900" indent="-342900">
                  <a:buAutoNum type="alphaUcParenR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GB" dirty="0"/>
              </a:p>
              <a:p>
                <a:pPr marL="342900" indent="-342900">
                  <a:buAutoNum type="alphaUcParenR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UcParenR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UcParenR"/>
                </a:pPr>
                <a:endParaRPr lang="en-GB" dirty="0"/>
              </a:p>
              <a:p>
                <a:r>
                  <a:rPr lang="en-GB" b="1" dirty="0"/>
                  <a:t>The LHS is the binomial expansion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GB" b="1" dirty="0"/>
                  <a:t>, therefore: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𝟑𝟎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In order for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dirty="0"/>
                  <a:t> to be a positive integer,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b="1" dirty="0"/>
                  <a:t> can be between 1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GB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b="1" dirty="0"/>
                  <a:t>. The answer is C.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52" y="1883172"/>
                <a:ext cx="7272808" cy="4746428"/>
              </a:xfrm>
              <a:prstGeom prst="rect">
                <a:avLst/>
              </a:prstGeom>
              <a:blipFill>
                <a:blip r:embed="rId2"/>
                <a:stretch>
                  <a:fillRect l="-754" t="-770" r="-503" b="-10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53224" y="2439556"/>
            <a:ext cx="216024" cy="215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473962" y="4749799"/>
            <a:ext cx="7554421" cy="18798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12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52455DE-E9DD-7870-9A72-93F5C770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03" y="908720"/>
            <a:ext cx="74104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61753</TotalTime>
  <Words>797</Words>
  <Application>Microsoft Office PowerPoint</Application>
  <PresentationFormat>On-screen Show (4:3)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P1 Chapter 8: Binomial Expansion  Pascal’s Triangle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2025-06-19T12:59:45Z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