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685" r:id="rId6"/>
    <p:sldId id="680" r:id="rId7"/>
    <p:sldId id="681" r:id="rId8"/>
    <p:sldId id="682" r:id="rId9"/>
    <p:sldId id="683" r:id="rId10"/>
    <p:sldId id="549" r:id="rId11"/>
    <p:sldId id="543" r:id="rId12"/>
    <p:sldId id="550" r:id="rId13"/>
    <p:sldId id="545" r:id="rId14"/>
    <p:sldId id="552" r:id="rId15"/>
    <p:sldId id="68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8B2E6-059C-4C26-B2BD-0D2E135D2D39}" v="2" dt="2025-06-19T13:54:23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6A6551FD-6795-4580-A9A8-1DD845AEAF72}"/>
    <pc:docChg chg="addSld delSld modSld">
      <pc:chgData name="Dieter Beaven" userId="9bbdb69f-69d0-4759-aa9b-5c090a2da237" providerId="ADAL" clId="{6A6551FD-6795-4580-A9A8-1DD845AEAF72}" dt="2025-05-02T13:00:05.604" v="49" actId="20577"/>
      <pc:docMkLst>
        <pc:docMk/>
      </pc:docMkLst>
      <pc:sldChg chg="modSp mod">
        <pc:chgData name="Dieter Beaven" userId="9bbdb69f-69d0-4759-aa9b-5c090a2da237" providerId="ADAL" clId="{6A6551FD-6795-4580-A9A8-1DD845AEAF72}" dt="2025-05-02T13:00:05.604" v="4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A6551FD-6795-4580-A9A8-1DD845AEAF72}" dt="2025-05-02T13:00:05.604" v="4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A6551FD-6795-4580-A9A8-1DD845AEAF72}" dt="2025-05-02T12:56:13.534" v="26" actId="6549"/>
        <pc:sldMkLst>
          <pc:docMk/>
          <pc:sldMk cId="3055658135" sldId="549"/>
        </pc:sldMkLst>
        <pc:spChg chg="mod">
          <ac:chgData name="Dieter Beaven" userId="9bbdb69f-69d0-4759-aa9b-5c090a2da237" providerId="ADAL" clId="{6A6551FD-6795-4580-A9A8-1DD845AEAF72}" dt="2025-05-02T12:56:13.534" v="26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6A6551FD-6795-4580-A9A8-1DD845AEAF72}" dt="2025-05-02T12:54:58.511" v="0"/>
        <pc:sldMkLst>
          <pc:docMk/>
          <pc:sldMk cId="2717870195" sldId="680"/>
        </pc:sldMkLst>
      </pc:sldChg>
      <pc:sldChg chg="add">
        <pc:chgData name="Dieter Beaven" userId="9bbdb69f-69d0-4759-aa9b-5c090a2da237" providerId="ADAL" clId="{6A6551FD-6795-4580-A9A8-1DD845AEAF72}" dt="2025-05-02T12:54:58.511" v="0"/>
        <pc:sldMkLst>
          <pc:docMk/>
          <pc:sldMk cId="4240815038" sldId="681"/>
        </pc:sldMkLst>
      </pc:sldChg>
      <pc:sldChg chg="add">
        <pc:chgData name="Dieter Beaven" userId="9bbdb69f-69d0-4759-aa9b-5c090a2da237" providerId="ADAL" clId="{6A6551FD-6795-4580-A9A8-1DD845AEAF72}" dt="2025-05-02T12:54:58.511" v="0"/>
        <pc:sldMkLst>
          <pc:docMk/>
          <pc:sldMk cId="3084147178" sldId="682"/>
        </pc:sldMkLst>
      </pc:sldChg>
      <pc:sldChg chg="add">
        <pc:chgData name="Dieter Beaven" userId="9bbdb69f-69d0-4759-aa9b-5c090a2da237" providerId="ADAL" clId="{6A6551FD-6795-4580-A9A8-1DD845AEAF72}" dt="2025-05-02T12:54:58.511" v="0"/>
        <pc:sldMkLst>
          <pc:docMk/>
          <pc:sldMk cId="2267229542" sldId="683"/>
        </pc:sldMkLst>
      </pc:sldChg>
      <pc:sldChg chg="add">
        <pc:chgData name="Dieter Beaven" userId="9bbdb69f-69d0-4759-aa9b-5c090a2da237" providerId="ADAL" clId="{6A6551FD-6795-4580-A9A8-1DD845AEAF72}" dt="2025-05-02T12:54:58.511" v="0"/>
        <pc:sldMkLst>
          <pc:docMk/>
          <pc:sldMk cId="2780821651" sldId="685"/>
        </pc:sldMkLst>
      </pc:sldChg>
      <pc:sldChg chg="add del">
        <pc:chgData name="Dieter Beaven" userId="9bbdb69f-69d0-4759-aa9b-5c090a2da237" providerId="ADAL" clId="{6A6551FD-6795-4580-A9A8-1DD845AEAF72}" dt="2025-05-02T12:59:17.497" v="27" actId="47"/>
        <pc:sldMkLst>
          <pc:docMk/>
          <pc:sldMk cId="2613913951" sldId="691"/>
        </pc:sldMkLst>
      </pc:sldChg>
      <pc:sldChg chg="add del">
        <pc:chgData name="Dieter Beaven" userId="9bbdb69f-69d0-4759-aa9b-5c090a2da237" providerId="ADAL" clId="{6A6551FD-6795-4580-A9A8-1DD845AEAF72}" dt="2025-05-02T12:59:20.804" v="28" actId="47"/>
        <pc:sldMkLst>
          <pc:docMk/>
          <pc:sldMk cId="1659076246" sldId="692"/>
        </pc:sldMkLst>
      </pc:sldChg>
    </pc:docChg>
  </pc:docChgLst>
  <pc:docChgLst>
    <pc:chgData name="Dieter Beaven" userId="9bbdb69f-69d0-4759-aa9b-5c090a2da237" providerId="ADAL" clId="{99F8B2E6-059C-4C26-B2BD-0D2E135D2D39}"/>
    <pc:docChg chg="undo custSel addSld delSld modSld">
      <pc:chgData name="Dieter Beaven" userId="9bbdb69f-69d0-4759-aa9b-5c090a2da237" providerId="ADAL" clId="{99F8B2E6-059C-4C26-B2BD-0D2E135D2D39}" dt="2025-06-19T13:57:28.434" v="15" actId="47"/>
      <pc:docMkLst>
        <pc:docMk/>
      </pc:docMkLst>
      <pc:sldChg chg="addSp modSp mod">
        <pc:chgData name="Dieter Beaven" userId="9bbdb69f-69d0-4759-aa9b-5c090a2da237" providerId="ADAL" clId="{99F8B2E6-059C-4C26-B2BD-0D2E135D2D39}" dt="2025-06-19T13:54:19.714" v="6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99F8B2E6-059C-4C26-B2BD-0D2E135D2D39}" dt="2025-06-19T13:54:19.714" v="6" actId="1035"/>
          <ac:picMkLst>
            <pc:docMk/>
            <pc:sldMk cId="3458699803" sldId="545"/>
            <ac:picMk id="6" creationId="{981108C5-6939-6B18-E03B-2EB49138DDFE}"/>
          </ac:picMkLst>
        </pc:picChg>
      </pc:sldChg>
      <pc:sldChg chg="addSp delSp modSp mod">
        <pc:chgData name="Dieter Beaven" userId="9bbdb69f-69d0-4759-aa9b-5c090a2da237" providerId="ADAL" clId="{99F8B2E6-059C-4C26-B2BD-0D2E135D2D39}" dt="2025-06-19T13:56:43.201" v="12" actId="1076"/>
        <pc:sldMkLst>
          <pc:docMk/>
          <pc:sldMk cId="2531956736" sldId="552"/>
        </pc:sldMkLst>
        <pc:picChg chg="add del">
          <ac:chgData name="Dieter Beaven" userId="9bbdb69f-69d0-4759-aa9b-5c090a2da237" providerId="ADAL" clId="{99F8B2E6-059C-4C26-B2BD-0D2E135D2D39}" dt="2025-06-19T13:56:29.280" v="10" actId="22"/>
          <ac:picMkLst>
            <pc:docMk/>
            <pc:sldMk cId="2531956736" sldId="552"/>
            <ac:picMk id="6" creationId="{79CE5B97-A66E-2013-73E0-AD5C402ECC80}"/>
          </ac:picMkLst>
        </pc:picChg>
        <pc:picChg chg="add mod">
          <ac:chgData name="Dieter Beaven" userId="9bbdb69f-69d0-4759-aa9b-5c090a2da237" providerId="ADAL" clId="{99F8B2E6-059C-4C26-B2BD-0D2E135D2D39}" dt="2025-06-19T13:56:43.201" v="12" actId="1076"/>
          <ac:picMkLst>
            <pc:docMk/>
            <pc:sldMk cId="2531956736" sldId="552"/>
            <ac:picMk id="8" creationId="{BCBA6AA6-3678-8597-9CB7-E421D88AD704}"/>
          </ac:picMkLst>
        </pc:picChg>
      </pc:sldChg>
      <pc:sldChg chg="addSp modSp add mod">
        <pc:chgData name="Dieter Beaven" userId="9bbdb69f-69d0-4759-aa9b-5c090a2da237" providerId="ADAL" clId="{99F8B2E6-059C-4C26-B2BD-0D2E135D2D39}" dt="2025-06-19T13:57:26.996" v="14" actId="1076"/>
        <pc:sldMkLst>
          <pc:docMk/>
          <pc:sldMk cId="3882622454" sldId="686"/>
        </pc:sldMkLst>
        <pc:picChg chg="add mod">
          <ac:chgData name="Dieter Beaven" userId="9bbdb69f-69d0-4759-aa9b-5c090a2da237" providerId="ADAL" clId="{99F8B2E6-059C-4C26-B2BD-0D2E135D2D39}" dt="2025-06-19T13:57:26.996" v="14" actId="1076"/>
          <ac:picMkLst>
            <pc:docMk/>
            <pc:sldMk cId="3882622454" sldId="686"/>
            <ac:picMk id="6" creationId="{DFE2E0C3-91D9-6703-AAAF-9C0F5319D9F2}"/>
          </ac:picMkLst>
        </pc:picChg>
      </pc:sldChg>
      <pc:sldChg chg="add del">
        <pc:chgData name="Dieter Beaven" userId="9bbdb69f-69d0-4759-aa9b-5c090a2da237" providerId="ADAL" clId="{99F8B2E6-059C-4C26-B2BD-0D2E135D2D39}" dt="2025-06-19T13:57:28.434" v="15" actId="47"/>
        <pc:sldMkLst>
          <pc:docMk/>
          <pc:sldMk cId="3030012015" sldId="687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60178E2A-FD64-425A-B509-0969FD7E746E}"/>
    <pc:docChg chg="modSld">
      <pc:chgData name="Dieter Beaven" userId="9bbdb69f-69d0-4759-aa9b-5c090a2da237" providerId="ADAL" clId="{60178E2A-FD64-425A-B509-0969FD7E746E}" dt="2025-04-28T13:02:52.198" v="46" actId="14100"/>
      <pc:docMkLst>
        <pc:docMk/>
      </pc:docMkLst>
      <pc:sldChg chg="modSp mod">
        <pc:chgData name="Dieter Beaven" userId="9bbdb69f-69d0-4759-aa9b-5c090a2da237" providerId="ADAL" clId="{60178E2A-FD64-425A-B509-0969FD7E746E}" dt="2025-04-28T13:02:52.198" v="46" actId="14100"/>
        <pc:sldMkLst>
          <pc:docMk/>
          <pc:sldMk cId="3991975165" sldId="547"/>
        </pc:sldMkLst>
        <pc:spChg chg="mod">
          <ac:chgData name="Dieter Beaven" userId="9bbdb69f-69d0-4759-aa9b-5c090a2da237" providerId="ADAL" clId="{60178E2A-FD64-425A-B509-0969FD7E746E}" dt="2025-04-28T13:02:52.198" v="46" actId="14100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6CC27868-E805-439D-A803-36C948DBF4AA}"/>
    <pc:docChg chg="modSld">
      <pc:chgData name="Dieter Beaven" userId="9bbdb69f-69d0-4759-aa9b-5c090a2da237" providerId="ADAL" clId="{6CC27868-E805-439D-A803-36C948DBF4AA}" dt="2025-04-25T15:29:08.654" v="3" actId="20577"/>
      <pc:docMkLst>
        <pc:docMk/>
      </pc:docMkLst>
      <pc:sldChg chg="modSp mod">
        <pc:chgData name="Dieter Beaven" userId="9bbdb69f-69d0-4759-aa9b-5c090a2da237" providerId="ADAL" clId="{6CC27868-E805-439D-A803-36C948DBF4AA}" dt="2025-04-25T15:29:08.654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CC27868-E805-439D-A803-36C948DBF4AA}" dt="2025-04-25T15:29:08.654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6CC27868-E805-439D-A803-36C948DBF4AA}" dt="2025-04-25T15:26:53.566" v="2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CC27868-E805-439D-A803-36C948DBF4AA}" dt="2025-04-25T15:26:51.566" v="0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6CC27868-E805-439D-A803-36C948DBF4AA}" dt="2025-04-25T15:26:53.566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64A7BF7-E68C-4025-AE07-5C2967789E06}"/>
    <pc:docChg chg="undo custSel delSld modSld">
      <pc:chgData name="Dieter Beaven" userId="9bbdb69f-69d0-4759-aa9b-5c090a2da237" providerId="ADAL" clId="{564A7BF7-E68C-4025-AE07-5C2967789E06}" dt="2025-06-16T13:39:00.481" v="8" actId="47"/>
      <pc:docMkLst>
        <pc:docMk/>
      </pc:docMkLst>
      <pc:sldChg chg="addSp delSp modSp mod">
        <pc:chgData name="Dieter Beaven" userId="9bbdb69f-69d0-4759-aa9b-5c090a2da237" providerId="ADAL" clId="{564A7BF7-E68C-4025-AE07-5C2967789E06}" dt="2025-06-16T13:37:56.457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564A7BF7-E68C-4025-AE07-5C2967789E06}" dt="2025-06-16T13:37:56.457" v="3" actId="1076"/>
          <ac:picMkLst>
            <pc:docMk/>
            <pc:sldMk cId="3896053727" sldId="543"/>
            <ac:picMk id="8" creationId="{6FC39B3D-81B2-A6BE-062B-0258F346CAB6}"/>
          </ac:picMkLst>
        </pc:picChg>
      </pc:sldChg>
      <pc:sldChg chg="addSp modSp mod">
        <pc:chgData name="Dieter Beaven" userId="9bbdb69f-69d0-4759-aa9b-5c090a2da237" providerId="ADAL" clId="{564A7BF7-E68C-4025-AE07-5C2967789E06}" dt="2025-06-16T13:38:54.059" v="7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564A7BF7-E68C-4025-AE07-5C2967789E06}" dt="2025-06-16T13:38:54.059" v="7" actId="1076"/>
          <ac:picMkLst>
            <pc:docMk/>
            <pc:sldMk cId="4091202299" sldId="550"/>
            <ac:picMk id="6" creationId="{1B1E732D-BFB9-5E45-21F0-11F02247CCEB}"/>
          </ac:picMkLst>
        </pc:picChg>
      </pc:sldChg>
      <pc:sldChg chg="del">
        <pc:chgData name="Dieter Beaven" userId="9bbdb69f-69d0-4759-aa9b-5c090a2da237" providerId="ADAL" clId="{564A7BF7-E68C-4025-AE07-5C2967789E06}" dt="2025-06-16T13:39:00.481" v="8" actId="47"/>
        <pc:sldMkLst>
          <pc:docMk/>
          <pc:sldMk cId="3826585799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2.png"/><Relationship Id="rId7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8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11" Type="http://schemas.openxmlformats.org/officeDocument/2006/relationships/image" Target="../media/image78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21" Type="http://schemas.openxmlformats.org/officeDocument/2006/relationships/image" Target="../media/image101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10: </a:t>
            </a:r>
            <a:r>
              <a:rPr lang="en-GB" dirty="0">
                <a:solidFill>
                  <a:schemeClr val="accent5"/>
                </a:solidFill>
              </a:rPr>
              <a:t>Trigonometry Equations</a:t>
            </a:r>
            <a:br>
              <a:rPr lang="en-GB" dirty="0"/>
            </a:br>
            <a:br>
              <a:rPr lang="en-GB"/>
            </a:br>
            <a:r>
              <a:rPr lang="en-GB"/>
              <a:t>The Unit Circle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81108C5-6939-6B18-E03B-2EB49138D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4704"/>
            <a:ext cx="9144000" cy="562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CBA6AA6-3678-8597-9CB7-E421D88A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442912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2B45-09EF-641D-A84D-6A75232B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6396E41-02C2-53CC-CE59-BD4E74F30B49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A9EFF35-A1E5-CCEB-0F56-16A8CEFFEC46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167324B-F56E-D5C7-1E66-B3573A884C4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FE2E0C3-91D9-6703-AAAF-9C0F5319D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36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22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84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/>
                    <a:t>sin/cos/tan of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30°, 45°, 60°</m:t>
                      </m:r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84775"/>
                </a:xfrm>
                <a:prstGeom prst="rect">
                  <a:avLst/>
                </a:prstGeom>
                <a:blipFill>
                  <a:blip r:embed="rId2"/>
                  <a:stretch>
                    <a:fillRect t="-12500" b="-34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533" y="801086"/>
                <a:ext cx="87603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You will frequently encounter angles of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30°, 60°, 45°</m:t>
                    </m:r>
                  </m:oMath>
                </a14:m>
                <a:r>
                  <a:rPr lang="en-GB" sz="2000" dirty="0"/>
                  <a:t> in geometric problems. Why? </a:t>
                </a:r>
              </a:p>
              <a:p>
                <a:r>
                  <a:rPr lang="en-GB" sz="2000" b="1" dirty="0"/>
                  <a:t>We see these angles in equilateral triangles and half squares.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33" y="801086"/>
                <a:ext cx="8760340" cy="707886"/>
              </a:xfrm>
              <a:prstGeom prst="rect">
                <a:avLst/>
              </a:prstGeom>
              <a:blipFill>
                <a:blip r:embed="rId3"/>
                <a:stretch>
                  <a:fillRect l="-696" t="-4274" r="-487" b="-136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3169" y="1180379"/>
            <a:ext cx="8527904" cy="4802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533" y="1897311"/>
            <a:ext cx="87158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Although you will always have a calculator, you need to know how to derive these.</a:t>
            </a:r>
          </a:p>
          <a:p>
            <a:r>
              <a:rPr lang="en-GB" sz="2000" b="1" dirty="0"/>
              <a:t>All you need to remember: </a:t>
            </a:r>
          </a:p>
          <a:p>
            <a:r>
              <a:rPr lang="en-GB" sz="2000" b="1" dirty="0">
                <a:latin typeface="Wingdings" panose="05000000000000000000" pitchFamily="2" charset="2"/>
              </a:rPr>
              <a:t>!</a:t>
            </a:r>
            <a:r>
              <a:rPr lang="en-GB" sz="2000" b="1" dirty="0"/>
              <a:t> Draw half a unit square and half an equilateral triangle of side 2.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679944" y="3356156"/>
            <a:ext cx="1629852" cy="1727243"/>
            <a:chOff x="899592" y="3486025"/>
            <a:chExt cx="2232248" cy="2376960"/>
          </a:xfrm>
        </p:grpSpPr>
        <p:sp>
          <p:nvSpPr>
            <p:cNvPr id="9" name="Right Triangle 8"/>
            <p:cNvSpPr/>
            <p:nvPr/>
          </p:nvSpPr>
          <p:spPr>
            <a:xfrm>
              <a:off x="899592" y="3486025"/>
              <a:ext cx="2232248" cy="2376264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99592" y="5574953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9765" y="3932193"/>
                <a:ext cx="532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5" y="3932193"/>
                <a:ext cx="532878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186111" y="5068103"/>
                <a:ext cx="532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11" y="5068103"/>
                <a:ext cx="532878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7608" y="3741834"/>
                <a:ext cx="718698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08" y="3741834"/>
                <a:ext cx="718698" cy="5739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5580110" y="3490036"/>
            <a:ext cx="1212576" cy="2189890"/>
            <a:chOff x="899588" y="3486025"/>
            <a:chExt cx="2232252" cy="2376960"/>
          </a:xfrm>
        </p:grpSpPr>
        <p:sp>
          <p:nvSpPr>
            <p:cNvPr id="17" name="Right Triangle 16"/>
            <p:cNvSpPr/>
            <p:nvPr/>
          </p:nvSpPr>
          <p:spPr>
            <a:xfrm>
              <a:off x="899592" y="3486025"/>
              <a:ext cx="2232248" cy="2376264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99588" y="5652927"/>
              <a:ext cx="332486" cy="21005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0" name="Straight Connector 19"/>
          <p:cNvCxnSpPr>
            <a:stCxn id="17" idx="0"/>
          </p:cNvCxnSpPr>
          <p:nvPr/>
        </p:nvCxnSpPr>
        <p:spPr>
          <a:xfrm flipH="1">
            <a:off x="4355976" y="3490036"/>
            <a:ext cx="1224136" cy="2189249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373881" y="5684520"/>
            <a:ext cx="1203959" cy="0"/>
          </a:xfrm>
          <a:prstGeom prst="line">
            <a:avLst/>
          </a:prstGeom>
          <a:ln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884907" y="5679285"/>
                <a:ext cx="532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907" y="5679285"/>
                <a:ext cx="532878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32371" y="4061441"/>
                <a:ext cx="5328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371" y="4061441"/>
                <a:ext cx="532878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956920" y="4584660"/>
                <a:ext cx="718698" cy="5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920" y="4584660"/>
                <a:ext cx="718698" cy="57394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63990" y="3357207"/>
                <a:ext cx="2088232" cy="1671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45°</m:t>
                              </m:r>
                            </m:e>
                          </m:d>
                        </m:e>
                      </m:func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990" y="3357207"/>
                <a:ext cx="2088232" cy="167161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27"/>
          <p:cNvSpPr/>
          <p:nvPr/>
        </p:nvSpPr>
        <p:spPr>
          <a:xfrm>
            <a:off x="1831462" y="4762500"/>
            <a:ext cx="149738" cy="333375"/>
          </a:xfrm>
          <a:custGeom>
            <a:avLst/>
            <a:gdLst>
              <a:gd name="connsiteX0" fmla="*/ 6863 w 149738"/>
              <a:gd name="connsiteY0" fmla="*/ 333375 h 333375"/>
              <a:gd name="connsiteX1" fmla="*/ 16388 w 149738"/>
              <a:gd name="connsiteY1" fmla="*/ 209550 h 333375"/>
              <a:gd name="connsiteX2" fmla="*/ 149738 w 149738"/>
              <a:gd name="connsiteY2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38" h="333375">
                <a:moveTo>
                  <a:pt x="6863" y="333375"/>
                </a:moveTo>
                <a:cubicBezTo>
                  <a:pt x="-281" y="299243"/>
                  <a:pt x="-7424" y="265112"/>
                  <a:pt x="16388" y="209550"/>
                </a:cubicBezTo>
                <a:cubicBezTo>
                  <a:pt x="40200" y="153988"/>
                  <a:pt x="94969" y="76994"/>
                  <a:pt x="149738" y="0"/>
                </a:cubicBezTo>
              </a:path>
            </a:pathLst>
          </a:cu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 28"/>
          <p:cNvSpPr/>
          <p:nvPr/>
        </p:nvSpPr>
        <p:spPr>
          <a:xfrm>
            <a:off x="6477000" y="5391150"/>
            <a:ext cx="161925" cy="285750"/>
          </a:xfrm>
          <a:custGeom>
            <a:avLst/>
            <a:gdLst>
              <a:gd name="connsiteX0" fmla="*/ 0 w 161925"/>
              <a:gd name="connsiteY0" fmla="*/ 285750 h 285750"/>
              <a:gd name="connsiteX1" fmla="*/ 57150 w 161925"/>
              <a:gd name="connsiteY1" fmla="*/ 104775 h 285750"/>
              <a:gd name="connsiteX2" fmla="*/ 161925 w 161925"/>
              <a:gd name="connsiteY2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925" h="285750">
                <a:moveTo>
                  <a:pt x="0" y="285750"/>
                </a:moveTo>
                <a:cubicBezTo>
                  <a:pt x="15081" y="219075"/>
                  <a:pt x="30163" y="152400"/>
                  <a:pt x="57150" y="104775"/>
                </a:cubicBezTo>
                <a:cubicBezTo>
                  <a:pt x="84137" y="57150"/>
                  <a:pt x="123031" y="28575"/>
                  <a:pt x="16192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 29"/>
          <p:cNvSpPr/>
          <p:nvPr/>
        </p:nvSpPr>
        <p:spPr>
          <a:xfrm>
            <a:off x="5591175" y="3895725"/>
            <a:ext cx="219075" cy="52207"/>
          </a:xfrm>
          <a:custGeom>
            <a:avLst/>
            <a:gdLst>
              <a:gd name="connsiteX0" fmla="*/ 0 w 219075"/>
              <a:gd name="connsiteY0" fmla="*/ 47625 h 52207"/>
              <a:gd name="connsiteX1" fmla="*/ 104775 w 219075"/>
              <a:gd name="connsiteY1" fmla="*/ 47625 h 52207"/>
              <a:gd name="connsiteX2" fmla="*/ 219075 w 219075"/>
              <a:gd name="connsiteY2" fmla="*/ 0 h 52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9075" h="52207">
                <a:moveTo>
                  <a:pt x="0" y="47625"/>
                </a:moveTo>
                <a:cubicBezTo>
                  <a:pt x="34131" y="51593"/>
                  <a:pt x="68263" y="55562"/>
                  <a:pt x="104775" y="47625"/>
                </a:cubicBezTo>
                <a:cubicBezTo>
                  <a:pt x="141287" y="39688"/>
                  <a:pt x="180181" y="19844"/>
                  <a:pt x="219075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803749" y="3097640"/>
                <a:ext cx="2088232" cy="3515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30°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</m:e>
                      </m:func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</m:e>
                      </m:func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0°</m:t>
                              </m:r>
                            </m:e>
                          </m:d>
                        </m:e>
                      </m:func>
                      <m:r>
                        <a:rPr lang="en-GB" sz="20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749" y="3097640"/>
                <a:ext cx="2088232" cy="351538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109929" y="3888081"/>
            <a:ext cx="570015" cy="567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490221" y="3718991"/>
            <a:ext cx="570015" cy="567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171652" y="5084479"/>
            <a:ext cx="570015" cy="567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423865" y="4617304"/>
                <a:ext cx="532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45°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65" y="4617304"/>
                <a:ext cx="532878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545608" y="4081654"/>
                <a:ext cx="532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5608" y="4081654"/>
                <a:ext cx="532878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056800" y="5221991"/>
                <a:ext cx="532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00" y="5221991"/>
                <a:ext cx="532878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3636314" y="3384108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636314" y="4037458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636862" y="4658633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44971" y="4595751"/>
            <a:ext cx="519455" cy="4161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278229" y="3105823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278229" y="3746565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278229" y="4365302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278229" y="5007143"/>
            <a:ext cx="567551" cy="6297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278229" y="5648984"/>
            <a:ext cx="567551" cy="538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278229" y="6199133"/>
            <a:ext cx="567551" cy="538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000528" y="4658633"/>
            <a:ext cx="567551" cy="538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51463" y="3974840"/>
            <a:ext cx="567551" cy="538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902623" y="5696791"/>
            <a:ext cx="567551" cy="5380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594831" y="4083304"/>
            <a:ext cx="425960" cy="381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83413" y="5189645"/>
            <a:ext cx="425960" cy="3818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8082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1" grpId="0"/>
      <p:bldP spid="12" grpId="0"/>
      <p:bldP spid="1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/>
      <p:bldP spid="37" grpId="0"/>
      <p:bldP spid="38" grpId="0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Unit Circle and Trigonometry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8054" y="908720"/>
                <a:ext cx="274348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 the range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&lt;90°</m:t>
                    </m:r>
                  </m:oMath>
                </a14:m>
                <a:r>
                  <a:rPr lang="en-GB" dirty="0"/>
                  <a:t>, you know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 are lengths on a right-angled triangle: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54" y="908720"/>
                <a:ext cx="2743489" cy="1477328"/>
              </a:xfrm>
              <a:prstGeom prst="rect">
                <a:avLst/>
              </a:prstGeom>
              <a:blipFill>
                <a:blip r:embed="rId2"/>
                <a:stretch>
                  <a:fillRect l="-2000" t="-2066" r="-2889" b="-57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 flipH="1">
            <a:off x="827584" y="2715477"/>
            <a:ext cx="1512168" cy="1008112"/>
            <a:chOff x="683568" y="1052736"/>
            <a:chExt cx="2520280" cy="1440160"/>
          </a:xfrm>
        </p:grpSpPr>
        <p:sp>
          <p:nvSpPr>
            <p:cNvPr id="7" name="Right Triangle 6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91530" y="2842303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30" y="2842303"/>
                <a:ext cx="46805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7613" y="3404371"/>
                <a:ext cx="4680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3" y="3404371"/>
                <a:ext cx="4680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/>
          <p:cNvSpPr/>
          <p:nvPr/>
        </p:nvSpPr>
        <p:spPr>
          <a:xfrm>
            <a:off x="1350335" y="3359888"/>
            <a:ext cx="116556" cy="361507"/>
          </a:xfrm>
          <a:custGeom>
            <a:avLst/>
            <a:gdLst>
              <a:gd name="connsiteX0" fmla="*/ 0 w 116556"/>
              <a:gd name="connsiteY0" fmla="*/ 0 h 361507"/>
              <a:gd name="connsiteX1" fmla="*/ 106325 w 116556"/>
              <a:gd name="connsiteY1" fmla="*/ 170121 h 361507"/>
              <a:gd name="connsiteX2" fmla="*/ 106325 w 116556"/>
              <a:gd name="connsiteY2" fmla="*/ 361507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556" h="361507">
                <a:moveTo>
                  <a:pt x="0" y="0"/>
                </a:moveTo>
                <a:cubicBezTo>
                  <a:pt x="44302" y="54935"/>
                  <a:pt x="88604" y="109870"/>
                  <a:pt x="106325" y="170121"/>
                </a:cubicBezTo>
                <a:cubicBezTo>
                  <a:pt x="124046" y="230372"/>
                  <a:pt x="115185" y="295939"/>
                  <a:pt x="106325" y="3615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56027" y="3026969"/>
                <a:ext cx="69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027" y="3026969"/>
                <a:ext cx="6955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47038" y="3729465"/>
                <a:ext cx="6955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038" y="3729465"/>
                <a:ext cx="695517" cy="369332"/>
              </a:xfrm>
              <a:prstGeom prst="rect">
                <a:avLst/>
              </a:prstGeom>
              <a:blipFill>
                <a:blip r:embed="rId6"/>
                <a:stretch>
                  <a:fillRect r="-1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>
            <a:stCxn id="7" idx="4"/>
            <a:endCxn id="7" idx="0"/>
          </p:cNvCxnSpPr>
          <p:nvPr/>
        </p:nvCxnSpPr>
        <p:spPr>
          <a:xfrm flipV="1">
            <a:off x="827584" y="2715477"/>
            <a:ext cx="1512168" cy="10081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2651" y="4346815"/>
                <a:ext cx="2924029" cy="188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And what would be the </a:t>
                </a:r>
                <a:r>
                  <a:rPr lang="en-GB" b="1" dirty="0"/>
                  <a:t>gradient</a:t>
                </a:r>
                <a:r>
                  <a:rPr lang="en-GB" dirty="0"/>
                  <a:t> of the bold line?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But also: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0" smtClean="0">
                            <a:latin typeface="Cambria Math" panose="02040503050406030204" pitchFamily="18" charset="0"/>
                          </a:rPr>
                          <m:t>𝐭𝐚𝐧</m:t>
                        </m:r>
                      </m:fName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func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𝒐𝒑𝒑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𝒂𝒅𝒋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GB" b="1" i="1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func>
                      </m:den>
                    </m:f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𝐭𝐚𝐧</m:t>
                          </m:r>
                        </m:fName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51" y="4346815"/>
                <a:ext cx="2924029" cy="1883401"/>
              </a:xfrm>
              <a:prstGeom prst="rect">
                <a:avLst/>
              </a:prstGeom>
              <a:blipFill>
                <a:blip r:embed="rId7"/>
                <a:stretch>
                  <a:fillRect l="-1875" t="-16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419872" y="908720"/>
            <a:ext cx="0" cy="53214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389224" y="2877033"/>
            <a:ext cx="896236" cy="642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23281" y="4967342"/>
            <a:ext cx="2987751" cy="13271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23928" y="908720"/>
                <a:ext cx="4680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But how do we get the rest of the graph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dirty="0"/>
                  <a:t>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90°≤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908720"/>
                <a:ext cx="4680520" cy="646331"/>
              </a:xfrm>
              <a:prstGeom prst="rect">
                <a:avLst/>
              </a:prstGeom>
              <a:blipFill>
                <a:blip r:embed="rId8"/>
                <a:stretch>
                  <a:fillRect l="-1173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291961" y="3771508"/>
            <a:ext cx="834551" cy="41772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851920" y="1772816"/>
                <a:ext cx="4464496" cy="313932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:r>
                  <a:rPr lang="en-GB" dirty="0"/>
                  <a:t>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on a unit circle,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GB" dirty="0"/>
                  <a:t> makes an angle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with the positive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-axis, has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𝑂𝑃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has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dirty="0"/>
              </a:p>
              <a:p>
                <a:pPr marL="285750" indent="-285750">
                  <a:buFont typeface="Wingdings" panose="05000000000000000000" pitchFamily="2" charset="2"/>
                  <a:buChar char="!"/>
                </a:pPr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72816"/>
                <a:ext cx="4464496" cy="3139321"/>
              </a:xfrm>
              <a:prstGeom prst="rect">
                <a:avLst/>
              </a:prstGeom>
              <a:blipFill>
                <a:blip r:embed="rId9"/>
                <a:stretch>
                  <a:fillRect l="-679" t="-7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V="1">
            <a:off x="6011334" y="3139540"/>
            <a:ext cx="0" cy="147375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365682" y="3943438"/>
            <a:ext cx="136815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011334" y="3422444"/>
            <a:ext cx="593079" cy="52099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38584" y="3771640"/>
                <a:ext cx="336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584" y="3771640"/>
                <a:ext cx="33641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843125" y="2876769"/>
                <a:ext cx="336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25" y="2876769"/>
                <a:ext cx="336418" cy="307777"/>
              </a:xfrm>
              <a:prstGeom prst="rect">
                <a:avLst/>
              </a:prstGeom>
              <a:blipFill>
                <a:blip r:embed="rId11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92863" y="3210495"/>
                <a:ext cx="11631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GB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GB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63" y="3210495"/>
                <a:ext cx="1163143" cy="307777"/>
              </a:xfrm>
              <a:prstGeom prst="rect">
                <a:avLst/>
              </a:prstGeom>
              <a:blipFill>
                <a:blip r:embed="rId12"/>
                <a:stretch>
                  <a:fillRect r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/>
          <p:cNvSpPr/>
          <p:nvPr/>
        </p:nvSpPr>
        <p:spPr>
          <a:xfrm>
            <a:off x="6562733" y="3365294"/>
            <a:ext cx="84609" cy="8264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/>
          <p:cNvSpPr/>
          <p:nvPr/>
        </p:nvSpPr>
        <p:spPr>
          <a:xfrm>
            <a:off x="6333017" y="3690827"/>
            <a:ext cx="100627" cy="247650"/>
          </a:xfrm>
          <a:custGeom>
            <a:avLst/>
            <a:gdLst>
              <a:gd name="connsiteX0" fmla="*/ 100013 w 100627"/>
              <a:gd name="connsiteY0" fmla="*/ 247650 h 247650"/>
              <a:gd name="connsiteX1" fmla="*/ 85725 w 100627"/>
              <a:gd name="connsiteY1" fmla="*/ 138113 h 247650"/>
              <a:gd name="connsiteX2" fmla="*/ 0 w 100627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27" h="247650">
                <a:moveTo>
                  <a:pt x="100013" y="247650"/>
                </a:moveTo>
                <a:cubicBezTo>
                  <a:pt x="101203" y="213519"/>
                  <a:pt x="102394" y="179388"/>
                  <a:pt x="85725" y="138113"/>
                </a:cubicBezTo>
                <a:cubicBezTo>
                  <a:pt x="69056" y="96838"/>
                  <a:pt x="34528" y="48419"/>
                  <a:pt x="0" y="0"/>
                </a:cubicBezTo>
              </a:path>
            </a:pathLst>
          </a:custGeom>
          <a:noFill/>
          <a:ln w="952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119160" y="3692221"/>
                <a:ext cx="336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160" y="3692221"/>
                <a:ext cx="336418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136366" y="3358033"/>
                <a:ext cx="3364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66" y="3358033"/>
                <a:ext cx="336418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868253" y="4966346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Angles are always measured </a:t>
            </a:r>
            <a:r>
              <a:rPr lang="en-GB" sz="1400" b="1" dirty="0"/>
              <a:t>anticlockwise</a:t>
            </a:r>
            <a:r>
              <a:rPr lang="en-GB" sz="1400" dirty="0"/>
              <a:t>.</a:t>
            </a:r>
            <a:br>
              <a:rPr lang="en-GB" sz="1100" dirty="0"/>
            </a:br>
            <a:r>
              <a:rPr lang="en-GB" sz="1100" dirty="0"/>
              <a:t>(Further Mathematicians will encounter the same when they get to Complex Numbers)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834086" y="5762862"/>
                <a:ext cx="46805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can consider the coordinate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d>
                  </m:oMath>
                </a14:m>
                <a:r>
                  <a:rPr lang="en-GB" dirty="0"/>
                  <a:t>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 increases from 0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r>
                  <a:rPr lang="en-GB" dirty="0"/>
                  <a:t>…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086" y="5762862"/>
                <a:ext cx="4680520" cy="646331"/>
              </a:xfrm>
              <a:prstGeom prst="rect">
                <a:avLst/>
              </a:prstGeom>
              <a:blipFill>
                <a:blip r:embed="rId15"/>
                <a:stretch>
                  <a:fillRect l="-117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670144" y="3903393"/>
                <a:ext cx="5050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44" y="3903393"/>
                <a:ext cx="50500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87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6" grpId="0"/>
      <p:bldP spid="19" grpId="0" animBg="1"/>
      <p:bldP spid="20" grpId="0" animBg="1"/>
      <p:bldP spid="20" grpId="1" animBg="1"/>
      <p:bldP spid="20" grpId="2" animBg="1"/>
      <p:bldP spid="21" grpId="0"/>
      <p:bldP spid="22" grpId="0" animBg="1"/>
      <p:bldP spid="23" grpId="0" animBg="1"/>
      <p:bldP spid="31" grpId="0"/>
      <p:bldP spid="32" grpId="0"/>
      <p:bldP spid="33" grpId="0"/>
      <p:bldP spid="34" grpId="0" animBg="1"/>
      <p:bldP spid="35" grpId="0" animBg="1"/>
      <p:bldP spid="36" grpId="0"/>
      <p:bldP spid="37" grpId="0"/>
      <p:bldP spid="38" grpId="0"/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Mini-Exercise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6151" y="1932836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51" y="1932836"/>
                <a:ext cx="11568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4986" y="3179557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86" y="3179557"/>
                <a:ext cx="15841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16851" y="1525847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51" y="1525847"/>
                <a:ext cx="11568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55357" y="1526639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357" y="1526639"/>
                <a:ext cx="11568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493863" y="1525847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863" y="1525847"/>
                <a:ext cx="11568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194986" y="1895179"/>
            <a:ext cx="4620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816851" y="1525848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81856" y="622763"/>
                <a:ext cx="8895469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Use the unit circle to determine each value in the table, </a:t>
                </a:r>
                <a:r>
                  <a:rPr lang="en-GB" sz="1500" b="1" dirty="0"/>
                  <a:t>using either “0”, “+</a:t>
                </a:r>
                <a:r>
                  <a:rPr lang="en-GB" sz="1500" b="1" dirty="0" err="1"/>
                  <a:t>ve</a:t>
                </a:r>
                <a:r>
                  <a:rPr lang="en-GB" sz="1500" b="1" dirty="0"/>
                  <a:t>”, “-</a:t>
                </a:r>
                <a:r>
                  <a:rPr lang="en-GB" sz="1500" b="1" dirty="0" err="1"/>
                  <a:t>ve</a:t>
                </a:r>
                <a:r>
                  <a:rPr lang="en-GB" sz="1500" b="1" dirty="0"/>
                  <a:t>”, “1”, “-1” or “undefined”</a:t>
                </a:r>
                <a:r>
                  <a:rPr lang="en-GB" sz="1500" dirty="0"/>
                  <a:t>. Recall that the point on the unit circle has coordinate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500" dirty="0"/>
                  <a:t> and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GB" sz="1500" dirty="0"/>
                  <a:t> has gradient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GB" sz="1500" dirty="0"/>
                  <a:t>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56" y="622763"/>
                <a:ext cx="8895469" cy="553998"/>
              </a:xfrm>
              <a:prstGeom prst="rect">
                <a:avLst/>
              </a:prstGeom>
              <a:blipFill>
                <a:blip r:embed="rId7"/>
                <a:stretch>
                  <a:fillRect l="-274" t="-2198" b="-12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906271" y="3701839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79724" y="4046561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12956" y="3851858"/>
            <a:ext cx="207627" cy="197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129837" y="3908416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37" y="3908416"/>
                <a:ext cx="33641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70941" y="3489000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41" y="3489000"/>
                <a:ext cx="273443" cy="258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30098" y="3645922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8" y="3645922"/>
                <a:ext cx="33832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1096849" y="3814014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Freeform: Shape 22"/>
          <p:cNvSpPr/>
          <p:nvPr/>
        </p:nvSpPr>
        <p:spPr>
          <a:xfrm>
            <a:off x="1075096" y="3928058"/>
            <a:ext cx="45719" cy="107508"/>
          </a:xfrm>
          <a:custGeom>
            <a:avLst/>
            <a:gdLst>
              <a:gd name="connsiteX0" fmla="*/ 100013 w 100627"/>
              <a:gd name="connsiteY0" fmla="*/ 247650 h 247650"/>
              <a:gd name="connsiteX1" fmla="*/ 85725 w 100627"/>
              <a:gd name="connsiteY1" fmla="*/ 138113 h 247650"/>
              <a:gd name="connsiteX2" fmla="*/ 0 w 100627"/>
              <a:gd name="connsiteY2" fmla="*/ 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627" h="247650">
                <a:moveTo>
                  <a:pt x="100013" y="247650"/>
                </a:moveTo>
                <a:cubicBezTo>
                  <a:pt x="101203" y="213519"/>
                  <a:pt x="102394" y="179388"/>
                  <a:pt x="85725" y="138113"/>
                </a:cubicBezTo>
                <a:cubicBezTo>
                  <a:pt x="69056" y="96838"/>
                  <a:pt x="34528" y="4841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18561" y="3889610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61" y="3889610"/>
                <a:ext cx="230149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31416" y="3713174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6" y="3713174"/>
                <a:ext cx="336418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/>
          <p:cNvCxnSpPr/>
          <p:nvPr/>
        </p:nvCxnSpPr>
        <p:spPr>
          <a:xfrm flipV="1">
            <a:off x="887049" y="2405677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60502" y="2750399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110615" y="2612254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615" y="2612254"/>
                <a:ext cx="33641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51719" y="2192838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19" y="2192838"/>
                <a:ext cx="273443" cy="258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939403" y="2508282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03" y="2508282"/>
                <a:ext cx="33832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1075246" y="2727402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82334" y="2752837"/>
            <a:ext cx="223342" cy="27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16666" y="3117901"/>
            <a:ext cx="4620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5148" y="4388641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=90°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48" y="4388641"/>
                <a:ext cx="15841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 flipV="1">
            <a:off x="866433" y="4910923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9886" y="5255645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865170" y="5045980"/>
            <a:ext cx="2381" cy="21193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089999" y="5117500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9" y="5117500"/>
                <a:ext cx="336418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31103" y="4698084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03" y="4698084"/>
                <a:ext cx="273443" cy="258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Oval 56"/>
          <p:cNvSpPr/>
          <p:nvPr/>
        </p:nvSpPr>
        <p:spPr>
          <a:xfrm>
            <a:off x="837936" y="5008810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917728" y="5022950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28" y="5022950"/>
                <a:ext cx="230149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/>
          <p:cNvCxnSpPr/>
          <p:nvPr/>
        </p:nvCxnSpPr>
        <p:spPr>
          <a:xfrm>
            <a:off x="155563" y="4412046"/>
            <a:ext cx="4620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/>
          <p:cNvSpPr/>
          <p:nvPr/>
        </p:nvSpPr>
        <p:spPr>
          <a:xfrm>
            <a:off x="888982" y="5105512"/>
            <a:ext cx="121444" cy="147637"/>
          </a:xfrm>
          <a:custGeom>
            <a:avLst/>
            <a:gdLst>
              <a:gd name="connsiteX0" fmla="*/ 121444 w 121444"/>
              <a:gd name="connsiteY0" fmla="*/ 147637 h 147637"/>
              <a:gd name="connsiteX1" fmla="*/ 85725 w 121444"/>
              <a:gd name="connsiteY1" fmla="*/ 45243 h 147637"/>
              <a:gd name="connsiteX2" fmla="*/ 0 w 121444"/>
              <a:gd name="connsiteY2" fmla="*/ 0 h 147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4" h="147637">
                <a:moveTo>
                  <a:pt x="121444" y="147637"/>
                </a:moveTo>
                <a:cubicBezTo>
                  <a:pt x="113705" y="108743"/>
                  <a:pt x="105966" y="69849"/>
                  <a:pt x="85725" y="45243"/>
                </a:cubicBezTo>
                <a:cubicBezTo>
                  <a:pt x="65484" y="20637"/>
                  <a:pt x="32742" y="10318"/>
                  <a:pt x="0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08912" y="4920801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12" y="4920801"/>
                <a:ext cx="338324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47625" y="5672775"/>
                <a:ext cx="1747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90°&lt;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&lt;180°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5672775"/>
                <a:ext cx="174775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/>
          <p:nvPr/>
        </p:nvCxnSpPr>
        <p:spPr>
          <a:xfrm flipV="1">
            <a:off x="890735" y="6125207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564188" y="6469929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628650" y="6293644"/>
            <a:ext cx="268770" cy="1789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119228" y="6330900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228" y="6330900"/>
                <a:ext cx="33641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61755" y="5931418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55" y="5931418"/>
                <a:ext cx="273443" cy="2580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416868" y="6069290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8" y="6069290"/>
                <a:ext cx="33832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Oval 73"/>
          <p:cNvSpPr/>
          <p:nvPr/>
        </p:nvSpPr>
        <p:spPr>
          <a:xfrm>
            <a:off x="607444" y="6268339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50315" y="6164888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15" y="6164888"/>
                <a:ext cx="230149" cy="21544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213830" y="5630169"/>
            <a:ext cx="46206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Freeform: Shape 80"/>
          <p:cNvSpPr/>
          <p:nvPr/>
        </p:nvSpPr>
        <p:spPr>
          <a:xfrm>
            <a:off x="766763" y="6328826"/>
            <a:ext cx="288131" cy="138649"/>
          </a:xfrm>
          <a:custGeom>
            <a:avLst/>
            <a:gdLst>
              <a:gd name="connsiteX0" fmla="*/ 288131 w 288131"/>
              <a:gd name="connsiteY0" fmla="*/ 138649 h 138649"/>
              <a:gd name="connsiteX1" fmla="*/ 164306 w 288131"/>
              <a:gd name="connsiteY1" fmla="*/ 7680 h 138649"/>
              <a:gd name="connsiteX2" fmla="*/ 0 w 288131"/>
              <a:gd name="connsiteY2" fmla="*/ 26730 h 138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31" h="138649">
                <a:moveTo>
                  <a:pt x="288131" y="138649"/>
                </a:moveTo>
                <a:cubicBezTo>
                  <a:pt x="250229" y="82491"/>
                  <a:pt x="212328" y="26333"/>
                  <a:pt x="164306" y="7680"/>
                </a:cubicBezTo>
                <a:cubicBezTo>
                  <a:pt x="116284" y="-10973"/>
                  <a:pt x="58142" y="7878"/>
                  <a:pt x="0" y="2673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/>
          <p:cNvSpPr txBox="1"/>
          <p:nvPr/>
        </p:nvSpPr>
        <p:spPr>
          <a:xfrm>
            <a:off x="2195736" y="2302168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2781088" y="1293907"/>
                <a:ext cx="66886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-value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088" y="1293907"/>
                <a:ext cx="668868" cy="276999"/>
              </a:xfrm>
              <a:prstGeom prst="rect">
                <a:avLst/>
              </a:prstGeom>
              <a:blipFill>
                <a:blip r:embed="rId2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3662921" y="1281142"/>
                <a:ext cx="668868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-value</a:t>
                </a: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21" y="1281142"/>
                <a:ext cx="668868" cy="276999"/>
              </a:xfrm>
              <a:prstGeom prst="rect">
                <a:avLst/>
              </a:prstGeom>
              <a:blipFill>
                <a:blip r:embed="rId2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4537134" y="1324284"/>
                <a:ext cx="1176596" cy="2769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Gradient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𝑂𝑃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134" y="1324284"/>
                <a:ext cx="1176596" cy="276999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/>
          <p:cNvSpPr txBox="1"/>
          <p:nvPr/>
        </p:nvSpPr>
        <p:spPr>
          <a:xfrm>
            <a:off x="3047228" y="2295047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883295" y="2302168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076451" y="3577257"/>
            <a:ext cx="5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89" name="TextBox 88"/>
          <p:cNvSpPr txBox="1"/>
          <p:nvPr/>
        </p:nvSpPr>
        <p:spPr>
          <a:xfrm>
            <a:off x="2905126" y="3579661"/>
            <a:ext cx="6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90" name="TextBox 89"/>
          <p:cNvSpPr txBox="1"/>
          <p:nvPr/>
        </p:nvSpPr>
        <p:spPr>
          <a:xfrm>
            <a:off x="3781425" y="3586782"/>
            <a:ext cx="5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91" name="TextBox 90"/>
          <p:cNvSpPr txBox="1"/>
          <p:nvPr/>
        </p:nvSpPr>
        <p:spPr>
          <a:xfrm>
            <a:off x="2111127" y="4861314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962619" y="4854193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570085" y="4823214"/>
            <a:ext cx="135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Undefined</a:t>
            </a:r>
          </a:p>
          <a:p>
            <a:r>
              <a:rPr lang="en-GB" sz="900" dirty="0"/>
              <a:t>(vertical lines don’t have a well-defined gradient)</a:t>
            </a:r>
          </a:p>
        </p:txBody>
      </p:sp>
      <p:cxnSp>
        <p:nvCxnSpPr>
          <p:cNvPr id="95" name="Straight Arrow Connector 94"/>
          <p:cNvCxnSpPr/>
          <p:nvPr/>
        </p:nvCxnSpPr>
        <p:spPr>
          <a:xfrm flipH="1">
            <a:off x="2649880" y="1532703"/>
            <a:ext cx="133326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3522193" y="1457636"/>
            <a:ext cx="133326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4389081" y="1450729"/>
            <a:ext cx="133326" cy="179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107200" y="5928253"/>
            <a:ext cx="5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99" name="TextBox 98"/>
          <p:cNvSpPr txBox="1"/>
          <p:nvPr/>
        </p:nvSpPr>
        <p:spPr>
          <a:xfrm>
            <a:off x="2935875" y="5930657"/>
            <a:ext cx="6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00" name="TextBox 99"/>
          <p:cNvSpPr txBox="1"/>
          <p:nvPr/>
        </p:nvSpPr>
        <p:spPr>
          <a:xfrm>
            <a:off x="3812174" y="5937778"/>
            <a:ext cx="5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5099097" y="1932836"/>
                <a:ext cx="11568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=180°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097" y="1932836"/>
                <a:ext cx="1156817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/>
              <p:cNvSpPr txBox="1"/>
              <p:nvPr/>
            </p:nvSpPr>
            <p:spPr>
              <a:xfrm>
                <a:off x="4812916" y="3168924"/>
                <a:ext cx="18962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80°&lt;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&lt;270°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2" name="TextBox 10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916" y="3168924"/>
                <a:ext cx="1896227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6551740" y="1525847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40" y="1525847"/>
                <a:ext cx="1156817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7305186" y="1516006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186" y="1516006"/>
                <a:ext cx="1156817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8122427" y="1515215"/>
                <a:ext cx="11568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427" y="1515215"/>
                <a:ext cx="1156817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Connector 105"/>
          <p:cNvCxnSpPr/>
          <p:nvPr/>
        </p:nvCxnSpPr>
        <p:spPr>
          <a:xfrm>
            <a:off x="4929875" y="1895179"/>
            <a:ext cx="42129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6551740" y="1525848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5641160" y="3701839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5314613" y="4046561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5462588" y="4049260"/>
            <a:ext cx="185257" cy="2512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5864726" y="3908416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4726" y="3908416"/>
                <a:ext cx="336418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5505830" y="3489000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830" y="3489000"/>
                <a:ext cx="273443" cy="2580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5207774" y="4157891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7774" y="4157891"/>
                <a:ext cx="33832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Oval 113"/>
          <p:cNvSpPr/>
          <p:nvPr/>
        </p:nvSpPr>
        <p:spPr>
          <a:xfrm>
            <a:off x="5441213" y="4264070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5441519" y="3777691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519" y="3777691"/>
                <a:ext cx="230149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/>
          <p:cNvCxnSpPr/>
          <p:nvPr/>
        </p:nvCxnSpPr>
        <p:spPr>
          <a:xfrm flipV="1">
            <a:off x="5621938" y="2405677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295391" y="2750399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5845504" y="2612254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504" y="2612254"/>
                <a:ext cx="336418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5486608" y="2192838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608" y="2192838"/>
                <a:ext cx="273443" cy="258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5164705" y="2527332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705" y="2527332"/>
                <a:ext cx="33832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Oval 122"/>
          <p:cNvSpPr/>
          <p:nvPr/>
        </p:nvSpPr>
        <p:spPr>
          <a:xfrm>
            <a:off x="5362460" y="2727402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/>
          <p:nvPr/>
        </p:nvCxnSpPr>
        <p:spPr>
          <a:xfrm flipH="1">
            <a:off x="5376863" y="2755557"/>
            <a:ext cx="240360" cy="19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4951555" y="3117901"/>
            <a:ext cx="4191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900669" y="4399274"/>
                <a:ext cx="15841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=270°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69" y="4399274"/>
                <a:ext cx="1584176" cy="33855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/>
          <p:cNvCxnSpPr/>
          <p:nvPr/>
        </p:nvCxnSpPr>
        <p:spPr>
          <a:xfrm flipV="1">
            <a:off x="5601322" y="4910923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5274775" y="5255645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H="1">
            <a:off x="5598319" y="5257912"/>
            <a:ext cx="4122" cy="242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5824888" y="5117500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888" y="5117500"/>
                <a:ext cx="336418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5465992" y="4698084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992" y="4698084"/>
                <a:ext cx="273443" cy="258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Oval 131"/>
          <p:cNvSpPr/>
          <p:nvPr/>
        </p:nvSpPr>
        <p:spPr>
          <a:xfrm>
            <a:off x="5575207" y="5485060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/>
              <p:cNvSpPr txBox="1"/>
              <p:nvPr/>
            </p:nvSpPr>
            <p:spPr>
              <a:xfrm>
                <a:off x="5335709" y="4993500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TextBox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709" y="4993500"/>
                <a:ext cx="230149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/>
          <p:cNvCxnSpPr/>
          <p:nvPr/>
        </p:nvCxnSpPr>
        <p:spPr>
          <a:xfrm>
            <a:off x="4890452" y="4412046"/>
            <a:ext cx="42524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5336657" y="5366094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657" y="5366094"/>
                <a:ext cx="33832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/>
              <p:cNvSpPr txBox="1"/>
              <p:nvPr/>
            </p:nvSpPr>
            <p:spPr>
              <a:xfrm>
                <a:off x="4867575" y="5662142"/>
                <a:ext cx="174775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270°&lt;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&lt;360°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7" name="TextBox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575" y="5662142"/>
                <a:ext cx="1747751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/>
          <p:cNvCxnSpPr/>
          <p:nvPr/>
        </p:nvCxnSpPr>
        <p:spPr>
          <a:xfrm flipV="1">
            <a:off x="5625624" y="6125207"/>
            <a:ext cx="0" cy="6524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5299077" y="6469929"/>
            <a:ext cx="671828" cy="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5632309" y="6472628"/>
            <a:ext cx="192229" cy="2663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5854117" y="6330900"/>
                <a:ext cx="336418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117" y="6330900"/>
                <a:ext cx="336418" cy="2616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5496644" y="5931418"/>
                <a:ext cx="273443" cy="25808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44" y="5931418"/>
                <a:ext cx="273443" cy="2580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5151757" y="6069290"/>
                <a:ext cx="33832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05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757" y="6069290"/>
                <a:ext cx="33832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Oval 143"/>
          <p:cNvSpPr/>
          <p:nvPr/>
        </p:nvSpPr>
        <p:spPr>
          <a:xfrm>
            <a:off x="5813820" y="6701726"/>
            <a:ext cx="49930" cy="4736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/>
              <p:cNvSpPr txBox="1"/>
              <p:nvPr/>
            </p:nvSpPr>
            <p:spPr>
              <a:xfrm>
                <a:off x="5349461" y="6217276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5" name="TextBox 1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1" y="6217276"/>
                <a:ext cx="230149" cy="21544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/>
          <p:cNvCxnSpPr/>
          <p:nvPr/>
        </p:nvCxnSpPr>
        <p:spPr>
          <a:xfrm flipV="1">
            <a:off x="4948719" y="5627704"/>
            <a:ext cx="4194137" cy="24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6930625" y="2302168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782117" y="2295047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618184" y="2302168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6811340" y="3577257"/>
            <a:ext cx="5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52" name="TextBox 151"/>
          <p:cNvSpPr txBox="1"/>
          <p:nvPr/>
        </p:nvSpPr>
        <p:spPr>
          <a:xfrm>
            <a:off x="7640015" y="3579661"/>
            <a:ext cx="6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53" name="TextBox 152"/>
          <p:cNvSpPr txBox="1"/>
          <p:nvPr/>
        </p:nvSpPr>
        <p:spPr>
          <a:xfrm>
            <a:off x="8516314" y="3586782"/>
            <a:ext cx="5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54" name="TextBox 153"/>
          <p:cNvSpPr txBox="1"/>
          <p:nvPr/>
        </p:nvSpPr>
        <p:spPr>
          <a:xfrm>
            <a:off x="6846016" y="4861314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7697508" y="4854193"/>
            <a:ext cx="459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8049793" y="4855112"/>
            <a:ext cx="1354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Undefined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6842089" y="5928253"/>
            <a:ext cx="5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58" name="TextBox 157"/>
          <p:cNvSpPr txBox="1"/>
          <p:nvPr/>
        </p:nvSpPr>
        <p:spPr>
          <a:xfrm>
            <a:off x="7670764" y="5930657"/>
            <a:ext cx="607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p:sp>
        <p:nvSpPr>
          <p:cNvPr id="159" name="TextBox 158"/>
          <p:cNvSpPr txBox="1"/>
          <p:nvPr/>
        </p:nvSpPr>
        <p:spPr>
          <a:xfrm>
            <a:off x="8547063" y="5937778"/>
            <a:ext cx="54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ve</a:t>
            </a:r>
            <a:endParaRPr lang="en-GB" dirty="0"/>
          </a:p>
        </p:txBody>
      </p:sp>
      <p:cxnSp>
        <p:nvCxnSpPr>
          <p:cNvPr id="160" name="Straight Connector 159"/>
          <p:cNvCxnSpPr/>
          <p:nvPr/>
        </p:nvCxnSpPr>
        <p:spPr>
          <a:xfrm flipV="1">
            <a:off x="108247" y="1897476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924424" y="1895179"/>
            <a:ext cx="0" cy="46805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Freeform: Shape 162"/>
          <p:cNvSpPr/>
          <p:nvPr/>
        </p:nvSpPr>
        <p:spPr>
          <a:xfrm>
            <a:off x="5472113" y="2619374"/>
            <a:ext cx="300037" cy="123825"/>
          </a:xfrm>
          <a:custGeom>
            <a:avLst/>
            <a:gdLst>
              <a:gd name="connsiteX0" fmla="*/ 300037 w 300037"/>
              <a:gd name="connsiteY0" fmla="*/ 152506 h 152506"/>
              <a:gd name="connsiteX1" fmla="*/ 142875 w 300037"/>
              <a:gd name="connsiteY1" fmla="*/ 106 h 152506"/>
              <a:gd name="connsiteX2" fmla="*/ 0 w 300037"/>
              <a:gd name="connsiteY2" fmla="*/ 133456 h 152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0037" h="152506">
                <a:moveTo>
                  <a:pt x="300037" y="152506"/>
                </a:moveTo>
                <a:cubicBezTo>
                  <a:pt x="246459" y="77893"/>
                  <a:pt x="192881" y="3281"/>
                  <a:pt x="142875" y="106"/>
                </a:cubicBezTo>
                <a:cubicBezTo>
                  <a:pt x="92869" y="-3069"/>
                  <a:pt x="46434" y="65193"/>
                  <a:pt x="0" y="13345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/>
              <p:cNvSpPr txBox="1"/>
              <p:nvPr/>
            </p:nvSpPr>
            <p:spPr>
              <a:xfrm>
                <a:off x="5572100" y="2475223"/>
                <a:ext cx="230149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4" name="TextBox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100" y="2475223"/>
                <a:ext cx="230149" cy="21544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Freeform: Shape 165"/>
          <p:cNvSpPr/>
          <p:nvPr/>
        </p:nvSpPr>
        <p:spPr>
          <a:xfrm>
            <a:off x="5500909" y="3893345"/>
            <a:ext cx="295054" cy="259556"/>
          </a:xfrm>
          <a:custGeom>
            <a:avLst/>
            <a:gdLst>
              <a:gd name="connsiteX0" fmla="*/ 298332 w 298332"/>
              <a:gd name="connsiteY0" fmla="*/ 150019 h 250031"/>
              <a:gd name="connsiteX1" fmla="*/ 148313 w 298332"/>
              <a:gd name="connsiteY1" fmla="*/ 0 h 250031"/>
              <a:gd name="connsiteX2" fmla="*/ 5438 w 298332"/>
              <a:gd name="connsiteY2" fmla="*/ 150019 h 250031"/>
              <a:gd name="connsiteX3" fmla="*/ 43538 w 298332"/>
              <a:gd name="connsiteY3" fmla="*/ 250031 h 250031"/>
              <a:gd name="connsiteX0" fmla="*/ 299840 w 299840"/>
              <a:gd name="connsiteY0" fmla="*/ 150019 h 273844"/>
              <a:gd name="connsiteX1" fmla="*/ 149821 w 299840"/>
              <a:gd name="connsiteY1" fmla="*/ 0 h 273844"/>
              <a:gd name="connsiteX2" fmla="*/ 6946 w 299840"/>
              <a:gd name="connsiteY2" fmla="*/ 150019 h 273844"/>
              <a:gd name="connsiteX3" fmla="*/ 37902 w 299840"/>
              <a:gd name="connsiteY3" fmla="*/ 273844 h 273844"/>
              <a:gd name="connsiteX0" fmla="*/ 296498 w 296498"/>
              <a:gd name="connsiteY0" fmla="*/ 150019 h 252413"/>
              <a:gd name="connsiteX1" fmla="*/ 146479 w 296498"/>
              <a:gd name="connsiteY1" fmla="*/ 0 h 252413"/>
              <a:gd name="connsiteX2" fmla="*/ 3604 w 296498"/>
              <a:gd name="connsiteY2" fmla="*/ 150019 h 252413"/>
              <a:gd name="connsiteX3" fmla="*/ 53610 w 296498"/>
              <a:gd name="connsiteY3" fmla="*/ 252413 h 252413"/>
              <a:gd name="connsiteX0" fmla="*/ 295252 w 295252"/>
              <a:gd name="connsiteY0" fmla="*/ 150019 h 252413"/>
              <a:gd name="connsiteX1" fmla="*/ 145233 w 295252"/>
              <a:gd name="connsiteY1" fmla="*/ 0 h 252413"/>
              <a:gd name="connsiteX2" fmla="*/ 2358 w 295252"/>
              <a:gd name="connsiteY2" fmla="*/ 150019 h 252413"/>
              <a:gd name="connsiteX3" fmla="*/ 64270 w 295252"/>
              <a:gd name="connsiteY3" fmla="*/ 252413 h 252413"/>
              <a:gd name="connsiteX0" fmla="*/ 295054 w 295054"/>
              <a:gd name="connsiteY0" fmla="*/ 150019 h 259556"/>
              <a:gd name="connsiteX1" fmla="*/ 145035 w 295054"/>
              <a:gd name="connsiteY1" fmla="*/ 0 h 259556"/>
              <a:gd name="connsiteX2" fmla="*/ 2160 w 295054"/>
              <a:gd name="connsiteY2" fmla="*/ 150019 h 259556"/>
              <a:gd name="connsiteX3" fmla="*/ 66453 w 295054"/>
              <a:gd name="connsiteY3" fmla="*/ 259556 h 259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054" h="259556">
                <a:moveTo>
                  <a:pt x="295054" y="150019"/>
                </a:moveTo>
                <a:cubicBezTo>
                  <a:pt x="244452" y="75009"/>
                  <a:pt x="193851" y="0"/>
                  <a:pt x="145035" y="0"/>
                </a:cubicBezTo>
                <a:cubicBezTo>
                  <a:pt x="96219" y="0"/>
                  <a:pt x="15257" y="106760"/>
                  <a:pt x="2160" y="150019"/>
                </a:cubicBezTo>
                <a:cubicBezTo>
                  <a:pt x="-10937" y="193278"/>
                  <a:pt x="38672" y="230386"/>
                  <a:pt x="66453" y="259556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8" name="Freeform: Shape 167"/>
          <p:cNvSpPr/>
          <p:nvPr/>
        </p:nvSpPr>
        <p:spPr>
          <a:xfrm>
            <a:off x="5400972" y="5086345"/>
            <a:ext cx="368797" cy="315327"/>
          </a:xfrm>
          <a:custGeom>
            <a:avLst/>
            <a:gdLst>
              <a:gd name="connsiteX0" fmla="*/ 362011 w 362011"/>
              <a:gd name="connsiteY0" fmla="*/ 169073 h 332951"/>
              <a:gd name="connsiteX1" fmla="*/ 197705 w 362011"/>
              <a:gd name="connsiteY1" fmla="*/ 4 h 332951"/>
              <a:gd name="connsiteX2" fmla="*/ 2442 w 362011"/>
              <a:gd name="connsiteY2" fmla="*/ 164310 h 332951"/>
              <a:gd name="connsiteX3" fmla="*/ 92930 w 362011"/>
              <a:gd name="connsiteY3" fmla="*/ 311948 h 332951"/>
              <a:gd name="connsiteX4" fmla="*/ 164367 w 362011"/>
              <a:gd name="connsiteY4" fmla="*/ 328617 h 332951"/>
              <a:gd name="connsiteX0" fmla="*/ 368476 w 368476"/>
              <a:gd name="connsiteY0" fmla="*/ 169073 h 331536"/>
              <a:gd name="connsiteX1" fmla="*/ 204170 w 368476"/>
              <a:gd name="connsiteY1" fmla="*/ 4 h 331536"/>
              <a:gd name="connsiteX2" fmla="*/ 8907 w 368476"/>
              <a:gd name="connsiteY2" fmla="*/ 164310 h 331536"/>
              <a:gd name="connsiteX3" fmla="*/ 47007 w 368476"/>
              <a:gd name="connsiteY3" fmla="*/ 307185 h 331536"/>
              <a:gd name="connsiteX4" fmla="*/ 170832 w 368476"/>
              <a:gd name="connsiteY4" fmla="*/ 328617 h 331536"/>
              <a:gd name="connsiteX0" fmla="*/ 369874 w 369874"/>
              <a:gd name="connsiteY0" fmla="*/ 169073 h 331085"/>
              <a:gd name="connsiteX1" fmla="*/ 205568 w 369874"/>
              <a:gd name="connsiteY1" fmla="*/ 4 h 331085"/>
              <a:gd name="connsiteX2" fmla="*/ 10305 w 369874"/>
              <a:gd name="connsiteY2" fmla="*/ 164310 h 331085"/>
              <a:gd name="connsiteX3" fmla="*/ 48405 w 369874"/>
              <a:gd name="connsiteY3" fmla="*/ 307185 h 331085"/>
              <a:gd name="connsiteX4" fmla="*/ 172230 w 369874"/>
              <a:gd name="connsiteY4" fmla="*/ 328617 h 331085"/>
              <a:gd name="connsiteX0" fmla="*/ 368635 w 368635"/>
              <a:gd name="connsiteY0" fmla="*/ 169073 h 319063"/>
              <a:gd name="connsiteX1" fmla="*/ 204329 w 368635"/>
              <a:gd name="connsiteY1" fmla="*/ 4 h 319063"/>
              <a:gd name="connsiteX2" fmla="*/ 9066 w 368635"/>
              <a:gd name="connsiteY2" fmla="*/ 164310 h 319063"/>
              <a:gd name="connsiteX3" fmla="*/ 47166 w 368635"/>
              <a:gd name="connsiteY3" fmla="*/ 307185 h 319063"/>
              <a:gd name="connsiteX4" fmla="*/ 178135 w 368635"/>
              <a:gd name="connsiteY4" fmla="*/ 307186 h 319063"/>
              <a:gd name="connsiteX0" fmla="*/ 368797 w 368797"/>
              <a:gd name="connsiteY0" fmla="*/ 169073 h 315327"/>
              <a:gd name="connsiteX1" fmla="*/ 204491 w 368797"/>
              <a:gd name="connsiteY1" fmla="*/ 4 h 315327"/>
              <a:gd name="connsiteX2" fmla="*/ 9228 w 368797"/>
              <a:gd name="connsiteY2" fmla="*/ 164310 h 315327"/>
              <a:gd name="connsiteX3" fmla="*/ 47328 w 368797"/>
              <a:gd name="connsiteY3" fmla="*/ 307185 h 315327"/>
              <a:gd name="connsiteX4" fmla="*/ 185441 w 368797"/>
              <a:gd name="connsiteY4" fmla="*/ 295280 h 315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8797" h="315327">
                <a:moveTo>
                  <a:pt x="368797" y="169073"/>
                </a:moveTo>
                <a:cubicBezTo>
                  <a:pt x="316608" y="84935"/>
                  <a:pt x="264419" y="798"/>
                  <a:pt x="204491" y="4"/>
                </a:cubicBezTo>
                <a:cubicBezTo>
                  <a:pt x="144563" y="-790"/>
                  <a:pt x="35422" y="113113"/>
                  <a:pt x="9228" y="164310"/>
                </a:cubicBezTo>
                <a:cubicBezTo>
                  <a:pt x="-16966" y="215507"/>
                  <a:pt x="17959" y="285357"/>
                  <a:pt x="47328" y="307185"/>
                </a:cubicBezTo>
                <a:cubicBezTo>
                  <a:pt x="76697" y="329013"/>
                  <a:pt x="163216" y="300638"/>
                  <a:pt x="185441" y="29528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1" name="Freeform: Shape 170"/>
          <p:cNvSpPr/>
          <p:nvPr/>
        </p:nvSpPr>
        <p:spPr>
          <a:xfrm>
            <a:off x="5472109" y="6312666"/>
            <a:ext cx="304804" cy="307242"/>
          </a:xfrm>
          <a:custGeom>
            <a:avLst/>
            <a:gdLst>
              <a:gd name="connsiteX0" fmla="*/ 304804 w 304804"/>
              <a:gd name="connsiteY0" fmla="*/ 152428 h 307242"/>
              <a:gd name="connsiteX1" fmla="*/ 261941 w 304804"/>
              <a:gd name="connsiteY1" fmla="*/ 40509 h 307242"/>
              <a:gd name="connsiteX2" fmla="*/ 154785 w 304804"/>
              <a:gd name="connsiteY2" fmla="*/ 28 h 307242"/>
              <a:gd name="connsiteX3" fmla="*/ 50010 w 304804"/>
              <a:gd name="connsiteY3" fmla="*/ 45272 h 307242"/>
              <a:gd name="connsiteX4" fmla="*/ 4 w 304804"/>
              <a:gd name="connsiteY4" fmla="*/ 157190 h 307242"/>
              <a:gd name="connsiteX5" fmla="*/ 52391 w 304804"/>
              <a:gd name="connsiteY5" fmla="*/ 276253 h 307242"/>
              <a:gd name="connsiteX6" fmla="*/ 145260 w 304804"/>
              <a:gd name="connsiteY6" fmla="*/ 307209 h 307242"/>
              <a:gd name="connsiteX7" fmla="*/ 226222 w 304804"/>
              <a:gd name="connsiteY7" fmla="*/ 281015 h 30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4" h="307242">
                <a:moveTo>
                  <a:pt x="304804" y="152428"/>
                </a:moveTo>
                <a:cubicBezTo>
                  <a:pt x="295874" y="109168"/>
                  <a:pt x="286944" y="65909"/>
                  <a:pt x="261941" y="40509"/>
                </a:cubicBezTo>
                <a:cubicBezTo>
                  <a:pt x="236938" y="15109"/>
                  <a:pt x="190107" y="-766"/>
                  <a:pt x="154785" y="28"/>
                </a:cubicBezTo>
                <a:cubicBezTo>
                  <a:pt x="119463" y="822"/>
                  <a:pt x="75807" y="19078"/>
                  <a:pt x="50010" y="45272"/>
                </a:cubicBezTo>
                <a:cubicBezTo>
                  <a:pt x="24213" y="71466"/>
                  <a:pt x="-393" y="118693"/>
                  <a:pt x="4" y="157190"/>
                </a:cubicBezTo>
                <a:cubicBezTo>
                  <a:pt x="401" y="195687"/>
                  <a:pt x="28182" y="251250"/>
                  <a:pt x="52391" y="276253"/>
                </a:cubicBezTo>
                <a:cubicBezTo>
                  <a:pt x="76600" y="301256"/>
                  <a:pt x="116288" y="306415"/>
                  <a:pt x="145260" y="307209"/>
                </a:cubicBezTo>
                <a:cubicBezTo>
                  <a:pt x="174232" y="308003"/>
                  <a:pt x="200227" y="294509"/>
                  <a:pt x="226222" y="281015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6" name="Rectangle 175"/>
          <p:cNvSpPr/>
          <p:nvPr/>
        </p:nvSpPr>
        <p:spPr>
          <a:xfrm>
            <a:off x="1824023" y="3120767"/>
            <a:ext cx="3011474" cy="1298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1824507" y="4419494"/>
            <a:ext cx="3011474" cy="1203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1824023" y="5630163"/>
            <a:ext cx="3011474" cy="1155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554982" y="3120760"/>
            <a:ext cx="2557120" cy="129873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6549624" y="4421925"/>
            <a:ext cx="2557120" cy="12032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6554982" y="5630155"/>
            <a:ext cx="2557120" cy="11551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6554982" y="1902618"/>
            <a:ext cx="2557120" cy="12181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114738" y="4740804"/>
            <a:ext cx="1703894" cy="90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114738" y="5983159"/>
            <a:ext cx="1703894" cy="80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4932649" y="3571290"/>
            <a:ext cx="1623885" cy="84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4922873" y="4740804"/>
            <a:ext cx="1637221" cy="904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8" name="Rectangle 187"/>
          <p:cNvSpPr/>
          <p:nvPr/>
        </p:nvSpPr>
        <p:spPr>
          <a:xfrm>
            <a:off x="4922873" y="5983159"/>
            <a:ext cx="1637221" cy="800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9" name="Rectangle 188"/>
          <p:cNvSpPr/>
          <p:nvPr/>
        </p:nvSpPr>
        <p:spPr>
          <a:xfrm>
            <a:off x="4929875" y="2262122"/>
            <a:ext cx="1630219" cy="8488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4081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7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1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2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5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7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9"/>
                  </p:tgtEl>
                </p:cond>
              </p:nextCondLst>
            </p:seq>
          </p:childTnLst>
        </p:cTn>
      </p:par>
    </p:tnLst>
    <p:bldLst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Unit Circle and Trigonometry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130" y="803042"/>
                <a:ext cx="872448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unit circles explains the behaviour of these trigonometric graphs beyond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90°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However, the easiest way to remember whether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dirty="0"/>
                  <a:t> are positive or negative is to just do a </a:t>
                </a:r>
                <a:r>
                  <a:rPr lang="en-GB" b="1" dirty="0"/>
                  <a:t>very quick sketch (preferably mentally!) </a:t>
                </a:r>
                <a:r>
                  <a:rPr lang="en-GB" dirty="0"/>
                  <a:t>of the corresponding graph.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0" y="803042"/>
                <a:ext cx="8724484" cy="923330"/>
              </a:xfrm>
              <a:prstGeom prst="rect">
                <a:avLst/>
              </a:prstGeom>
              <a:blipFill>
                <a:blip r:embed="rId2"/>
                <a:stretch>
                  <a:fillRect l="-559" t="-3974" r="-279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1234232" y="2692797"/>
            <a:ext cx="0" cy="273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234232" y="4149080"/>
            <a:ext cx="3841824" cy="17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89795" y="413955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95" y="4139555"/>
                <a:ext cx="4320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07630" y="4149080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30" y="4149080"/>
                <a:ext cx="432048" cy="369332"/>
              </a:xfrm>
              <a:prstGeom prst="rect">
                <a:avLst/>
              </a:prstGeom>
              <a:blipFill>
                <a:blip r:embed="rId4"/>
                <a:stretch>
                  <a:fillRect r="-29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603811" y="413955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270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811" y="4139555"/>
                <a:ext cx="432048" cy="369332"/>
              </a:xfrm>
              <a:prstGeom prst="rect">
                <a:avLst/>
              </a:prstGeom>
              <a:blipFill>
                <a:blip r:embed="rId5"/>
                <a:stretch>
                  <a:fillRect r="-295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418223" y="4139555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223" y="4139555"/>
                <a:ext cx="432048" cy="369332"/>
              </a:xfrm>
              <a:prstGeom prst="rect">
                <a:avLst/>
              </a:prstGeom>
              <a:blipFill>
                <a:blip r:embed="rId6"/>
                <a:stretch>
                  <a:fillRect r="-281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03366" y="3940671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366" y="3940671"/>
                <a:ext cx="4320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005632" y="2329567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32" y="2329567"/>
                <a:ext cx="432048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/>
          <p:cNvSpPr/>
          <p:nvPr/>
        </p:nvSpPr>
        <p:spPr>
          <a:xfrm>
            <a:off x="1231776" y="3013323"/>
            <a:ext cx="3476625" cy="2362209"/>
          </a:xfrm>
          <a:custGeom>
            <a:avLst/>
            <a:gdLst>
              <a:gd name="connsiteX0" fmla="*/ 0 w 3476625"/>
              <a:gd name="connsiteY0" fmla="*/ 1152525 h 2362209"/>
              <a:gd name="connsiteX1" fmla="*/ 885825 w 3476625"/>
              <a:gd name="connsiteY1" fmla="*/ 0 h 2362209"/>
              <a:gd name="connsiteX2" fmla="*/ 1752600 w 3476625"/>
              <a:gd name="connsiteY2" fmla="*/ 1152525 h 2362209"/>
              <a:gd name="connsiteX3" fmla="*/ 2657475 w 3476625"/>
              <a:gd name="connsiteY3" fmla="*/ 2362200 h 2362209"/>
              <a:gd name="connsiteX4" fmla="*/ 3476625 w 3476625"/>
              <a:gd name="connsiteY4" fmla="*/ 1133475 h 236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6625" h="2362209">
                <a:moveTo>
                  <a:pt x="0" y="1152525"/>
                </a:moveTo>
                <a:cubicBezTo>
                  <a:pt x="296862" y="576262"/>
                  <a:pt x="593725" y="0"/>
                  <a:pt x="885825" y="0"/>
                </a:cubicBezTo>
                <a:cubicBezTo>
                  <a:pt x="1177925" y="0"/>
                  <a:pt x="1752600" y="1152525"/>
                  <a:pt x="1752600" y="1152525"/>
                </a:cubicBezTo>
                <a:cubicBezTo>
                  <a:pt x="2047875" y="1546225"/>
                  <a:pt x="2370138" y="2365375"/>
                  <a:pt x="2657475" y="2362200"/>
                </a:cubicBezTo>
                <a:cubicBezTo>
                  <a:pt x="2944812" y="2359025"/>
                  <a:pt x="3210718" y="1746250"/>
                  <a:pt x="3476625" y="11334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74539" y="2312779"/>
                <a:ext cx="18946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positive</a:t>
                </a:r>
              </a:p>
              <a:p>
                <a:pPr algn="ctr"/>
                <a:r>
                  <a:rPr lang="en-GB" sz="1400" dirty="0"/>
                  <a:t>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&lt;180°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539" y="2312779"/>
                <a:ext cx="1894681" cy="584775"/>
              </a:xfrm>
              <a:prstGeom prst="rect">
                <a:avLst/>
              </a:prstGeom>
              <a:blipFill>
                <a:blip r:embed="rId9"/>
                <a:stretch>
                  <a:fillRect t="-5208" b="-10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872494" y="5429101"/>
                <a:ext cx="189468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negative</a:t>
                </a:r>
              </a:p>
              <a:p>
                <a:pPr algn="ctr"/>
                <a:r>
                  <a:rPr lang="en-GB" sz="1400" dirty="0"/>
                  <a:t>for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180°&lt;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&lt;360°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494" y="5429101"/>
                <a:ext cx="1894681" cy="584775"/>
              </a:xfrm>
              <a:prstGeom prst="rect">
                <a:avLst/>
              </a:prstGeom>
              <a:blipFill>
                <a:blip r:embed="rId10"/>
                <a:stretch>
                  <a:fillRect t="-6250" b="-9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026320" y="3121918"/>
                <a:ext cx="1922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320" y="3121918"/>
                <a:ext cx="192286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5796136" y="4725144"/>
            <a:ext cx="3048367" cy="18158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b="1" dirty="0"/>
              <a:t>Note:</a:t>
            </a:r>
            <a:r>
              <a:rPr lang="en-GB" sz="1600" dirty="0"/>
              <a:t> The textbook uses something called ‘</a:t>
            </a:r>
            <a:r>
              <a:rPr lang="en-GB" sz="1600" i="1" dirty="0"/>
              <a:t>CAST diagrams</a:t>
            </a:r>
            <a:r>
              <a:rPr lang="en-GB" sz="1600" dirty="0"/>
              <a:t>’. I will not be using them in these slides, but you may wish to look at these technique as an alternative approach to various problems in the chapter.</a:t>
            </a:r>
          </a:p>
        </p:txBody>
      </p:sp>
    </p:spTree>
    <p:extLst>
      <p:ext uri="{BB962C8B-B14F-4D97-AF65-F5344CB8AC3E}">
        <p14:creationId xmlns:p14="http://schemas.microsoft.com/office/powerpoint/2010/main" val="308414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 Few Trigonometric Angle Laws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33627" y="674804"/>
            <a:ext cx="8644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following are all easily derivable using a quick sketch of a trigonometric graph, and are merely a </a:t>
            </a:r>
            <a:r>
              <a:rPr lang="en-GB" u="sng" dirty="0"/>
              <a:t>convenience</a:t>
            </a:r>
            <a:r>
              <a:rPr lang="en-GB" dirty="0"/>
              <a:t> so you don’t always have to draw out a graph every time.</a:t>
            </a:r>
          </a:p>
          <a:p>
            <a:r>
              <a:rPr lang="en-GB" dirty="0"/>
              <a:t>You are highly encouraged to </a:t>
            </a:r>
            <a:r>
              <a:rPr lang="en-GB" b="1" dirty="0"/>
              <a:t>memorise these </a:t>
            </a:r>
            <a:r>
              <a:rPr lang="en-GB" dirty="0"/>
              <a:t>so that you can do exam questions faster.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91267" y="2092746"/>
                <a:ext cx="3456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180°−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7" y="2092746"/>
                <a:ext cx="345638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24061" y="2177807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0254" y="1870224"/>
            <a:ext cx="6871" cy="9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943306" y="2597150"/>
            <a:ext cx="1270169" cy="2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: Shape 12"/>
          <p:cNvSpPr/>
          <p:nvPr/>
        </p:nvSpPr>
        <p:spPr>
          <a:xfrm>
            <a:off x="4927601" y="2016125"/>
            <a:ext cx="996950" cy="581025"/>
          </a:xfrm>
          <a:custGeom>
            <a:avLst/>
            <a:gdLst>
              <a:gd name="connsiteX0" fmla="*/ 0 w 1057275"/>
              <a:gd name="connsiteY0" fmla="*/ 581025 h 581025"/>
              <a:gd name="connsiteX1" fmla="*/ 571500 w 1057275"/>
              <a:gd name="connsiteY1" fmla="*/ 0 h 581025"/>
              <a:gd name="connsiteX2" fmla="*/ 1057275 w 1057275"/>
              <a:gd name="connsiteY2" fmla="*/ 581025 h 58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275" h="581025">
                <a:moveTo>
                  <a:pt x="0" y="581025"/>
                </a:moveTo>
                <a:cubicBezTo>
                  <a:pt x="197644" y="290512"/>
                  <a:pt x="395288" y="0"/>
                  <a:pt x="571500" y="0"/>
                </a:cubicBezTo>
                <a:cubicBezTo>
                  <a:pt x="747712" y="0"/>
                  <a:pt x="902493" y="290512"/>
                  <a:pt x="1057275" y="5810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23483" y="2586112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180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483" y="2586112"/>
                <a:ext cx="49951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60704" y="1834818"/>
                <a:ext cx="8728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704" y="1834818"/>
                <a:ext cx="872898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44680" y="2579811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680" y="2579811"/>
                <a:ext cx="49951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468962" y="2579811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150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962" y="2579811"/>
                <a:ext cx="499517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H="1">
            <a:off x="5175250" y="2249487"/>
            <a:ext cx="138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733008" y="2249487"/>
            <a:ext cx="138" cy="354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27600" y="2254250"/>
            <a:ext cx="8064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72249" y="2069684"/>
            <a:ext cx="2409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We saw this in the previous chapter when covering the ‘ambiguous case’ when using the sine rule.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91267" y="3232570"/>
                <a:ext cx="34563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360°−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67" y="3232570"/>
                <a:ext cx="34563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24061" y="3317631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4942953" y="2989990"/>
            <a:ext cx="6871" cy="9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940765" y="3521075"/>
            <a:ext cx="2301410" cy="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453414" y="3487756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414" y="3487756"/>
                <a:ext cx="499517" cy="2539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992503" y="2911722"/>
                <a:ext cx="8728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03" y="2911722"/>
                <a:ext cx="872898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881180" y="3470977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180" y="3470977"/>
                <a:ext cx="49951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715149" y="3488439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149" y="3488439"/>
                <a:ext cx="499517" cy="2539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/>
          <p:nvPr/>
        </p:nvCxnSpPr>
        <p:spPr>
          <a:xfrm>
            <a:off x="5118100" y="3154363"/>
            <a:ext cx="3174" cy="36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722021" y="3125788"/>
            <a:ext cx="1042" cy="392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954587" y="3154363"/>
            <a:ext cx="1949451" cy="101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reeform: Shape 43"/>
          <p:cNvSpPr/>
          <p:nvPr/>
        </p:nvSpPr>
        <p:spPr>
          <a:xfrm>
            <a:off x="4942839" y="3106316"/>
            <a:ext cx="2008823" cy="828143"/>
          </a:xfrm>
          <a:custGeom>
            <a:avLst/>
            <a:gdLst>
              <a:gd name="connsiteX0" fmla="*/ 0 w 1645920"/>
              <a:gd name="connsiteY0" fmla="*/ 30480 h 845820"/>
              <a:gd name="connsiteX1" fmla="*/ 472440 w 1645920"/>
              <a:gd name="connsiteY1" fmla="*/ 434340 h 845820"/>
              <a:gd name="connsiteX2" fmla="*/ 922020 w 1645920"/>
              <a:gd name="connsiteY2" fmla="*/ 845820 h 845820"/>
              <a:gd name="connsiteX3" fmla="*/ 1318260 w 1645920"/>
              <a:gd name="connsiteY3" fmla="*/ 434340 h 845820"/>
              <a:gd name="connsiteX4" fmla="*/ 1645920 w 1645920"/>
              <a:gd name="connsiteY4" fmla="*/ 0 h 845820"/>
              <a:gd name="connsiteX0" fmla="*/ 0 w 1645920"/>
              <a:gd name="connsiteY0" fmla="*/ 38632 h 853972"/>
              <a:gd name="connsiteX1" fmla="*/ 472440 w 1645920"/>
              <a:gd name="connsiteY1" fmla="*/ 442492 h 853972"/>
              <a:gd name="connsiteX2" fmla="*/ 922020 w 1645920"/>
              <a:gd name="connsiteY2" fmla="*/ 853972 h 853972"/>
              <a:gd name="connsiteX3" fmla="*/ 1318260 w 1645920"/>
              <a:gd name="connsiteY3" fmla="*/ 442492 h 853972"/>
              <a:gd name="connsiteX4" fmla="*/ 1645920 w 1645920"/>
              <a:gd name="connsiteY4" fmla="*/ 8152 h 853972"/>
              <a:gd name="connsiteX0" fmla="*/ 0 w 1645920"/>
              <a:gd name="connsiteY0" fmla="*/ 38217 h 853557"/>
              <a:gd name="connsiteX1" fmla="*/ 472440 w 1645920"/>
              <a:gd name="connsiteY1" fmla="*/ 442077 h 853557"/>
              <a:gd name="connsiteX2" fmla="*/ 922020 w 1645920"/>
              <a:gd name="connsiteY2" fmla="*/ 853557 h 853557"/>
              <a:gd name="connsiteX3" fmla="*/ 1318260 w 1645920"/>
              <a:gd name="connsiteY3" fmla="*/ 442077 h 853557"/>
              <a:gd name="connsiteX4" fmla="*/ 1645920 w 1645920"/>
              <a:gd name="connsiteY4" fmla="*/ 7737 h 853557"/>
              <a:gd name="connsiteX0" fmla="*/ 0 w 1645920"/>
              <a:gd name="connsiteY0" fmla="*/ 38217 h 853557"/>
              <a:gd name="connsiteX1" fmla="*/ 472440 w 1645920"/>
              <a:gd name="connsiteY1" fmla="*/ 442077 h 853557"/>
              <a:gd name="connsiteX2" fmla="*/ 922020 w 1645920"/>
              <a:gd name="connsiteY2" fmla="*/ 853557 h 853557"/>
              <a:gd name="connsiteX3" fmla="*/ 1318260 w 1645920"/>
              <a:gd name="connsiteY3" fmla="*/ 442077 h 853557"/>
              <a:gd name="connsiteX4" fmla="*/ 1645920 w 1645920"/>
              <a:gd name="connsiteY4" fmla="*/ 7737 h 853557"/>
              <a:gd name="connsiteX0" fmla="*/ 0 w 1645920"/>
              <a:gd name="connsiteY0" fmla="*/ 38217 h 853557"/>
              <a:gd name="connsiteX1" fmla="*/ 472440 w 1645920"/>
              <a:gd name="connsiteY1" fmla="*/ 442077 h 853557"/>
              <a:gd name="connsiteX2" fmla="*/ 922020 w 1645920"/>
              <a:gd name="connsiteY2" fmla="*/ 853557 h 853557"/>
              <a:gd name="connsiteX3" fmla="*/ 1318260 w 1645920"/>
              <a:gd name="connsiteY3" fmla="*/ 442077 h 853557"/>
              <a:gd name="connsiteX4" fmla="*/ 1645920 w 1645920"/>
              <a:gd name="connsiteY4" fmla="*/ 7737 h 853557"/>
              <a:gd name="connsiteX0" fmla="*/ 0 w 1645920"/>
              <a:gd name="connsiteY0" fmla="*/ 38217 h 853557"/>
              <a:gd name="connsiteX1" fmla="*/ 472440 w 1645920"/>
              <a:gd name="connsiteY1" fmla="*/ 442077 h 853557"/>
              <a:gd name="connsiteX2" fmla="*/ 922020 w 1645920"/>
              <a:gd name="connsiteY2" fmla="*/ 853557 h 853557"/>
              <a:gd name="connsiteX3" fmla="*/ 1286593 w 1645920"/>
              <a:gd name="connsiteY3" fmla="*/ 442077 h 853557"/>
              <a:gd name="connsiteX4" fmla="*/ 1645920 w 1645920"/>
              <a:gd name="connsiteY4" fmla="*/ 7737 h 853557"/>
              <a:gd name="connsiteX0" fmla="*/ 0 w 1622169"/>
              <a:gd name="connsiteY0" fmla="*/ 15233 h 830573"/>
              <a:gd name="connsiteX1" fmla="*/ 472440 w 1622169"/>
              <a:gd name="connsiteY1" fmla="*/ 419093 h 830573"/>
              <a:gd name="connsiteX2" fmla="*/ 922020 w 1622169"/>
              <a:gd name="connsiteY2" fmla="*/ 830573 h 830573"/>
              <a:gd name="connsiteX3" fmla="*/ 1286593 w 1622169"/>
              <a:gd name="connsiteY3" fmla="*/ 419093 h 830573"/>
              <a:gd name="connsiteX4" fmla="*/ 1622169 w 1622169"/>
              <a:gd name="connsiteY4" fmla="*/ 8566 h 830573"/>
              <a:gd name="connsiteX0" fmla="*/ 0 w 1622169"/>
              <a:gd name="connsiteY0" fmla="*/ 6667 h 822007"/>
              <a:gd name="connsiteX1" fmla="*/ 472440 w 1622169"/>
              <a:gd name="connsiteY1" fmla="*/ 410527 h 822007"/>
              <a:gd name="connsiteX2" fmla="*/ 922020 w 1622169"/>
              <a:gd name="connsiteY2" fmla="*/ 822007 h 822007"/>
              <a:gd name="connsiteX3" fmla="*/ 1286593 w 1622169"/>
              <a:gd name="connsiteY3" fmla="*/ 410527 h 822007"/>
              <a:gd name="connsiteX4" fmla="*/ 1622169 w 1622169"/>
              <a:gd name="connsiteY4" fmla="*/ 0 h 822007"/>
              <a:gd name="connsiteX0" fmla="*/ 0 w 1622169"/>
              <a:gd name="connsiteY0" fmla="*/ 6667 h 822007"/>
              <a:gd name="connsiteX1" fmla="*/ 472440 w 1622169"/>
              <a:gd name="connsiteY1" fmla="*/ 410527 h 822007"/>
              <a:gd name="connsiteX2" fmla="*/ 922020 w 1622169"/>
              <a:gd name="connsiteY2" fmla="*/ 822007 h 822007"/>
              <a:gd name="connsiteX3" fmla="*/ 1286593 w 1622169"/>
              <a:gd name="connsiteY3" fmla="*/ 410527 h 822007"/>
              <a:gd name="connsiteX4" fmla="*/ 1622169 w 1622169"/>
              <a:gd name="connsiteY4" fmla="*/ 0 h 822007"/>
              <a:gd name="connsiteX0" fmla="*/ 0 w 1669670"/>
              <a:gd name="connsiteY0" fmla="*/ 11430 h 826770"/>
              <a:gd name="connsiteX1" fmla="*/ 472440 w 1669670"/>
              <a:gd name="connsiteY1" fmla="*/ 415290 h 826770"/>
              <a:gd name="connsiteX2" fmla="*/ 922020 w 1669670"/>
              <a:gd name="connsiteY2" fmla="*/ 826770 h 826770"/>
              <a:gd name="connsiteX3" fmla="*/ 1286593 w 1669670"/>
              <a:gd name="connsiteY3" fmla="*/ 415290 h 826770"/>
              <a:gd name="connsiteX4" fmla="*/ 1669670 w 1669670"/>
              <a:gd name="connsiteY4" fmla="*/ 0 h 826770"/>
              <a:gd name="connsiteX0" fmla="*/ 0 w 1669670"/>
              <a:gd name="connsiteY0" fmla="*/ 12763 h 828103"/>
              <a:gd name="connsiteX1" fmla="*/ 472440 w 1669670"/>
              <a:gd name="connsiteY1" fmla="*/ 416623 h 828103"/>
              <a:gd name="connsiteX2" fmla="*/ 922020 w 1669670"/>
              <a:gd name="connsiteY2" fmla="*/ 828103 h 828103"/>
              <a:gd name="connsiteX3" fmla="*/ 1286593 w 1669670"/>
              <a:gd name="connsiteY3" fmla="*/ 416623 h 828103"/>
              <a:gd name="connsiteX4" fmla="*/ 1669670 w 1669670"/>
              <a:gd name="connsiteY4" fmla="*/ 1333 h 828103"/>
              <a:gd name="connsiteX0" fmla="*/ 0 w 1669670"/>
              <a:gd name="connsiteY0" fmla="*/ 12803 h 828143"/>
              <a:gd name="connsiteX1" fmla="*/ 472440 w 1669670"/>
              <a:gd name="connsiteY1" fmla="*/ 416663 h 828143"/>
              <a:gd name="connsiteX2" fmla="*/ 922020 w 1669670"/>
              <a:gd name="connsiteY2" fmla="*/ 828143 h 828143"/>
              <a:gd name="connsiteX3" fmla="*/ 1286593 w 1669670"/>
              <a:gd name="connsiteY3" fmla="*/ 416663 h 828143"/>
              <a:gd name="connsiteX4" fmla="*/ 1669670 w 1669670"/>
              <a:gd name="connsiteY4" fmla="*/ 1373 h 828143"/>
              <a:gd name="connsiteX0" fmla="*/ 0 w 1669670"/>
              <a:gd name="connsiteY0" fmla="*/ 12803 h 828143"/>
              <a:gd name="connsiteX1" fmla="*/ 472440 w 1669670"/>
              <a:gd name="connsiteY1" fmla="*/ 416663 h 828143"/>
              <a:gd name="connsiteX2" fmla="*/ 922020 w 1669670"/>
              <a:gd name="connsiteY2" fmla="*/ 828143 h 828143"/>
              <a:gd name="connsiteX3" fmla="*/ 1286593 w 1669670"/>
              <a:gd name="connsiteY3" fmla="*/ 416663 h 828143"/>
              <a:gd name="connsiteX4" fmla="*/ 1669670 w 1669670"/>
              <a:gd name="connsiteY4" fmla="*/ 1373 h 828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9670" h="828143">
                <a:moveTo>
                  <a:pt x="0" y="12803"/>
                </a:moveTo>
                <a:cubicBezTo>
                  <a:pt x="235585" y="-13232"/>
                  <a:pt x="364490" y="204573"/>
                  <a:pt x="472440" y="416663"/>
                </a:cubicBezTo>
                <a:cubicBezTo>
                  <a:pt x="580390" y="628753"/>
                  <a:pt x="786328" y="828143"/>
                  <a:pt x="922020" y="828143"/>
                </a:cubicBezTo>
                <a:cubicBezTo>
                  <a:pt x="1057712" y="828143"/>
                  <a:pt x="1213445" y="573508"/>
                  <a:pt x="1286593" y="416663"/>
                </a:cubicBezTo>
                <a:cubicBezTo>
                  <a:pt x="1347866" y="269343"/>
                  <a:pt x="1310846" y="-22439"/>
                  <a:pt x="1669670" y="1373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139612" y="2490470"/>
                <a:ext cx="28481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150°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612" y="2490470"/>
                <a:ext cx="2848188" cy="338554"/>
              </a:xfrm>
              <a:prstGeom prst="rect">
                <a:avLst/>
              </a:prstGeom>
              <a:blipFill>
                <a:blip r:embed="rId11"/>
                <a:stretch>
                  <a:fillRect l="-1285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150462" y="3655222"/>
                <a:ext cx="2888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330°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462" y="3655222"/>
                <a:ext cx="2888138" cy="338554"/>
              </a:xfrm>
              <a:prstGeom prst="rect">
                <a:avLst/>
              </a:prstGeom>
              <a:blipFill>
                <a:blip r:embed="rId12"/>
                <a:stretch>
                  <a:fillRect l="-1266" t="-5455" b="-236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817327" y="4183046"/>
                <a:ext cx="41520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𝑐𝑜𝑠</m:t>
                    </m:r>
                  </m:oMath>
                </a14:m>
                <a:r>
                  <a:rPr lang="en-GB" sz="2400" dirty="0"/>
                  <a:t> repeat every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360°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but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𝑡𝑎𝑛</m:t>
                    </m:r>
                  </m:oMath>
                </a14:m>
                <a:r>
                  <a:rPr lang="en-GB" sz="2400" dirty="0"/>
                  <a:t> every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7" y="4183046"/>
                <a:ext cx="4152007" cy="830997"/>
              </a:xfrm>
              <a:prstGeom prst="rect">
                <a:avLst/>
              </a:prstGeom>
              <a:blipFill>
                <a:blip r:embed="rId13"/>
                <a:stretch>
                  <a:fillRect l="-2203" t="-5839" b="-153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/>
          <p:cNvSpPr/>
          <p:nvPr/>
        </p:nvSpPr>
        <p:spPr>
          <a:xfrm>
            <a:off x="428576" y="4343155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58731" y="4956877"/>
                <a:ext cx="2888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390°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30°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731" y="4956877"/>
                <a:ext cx="2888138" cy="338554"/>
              </a:xfrm>
              <a:prstGeom prst="rect">
                <a:avLst/>
              </a:prstGeom>
              <a:blipFill>
                <a:blip r:embed="rId14"/>
                <a:stretch>
                  <a:fillRect l="-1055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H="1" flipV="1">
            <a:off x="5056049" y="4213727"/>
            <a:ext cx="6871" cy="955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5053861" y="4724400"/>
            <a:ext cx="3080489" cy="21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534099" y="4192609"/>
                <a:ext cx="87289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05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05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99" y="4192609"/>
                <a:ext cx="872898" cy="25391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5032376" y="4720114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76" y="4720114"/>
                <a:ext cx="499517" cy="253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247220" y="4693126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360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20" y="4693126"/>
                <a:ext cx="499517" cy="2539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Freeform: Shape 64"/>
          <p:cNvSpPr/>
          <p:nvPr/>
        </p:nvSpPr>
        <p:spPr>
          <a:xfrm>
            <a:off x="5067176" y="4349999"/>
            <a:ext cx="1463799" cy="796676"/>
          </a:xfrm>
          <a:custGeom>
            <a:avLst/>
            <a:gdLst>
              <a:gd name="connsiteX0" fmla="*/ 0 w 3476625"/>
              <a:gd name="connsiteY0" fmla="*/ 1152525 h 2362209"/>
              <a:gd name="connsiteX1" fmla="*/ 885825 w 3476625"/>
              <a:gd name="connsiteY1" fmla="*/ 0 h 2362209"/>
              <a:gd name="connsiteX2" fmla="*/ 1752600 w 3476625"/>
              <a:gd name="connsiteY2" fmla="*/ 1152525 h 2362209"/>
              <a:gd name="connsiteX3" fmla="*/ 2657475 w 3476625"/>
              <a:gd name="connsiteY3" fmla="*/ 2362200 h 2362209"/>
              <a:gd name="connsiteX4" fmla="*/ 3476625 w 3476625"/>
              <a:gd name="connsiteY4" fmla="*/ 1133475 h 236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6625" h="2362209">
                <a:moveTo>
                  <a:pt x="0" y="1152525"/>
                </a:moveTo>
                <a:cubicBezTo>
                  <a:pt x="296862" y="576262"/>
                  <a:pt x="593725" y="0"/>
                  <a:pt x="885825" y="0"/>
                </a:cubicBezTo>
                <a:cubicBezTo>
                  <a:pt x="1177925" y="0"/>
                  <a:pt x="1752600" y="1152525"/>
                  <a:pt x="1752600" y="1152525"/>
                </a:cubicBezTo>
                <a:cubicBezTo>
                  <a:pt x="2047875" y="1546225"/>
                  <a:pt x="2370138" y="2365375"/>
                  <a:pt x="2657475" y="2362200"/>
                </a:cubicBezTo>
                <a:cubicBezTo>
                  <a:pt x="2944812" y="2359025"/>
                  <a:pt x="3210718" y="1746250"/>
                  <a:pt x="3476625" y="1133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: Shape 65"/>
          <p:cNvSpPr/>
          <p:nvPr/>
        </p:nvSpPr>
        <p:spPr>
          <a:xfrm>
            <a:off x="6531977" y="4349999"/>
            <a:ext cx="1463799" cy="796676"/>
          </a:xfrm>
          <a:custGeom>
            <a:avLst/>
            <a:gdLst>
              <a:gd name="connsiteX0" fmla="*/ 0 w 3476625"/>
              <a:gd name="connsiteY0" fmla="*/ 1152525 h 2362209"/>
              <a:gd name="connsiteX1" fmla="*/ 885825 w 3476625"/>
              <a:gd name="connsiteY1" fmla="*/ 0 h 2362209"/>
              <a:gd name="connsiteX2" fmla="*/ 1752600 w 3476625"/>
              <a:gd name="connsiteY2" fmla="*/ 1152525 h 2362209"/>
              <a:gd name="connsiteX3" fmla="*/ 2657475 w 3476625"/>
              <a:gd name="connsiteY3" fmla="*/ 2362200 h 2362209"/>
              <a:gd name="connsiteX4" fmla="*/ 3476625 w 3476625"/>
              <a:gd name="connsiteY4" fmla="*/ 1133475 h 236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6625" h="2362209">
                <a:moveTo>
                  <a:pt x="0" y="1152525"/>
                </a:moveTo>
                <a:cubicBezTo>
                  <a:pt x="296862" y="576262"/>
                  <a:pt x="593725" y="0"/>
                  <a:pt x="885825" y="0"/>
                </a:cubicBezTo>
                <a:cubicBezTo>
                  <a:pt x="1177925" y="0"/>
                  <a:pt x="1752600" y="1152525"/>
                  <a:pt x="1752600" y="1152525"/>
                </a:cubicBezTo>
                <a:cubicBezTo>
                  <a:pt x="2047875" y="1546225"/>
                  <a:pt x="2370138" y="2365375"/>
                  <a:pt x="2657475" y="2362200"/>
                </a:cubicBezTo>
                <a:cubicBezTo>
                  <a:pt x="2944812" y="2359025"/>
                  <a:pt x="3210718" y="1746250"/>
                  <a:pt x="3476625" y="1133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6503490" y="4696693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390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490" y="4696693"/>
                <a:ext cx="499517" cy="2539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Connector 69"/>
          <p:cNvCxnSpPr/>
          <p:nvPr/>
        </p:nvCxnSpPr>
        <p:spPr>
          <a:xfrm>
            <a:off x="5272609" y="4447930"/>
            <a:ext cx="4241" cy="29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6739049" y="4453117"/>
            <a:ext cx="4241" cy="290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7679178" y="4706227"/>
                <a:ext cx="499517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</a:rPr>
                        <m:t>720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178" y="4706227"/>
                <a:ext cx="499517" cy="25391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815503" y="5587402"/>
                <a:ext cx="41520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90°−</m:t>
                            </m:r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2400" dirty="0"/>
                  <a:t> </a:t>
                </a: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03" y="5587402"/>
                <a:ext cx="4152007" cy="461665"/>
              </a:xfrm>
              <a:prstGeom prst="rect">
                <a:avLst/>
              </a:prstGeom>
              <a:blipFill>
                <a:blip r:embed="rId20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 76"/>
          <p:cNvSpPr/>
          <p:nvPr/>
        </p:nvSpPr>
        <p:spPr>
          <a:xfrm>
            <a:off x="424061" y="5674218"/>
            <a:ext cx="288032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793799" y="5523425"/>
            <a:ext cx="3733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Remember from the previous chapter that “cosine” by definition is the sine of the “complementary” angle.</a:t>
            </a:r>
          </a:p>
          <a:p>
            <a:r>
              <a:rPr lang="en-GB" sz="1200" dirty="0"/>
              <a:t>This was/is never covered in the textbook but caught everyone by surprise when it came up in a C3 exam.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1116653" y="6031666"/>
                <a:ext cx="28881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e.g.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50°</m:t>
                            </m:r>
                          </m:e>
                        </m:d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40°</m:t>
                            </m:r>
                          </m:e>
                        </m:d>
                      </m:e>
                    </m:func>
                  </m:oMath>
                </a14:m>
                <a:endParaRPr lang="en-GB" sz="1600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653" y="6031666"/>
                <a:ext cx="2888138" cy="338554"/>
              </a:xfrm>
              <a:prstGeom prst="rect">
                <a:avLst/>
              </a:prstGeom>
              <a:blipFill>
                <a:blip r:embed="rId21"/>
                <a:stretch>
                  <a:fillRect l="-1055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2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" grpId="0" animBg="1"/>
      <p:bldP spid="15" grpId="0"/>
      <p:bldP spid="16" grpId="0"/>
      <p:bldP spid="17" grpId="0"/>
      <p:bldP spid="18" grpId="0"/>
      <p:bldP spid="28" grpId="0"/>
      <p:bldP spid="29" grpId="0"/>
      <p:bldP spid="30" grpId="0" animBg="1"/>
      <p:bldP spid="34" grpId="0"/>
      <p:bldP spid="35" grpId="0"/>
      <p:bldP spid="36" grpId="0"/>
      <p:bldP spid="37" grpId="0"/>
      <p:bldP spid="44" grpId="0" animBg="1"/>
      <p:bldP spid="50" grpId="0"/>
      <p:bldP spid="51" grpId="0"/>
      <p:bldP spid="52" grpId="0"/>
      <p:bldP spid="53" grpId="0" animBg="1"/>
      <p:bldP spid="54" grpId="0"/>
      <p:bldP spid="58" grpId="0"/>
      <p:bldP spid="59" grpId="0"/>
      <p:bldP spid="60" grpId="0"/>
      <p:bldP spid="65" grpId="0" animBg="1"/>
      <p:bldP spid="66" grpId="0" animBg="1"/>
      <p:bldP spid="68" grpId="0"/>
      <p:bldP spid="75" grpId="0"/>
      <p:bldP spid="76" grpId="0"/>
      <p:bldP spid="77" grpId="0" animBg="1"/>
      <p:bldP spid="79" grpId="0"/>
      <p:bldP spid="8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10.1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78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FC39B3D-81B2-A6BE-062B-0258F346C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912618"/>
            <a:ext cx="73152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B1E732D-BFB9-5E45-21F0-11F02247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64704"/>
            <a:ext cx="74295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61758</TotalTime>
  <Words>848</Words>
  <Application>Microsoft Office PowerPoint</Application>
  <PresentationFormat>On-screen Show (4:3)</PresentationFormat>
  <Paragraphs>209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P1 Chapter 10: Trigonometry Equations  The Unit Circle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2025-06-19T13:57:31Z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