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13" r:id="rId5"/>
    <p:sldId id="515" r:id="rId6"/>
    <p:sldId id="261" r:id="rId7"/>
    <p:sldId id="562" r:id="rId8"/>
    <p:sldId id="563" r:id="rId9"/>
    <p:sldId id="517" r:id="rId10"/>
    <p:sldId id="533" r:id="rId11"/>
    <p:sldId id="700" r:id="rId12"/>
    <p:sldId id="714" r:id="rId13"/>
    <p:sldId id="715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2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Static Particles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4B687A1-C00A-5918-8BE1-ACAD4FE0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1052736"/>
            <a:ext cx="7429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1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700ADE-A45E-7ADE-6B1C-D72EA779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8583777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Overview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7C9F3F-ADC1-4F8A-B385-BD7D33874415}"/>
                  </a:ext>
                </a:extLst>
              </p:cNvPr>
              <p:cNvSpPr txBox="1"/>
              <p:nvPr/>
            </p:nvSpPr>
            <p:spPr>
              <a:xfrm>
                <a:off x="261746" y="725773"/>
                <a:ext cx="78386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There is nothing new in this chapter </a:t>
                </a:r>
                <a:r>
                  <a:rPr lang="en-GB" sz="1600" dirty="0"/>
                  <a:t>– it just brings together all the individual components we have learnt so far regarding forces: friction, components of forces,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sz="1600" dirty="0"/>
                  <a:t>, inclined planes and connected particles, for different common types of problems.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7C9F3F-ADC1-4F8A-B385-BD7D3387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6" y="725773"/>
                <a:ext cx="7838645" cy="830997"/>
              </a:xfrm>
              <a:prstGeom prst="rect">
                <a:avLst/>
              </a:prstGeom>
              <a:blipFill>
                <a:blip r:embed="rId2"/>
                <a:stretch>
                  <a:fillRect l="-467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5B921B5-2F92-4BBB-9812-BDEFFD26B3A7}"/>
                  </a:ext>
                </a:extLst>
              </p:cNvPr>
              <p:cNvSpPr txBox="1"/>
              <p:nvPr/>
            </p:nvSpPr>
            <p:spPr>
              <a:xfrm>
                <a:off x="328421" y="2380730"/>
                <a:ext cx="3670166" cy="181588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“If the particle is in equilibrium, determine the magnitude of the force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.”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5B921B5-2F92-4BBB-9812-BDEFFD2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2380730"/>
                <a:ext cx="3670166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6E236AF-43E4-49A8-B9C8-3FB178E605AC}"/>
              </a:ext>
            </a:extLst>
          </p:cNvPr>
          <p:cNvSpPr txBox="1"/>
          <p:nvPr/>
        </p:nvSpPr>
        <p:spPr>
          <a:xfrm>
            <a:off x="328421" y="1731633"/>
            <a:ext cx="368003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Unknown forces for bodies in equilibrium.</a:t>
            </a:r>
            <a:endParaRPr lang="en-GB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256CD8-BDD8-4F3A-9424-AE9854204C95}"/>
              </a:ext>
            </a:extLst>
          </p:cNvPr>
          <p:cNvSpPr txBox="1"/>
          <p:nvPr/>
        </p:nvSpPr>
        <p:spPr>
          <a:xfrm>
            <a:off x="4494127" y="1731633"/>
            <a:ext cx="385642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Static problem involving weight, tension and pulleys</a:t>
            </a:r>
            <a:endParaRPr lang="en-GB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BD63BD-BD82-4E84-B743-84C98B61CC0B}"/>
              </a:ext>
            </a:extLst>
          </p:cNvPr>
          <p:cNvSpPr/>
          <p:nvPr/>
        </p:nvSpPr>
        <p:spPr>
          <a:xfrm>
            <a:off x="1974379" y="3465190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2AE2DF-3AAC-47EC-91FB-C9E594C87840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3138487"/>
            <a:ext cx="380874" cy="33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467153-83BF-472B-BE96-530ABC9116D8}"/>
              </a:ext>
            </a:extLst>
          </p:cNvPr>
          <p:cNvCxnSpPr>
            <a:cxnSpLocks/>
          </p:cNvCxnSpPr>
          <p:nvPr/>
        </p:nvCxnSpPr>
        <p:spPr>
          <a:xfrm>
            <a:off x="2010383" y="3524498"/>
            <a:ext cx="0" cy="42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DD414-733E-4F1A-9688-D0913C80ADB6}"/>
              </a:ext>
            </a:extLst>
          </p:cNvPr>
          <p:cNvCxnSpPr>
            <a:cxnSpLocks/>
          </p:cNvCxnSpPr>
          <p:nvPr/>
        </p:nvCxnSpPr>
        <p:spPr>
          <a:xfrm flipV="1">
            <a:off x="2047875" y="3267075"/>
            <a:ext cx="576263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7F7165-834F-4B3D-923C-08A98AC828DB}"/>
              </a:ext>
            </a:extLst>
          </p:cNvPr>
          <p:cNvCxnSpPr/>
          <p:nvPr/>
        </p:nvCxnSpPr>
        <p:spPr>
          <a:xfrm>
            <a:off x="2054895" y="3511798"/>
            <a:ext cx="5057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7A369-809B-49B8-98C9-22860504F5EC}"/>
              </a:ext>
            </a:extLst>
          </p:cNvPr>
          <p:cNvCxnSpPr/>
          <p:nvPr/>
        </p:nvCxnSpPr>
        <p:spPr>
          <a:xfrm>
            <a:off x="1468636" y="3508871"/>
            <a:ext cx="5057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1319136-4934-46DE-9895-9EC565C2553E}"/>
              </a:ext>
            </a:extLst>
          </p:cNvPr>
          <p:cNvSpPr/>
          <p:nvPr/>
        </p:nvSpPr>
        <p:spPr>
          <a:xfrm>
            <a:off x="2266950" y="3406775"/>
            <a:ext cx="32614" cy="101600"/>
          </a:xfrm>
          <a:custGeom>
            <a:avLst/>
            <a:gdLst>
              <a:gd name="connsiteX0" fmla="*/ 0 w 32614"/>
              <a:gd name="connsiteY0" fmla="*/ 0 h 101600"/>
              <a:gd name="connsiteX1" fmla="*/ 28575 w 32614"/>
              <a:gd name="connsiteY1" fmla="*/ 41275 h 101600"/>
              <a:gd name="connsiteX2" fmla="*/ 31750 w 32614"/>
              <a:gd name="connsiteY2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4" h="101600">
                <a:moveTo>
                  <a:pt x="0" y="0"/>
                </a:moveTo>
                <a:cubicBezTo>
                  <a:pt x="11641" y="12171"/>
                  <a:pt x="23283" y="24342"/>
                  <a:pt x="28575" y="41275"/>
                </a:cubicBezTo>
                <a:cubicBezTo>
                  <a:pt x="33867" y="58208"/>
                  <a:pt x="32808" y="79904"/>
                  <a:pt x="31750" y="1016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E68F9F-8795-4EB2-8EA9-873525303710}"/>
              </a:ext>
            </a:extLst>
          </p:cNvPr>
          <p:cNvSpPr/>
          <p:nvPr/>
        </p:nvSpPr>
        <p:spPr>
          <a:xfrm>
            <a:off x="1806575" y="3362325"/>
            <a:ext cx="50800" cy="142875"/>
          </a:xfrm>
          <a:custGeom>
            <a:avLst/>
            <a:gdLst>
              <a:gd name="connsiteX0" fmla="*/ 50800 w 50800"/>
              <a:gd name="connsiteY0" fmla="*/ 0 h 142875"/>
              <a:gd name="connsiteX1" fmla="*/ 9525 w 50800"/>
              <a:gd name="connsiteY1" fmla="*/ 79375 h 142875"/>
              <a:gd name="connsiteX2" fmla="*/ 0 w 50800"/>
              <a:gd name="connsiteY2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" h="142875">
                <a:moveTo>
                  <a:pt x="50800" y="0"/>
                </a:moveTo>
                <a:cubicBezTo>
                  <a:pt x="34396" y="27781"/>
                  <a:pt x="17992" y="55563"/>
                  <a:pt x="9525" y="79375"/>
                </a:cubicBezTo>
                <a:cubicBezTo>
                  <a:pt x="1058" y="103187"/>
                  <a:pt x="529" y="123031"/>
                  <a:pt x="0" y="1428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19928-264E-46AC-953A-E71EEA5D2E1D}"/>
                  </a:ext>
                </a:extLst>
              </p:cNvPr>
              <p:cNvSpPr txBox="1"/>
              <p:nvPr/>
            </p:nvSpPr>
            <p:spPr>
              <a:xfrm>
                <a:off x="2258746" y="3355479"/>
                <a:ext cx="17914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19928-264E-46AC-953A-E71EEA5D2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46" y="3355479"/>
                <a:ext cx="179147" cy="169277"/>
              </a:xfrm>
              <a:prstGeom prst="rect">
                <a:avLst/>
              </a:prstGeom>
              <a:blipFill>
                <a:blip r:embed="rId4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BB1FA6-350F-434F-8F97-EE605865542E}"/>
                  </a:ext>
                </a:extLst>
              </p:cNvPr>
              <p:cNvSpPr txBox="1"/>
              <p:nvPr/>
            </p:nvSpPr>
            <p:spPr>
              <a:xfrm>
                <a:off x="1620330" y="3328742"/>
                <a:ext cx="17914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BB1FA6-350F-434F-8F97-EE605865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30" y="3328742"/>
                <a:ext cx="179147" cy="169277"/>
              </a:xfrm>
              <a:prstGeom prst="rect">
                <a:avLst/>
              </a:prstGeom>
              <a:blipFill>
                <a:blip r:embed="rId5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36F5F4-4909-463B-982B-E73E8B988B5E}"/>
                  </a:ext>
                </a:extLst>
              </p:cNvPr>
              <p:cNvSpPr txBox="1"/>
              <p:nvPr/>
            </p:nvSpPr>
            <p:spPr>
              <a:xfrm>
                <a:off x="1788574" y="3904512"/>
                <a:ext cx="2845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36F5F4-4909-463B-982B-E73E8B988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74" y="3904512"/>
                <a:ext cx="284522" cy="200055"/>
              </a:xfrm>
              <a:prstGeom prst="rect">
                <a:avLst/>
              </a:prstGeom>
              <a:blipFill>
                <a:blip r:embed="rId6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7BA061-B062-4809-8241-59A346228DE3}"/>
                  </a:ext>
                </a:extLst>
              </p:cNvPr>
              <p:cNvSpPr txBox="1"/>
              <p:nvPr/>
            </p:nvSpPr>
            <p:spPr>
              <a:xfrm>
                <a:off x="1399308" y="3017822"/>
                <a:ext cx="2845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7BA061-B062-4809-8241-59A346228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08" y="3017822"/>
                <a:ext cx="284522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81641-9982-4E46-A80A-E98C28840AE8}"/>
                  </a:ext>
                </a:extLst>
              </p:cNvPr>
              <p:cNvSpPr txBox="1"/>
              <p:nvPr/>
            </p:nvSpPr>
            <p:spPr>
              <a:xfrm>
                <a:off x="2563025" y="3130943"/>
                <a:ext cx="28452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81641-9982-4E46-A80A-E98C28840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25" y="3130943"/>
                <a:ext cx="284522" cy="200055"/>
              </a:xfrm>
              <a:prstGeom prst="rect">
                <a:avLst/>
              </a:prstGeom>
              <a:blipFill>
                <a:blip r:embed="rId8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7BA7690F-5011-4772-BFC6-831067C1E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128" y="2400533"/>
            <a:ext cx="3856421" cy="2129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C9CC1F-380F-450A-9806-A61A767B6EE7}"/>
              </a:ext>
            </a:extLst>
          </p:cNvPr>
          <p:cNvSpPr txBox="1"/>
          <p:nvPr/>
        </p:nvSpPr>
        <p:spPr>
          <a:xfrm>
            <a:off x="265566" y="4275595"/>
            <a:ext cx="40184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Objects in motion on inclined planes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CFAB987-420E-4405-B27D-869585CE2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566" y="4644927"/>
            <a:ext cx="3334884" cy="21489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742BE3B-B8D8-47F1-A351-124364226196}"/>
              </a:ext>
            </a:extLst>
          </p:cNvPr>
          <p:cNvSpPr txBox="1"/>
          <p:nvPr/>
        </p:nvSpPr>
        <p:spPr>
          <a:xfrm>
            <a:off x="4423231" y="4418470"/>
            <a:ext cx="460646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4</a:t>
            </a:r>
            <a:r>
              <a:rPr lang="en-GB" sz="1600" dirty="0"/>
              <a:t>:: Connected particles requiring resolution of forces.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BDA6DE3-8F41-40BB-8119-CFBC8FC7FC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3231" y="4794532"/>
            <a:ext cx="2464178" cy="20634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5" grpId="0" animBg="1"/>
      <p:bldP spid="6" grpId="0" animBg="1"/>
      <p:bldP spid="20" grpId="0" animBg="1"/>
      <p:bldP spid="21" grpId="0" animBg="1"/>
      <p:bldP spid="22" grpId="0"/>
      <p:bldP spid="39" grpId="0"/>
      <p:bldP spid="25" grpId="0"/>
      <p:bldP spid="41" grpId="0"/>
      <p:bldP spid="42" grpId="0"/>
      <p:bldP spid="43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Finding unknown forces by resolving forces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1506147-3937-4C88-8496-2DC3EA0AD0FF}"/>
              </a:ext>
            </a:extLst>
          </p:cNvPr>
          <p:cNvSpPr/>
          <p:nvPr/>
        </p:nvSpPr>
        <p:spPr>
          <a:xfrm>
            <a:off x="1441141" y="1821636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1346C3-BD3D-4ACA-8F53-C4D05EEA232F}"/>
              </a:ext>
            </a:extLst>
          </p:cNvPr>
          <p:cNvCxnSpPr>
            <a:cxnSpLocks/>
          </p:cNvCxnSpPr>
          <p:nvPr/>
        </p:nvCxnSpPr>
        <p:spPr>
          <a:xfrm flipV="1">
            <a:off x="1571282" y="1396424"/>
            <a:ext cx="687705" cy="4505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5315AC-6715-418D-A9C2-03B54E5C52F2}"/>
              </a:ext>
            </a:extLst>
          </p:cNvPr>
          <p:cNvCxnSpPr>
            <a:cxnSpLocks/>
          </p:cNvCxnSpPr>
          <p:nvPr/>
        </p:nvCxnSpPr>
        <p:spPr>
          <a:xfrm>
            <a:off x="1608782" y="1890702"/>
            <a:ext cx="619725" cy="1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74EB1-C386-4461-9626-40553912ECD9}"/>
                  </a:ext>
                </a:extLst>
              </p:cNvPr>
              <p:cNvSpPr txBox="1"/>
              <p:nvPr/>
            </p:nvSpPr>
            <p:spPr>
              <a:xfrm>
                <a:off x="2238832" y="125838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74EB1-C386-4461-9626-40553912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32" y="1258387"/>
                <a:ext cx="37067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B43591-1AE1-429B-8765-812144C4509A}"/>
              </a:ext>
            </a:extLst>
          </p:cNvPr>
          <p:cNvCxnSpPr>
            <a:cxnSpLocks/>
          </p:cNvCxnSpPr>
          <p:nvPr/>
        </p:nvCxnSpPr>
        <p:spPr>
          <a:xfrm>
            <a:off x="822040" y="1890702"/>
            <a:ext cx="619725" cy="1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82982D-5A77-4FEA-9B04-DFECE4065734}"/>
              </a:ext>
            </a:extLst>
          </p:cNvPr>
          <p:cNvCxnSpPr>
            <a:cxnSpLocks/>
          </p:cNvCxnSpPr>
          <p:nvPr/>
        </p:nvCxnSpPr>
        <p:spPr>
          <a:xfrm flipH="1" flipV="1">
            <a:off x="887387" y="1114485"/>
            <a:ext cx="563880" cy="7315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62D760-B2F8-4F70-8992-C77D3D4D1910}"/>
                  </a:ext>
                </a:extLst>
              </p:cNvPr>
              <p:cNvSpPr txBox="1"/>
              <p:nvPr/>
            </p:nvSpPr>
            <p:spPr>
              <a:xfrm>
                <a:off x="667740" y="886491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62D760-B2F8-4F70-8992-C77D3D4D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0" y="886491"/>
                <a:ext cx="37067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2926A-E4F1-431E-AE87-88829F4343A9}"/>
              </a:ext>
            </a:extLst>
          </p:cNvPr>
          <p:cNvCxnSpPr>
            <a:cxnSpLocks/>
          </p:cNvCxnSpPr>
          <p:nvPr/>
        </p:nvCxnSpPr>
        <p:spPr>
          <a:xfrm flipH="1">
            <a:off x="1514783" y="1975544"/>
            <a:ext cx="5064" cy="6842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A15ED6-0DA2-4090-A2DA-242600669C47}"/>
              </a:ext>
            </a:extLst>
          </p:cNvPr>
          <p:cNvSpPr/>
          <p:nvPr/>
        </p:nvSpPr>
        <p:spPr>
          <a:xfrm>
            <a:off x="1794167" y="1701224"/>
            <a:ext cx="38100" cy="19050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425DE4-B19E-47CB-B720-CD6042754DCA}"/>
                  </a:ext>
                </a:extLst>
              </p:cNvPr>
              <p:cNvSpPr txBox="1"/>
              <p:nvPr/>
            </p:nvSpPr>
            <p:spPr>
              <a:xfrm>
                <a:off x="1763688" y="1628800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425DE4-B19E-47CB-B720-CD60427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8800"/>
                <a:ext cx="502919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F844AA-54D5-48AE-9589-48080FBD0030}"/>
              </a:ext>
            </a:extLst>
          </p:cNvPr>
          <p:cNvSpPr/>
          <p:nvPr/>
        </p:nvSpPr>
        <p:spPr>
          <a:xfrm>
            <a:off x="1184567" y="1655504"/>
            <a:ext cx="106680" cy="236220"/>
          </a:xfrm>
          <a:custGeom>
            <a:avLst/>
            <a:gdLst>
              <a:gd name="connsiteX0" fmla="*/ 0 w 106680"/>
              <a:gd name="connsiteY0" fmla="*/ 236220 h 236220"/>
              <a:gd name="connsiteX1" fmla="*/ 38100 w 106680"/>
              <a:gd name="connsiteY1" fmla="*/ 83820 h 236220"/>
              <a:gd name="connsiteX2" fmla="*/ 106680 w 106680"/>
              <a:gd name="connsiteY2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36220">
                <a:moveTo>
                  <a:pt x="0" y="236220"/>
                </a:moveTo>
                <a:cubicBezTo>
                  <a:pt x="10160" y="179705"/>
                  <a:pt x="20320" y="123190"/>
                  <a:pt x="38100" y="83820"/>
                </a:cubicBezTo>
                <a:cubicBezTo>
                  <a:pt x="55880" y="44450"/>
                  <a:pt x="81280" y="22225"/>
                  <a:pt x="10668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D8D17C-373B-4A82-ADCB-B2630DB261D8}"/>
                  </a:ext>
                </a:extLst>
              </p:cNvPr>
              <p:cNvSpPr txBox="1"/>
              <p:nvPr/>
            </p:nvSpPr>
            <p:spPr>
              <a:xfrm>
                <a:off x="841669" y="1585659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D8D17C-373B-4A82-ADCB-B2630DB2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9" y="1585659"/>
                <a:ext cx="50291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522842-D0B5-4D61-88BB-2FDFC27411CA}"/>
                  </a:ext>
                </a:extLst>
              </p:cNvPr>
              <p:cNvSpPr txBox="1"/>
              <p:nvPr/>
            </p:nvSpPr>
            <p:spPr>
              <a:xfrm>
                <a:off x="1344588" y="266078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522842-D0B5-4D61-88BB-2FDFC2741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588" y="2660788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 r="-1667"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B22B15-4422-40BB-A7C5-882FDFF4BDE3}"/>
                  </a:ext>
                </a:extLst>
              </p:cNvPr>
              <p:cNvSpPr txBox="1"/>
              <p:nvPr/>
            </p:nvSpPr>
            <p:spPr>
              <a:xfrm>
                <a:off x="3104237" y="1001613"/>
                <a:ext cx="519809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diagram shows a particle in equilibrium under the forces shown. By resolving horizontally and vertically find the magnitudes of the forces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B22B15-4422-40BB-A7C5-882FDFF4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237" y="1001613"/>
                <a:ext cx="519809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812D3-A3B4-4EAA-AC46-E359364221C1}"/>
                  </a:ext>
                </a:extLst>
              </p:cNvPr>
              <p:cNvSpPr txBox="1"/>
              <p:nvPr/>
            </p:nvSpPr>
            <p:spPr>
              <a:xfrm>
                <a:off x="2249066" y="4401234"/>
                <a:ext cx="5523334" cy="207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=3.27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sf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=4.46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812D3-A3B4-4EAA-AC46-E35936422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66" y="4401234"/>
                <a:ext cx="5523334" cy="2071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AA703-11E5-4196-B4B8-353D4CA204EB}"/>
                  </a:ext>
                </a:extLst>
              </p:cNvPr>
              <p:cNvSpPr txBox="1"/>
              <p:nvPr/>
            </p:nvSpPr>
            <p:spPr>
              <a:xfrm>
                <a:off x="4750296" y="3232844"/>
                <a:ext cx="3250704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Note</a:t>
                </a:r>
                <a:r>
                  <a:rPr lang="en-GB" sz="1200" dirty="0"/>
                  <a:t>: There are two ways of thinking about this. Either “overall force in horizontal direction is 0”, thus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30°−4</m:t>
                        </m:r>
                      </m:e>
                    </m:func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, or “forces right = force left”, as used here.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AA703-11E5-4196-B4B8-353D4CA2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96" y="3232844"/>
                <a:ext cx="3250704" cy="830997"/>
              </a:xfrm>
              <a:prstGeom prst="rect">
                <a:avLst/>
              </a:prstGeom>
              <a:blipFill>
                <a:blip r:embed="rId9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648E6A-80BB-4603-87F7-9DD5C5010828}"/>
              </a:ext>
            </a:extLst>
          </p:cNvPr>
          <p:cNvCxnSpPr/>
          <p:nvPr/>
        </p:nvCxnSpPr>
        <p:spPr>
          <a:xfrm flipH="1">
            <a:off x="4318248" y="3917135"/>
            <a:ext cx="432048" cy="44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CFCE563-88B8-4E32-A29D-ACFF3CD5CBF9}"/>
              </a:ext>
            </a:extLst>
          </p:cNvPr>
          <p:cNvSpPr/>
          <p:nvPr/>
        </p:nvSpPr>
        <p:spPr>
          <a:xfrm>
            <a:off x="2771800" y="3158191"/>
            <a:ext cx="5668647" cy="3314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188F6F-F962-4BA5-AC35-8E3C5AFE9856}"/>
              </a:ext>
            </a:extLst>
          </p:cNvPr>
          <p:cNvSpPr/>
          <p:nvPr/>
        </p:nvSpPr>
        <p:spPr>
          <a:xfrm>
            <a:off x="3048000" y="196283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Just resolve separately in the horizontal and vertical directions, as before.</a:t>
            </a:r>
          </a:p>
        </p:txBody>
      </p:sp>
    </p:spTree>
    <p:extLst>
      <p:ext uri="{BB962C8B-B14F-4D97-AF65-F5344CB8AC3E}">
        <p14:creationId xmlns:p14="http://schemas.microsoft.com/office/powerpoint/2010/main" val="26931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9F1053-1D7F-448E-B886-8F959EC45EF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C06305AE-5E59-48F4-A9C4-B270B8B8D59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Unknown forces on inclined planes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7FB0F38-E572-4FA0-BE0B-B0B8DCC2EFE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DECBE-8969-4732-B283-6534755B43EC}"/>
                  </a:ext>
                </a:extLst>
              </p:cNvPr>
              <p:cNvSpPr txBox="1"/>
              <p:nvPr/>
            </p:nvSpPr>
            <p:spPr>
              <a:xfrm>
                <a:off x="456286" y="773013"/>
                <a:ext cx="8004145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diagram shows a particle in equilibrium on an inclined plane under the forces shown. Find the magnitude of the force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and the size of the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DECBE-8969-4732-B283-6534755B4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6" y="773013"/>
                <a:ext cx="800414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CEA7876-D2E3-4A32-8DF7-CD704AE2359E}"/>
              </a:ext>
            </a:extLst>
          </p:cNvPr>
          <p:cNvSpPr/>
          <p:nvPr/>
        </p:nvSpPr>
        <p:spPr>
          <a:xfrm>
            <a:off x="2205433" y="2620328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F31B4-81A8-447D-9655-65C6F4AF75D7}"/>
              </a:ext>
            </a:extLst>
          </p:cNvPr>
          <p:cNvCxnSpPr>
            <a:cxnSpLocks/>
          </p:cNvCxnSpPr>
          <p:nvPr/>
        </p:nvCxnSpPr>
        <p:spPr>
          <a:xfrm flipV="1">
            <a:off x="2335574" y="1892836"/>
            <a:ext cx="404690" cy="7528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366477-0B77-4AEE-A5EC-E9FBBD61DD18}"/>
                  </a:ext>
                </a:extLst>
              </p:cNvPr>
              <p:cNvSpPr txBox="1"/>
              <p:nvPr/>
            </p:nvSpPr>
            <p:spPr>
              <a:xfrm>
                <a:off x="2333272" y="188230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366477-0B77-4AEE-A5EC-E9FBBD61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72" y="1882308"/>
                <a:ext cx="37067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89E8F-66B2-445D-80E1-B392F6631C44}"/>
              </a:ext>
            </a:extLst>
          </p:cNvPr>
          <p:cNvCxnSpPr>
            <a:cxnSpLocks/>
          </p:cNvCxnSpPr>
          <p:nvPr/>
        </p:nvCxnSpPr>
        <p:spPr>
          <a:xfrm flipV="1">
            <a:off x="707390" y="3528060"/>
            <a:ext cx="694690" cy="1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3F5E1E-656B-4DF4-8D8A-4DF273B274C4}"/>
              </a:ext>
            </a:extLst>
          </p:cNvPr>
          <p:cNvCxnSpPr>
            <a:cxnSpLocks/>
          </p:cNvCxnSpPr>
          <p:nvPr/>
        </p:nvCxnSpPr>
        <p:spPr>
          <a:xfrm flipH="1" flipV="1">
            <a:off x="2005330" y="2142490"/>
            <a:ext cx="229046" cy="487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7DE301-1DF8-42B2-B3EE-078EE908CBCC}"/>
                  </a:ext>
                </a:extLst>
              </p:cNvPr>
              <p:cNvSpPr txBox="1"/>
              <p:nvPr/>
            </p:nvSpPr>
            <p:spPr>
              <a:xfrm>
                <a:off x="1732929" y="190195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7DE301-1DF8-42B2-B3EE-078EE908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29" y="1901957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BC9D46-4C36-4055-A0BD-052C5C444AE9}"/>
              </a:ext>
            </a:extLst>
          </p:cNvPr>
          <p:cNvCxnSpPr>
            <a:cxnSpLocks/>
          </p:cNvCxnSpPr>
          <p:nvPr/>
        </p:nvCxnSpPr>
        <p:spPr>
          <a:xfrm>
            <a:off x="2284139" y="2774236"/>
            <a:ext cx="1861" cy="813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B923F7-6560-4B06-89FC-78319B0F2A1D}"/>
              </a:ext>
            </a:extLst>
          </p:cNvPr>
          <p:cNvSpPr/>
          <p:nvPr/>
        </p:nvSpPr>
        <p:spPr>
          <a:xfrm rot="20412685">
            <a:off x="2475115" y="2449910"/>
            <a:ext cx="38100" cy="19050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F23ADF-1394-408F-B097-F2A6F8EA056E}"/>
                  </a:ext>
                </a:extLst>
              </p:cNvPr>
              <p:cNvSpPr txBox="1"/>
              <p:nvPr/>
            </p:nvSpPr>
            <p:spPr>
              <a:xfrm>
                <a:off x="1049700" y="3267597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F23ADF-1394-408F-B097-F2A6F8EA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00" y="3267597"/>
                <a:ext cx="50291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E74D6C-4DAF-4D29-8F48-6F5A207DF676}"/>
              </a:ext>
            </a:extLst>
          </p:cNvPr>
          <p:cNvSpPr/>
          <p:nvPr/>
        </p:nvSpPr>
        <p:spPr>
          <a:xfrm rot="8820806">
            <a:off x="1083293" y="3308752"/>
            <a:ext cx="78297" cy="220056"/>
          </a:xfrm>
          <a:custGeom>
            <a:avLst/>
            <a:gdLst>
              <a:gd name="connsiteX0" fmla="*/ 0 w 106680"/>
              <a:gd name="connsiteY0" fmla="*/ 236220 h 236220"/>
              <a:gd name="connsiteX1" fmla="*/ 38100 w 106680"/>
              <a:gd name="connsiteY1" fmla="*/ 83820 h 236220"/>
              <a:gd name="connsiteX2" fmla="*/ 106680 w 106680"/>
              <a:gd name="connsiteY2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36220">
                <a:moveTo>
                  <a:pt x="0" y="236220"/>
                </a:moveTo>
                <a:cubicBezTo>
                  <a:pt x="10160" y="179705"/>
                  <a:pt x="20320" y="123190"/>
                  <a:pt x="38100" y="83820"/>
                </a:cubicBezTo>
                <a:cubicBezTo>
                  <a:pt x="55880" y="44450"/>
                  <a:pt x="81280" y="22225"/>
                  <a:pt x="10668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95A517-303C-44C1-AEBA-69A48B725D53}"/>
                  </a:ext>
                </a:extLst>
              </p:cNvPr>
              <p:cNvSpPr txBox="1"/>
              <p:nvPr/>
            </p:nvSpPr>
            <p:spPr>
              <a:xfrm>
                <a:off x="1948860" y="309372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95A517-303C-44C1-AEBA-69A48B72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60" y="3093720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248716-025A-4CEE-BF83-54AB82AACBE1}"/>
              </a:ext>
            </a:extLst>
          </p:cNvPr>
          <p:cNvCxnSpPr>
            <a:cxnSpLocks/>
          </p:cNvCxnSpPr>
          <p:nvPr/>
        </p:nvCxnSpPr>
        <p:spPr>
          <a:xfrm flipV="1">
            <a:off x="662940" y="2194841"/>
            <a:ext cx="2916223" cy="1309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2441EC-D94F-4914-B42B-5DAF22D400EB}"/>
              </a:ext>
            </a:extLst>
          </p:cNvPr>
          <p:cNvCxnSpPr>
            <a:cxnSpLocks/>
          </p:cNvCxnSpPr>
          <p:nvPr/>
        </p:nvCxnSpPr>
        <p:spPr>
          <a:xfrm flipH="1">
            <a:off x="1577340" y="2743241"/>
            <a:ext cx="638245" cy="281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C023BB-98D1-4804-95F5-31E5A2B4F6CE}"/>
                  </a:ext>
                </a:extLst>
              </p:cNvPr>
              <p:cNvSpPr txBox="1"/>
              <p:nvPr/>
            </p:nvSpPr>
            <p:spPr>
              <a:xfrm>
                <a:off x="1220718" y="2897725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C023BB-98D1-4804-95F5-31E5A2B4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18" y="2897725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0B54D-0FC7-4D4F-8744-7AECE6D4ACDA}"/>
              </a:ext>
            </a:extLst>
          </p:cNvPr>
          <p:cNvCxnSpPr>
            <a:cxnSpLocks/>
          </p:cNvCxnSpPr>
          <p:nvPr/>
        </p:nvCxnSpPr>
        <p:spPr>
          <a:xfrm>
            <a:off x="2362200" y="2819400"/>
            <a:ext cx="297180" cy="67056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FD02A7-AED5-48B9-9589-C53A73FD420B}"/>
                  </a:ext>
                </a:extLst>
              </p:cNvPr>
              <p:cNvSpPr txBox="1"/>
              <p:nvPr/>
            </p:nvSpPr>
            <p:spPr>
              <a:xfrm>
                <a:off x="2335485" y="2321859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FD02A7-AED5-48B9-9589-C53A73FD4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85" y="2321859"/>
                <a:ext cx="50291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22DBC4-2E24-413F-B66F-7E7C8018C41A}"/>
              </a:ext>
            </a:extLst>
          </p:cNvPr>
          <p:cNvCxnSpPr>
            <a:cxnSpLocks/>
          </p:cNvCxnSpPr>
          <p:nvPr/>
        </p:nvCxnSpPr>
        <p:spPr>
          <a:xfrm flipH="1">
            <a:off x="2333625" y="3498850"/>
            <a:ext cx="298450" cy="123825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DC6D18-4733-4F08-BA59-3F2775B43395}"/>
                  </a:ext>
                </a:extLst>
              </p:cNvPr>
              <p:cNvSpPr txBox="1"/>
              <p:nvPr/>
            </p:nvSpPr>
            <p:spPr>
              <a:xfrm>
                <a:off x="2144276" y="3032760"/>
                <a:ext cx="5029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DC6D18-4733-4F08-BA59-3F2775B43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76" y="3032760"/>
                <a:ext cx="50291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BC1FBB-25F9-4714-9C3B-DDAA5AF272EB}"/>
              </a:ext>
            </a:extLst>
          </p:cNvPr>
          <p:cNvSpPr/>
          <p:nvPr/>
        </p:nvSpPr>
        <p:spPr>
          <a:xfrm rot="14166194">
            <a:off x="2323320" y="2905711"/>
            <a:ext cx="50680" cy="135528"/>
          </a:xfrm>
          <a:custGeom>
            <a:avLst/>
            <a:gdLst>
              <a:gd name="connsiteX0" fmla="*/ 0 w 106680"/>
              <a:gd name="connsiteY0" fmla="*/ 236220 h 236220"/>
              <a:gd name="connsiteX1" fmla="*/ 38100 w 106680"/>
              <a:gd name="connsiteY1" fmla="*/ 83820 h 236220"/>
              <a:gd name="connsiteX2" fmla="*/ 106680 w 106680"/>
              <a:gd name="connsiteY2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36220">
                <a:moveTo>
                  <a:pt x="0" y="236220"/>
                </a:moveTo>
                <a:cubicBezTo>
                  <a:pt x="10160" y="179705"/>
                  <a:pt x="20320" y="123190"/>
                  <a:pt x="38100" y="83820"/>
                </a:cubicBezTo>
                <a:cubicBezTo>
                  <a:pt x="55880" y="44450"/>
                  <a:pt x="81280" y="22225"/>
                  <a:pt x="10668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222931-BEB0-4F8D-AA4E-588F226AA5ED}"/>
              </a:ext>
            </a:extLst>
          </p:cNvPr>
          <p:cNvCxnSpPr>
            <a:cxnSpLocks/>
          </p:cNvCxnSpPr>
          <p:nvPr/>
        </p:nvCxnSpPr>
        <p:spPr>
          <a:xfrm flipV="1">
            <a:off x="2428875" y="2409825"/>
            <a:ext cx="495300" cy="238126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0BB71A-459B-40B6-81ED-DF65FAB2578C}"/>
              </a:ext>
            </a:extLst>
          </p:cNvPr>
          <p:cNvCxnSpPr>
            <a:cxnSpLocks/>
          </p:cNvCxnSpPr>
          <p:nvPr/>
        </p:nvCxnSpPr>
        <p:spPr>
          <a:xfrm flipH="1" flipV="1">
            <a:off x="2757488" y="2024063"/>
            <a:ext cx="195262" cy="37623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D90955-2B57-4616-90F5-638972F2C8B7}"/>
                  </a:ext>
                </a:extLst>
              </p:cNvPr>
              <p:cNvSpPr txBox="1"/>
              <p:nvPr/>
            </p:nvSpPr>
            <p:spPr>
              <a:xfrm>
                <a:off x="2358896" y="356774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D90955-2B57-4616-90F5-638972F2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96" y="3567748"/>
                <a:ext cx="370676" cy="261610"/>
              </a:xfrm>
              <a:prstGeom prst="rect">
                <a:avLst/>
              </a:prstGeom>
              <a:blipFill>
                <a:blip r:embed="rId10"/>
                <a:stretch>
                  <a:fillRect r="-60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993634-DB3E-464E-8E62-AAA9BA7CE2C6}"/>
                  </a:ext>
                </a:extLst>
              </p:cNvPr>
              <p:cNvSpPr txBox="1"/>
              <p:nvPr/>
            </p:nvSpPr>
            <p:spPr>
              <a:xfrm>
                <a:off x="2478086" y="2962915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993634-DB3E-464E-8E62-AAA9BA7C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86" y="2962915"/>
                <a:ext cx="370676" cy="261610"/>
              </a:xfrm>
              <a:prstGeom prst="rect">
                <a:avLst/>
              </a:prstGeom>
              <a:blipFill>
                <a:blip r:embed="rId11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E39618A-D044-4275-A059-275139B288F8}"/>
                  </a:ext>
                </a:extLst>
              </p:cNvPr>
              <p:cNvSpPr txBox="1"/>
              <p:nvPr/>
            </p:nvSpPr>
            <p:spPr>
              <a:xfrm>
                <a:off x="2594169" y="256640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E39618A-D044-4275-A059-275139B2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69" y="2566407"/>
                <a:ext cx="370676" cy="261610"/>
              </a:xfrm>
              <a:prstGeom prst="rect">
                <a:avLst/>
              </a:prstGeom>
              <a:blipFill>
                <a:blip r:embed="rId1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7163DE-BB93-4B54-A32B-5E8039B686EB}"/>
                  </a:ext>
                </a:extLst>
              </p:cNvPr>
              <p:cNvSpPr txBox="1"/>
              <p:nvPr/>
            </p:nvSpPr>
            <p:spPr>
              <a:xfrm>
                <a:off x="2803313" y="2002779"/>
                <a:ext cx="5875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7163DE-BB93-4B54-A32B-5E8039B6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13" y="2002779"/>
                <a:ext cx="58758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7B22FBD3-0960-4F7A-9661-5225AF58DB02}"/>
              </a:ext>
            </a:extLst>
          </p:cNvPr>
          <p:cNvSpPr/>
          <p:nvPr/>
        </p:nvSpPr>
        <p:spPr>
          <a:xfrm>
            <a:off x="2875279" y="1990726"/>
            <a:ext cx="576581" cy="3105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8F165-E471-4311-8F36-6E2714D8B0FB}"/>
              </a:ext>
            </a:extLst>
          </p:cNvPr>
          <p:cNvSpPr/>
          <p:nvPr/>
        </p:nvSpPr>
        <p:spPr>
          <a:xfrm>
            <a:off x="2667152" y="2598990"/>
            <a:ext cx="632308" cy="30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0D7DD4-DF2A-45DF-916B-54136309DA54}"/>
              </a:ext>
            </a:extLst>
          </p:cNvPr>
          <p:cNvSpPr/>
          <p:nvPr/>
        </p:nvSpPr>
        <p:spPr>
          <a:xfrm>
            <a:off x="2550864" y="2972215"/>
            <a:ext cx="626676" cy="27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08E879-9D9A-422D-8013-55F3711BAF59}"/>
              </a:ext>
            </a:extLst>
          </p:cNvPr>
          <p:cNvSpPr/>
          <p:nvPr/>
        </p:nvSpPr>
        <p:spPr>
          <a:xfrm>
            <a:off x="2416234" y="3598623"/>
            <a:ext cx="626676" cy="27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8C42D2-B91D-42FA-B1BF-9ECB602B39BD}"/>
                  </a:ext>
                </a:extLst>
              </p:cNvPr>
              <p:cNvSpPr txBox="1"/>
              <p:nvPr/>
            </p:nvSpPr>
            <p:spPr>
              <a:xfrm>
                <a:off x="3975404" y="1700808"/>
                <a:ext cx="4388420" cy="425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=8+5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+2=5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sz="1400" dirty="0"/>
                  <a:t>When we have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400" dirty="0"/>
                  <a:t>, a good strategy is to divide them so we get just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400" dirty="0"/>
                  <a:t>. You may have seen this in Year 2 trigonometry when expressing trig sums in the form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=8+5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8+5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=0.222…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=12.5°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12.5…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=10.8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8C42D2-B91D-42FA-B1BF-9ECB602B3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04" y="1700808"/>
                <a:ext cx="4388420" cy="4254754"/>
              </a:xfrm>
              <a:prstGeom prst="rect">
                <a:avLst/>
              </a:prstGeom>
              <a:blipFill>
                <a:blip r:embed="rId14"/>
                <a:stretch>
                  <a:fillRect l="-417" b="-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6BDA593B-1AB9-4DC0-B51D-A81643F1FC1E}"/>
              </a:ext>
            </a:extLst>
          </p:cNvPr>
          <p:cNvSpPr/>
          <p:nvPr/>
        </p:nvSpPr>
        <p:spPr>
          <a:xfrm>
            <a:off x="3939087" y="1608403"/>
            <a:ext cx="4449903" cy="452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50">
            <a:extLst>
              <a:ext uri="{FF2B5EF4-FFF2-40B4-BE49-F238E27FC236}">
                <a16:creationId xmlns:a16="http://schemas.microsoft.com/office/drawing/2014/main" id="{9CAB0B74-815A-4B49-A1A4-72178CE9879C}"/>
              </a:ext>
            </a:extLst>
          </p:cNvPr>
          <p:cNvSpPr txBox="1"/>
          <p:nvPr/>
        </p:nvSpPr>
        <p:spPr>
          <a:xfrm>
            <a:off x="822915" y="4397097"/>
            <a:ext cx="1820027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Recall the recommendation to use dotted labelled arrow for the components of forces in diagrams.</a:t>
            </a:r>
          </a:p>
        </p:txBody>
      </p:sp>
    </p:spTree>
    <p:extLst>
      <p:ext uri="{BB962C8B-B14F-4D97-AF65-F5344CB8AC3E}">
        <p14:creationId xmlns:p14="http://schemas.microsoft.com/office/powerpoint/2010/main" val="40547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F30F5F-DA34-4883-A518-0CD570F179C4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C2745CC2-7454-461C-AEBD-0466B537A73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D1376F-C094-49A2-8244-F6D251B0B9B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2C0324-599C-462F-B691-FFBCA0C43C6E}"/>
                  </a:ext>
                </a:extLst>
              </p:cNvPr>
              <p:cNvSpPr txBox="1"/>
              <p:nvPr/>
            </p:nvSpPr>
            <p:spPr>
              <a:xfrm>
                <a:off x="456286" y="773013"/>
                <a:ext cx="8004145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diagram shows a particle in equilibrium on an inclined plane under the forces shown. Find the magnitude of the force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dirty="0"/>
                  <a:t> and the size of the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2C0324-599C-462F-B691-FFBCA0C4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6" y="773013"/>
                <a:ext cx="800414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557BD01-C8DA-4B03-B006-2C2658C26436}"/>
              </a:ext>
            </a:extLst>
          </p:cNvPr>
          <p:cNvSpPr/>
          <p:nvPr/>
        </p:nvSpPr>
        <p:spPr>
          <a:xfrm>
            <a:off x="2205433" y="2620328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9F209-5061-4C47-935F-CC1CAA3D6B2B}"/>
              </a:ext>
            </a:extLst>
          </p:cNvPr>
          <p:cNvCxnSpPr>
            <a:cxnSpLocks/>
          </p:cNvCxnSpPr>
          <p:nvPr/>
        </p:nvCxnSpPr>
        <p:spPr>
          <a:xfrm>
            <a:off x="1289050" y="2324100"/>
            <a:ext cx="908050" cy="361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764DB5-2F99-44C1-A948-832FD15D46B9}"/>
                  </a:ext>
                </a:extLst>
              </p:cNvPr>
              <p:cNvSpPr txBox="1"/>
              <p:nvPr/>
            </p:nvSpPr>
            <p:spPr>
              <a:xfrm>
                <a:off x="1480785" y="220615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764DB5-2F99-44C1-A948-832FD15D4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85" y="2206158"/>
                <a:ext cx="37067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2C9420-BF13-45B4-B85E-6DD887DDEEFB}"/>
              </a:ext>
            </a:extLst>
          </p:cNvPr>
          <p:cNvCxnSpPr>
            <a:cxnSpLocks/>
          </p:cNvCxnSpPr>
          <p:nvPr/>
        </p:nvCxnSpPr>
        <p:spPr>
          <a:xfrm flipV="1">
            <a:off x="707390" y="3528060"/>
            <a:ext cx="694690" cy="1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714317-9B74-4619-AD53-D5E2932F6B9D}"/>
              </a:ext>
            </a:extLst>
          </p:cNvPr>
          <p:cNvCxnSpPr>
            <a:cxnSpLocks/>
          </p:cNvCxnSpPr>
          <p:nvPr/>
        </p:nvCxnSpPr>
        <p:spPr>
          <a:xfrm flipH="1" flipV="1">
            <a:off x="2005330" y="2142490"/>
            <a:ext cx="229046" cy="487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208394-9F4F-4F6A-99E1-D78D6B45CADF}"/>
                  </a:ext>
                </a:extLst>
              </p:cNvPr>
              <p:cNvSpPr txBox="1"/>
              <p:nvPr/>
            </p:nvSpPr>
            <p:spPr>
              <a:xfrm>
                <a:off x="1732929" y="190195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14 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208394-9F4F-4F6A-99E1-D78D6B45C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29" y="1901957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 r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6019C-0500-4A7D-8C4D-C15FA3ABE046}"/>
              </a:ext>
            </a:extLst>
          </p:cNvPr>
          <p:cNvCxnSpPr>
            <a:cxnSpLocks/>
          </p:cNvCxnSpPr>
          <p:nvPr/>
        </p:nvCxnSpPr>
        <p:spPr>
          <a:xfrm>
            <a:off x="2284139" y="2774236"/>
            <a:ext cx="1861" cy="813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083D7C-75EC-400F-AD8F-FC30226E2A04}"/>
              </a:ext>
            </a:extLst>
          </p:cNvPr>
          <p:cNvSpPr/>
          <p:nvPr/>
        </p:nvSpPr>
        <p:spPr>
          <a:xfrm rot="11320860">
            <a:off x="1972672" y="2620565"/>
            <a:ext cx="38100" cy="19050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1DF6D5-403E-4864-937E-E36B7AD2529F}"/>
                  </a:ext>
                </a:extLst>
              </p:cNvPr>
              <p:cNvSpPr txBox="1"/>
              <p:nvPr/>
            </p:nvSpPr>
            <p:spPr>
              <a:xfrm>
                <a:off x="1049700" y="3267597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1DF6D5-403E-4864-937E-E36B7AD2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00" y="3267597"/>
                <a:ext cx="50291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B4FF8-BEAE-4E37-A912-A2374D0B8315}"/>
              </a:ext>
            </a:extLst>
          </p:cNvPr>
          <p:cNvSpPr/>
          <p:nvPr/>
        </p:nvSpPr>
        <p:spPr>
          <a:xfrm rot="8820806">
            <a:off x="1083293" y="3308752"/>
            <a:ext cx="78297" cy="220056"/>
          </a:xfrm>
          <a:custGeom>
            <a:avLst/>
            <a:gdLst>
              <a:gd name="connsiteX0" fmla="*/ 0 w 106680"/>
              <a:gd name="connsiteY0" fmla="*/ 236220 h 236220"/>
              <a:gd name="connsiteX1" fmla="*/ 38100 w 106680"/>
              <a:gd name="connsiteY1" fmla="*/ 83820 h 236220"/>
              <a:gd name="connsiteX2" fmla="*/ 106680 w 106680"/>
              <a:gd name="connsiteY2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36220">
                <a:moveTo>
                  <a:pt x="0" y="236220"/>
                </a:moveTo>
                <a:cubicBezTo>
                  <a:pt x="10160" y="179705"/>
                  <a:pt x="20320" y="123190"/>
                  <a:pt x="38100" y="83820"/>
                </a:cubicBezTo>
                <a:cubicBezTo>
                  <a:pt x="55880" y="44450"/>
                  <a:pt x="81280" y="22225"/>
                  <a:pt x="10668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94E7B0-A641-41B0-A66F-02FE6DCC320A}"/>
                  </a:ext>
                </a:extLst>
              </p:cNvPr>
              <p:cNvSpPr txBox="1"/>
              <p:nvPr/>
            </p:nvSpPr>
            <p:spPr>
              <a:xfrm>
                <a:off x="1948860" y="309372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94E7B0-A641-41B0-A66F-02FE6DCC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60" y="3093720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4CD730-AAC3-426A-A085-C8B6D1155873}"/>
              </a:ext>
            </a:extLst>
          </p:cNvPr>
          <p:cNvCxnSpPr>
            <a:cxnSpLocks/>
          </p:cNvCxnSpPr>
          <p:nvPr/>
        </p:nvCxnSpPr>
        <p:spPr>
          <a:xfrm flipV="1">
            <a:off x="662940" y="2194841"/>
            <a:ext cx="2916223" cy="1309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558A5-CC0A-4983-8584-9889C8509BE1}"/>
              </a:ext>
            </a:extLst>
          </p:cNvPr>
          <p:cNvCxnSpPr>
            <a:cxnSpLocks/>
          </p:cNvCxnSpPr>
          <p:nvPr/>
        </p:nvCxnSpPr>
        <p:spPr>
          <a:xfrm flipH="1">
            <a:off x="1147763" y="2743241"/>
            <a:ext cx="1067823" cy="476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EC00-6358-49B5-B6A6-7628E839D1BD}"/>
                  </a:ext>
                </a:extLst>
              </p:cNvPr>
              <p:cNvSpPr txBox="1"/>
              <p:nvPr/>
            </p:nvSpPr>
            <p:spPr>
              <a:xfrm>
                <a:off x="1001643" y="290725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EC00-6358-49B5-B6A6-7628E839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43" y="2907250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7D15AB-A1A9-4925-A1BB-33A25853EDF1}"/>
                  </a:ext>
                </a:extLst>
              </p:cNvPr>
              <p:cNvSpPr txBox="1"/>
              <p:nvPr/>
            </p:nvSpPr>
            <p:spPr>
              <a:xfrm>
                <a:off x="1637779" y="2566334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7D15AB-A1A9-4925-A1BB-33A25853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79" y="2566334"/>
                <a:ext cx="502919" cy="26161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B04184-84EB-4134-A95E-38799256FFE2}"/>
                  </a:ext>
                </a:extLst>
              </p:cNvPr>
              <p:cNvSpPr txBox="1"/>
              <p:nvPr/>
            </p:nvSpPr>
            <p:spPr>
              <a:xfrm>
                <a:off x="3975404" y="1700808"/>
                <a:ext cx="4388420" cy="338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=5+6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=14−6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=5+6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4−6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5+6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=47.7°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47.7…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5+6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=11.9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B04184-84EB-4134-A95E-38799256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04" y="1700808"/>
                <a:ext cx="4388420" cy="3387402"/>
              </a:xfrm>
              <a:prstGeom prst="rect">
                <a:avLst/>
              </a:prstGeom>
              <a:blipFill>
                <a:blip r:embed="rId9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7DF049FF-47C0-47E7-840A-761A59545FA4}"/>
              </a:ext>
            </a:extLst>
          </p:cNvPr>
          <p:cNvSpPr/>
          <p:nvPr/>
        </p:nvSpPr>
        <p:spPr>
          <a:xfrm>
            <a:off x="4310683" y="1580124"/>
            <a:ext cx="3864147" cy="887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3F1F6B-07A6-4150-A990-AFEA34D36053}"/>
              </a:ext>
            </a:extLst>
          </p:cNvPr>
          <p:cNvSpPr/>
          <p:nvPr/>
        </p:nvSpPr>
        <p:spPr>
          <a:xfrm>
            <a:off x="4310683" y="2602975"/>
            <a:ext cx="3864147" cy="2684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3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56-57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4FC246-ABD8-890A-55FD-5CC3AEB6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836712"/>
            <a:ext cx="81915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7875350-7A46-84E7-4A12-BB734C1E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038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6C59DA-FF85-5ED1-FB89-B0650C4F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" y="980728"/>
            <a:ext cx="71151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32352732-4913-4791-A362-F3CD29343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FEBD4-5A40-4A65-B129-FD31F3D25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C1FE50-4249-4C5B-AC2A-6E9FE5F3E4CB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25979</TotalTime>
  <Words>573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M2 Chapter 7: Application of Forces  Static 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955</cp:revision>
  <dcterms:created xsi:type="dcterms:W3CDTF">2013-02-28T07:36:55Z</dcterms:created>
  <dcterms:modified xsi:type="dcterms:W3CDTF">2024-06-22T14:16:56Z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