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547" r:id="rId5"/>
    <p:sldId id="688" r:id="rId6"/>
    <p:sldId id="689" r:id="rId7"/>
    <p:sldId id="691" r:id="rId8"/>
    <p:sldId id="690" r:id="rId9"/>
    <p:sldId id="692" r:id="rId10"/>
    <p:sldId id="694" r:id="rId11"/>
    <p:sldId id="698" r:id="rId12"/>
    <p:sldId id="549" r:id="rId13"/>
    <p:sldId id="543" r:id="rId14"/>
    <p:sldId id="550" r:id="rId15"/>
    <p:sldId id="551" r:id="rId16"/>
    <p:sldId id="695" r:id="rId17"/>
    <p:sldId id="696" r:id="rId18"/>
    <p:sldId id="697" r:id="rId19"/>
    <p:sldId id="54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A1C14-0A4A-4D2E-BD6C-8C79514A83CF}" v="4" dt="2025-07-02T14:40:0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E660B6C7-BFA5-4865-B8BE-A9753879AC3B}"/>
    <pc:docChg chg="modSld">
      <pc:chgData name="Dieter Beaven" userId="9bbdb69f-69d0-4759-aa9b-5c090a2da237" providerId="ADAL" clId="{E660B6C7-BFA5-4865-B8BE-A9753879AC3B}" dt="2025-04-25T15:27:54.574" v="3" actId="20577"/>
      <pc:docMkLst>
        <pc:docMk/>
      </pc:docMkLst>
      <pc:sldChg chg="modSp mod">
        <pc:chgData name="Dieter Beaven" userId="9bbdb69f-69d0-4759-aa9b-5c090a2da237" providerId="ADAL" clId="{E660B6C7-BFA5-4865-B8BE-A9753879AC3B}" dt="2025-04-25T15:27:48.231" v="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E660B6C7-BFA5-4865-B8BE-A9753879AC3B}" dt="2025-04-25T15:27:48.231" v="0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E660B6C7-BFA5-4865-B8BE-A9753879AC3B}" dt="2025-04-25T15:27:54.574" v="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E660B6C7-BFA5-4865-B8BE-A9753879AC3B}" dt="2025-04-25T15:27:54.574" v="3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E660B6C7-BFA5-4865-B8BE-A9753879AC3B}" dt="2025-04-25T15:27:52.215" v="2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852A1C14-0A4A-4D2E-BD6C-8C79514A83CF}"/>
    <pc:docChg chg="custSel addSld delSld modSld">
      <pc:chgData name="Dieter Beaven" userId="9bbdb69f-69d0-4759-aa9b-5c090a2da237" providerId="ADAL" clId="{852A1C14-0A4A-4D2E-BD6C-8C79514A83CF}" dt="2025-07-02T14:40:24.318" v="54" actId="14100"/>
      <pc:docMkLst>
        <pc:docMk/>
      </pc:docMkLst>
      <pc:sldChg chg="addSp delSp modSp mod">
        <pc:chgData name="Dieter Beaven" userId="9bbdb69f-69d0-4759-aa9b-5c090a2da237" providerId="ADAL" clId="{852A1C14-0A4A-4D2E-BD6C-8C79514A83CF}" dt="2025-06-18T15:29:13.143" v="3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852A1C14-0A4A-4D2E-BD6C-8C79514A83CF}" dt="2025-06-18T15:29:13.143" v="3" actId="1076"/>
          <ac:picMkLst>
            <pc:docMk/>
            <pc:sldMk cId="3896053727" sldId="543"/>
            <ac:picMk id="8" creationId="{C0A131BC-7271-B69C-723A-76EB90D2082B}"/>
          </ac:picMkLst>
        </pc:picChg>
      </pc:sldChg>
      <pc:sldChg chg="addSp modSp mod">
        <pc:chgData name="Dieter Beaven" userId="9bbdb69f-69d0-4759-aa9b-5c090a2da237" providerId="ADAL" clId="{852A1C14-0A4A-4D2E-BD6C-8C79514A83CF}" dt="2025-06-20T14:51:05.320" v="51" actId="1035"/>
        <pc:sldMkLst>
          <pc:docMk/>
          <pc:sldMk cId="3458699803" sldId="545"/>
        </pc:sldMkLst>
        <pc:picChg chg="add mod">
          <ac:chgData name="Dieter Beaven" userId="9bbdb69f-69d0-4759-aa9b-5c090a2da237" providerId="ADAL" clId="{852A1C14-0A4A-4D2E-BD6C-8C79514A83CF}" dt="2025-06-20T14:51:05.320" v="51" actId="1035"/>
          <ac:picMkLst>
            <pc:docMk/>
            <pc:sldMk cId="3458699803" sldId="545"/>
            <ac:picMk id="6" creationId="{A97B2B3A-09DB-70DC-6C6A-4968D1AB732E}"/>
          </ac:picMkLst>
        </pc:picChg>
      </pc:sldChg>
      <pc:sldChg chg="addSp delSp modSp mod">
        <pc:chgData name="Dieter Beaven" userId="9bbdb69f-69d0-4759-aa9b-5c090a2da237" providerId="ADAL" clId="{852A1C14-0A4A-4D2E-BD6C-8C79514A83CF}" dt="2025-06-18T15:31:42.535" v="23" actId="1036"/>
        <pc:sldMkLst>
          <pc:docMk/>
          <pc:sldMk cId="4091202299" sldId="550"/>
        </pc:sldMkLst>
        <pc:picChg chg="add mod">
          <ac:chgData name="Dieter Beaven" userId="9bbdb69f-69d0-4759-aa9b-5c090a2da237" providerId="ADAL" clId="{852A1C14-0A4A-4D2E-BD6C-8C79514A83CF}" dt="2025-06-18T15:31:42.535" v="23" actId="1036"/>
          <ac:picMkLst>
            <pc:docMk/>
            <pc:sldMk cId="4091202299" sldId="550"/>
            <ac:picMk id="10" creationId="{C764268D-DD2B-ABBD-1641-A9CA6927655E}"/>
          </ac:picMkLst>
        </pc:picChg>
      </pc:sldChg>
      <pc:sldChg chg="addSp modSp mod">
        <pc:chgData name="Dieter Beaven" userId="9bbdb69f-69d0-4759-aa9b-5c090a2da237" providerId="ADAL" clId="{852A1C14-0A4A-4D2E-BD6C-8C79514A83CF}" dt="2025-06-18T15:32:04.511" v="25" actId="1076"/>
        <pc:sldMkLst>
          <pc:docMk/>
          <pc:sldMk cId="3826585799" sldId="551"/>
        </pc:sldMkLst>
        <pc:picChg chg="add mod">
          <ac:chgData name="Dieter Beaven" userId="9bbdb69f-69d0-4759-aa9b-5c090a2da237" providerId="ADAL" clId="{852A1C14-0A4A-4D2E-BD6C-8C79514A83CF}" dt="2025-06-18T15:32:04.511" v="25" actId="1076"/>
          <ac:picMkLst>
            <pc:docMk/>
            <pc:sldMk cId="3826585799" sldId="551"/>
            <ac:picMk id="6" creationId="{EEE74198-8E65-759F-3A44-72A6C7DD272E}"/>
          </ac:picMkLst>
        </pc:picChg>
      </pc:sldChg>
      <pc:sldChg chg="del">
        <pc:chgData name="Dieter Beaven" userId="9bbdb69f-69d0-4759-aa9b-5c090a2da237" providerId="ADAL" clId="{852A1C14-0A4A-4D2E-BD6C-8C79514A83CF}" dt="2025-06-20T14:51:01.770" v="47" actId="47"/>
        <pc:sldMkLst>
          <pc:docMk/>
          <pc:sldMk cId="2531956736" sldId="552"/>
        </pc:sldMkLst>
      </pc:sldChg>
      <pc:sldChg chg="del">
        <pc:chgData name="Dieter Beaven" userId="9bbdb69f-69d0-4759-aa9b-5c090a2da237" providerId="ADAL" clId="{852A1C14-0A4A-4D2E-BD6C-8C79514A83CF}" dt="2025-07-02T14:40:14.741" v="53" actId="47"/>
        <pc:sldMkLst>
          <pc:docMk/>
          <pc:sldMk cId="522705986" sldId="693"/>
        </pc:sldMkLst>
      </pc:sldChg>
      <pc:sldChg chg="addSp delSp modSp add mod">
        <pc:chgData name="Dieter Beaven" userId="9bbdb69f-69d0-4759-aa9b-5c090a2da237" providerId="ADAL" clId="{852A1C14-0A4A-4D2E-BD6C-8C79514A83CF}" dt="2025-06-18T15:32:38.960" v="31" actId="1076"/>
        <pc:sldMkLst>
          <pc:docMk/>
          <pc:sldMk cId="1103993539" sldId="695"/>
        </pc:sldMkLst>
        <pc:picChg chg="add mod">
          <ac:chgData name="Dieter Beaven" userId="9bbdb69f-69d0-4759-aa9b-5c090a2da237" providerId="ADAL" clId="{852A1C14-0A4A-4D2E-BD6C-8C79514A83CF}" dt="2025-06-18T15:32:38.960" v="31" actId="1076"/>
          <ac:picMkLst>
            <pc:docMk/>
            <pc:sldMk cId="1103993539" sldId="695"/>
            <ac:picMk id="7" creationId="{E5DDC2E6-6739-5DA9-8F19-141C4D77D8B0}"/>
          </ac:picMkLst>
        </pc:picChg>
      </pc:sldChg>
      <pc:sldChg chg="addSp modSp add mod">
        <pc:chgData name="Dieter Beaven" userId="9bbdb69f-69d0-4759-aa9b-5c090a2da237" providerId="ADAL" clId="{852A1C14-0A4A-4D2E-BD6C-8C79514A83CF}" dt="2025-06-18T15:32:55.733" v="33" actId="1076"/>
        <pc:sldMkLst>
          <pc:docMk/>
          <pc:sldMk cId="3615842953" sldId="696"/>
        </pc:sldMkLst>
        <pc:picChg chg="add mod">
          <ac:chgData name="Dieter Beaven" userId="9bbdb69f-69d0-4759-aa9b-5c090a2da237" providerId="ADAL" clId="{852A1C14-0A4A-4D2E-BD6C-8C79514A83CF}" dt="2025-06-18T15:32:55.733" v="33" actId="1076"/>
          <ac:picMkLst>
            <pc:docMk/>
            <pc:sldMk cId="3615842953" sldId="696"/>
            <ac:picMk id="6" creationId="{D6C03708-B905-64AD-CBF1-F4F3780968FC}"/>
          </ac:picMkLst>
        </pc:picChg>
      </pc:sldChg>
      <pc:sldChg chg="addSp delSp modSp add mod">
        <pc:chgData name="Dieter Beaven" userId="9bbdb69f-69d0-4759-aa9b-5c090a2da237" providerId="ADAL" clId="{852A1C14-0A4A-4D2E-BD6C-8C79514A83CF}" dt="2025-06-18T15:33:53.549" v="45" actId="1036"/>
        <pc:sldMkLst>
          <pc:docMk/>
          <pc:sldMk cId="4285646509" sldId="697"/>
        </pc:sldMkLst>
        <pc:picChg chg="add mod">
          <ac:chgData name="Dieter Beaven" userId="9bbdb69f-69d0-4759-aa9b-5c090a2da237" providerId="ADAL" clId="{852A1C14-0A4A-4D2E-BD6C-8C79514A83CF}" dt="2025-06-18T15:33:53.549" v="45" actId="1036"/>
          <ac:picMkLst>
            <pc:docMk/>
            <pc:sldMk cId="4285646509" sldId="697"/>
            <ac:picMk id="8" creationId="{1636492E-DFBE-DCC5-E3AD-FCE6353C00D8}"/>
          </ac:picMkLst>
        </pc:picChg>
      </pc:sldChg>
      <pc:sldChg chg="modSp add mod">
        <pc:chgData name="Dieter Beaven" userId="9bbdb69f-69d0-4759-aa9b-5c090a2da237" providerId="ADAL" clId="{852A1C14-0A4A-4D2E-BD6C-8C79514A83CF}" dt="2025-07-02T14:40:24.318" v="54" actId="14100"/>
        <pc:sldMkLst>
          <pc:docMk/>
          <pc:sldMk cId="3235730792" sldId="698"/>
        </pc:sldMkLst>
        <pc:spChg chg="mod">
          <ac:chgData name="Dieter Beaven" userId="9bbdb69f-69d0-4759-aa9b-5c090a2da237" providerId="ADAL" clId="{852A1C14-0A4A-4D2E-BD6C-8C79514A83CF}" dt="2025-07-02T14:40:24.318" v="54" actId="14100"/>
          <ac:spMkLst>
            <pc:docMk/>
            <pc:sldMk cId="3235730792" sldId="698"/>
            <ac:spMk id="1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B445FCB-0D8E-43EF-8EC4-4FEA0B38C423}"/>
    <pc:docChg chg="modSld">
      <pc:chgData name="Dieter Beaven" userId="9bbdb69f-69d0-4759-aa9b-5c090a2da237" providerId="ADAL" clId="{5B445FCB-0D8E-43EF-8EC4-4FEA0B38C423}" dt="2025-04-29T12:06:17.051" v="23" actId="20577"/>
      <pc:docMkLst>
        <pc:docMk/>
      </pc:docMkLst>
      <pc:sldChg chg="modSp mod">
        <pc:chgData name="Dieter Beaven" userId="9bbdb69f-69d0-4759-aa9b-5c090a2da237" providerId="ADAL" clId="{5B445FCB-0D8E-43EF-8EC4-4FEA0B38C423}" dt="2025-04-29T12:05:58.100" v="2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B445FCB-0D8E-43EF-8EC4-4FEA0B38C423}" dt="2025-04-29T12:05:58.100" v="2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5B445FCB-0D8E-43EF-8EC4-4FEA0B38C423}" dt="2025-04-29T12:06:17.051" v="2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5B445FCB-0D8E-43EF-8EC4-4FEA0B38C423}" dt="2025-04-29T12:06:17.051" v="23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2837A295-FEA4-42CC-90D0-2F6A500AC461}"/>
    <pc:docChg chg="undo custSel addSld modSld">
      <pc:chgData name="Dieter Beaven" userId="9bbdb69f-69d0-4759-aa9b-5c090a2da237" providerId="ADAL" clId="{2837A295-FEA4-42CC-90D0-2F6A500AC461}" dt="2025-05-13T13:36:21.207" v="29" actId="20577"/>
      <pc:docMkLst>
        <pc:docMk/>
      </pc:docMkLst>
      <pc:sldChg chg="modSp mod">
        <pc:chgData name="Dieter Beaven" userId="9bbdb69f-69d0-4759-aa9b-5c090a2da237" providerId="ADAL" clId="{2837A295-FEA4-42CC-90D0-2F6A500AC461}" dt="2025-05-13T13:35:47.005" v="2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2837A295-FEA4-42CC-90D0-2F6A500AC461}" dt="2025-05-13T13:35:47.005" v="24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2837A295-FEA4-42CC-90D0-2F6A500AC461}" dt="2025-05-13T13:36:21.207" v="29" actId="20577"/>
        <pc:sldMkLst>
          <pc:docMk/>
          <pc:sldMk cId="3055658135" sldId="549"/>
        </pc:sldMkLst>
        <pc:spChg chg="mod">
          <ac:chgData name="Dieter Beaven" userId="9bbdb69f-69d0-4759-aa9b-5c090a2da237" providerId="ADAL" clId="{2837A295-FEA4-42CC-90D0-2F6A500AC461}" dt="2025-05-13T13:36:18.364" v="27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2837A295-FEA4-42CC-90D0-2F6A500AC461}" dt="2025-05-13T13:36:21.207" v="29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2837A295-FEA4-42CC-90D0-2F6A500AC461}" dt="2025-05-13T13:36:00.236" v="25"/>
        <pc:sldMkLst>
          <pc:docMk/>
          <pc:sldMk cId="3857897261" sldId="688"/>
        </pc:sldMkLst>
      </pc:sldChg>
      <pc:sldChg chg="add">
        <pc:chgData name="Dieter Beaven" userId="9bbdb69f-69d0-4759-aa9b-5c090a2da237" providerId="ADAL" clId="{2837A295-FEA4-42CC-90D0-2F6A500AC461}" dt="2025-05-13T13:36:00.236" v="25"/>
        <pc:sldMkLst>
          <pc:docMk/>
          <pc:sldMk cId="2839940480" sldId="689"/>
        </pc:sldMkLst>
      </pc:sldChg>
      <pc:sldChg chg="add">
        <pc:chgData name="Dieter Beaven" userId="9bbdb69f-69d0-4759-aa9b-5c090a2da237" providerId="ADAL" clId="{2837A295-FEA4-42CC-90D0-2F6A500AC461}" dt="2025-05-13T13:36:00.236" v="25"/>
        <pc:sldMkLst>
          <pc:docMk/>
          <pc:sldMk cId="3643539621" sldId="690"/>
        </pc:sldMkLst>
      </pc:sldChg>
      <pc:sldChg chg="add">
        <pc:chgData name="Dieter Beaven" userId="9bbdb69f-69d0-4759-aa9b-5c090a2da237" providerId="ADAL" clId="{2837A295-FEA4-42CC-90D0-2F6A500AC461}" dt="2025-05-13T13:36:00.236" v="25"/>
        <pc:sldMkLst>
          <pc:docMk/>
          <pc:sldMk cId="2991683186" sldId="691"/>
        </pc:sldMkLst>
      </pc:sldChg>
      <pc:sldChg chg="add">
        <pc:chgData name="Dieter Beaven" userId="9bbdb69f-69d0-4759-aa9b-5c090a2da237" providerId="ADAL" clId="{2837A295-FEA4-42CC-90D0-2F6A500AC461}" dt="2025-05-13T13:36:00.236" v="25"/>
        <pc:sldMkLst>
          <pc:docMk/>
          <pc:sldMk cId="2162605685" sldId="692"/>
        </pc:sldMkLst>
      </pc:sldChg>
      <pc:sldChg chg="add">
        <pc:chgData name="Dieter Beaven" userId="9bbdb69f-69d0-4759-aa9b-5c090a2da237" providerId="ADAL" clId="{2837A295-FEA4-42CC-90D0-2F6A500AC461}" dt="2025-05-13T13:36:00.236" v="25"/>
        <pc:sldMkLst>
          <pc:docMk/>
          <pc:sldMk cId="522705986" sldId="693"/>
        </pc:sldMkLst>
      </pc:sldChg>
      <pc:sldChg chg="add">
        <pc:chgData name="Dieter Beaven" userId="9bbdb69f-69d0-4759-aa9b-5c090a2da237" providerId="ADAL" clId="{2837A295-FEA4-42CC-90D0-2F6A500AC461}" dt="2025-05-13T13:36:00.236" v="25"/>
        <pc:sldMkLst>
          <pc:docMk/>
          <pc:sldMk cId="4101426565" sldId="694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png"/><Relationship Id="rId2" Type="http://schemas.openxmlformats.org/officeDocument/2006/relationships/image" Target="../media/image2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png"/><Relationship Id="rId13" Type="http://schemas.openxmlformats.org/officeDocument/2006/relationships/image" Target="../media/image260.png"/><Relationship Id="rId3" Type="http://schemas.openxmlformats.org/officeDocument/2006/relationships/image" Target="../media/image250.png"/><Relationship Id="rId7" Type="http://schemas.openxmlformats.org/officeDocument/2006/relationships/image" Target="../media/image254.png"/><Relationship Id="rId12" Type="http://schemas.openxmlformats.org/officeDocument/2006/relationships/image" Target="../media/image259.png"/><Relationship Id="rId2" Type="http://schemas.openxmlformats.org/officeDocument/2006/relationships/image" Target="../media/image206.png"/><Relationship Id="rId16" Type="http://schemas.openxmlformats.org/officeDocument/2006/relationships/image" Target="../media/image2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3.png"/><Relationship Id="rId11" Type="http://schemas.openxmlformats.org/officeDocument/2006/relationships/image" Target="../media/image258.png"/><Relationship Id="rId5" Type="http://schemas.openxmlformats.org/officeDocument/2006/relationships/image" Target="../media/image252.png"/><Relationship Id="rId15" Type="http://schemas.openxmlformats.org/officeDocument/2006/relationships/image" Target="../media/image262.png"/><Relationship Id="rId10" Type="http://schemas.openxmlformats.org/officeDocument/2006/relationships/image" Target="../media/image257.png"/><Relationship Id="rId4" Type="http://schemas.openxmlformats.org/officeDocument/2006/relationships/image" Target="../media/image251.png"/><Relationship Id="rId9" Type="http://schemas.openxmlformats.org/officeDocument/2006/relationships/image" Target="../media/image256.png"/><Relationship Id="rId14" Type="http://schemas.openxmlformats.org/officeDocument/2006/relationships/image" Target="../media/image2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64.png"/><Relationship Id="rId7" Type="http://schemas.openxmlformats.org/officeDocument/2006/relationships/image" Target="../media/image268.png"/><Relationship Id="rId2" Type="http://schemas.openxmlformats.org/officeDocument/2006/relationships/image" Target="../media/image26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7.png"/><Relationship Id="rId5" Type="http://schemas.openxmlformats.org/officeDocument/2006/relationships/image" Target="../media/image266.png"/><Relationship Id="rId10" Type="http://schemas.openxmlformats.org/officeDocument/2006/relationships/image" Target="../media/image271.png"/><Relationship Id="rId4" Type="http://schemas.openxmlformats.org/officeDocument/2006/relationships/image" Target="../media/image265.png"/><Relationship Id="rId9" Type="http://schemas.openxmlformats.org/officeDocument/2006/relationships/image" Target="../media/image2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3.png"/><Relationship Id="rId7" Type="http://schemas.openxmlformats.org/officeDocument/2006/relationships/image" Target="../media/image277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6.png"/><Relationship Id="rId5" Type="http://schemas.openxmlformats.org/officeDocument/2006/relationships/image" Target="../media/image275.png"/><Relationship Id="rId4" Type="http://schemas.openxmlformats.org/officeDocument/2006/relationships/image" Target="../media/image274.png"/><Relationship Id="rId9" Type="http://schemas.openxmlformats.org/officeDocument/2006/relationships/image" Target="../media/image27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../clipboard/media/image1.png"/><Relationship Id="rId7" Type="http://schemas.openxmlformats.org/officeDocument/2006/relationships/image" Target="../media/image284.png"/><Relationship Id="rId2" Type="http://schemas.openxmlformats.org/officeDocument/2006/relationships/image" Target="../media/image27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5" Type="http://schemas.openxmlformats.org/officeDocument/2006/relationships/image" Target="../media/image282.png"/><Relationship Id="rId4" Type="http://schemas.openxmlformats.org/officeDocument/2006/relationships/image" Target="../media/image28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14: </a:t>
            </a:r>
            <a:r>
              <a:rPr lang="en-GB" dirty="0">
                <a:solidFill>
                  <a:schemeClr val="accent5"/>
                </a:solidFill>
              </a:rPr>
              <a:t>Logarithms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Non-Linear Data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0A131BC-7271-B69C-723A-76EB90D20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065" y="836712"/>
            <a:ext cx="73247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764268D-DD2B-ABBD-1641-A9CA69276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641176"/>
            <a:ext cx="70199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EE74198-8E65-759F-3A44-72A6C7DD2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78" y="980728"/>
            <a:ext cx="72009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0E013-1D9E-F44E-4756-C59C82AB9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437CFF0-D80D-35AA-9D11-E1E9C136B58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FF08A417-970F-AEF3-6726-A9D2715C1672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2470A47-9BCD-1870-BE92-DE87BAD3717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5DDC2E6-6739-5DA9-8F19-141C4D77D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78" y="1052736"/>
            <a:ext cx="72771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93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020E-4BC3-9373-74B6-E54E9DAC5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7DDDD1-B03C-0DE2-5E7E-D7787D6126FC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1AF6BDB-98A1-719E-8148-0374D51C7C8D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C1E9D5C-03CC-F61C-E9E7-3098D3BF651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6C03708-B905-64AD-CBF1-F4F37809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28" y="908720"/>
            <a:ext cx="71628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4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AD067-077D-44FD-ECF5-7C7FF2357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4F06CC7-43CF-E9DF-7228-BD6A08BDB8F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D5A32122-9299-D372-F086-F99423FE8AE6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BC19A86-0E96-7D37-4B3E-1180743143E6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636492E-DFBE-DCC5-E3AD-FCE6353C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755476"/>
            <a:ext cx="73723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46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97B2B3A-09DB-70DC-6C6A-4968D1AB7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491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Graphs for Exponential Data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10050" y="835585"/>
            <a:ext cx="8194398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Science and Economics, </a:t>
            </a:r>
            <a:r>
              <a:rPr lang="en-GB" b="1" dirty="0"/>
              <a:t>experimental data often has exponential growth</a:t>
            </a:r>
            <a:r>
              <a:rPr lang="en-GB" dirty="0"/>
              <a:t>, e.g. bacteria in a sample, rabbit populations, energy produced by earthquakes, my Twitter followers over time, etc.</a:t>
            </a:r>
          </a:p>
          <a:p>
            <a:endParaRPr lang="en-GB" sz="400" dirty="0"/>
          </a:p>
          <a:p>
            <a:r>
              <a:rPr lang="en-GB" dirty="0"/>
              <a:t>Because exponential functions increase rapidly, it tends to look a bit rubbish if we tried to draw a suitable graph:</a:t>
            </a:r>
          </a:p>
        </p:txBody>
      </p:sp>
      <p:sp>
        <p:nvSpPr>
          <p:cNvPr id="7" name="Rectangle 6"/>
          <p:cNvSpPr/>
          <p:nvPr/>
        </p:nvSpPr>
        <p:spPr>
          <a:xfrm>
            <a:off x="313949" y="2658544"/>
            <a:ext cx="4054851" cy="954107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1400" dirty="0"/>
              <a:t>Take for example “Moore’s Law”, which hypothesised that the processing power of computers would double every 2 years. Suppose we tried to plot this for computers we sampled over time: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88346" y="3905279"/>
            <a:ext cx="0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88346" y="6209535"/>
            <a:ext cx="2679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91707" y="623271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1970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2570" y="62210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83544" y="62210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1990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24132" y="620953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2000</a:t>
            </a:r>
          </a:p>
        </p:txBody>
      </p:sp>
      <p:sp>
        <p:nvSpPr>
          <p:cNvPr id="17" name="Oval 16"/>
          <p:cNvSpPr/>
          <p:nvPr/>
        </p:nvSpPr>
        <p:spPr>
          <a:xfrm>
            <a:off x="542210" y="6088533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764165" y="6082252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967773" y="6098203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1154645" y="6012057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1541597" y="5881295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1772903" y="5597926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019442" y="4751758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234163" y="3962772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Freeform: Shape 24"/>
          <p:cNvSpPr/>
          <p:nvPr/>
        </p:nvSpPr>
        <p:spPr>
          <a:xfrm>
            <a:off x="595312" y="3873499"/>
            <a:ext cx="1652588" cy="2308225"/>
          </a:xfrm>
          <a:custGeom>
            <a:avLst/>
            <a:gdLst>
              <a:gd name="connsiteX0" fmla="*/ 0 w 1689100"/>
              <a:gd name="connsiteY0" fmla="*/ 2279650 h 2279650"/>
              <a:gd name="connsiteX1" fmla="*/ 469900 w 1689100"/>
              <a:gd name="connsiteY1" fmla="*/ 2184400 h 2279650"/>
              <a:gd name="connsiteX2" fmla="*/ 882650 w 1689100"/>
              <a:gd name="connsiteY2" fmla="*/ 1943100 h 2279650"/>
              <a:gd name="connsiteX3" fmla="*/ 1282700 w 1689100"/>
              <a:gd name="connsiteY3" fmla="*/ 1333500 h 2279650"/>
              <a:gd name="connsiteX4" fmla="*/ 1689100 w 1689100"/>
              <a:gd name="connsiteY4" fmla="*/ 0 h 2279650"/>
              <a:gd name="connsiteX0" fmla="*/ 0 w 1689100"/>
              <a:gd name="connsiteY0" fmla="*/ 2279650 h 2279650"/>
              <a:gd name="connsiteX1" fmla="*/ 474662 w 1689100"/>
              <a:gd name="connsiteY1" fmla="*/ 2227262 h 2279650"/>
              <a:gd name="connsiteX2" fmla="*/ 882650 w 1689100"/>
              <a:gd name="connsiteY2" fmla="*/ 1943100 h 2279650"/>
              <a:gd name="connsiteX3" fmla="*/ 1282700 w 1689100"/>
              <a:gd name="connsiteY3" fmla="*/ 1333500 h 2279650"/>
              <a:gd name="connsiteX4" fmla="*/ 1689100 w 1689100"/>
              <a:gd name="connsiteY4" fmla="*/ 0 h 2279650"/>
              <a:gd name="connsiteX0" fmla="*/ 0 w 1689100"/>
              <a:gd name="connsiteY0" fmla="*/ 2279650 h 2279650"/>
              <a:gd name="connsiteX1" fmla="*/ 474662 w 1689100"/>
              <a:gd name="connsiteY1" fmla="*/ 2227262 h 2279650"/>
              <a:gd name="connsiteX2" fmla="*/ 882650 w 1689100"/>
              <a:gd name="connsiteY2" fmla="*/ 1943100 h 2279650"/>
              <a:gd name="connsiteX3" fmla="*/ 1282700 w 1689100"/>
              <a:gd name="connsiteY3" fmla="*/ 1333500 h 2279650"/>
              <a:gd name="connsiteX4" fmla="*/ 1689100 w 1689100"/>
              <a:gd name="connsiteY4" fmla="*/ 0 h 2279650"/>
              <a:gd name="connsiteX0" fmla="*/ 0 w 1689100"/>
              <a:gd name="connsiteY0" fmla="*/ 2279650 h 2279650"/>
              <a:gd name="connsiteX1" fmla="*/ 474662 w 1689100"/>
              <a:gd name="connsiteY1" fmla="*/ 2227262 h 2279650"/>
              <a:gd name="connsiteX2" fmla="*/ 982662 w 1689100"/>
              <a:gd name="connsiteY2" fmla="*/ 2033587 h 2279650"/>
              <a:gd name="connsiteX3" fmla="*/ 1282700 w 1689100"/>
              <a:gd name="connsiteY3" fmla="*/ 1333500 h 2279650"/>
              <a:gd name="connsiteX4" fmla="*/ 1689100 w 1689100"/>
              <a:gd name="connsiteY4" fmla="*/ 0 h 2279650"/>
              <a:gd name="connsiteX0" fmla="*/ 0 w 1689100"/>
              <a:gd name="connsiteY0" fmla="*/ 2279650 h 2279650"/>
              <a:gd name="connsiteX1" fmla="*/ 474662 w 1689100"/>
              <a:gd name="connsiteY1" fmla="*/ 2227262 h 2279650"/>
              <a:gd name="connsiteX2" fmla="*/ 1106487 w 1689100"/>
              <a:gd name="connsiteY2" fmla="*/ 2038349 h 2279650"/>
              <a:gd name="connsiteX3" fmla="*/ 1282700 w 1689100"/>
              <a:gd name="connsiteY3" fmla="*/ 1333500 h 2279650"/>
              <a:gd name="connsiteX4" fmla="*/ 1689100 w 1689100"/>
              <a:gd name="connsiteY4" fmla="*/ 0 h 2279650"/>
              <a:gd name="connsiteX0" fmla="*/ 0 w 1689100"/>
              <a:gd name="connsiteY0" fmla="*/ 2279650 h 2279650"/>
              <a:gd name="connsiteX1" fmla="*/ 474662 w 1689100"/>
              <a:gd name="connsiteY1" fmla="*/ 2227262 h 2279650"/>
              <a:gd name="connsiteX2" fmla="*/ 1106487 w 1689100"/>
              <a:gd name="connsiteY2" fmla="*/ 2038349 h 2279650"/>
              <a:gd name="connsiteX3" fmla="*/ 1392238 w 1689100"/>
              <a:gd name="connsiteY3" fmla="*/ 1343025 h 2279650"/>
              <a:gd name="connsiteX4" fmla="*/ 1689100 w 1689100"/>
              <a:gd name="connsiteY4" fmla="*/ 0 h 2279650"/>
              <a:gd name="connsiteX0" fmla="*/ 0 w 1689100"/>
              <a:gd name="connsiteY0" fmla="*/ 2279650 h 2279650"/>
              <a:gd name="connsiteX1" fmla="*/ 474662 w 1689100"/>
              <a:gd name="connsiteY1" fmla="*/ 2227262 h 2279650"/>
              <a:gd name="connsiteX2" fmla="*/ 1106487 w 1689100"/>
              <a:gd name="connsiteY2" fmla="*/ 2038349 h 2279650"/>
              <a:gd name="connsiteX3" fmla="*/ 1392238 w 1689100"/>
              <a:gd name="connsiteY3" fmla="*/ 1343025 h 2279650"/>
              <a:gd name="connsiteX4" fmla="*/ 1689100 w 1689100"/>
              <a:gd name="connsiteY4" fmla="*/ 0 h 2279650"/>
              <a:gd name="connsiteX0" fmla="*/ 0 w 1689100"/>
              <a:gd name="connsiteY0" fmla="*/ 2279650 h 2279650"/>
              <a:gd name="connsiteX1" fmla="*/ 474662 w 1689100"/>
              <a:gd name="connsiteY1" fmla="*/ 2227262 h 2279650"/>
              <a:gd name="connsiteX2" fmla="*/ 1106487 w 1689100"/>
              <a:gd name="connsiteY2" fmla="*/ 2038349 h 2279650"/>
              <a:gd name="connsiteX3" fmla="*/ 1392238 w 1689100"/>
              <a:gd name="connsiteY3" fmla="*/ 1343025 h 2279650"/>
              <a:gd name="connsiteX4" fmla="*/ 1689100 w 1689100"/>
              <a:gd name="connsiteY4" fmla="*/ 0 h 2279650"/>
              <a:gd name="connsiteX0" fmla="*/ 0 w 1684338"/>
              <a:gd name="connsiteY0" fmla="*/ 2232025 h 2238923"/>
              <a:gd name="connsiteX1" fmla="*/ 469900 w 1684338"/>
              <a:gd name="connsiteY1" fmla="*/ 2227262 h 2238923"/>
              <a:gd name="connsiteX2" fmla="*/ 1101725 w 1684338"/>
              <a:gd name="connsiteY2" fmla="*/ 2038349 h 2238923"/>
              <a:gd name="connsiteX3" fmla="*/ 1387476 w 1684338"/>
              <a:gd name="connsiteY3" fmla="*/ 1343025 h 2238923"/>
              <a:gd name="connsiteX4" fmla="*/ 1684338 w 1684338"/>
              <a:gd name="connsiteY4" fmla="*/ 0 h 2238923"/>
              <a:gd name="connsiteX0" fmla="*/ 0 w 1684338"/>
              <a:gd name="connsiteY0" fmla="*/ 2232025 h 2232025"/>
              <a:gd name="connsiteX1" fmla="*/ 508000 w 1684338"/>
              <a:gd name="connsiteY1" fmla="*/ 2198687 h 2232025"/>
              <a:gd name="connsiteX2" fmla="*/ 1101725 w 1684338"/>
              <a:gd name="connsiteY2" fmla="*/ 2038349 h 2232025"/>
              <a:gd name="connsiteX3" fmla="*/ 1387476 w 1684338"/>
              <a:gd name="connsiteY3" fmla="*/ 1343025 h 2232025"/>
              <a:gd name="connsiteX4" fmla="*/ 1684338 w 1684338"/>
              <a:gd name="connsiteY4" fmla="*/ 0 h 2232025"/>
              <a:gd name="connsiteX0" fmla="*/ 0 w 1684338"/>
              <a:gd name="connsiteY0" fmla="*/ 2232025 h 2232025"/>
              <a:gd name="connsiteX1" fmla="*/ 508000 w 1684338"/>
              <a:gd name="connsiteY1" fmla="*/ 2198687 h 2232025"/>
              <a:gd name="connsiteX2" fmla="*/ 1101725 w 1684338"/>
              <a:gd name="connsiteY2" fmla="*/ 2038349 h 2232025"/>
              <a:gd name="connsiteX3" fmla="*/ 1387476 w 1684338"/>
              <a:gd name="connsiteY3" fmla="*/ 1343025 h 2232025"/>
              <a:gd name="connsiteX4" fmla="*/ 1684338 w 1684338"/>
              <a:gd name="connsiteY4" fmla="*/ 0 h 2232025"/>
              <a:gd name="connsiteX0" fmla="*/ 0 w 1684338"/>
              <a:gd name="connsiteY0" fmla="*/ 2232025 h 2232955"/>
              <a:gd name="connsiteX1" fmla="*/ 508000 w 1684338"/>
              <a:gd name="connsiteY1" fmla="*/ 2198687 h 2232955"/>
              <a:gd name="connsiteX2" fmla="*/ 1101725 w 1684338"/>
              <a:gd name="connsiteY2" fmla="*/ 2038349 h 2232955"/>
              <a:gd name="connsiteX3" fmla="*/ 1387476 w 1684338"/>
              <a:gd name="connsiteY3" fmla="*/ 1343025 h 2232955"/>
              <a:gd name="connsiteX4" fmla="*/ 1684338 w 1684338"/>
              <a:gd name="connsiteY4" fmla="*/ 0 h 2232955"/>
              <a:gd name="connsiteX0" fmla="*/ 0 w 1684338"/>
              <a:gd name="connsiteY0" fmla="*/ 2232025 h 2232608"/>
              <a:gd name="connsiteX1" fmla="*/ 508000 w 1684338"/>
              <a:gd name="connsiteY1" fmla="*/ 2198687 h 2232608"/>
              <a:gd name="connsiteX2" fmla="*/ 1101725 w 1684338"/>
              <a:gd name="connsiteY2" fmla="*/ 2038349 h 2232608"/>
              <a:gd name="connsiteX3" fmla="*/ 1387476 w 1684338"/>
              <a:gd name="connsiteY3" fmla="*/ 1343025 h 2232608"/>
              <a:gd name="connsiteX4" fmla="*/ 1684338 w 1684338"/>
              <a:gd name="connsiteY4" fmla="*/ 0 h 2232608"/>
              <a:gd name="connsiteX0" fmla="*/ 0 w 1684338"/>
              <a:gd name="connsiteY0" fmla="*/ 2232025 h 2232608"/>
              <a:gd name="connsiteX1" fmla="*/ 508000 w 1684338"/>
              <a:gd name="connsiteY1" fmla="*/ 2198687 h 2232608"/>
              <a:gd name="connsiteX2" fmla="*/ 1101725 w 1684338"/>
              <a:gd name="connsiteY2" fmla="*/ 2038349 h 2232608"/>
              <a:gd name="connsiteX3" fmla="*/ 1387476 w 1684338"/>
              <a:gd name="connsiteY3" fmla="*/ 1343025 h 2232608"/>
              <a:gd name="connsiteX4" fmla="*/ 1684338 w 1684338"/>
              <a:gd name="connsiteY4" fmla="*/ 0 h 2232608"/>
              <a:gd name="connsiteX0" fmla="*/ 0 w 1684338"/>
              <a:gd name="connsiteY0" fmla="*/ 2232025 h 2232608"/>
              <a:gd name="connsiteX1" fmla="*/ 508000 w 1684338"/>
              <a:gd name="connsiteY1" fmla="*/ 2198687 h 2232608"/>
              <a:gd name="connsiteX2" fmla="*/ 1101725 w 1684338"/>
              <a:gd name="connsiteY2" fmla="*/ 2038349 h 2232608"/>
              <a:gd name="connsiteX3" fmla="*/ 1406526 w 1684338"/>
              <a:gd name="connsiteY3" fmla="*/ 1400175 h 2232608"/>
              <a:gd name="connsiteX4" fmla="*/ 1684338 w 1684338"/>
              <a:gd name="connsiteY4" fmla="*/ 0 h 2232608"/>
              <a:gd name="connsiteX0" fmla="*/ 0 w 1684338"/>
              <a:gd name="connsiteY0" fmla="*/ 2232025 h 2232608"/>
              <a:gd name="connsiteX1" fmla="*/ 508000 w 1684338"/>
              <a:gd name="connsiteY1" fmla="*/ 2198687 h 2232608"/>
              <a:gd name="connsiteX2" fmla="*/ 1101725 w 1684338"/>
              <a:gd name="connsiteY2" fmla="*/ 2038349 h 2232608"/>
              <a:gd name="connsiteX3" fmla="*/ 1406526 w 1684338"/>
              <a:gd name="connsiteY3" fmla="*/ 1400175 h 2232608"/>
              <a:gd name="connsiteX4" fmla="*/ 1684338 w 1684338"/>
              <a:gd name="connsiteY4" fmla="*/ 0 h 2232608"/>
              <a:gd name="connsiteX0" fmla="*/ 0 w 1646238"/>
              <a:gd name="connsiteY0" fmla="*/ 2232025 h 2232608"/>
              <a:gd name="connsiteX1" fmla="*/ 508000 w 1646238"/>
              <a:gd name="connsiteY1" fmla="*/ 2198687 h 2232608"/>
              <a:gd name="connsiteX2" fmla="*/ 1101725 w 1646238"/>
              <a:gd name="connsiteY2" fmla="*/ 2038349 h 2232608"/>
              <a:gd name="connsiteX3" fmla="*/ 1406526 w 1646238"/>
              <a:gd name="connsiteY3" fmla="*/ 1400175 h 2232608"/>
              <a:gd name="connsiteX4" fmla="*/ 1646238 w 1646238"/>
              <a:gd name="connsiteY4" fmla="*/ 0 h 2232608"/>
              <a:gd name="connsiteX0" fmla="*/ 0 w 1646238"/>
              <a:gd name="connsiteY0" fmla="*/ 2232025 h 2232608"/>
              <a:gd name="connsiteX1" fmla="*/ 508000 w 1646238"/>
              <a:gd name="connsiteY1" fmla="*/ 2198687 h 2232608"/>
              <a:gd name="connsiteX2" fmla="*/ 1101725 w 1646238"/>
              <a:gd name="connsiteY2" fmla="*/ 2038349 h 2232608"/>
              <a:gd name="connsiteX3" fmla="*/ 1406526 w 1646238"/>
              <a:gd name="connsiteY3" fmla="*/ 1400175 h 2232608"/>
              <a:gd name="connsiteX4" fmla="*/ 1646238 w 1646238"/>
              <a:gd name="connsiteY4" fmla="*/ 0 h 2232608"/>
              <a:gd name="connsiteX0" fmla="*/ 0 w 1652588"/>
              <a:gd name="connsiteY0" fmla="*/ 2289175 h 2289413"/>
              <a:gd name="connsiteX1" fmla="*/ 514350 w 1652588"/>
              <a:gd name="connsiteY1" fmla="*/ 2198687 h 2289413"/>
              <a:gd name="connsiteX2" fmla="*/ 1108075 w 1652588"/>
              <a:gd name="connsiteY2" fmla="*/ 2038349 h 2289413"/>
              <a:gd name="connsiteX3" fmla="*/ 1412876 w 1652588"/>
              <a:gd name="connsiteY3" fmla="*/ 1400175 h 2289413"/>
              <a:gd name="connsiteX4" fmla="*/ 1652588 w 1652588"/>
              <a:gd name="connsiteY4" fmla="*/ 0 h 2289413"/>
              <a:gd name="connsiteX0" fmla="*/ 0 w 1652588"/>
              <a:gd name="connsiteY0" fmla="*/ 2289175 h 2290153"/>
              <a:gd name="connsiteX1" fmla="*/ 565150 w 1652588"/>
              <a:gd name="connsiteY1" fmla="*/ 2243137 h 2290153"/>
              <a:gd name="connsiteX2" fmla="*/ 1108075 w 1652588"/>
              <a:gd name="connsiteY2" fmla="*/ 2038349 h 2290153"/>
              <a:gd name="connsiteX3" fmla="*/ 1412876 w 1652588"/>
              <a:gd name="connsiteY3" fmla="*/ 1400175 h 2290153"/>
              <a:gd name="connsiteX4" fmla="*/ 1652588 w 1652588"/>
              <a:gd name="connsiteY4" fmla="*/ 0 h 2290153"/>
              <a:gd name="connsiteX0" fmla="*/ 0 w 1652588"/>
              <a:gd name="connsiteY0" fmla="*/ 2308225 h 2308698"/>
              <a:gd name="connsiteX1" fmla="*/ 565150 w 1652588"/>
              <a:gd name="connsiteY1" fmla="*/ 2243137 h 2308698"/>
              <a:gd name="connsiteX2" fmla="*/ 1108075 w 1652588"/>
              <a:gd name="connsiteY2" fmla="*/ 2038349 h 2308698"/>
              <a:gd name="connsiteX3" fmla="*/ 1412876 w 1652588"/>
              <a:gd name="connsiteY3" fmla="*/ 1400175 h 2308698"/>
              <a:gd name="connsiteX4" fmla="*/ 1652588 w 1652588"/>
              <a:gd name="connsiteY4" fmla="*/ 0 h 2308698"/>
              <a:gd name="connsiteX0" fmla="*/ 0 w 1652588"/>
              <a:gd name="connsiteY0" fmla="*/ 2308225 h 2308225"/>
              <a:gd name="connsiteX1" fmla="*/ 565150 w 1652588"/>
              <a:gd name="connsiteY1" fmla="*/ 2243137 h 2308225"/>
              <a:gd name="connsiteX2" fmla="*/ 1108075 w 1652588"/>
              <a:gd name="connsiteY2" fmla="*/ 2038349 h 2308225"/>
              <a:gd name="connsiteX3" fmla="*/ 1412876 w 1652588"/>
              <a:gd name="connsiteY3" fmla="*/ 1400175 h 2308225"/>
              <a:gd name="connsiteX4" fmla="*/ 1652588 w 1652588"/>
              <a:gd name="connsiteY4" fmla="*/ 0 h 2308225"/>
              <a:gd name="connsiteX0" fmla="*/ 0 w 1652588"/>
              <a:gd name="connsiteY0" fmla="*/ 2308225 h 2308225"/>
              <a:gd name="connsiteX1" fmla="*/ 565150 w 1652588"/>
              <a:gd name="connsiteY1" fmla="*/ 2243137 h 2308225"/>
              <a:gd name="connsiteX2" fmla="*/ 1108075 w 1652588"/>
              <a:gd name="connsiteY2" fmla="*/ 2038349 h 2308225"/>
              <a:gd name="connsiteX3" fmla="*/ 1412876 w 1652588"/>
              <a:gd name="connsiteY3" fmla="*/ 1400175 h 2308225"/>
              <a:gd name="connsiteX4" fmla="*/ 1652588 w 1652588"/>
              <a:gd name="connsiteY4" fmla="*/ 0 h 2308225"/>
              <a:gd name="connsiteX0" fmla="*/ 0 w 1652588"/>
              <a:gd name="connsiteY0" fmla="*/ 2308225 h 2308225"/>
              <a:gd name="connsiteX1" fmla="*/ 565150 w 1652588"/>
              <a:gd name="connsiteY1" fmla="*/ 2243137 h 2308225"/>
              <a:gd name="connsiteX2" fmla="*/ 1108075 w 1652588"/>
              <a:gd name="connsiteY2" fmla="*/ 2038349 h 2308225"/>
              <a:gd name="connsiteX3" fmla="*/ 1438276 w 1652588"/>
              <a:gd name="connsiteY3" fmla="*/ 1409700 h 2308225"/>
              <a:gd name="connsiteX4" fmla="*/ 1652588 w 1652588"/>
              <a:gd name="connsiteY4" fmla="*/ 0 h 2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2588" h="2308225">
                <a:moveTo>
                  <a:pt x="0" y="2308225"/>
                </a:moveTo>
                <a:cubicBezTo>
                  <a:pt x="262996" y="2296584"/>
                  <a:pt x="367771" y="2272241"/>
                  <a:pt x="565150" y="2243137"/>
                </a:cubicBezTo>
                <a:cubicBezTo>
                  <a:pt x="762529" y="2214033"/>
                  <a:pt x="962554" y="2177255"/>
                  <a:pt x="1108075" y="2038349"/>
                </a:cubicBezTo>
                <a:cubicBezTo>
                  <a:pt x="1253596" y="1899443"/>
                  <a:pt x="1361018" y="1814512"/>
                  <a:pt x="1438276" y="1409700"/>
                </a:cubicBezTo>
                <a:cubicBezTo>
                  <a:pt x="1572685" y="738188"/>
                  <a:pt x="1549930" y="966787"/>
                  <a:pt x="1652588" y="0"/>
                </a:cubicBezTo>
              </a:path>
            </a:pathLst>
          </a:cu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2073335" y="4036914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2011069" y="5185266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1376600" y="6049128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2166837" y="4521423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/>
          <p:cNvSpPr/>
          <p:nvPr/>
        </p:nvSpPr>
        <p:spPr>
          <a:xfrm>
            <a:off x="2109745" y="4200328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-569868" y="4758825"/>
            <a:ext cx="1923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Number of transistors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19117" y="6073259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Year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05759" y="4378822"/>
            <a:ext cx="1719177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If we tried to force all the data onto the graph, we would end up making most of the data close to the horizontal axis. This is not ideal.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4541157" y="2223116"/>
                <a:ext cx="4483100" cy="24622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But suppose we </a:t>
                </a:r>
                <a:r>
                  <a:rPr lang="en-GB" sz="1400" b="1" dirty="0"/>
                  <a:t>took the log </a:t>
                </a:r>
                <a:r>
                  <a:rPr lang="en-GB" sz="1400" dirty="0"/>
                  <a:t>of the number of transistors for each computer. Suppose the number of transistors one year was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, then doubled 2 years later to get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r>
                  <a:rPr lang="en-GB" sz="1400" dirty="0"/>
                  <a:t>When we log (base 2) these: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 →  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→ 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=1+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The logged value only increased by 1! Thus </a:t>
                </a:r>
                <a:r>
                  <a:rPr lang="en-GB" sz="1400" b="1" dirty="0"/>
                  <a:t>taking the log of the values turns </a:t>
                </a:r>
                <a:r>
                  <a:rPr lang="en-GB" sz="1400" b="1" u="sng" dirty="0"/>
                  <a:t>exponential growth</a:t>
                </a:r>
                <a:r>
                  <a:rPr lang="en-GB" sz="1400" b="1" dirty="0"/>
                  <a:t> into </a:t>
                </a:r>
                <a:r>
                  <a:rPr lang="en-GB" sz="1400" b="1" u="sng" dirty="0"/>
                  <a:t>linear growth</a:t>
                </a:r>
                <a:r>
                  <a:rPr lang="en-GB" sz="1400" b="1" dirty="0"/>
                  <a:t> (because each time we would have doubled, we’re now just adding 1), and the resulting graph is a straight line.</a:t>
                </a:r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157" y="2223116"/>
                <a:ext cx="4483100" cy="24622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V="1">
            <a:off x="5540456" y="6257925"/>
            <a:ext cx="2679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43817" y="628110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1970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74680" y="62693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1980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35654" y="626939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1990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276242" y="625792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2000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171227" y="612560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Year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 flipV="1">
            <a:off x="5537200" y="5003800"/>
            <a:ext cx="3256" cy="125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537200" y="5127971"/>
            <a:ext cx="2347168" cy="80488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rot="16200000">
            <a:off x="4637023" y="5369519"/>
            <a:ext cx="1390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log(transistors)</a:t>
            </a:r>
          </a:p>
        </p:txBody>
      </p:sp>
      <p:sp>
        <p:nvSpPr>
          <p:cNvPr id="46" name="Oval 45"/>
          <p:cNvSpPr/>
          <p:nvPr/>
        </p:nvSpPr>
        <p:spPr>
          <a:xfrm>
            <a:off x="5632439" y="5728170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 46"/>
          <p:cNvSpPr/>
          <p:nvPr/>
        </p:nvSpPr>
        <p:spPr>
          <a:xfrm>
            <a:off x="5963897" y="5814452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 47"/>
          <p:cNvSpPr/>
          <p:nvPr/>
        </p:nvSpPr>
        <p:spPr>
          <a:xfrm>
            <a:off x="6156176" y="5556720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/>
          <p:cNvSpPr/>
          <p:nvPr/>
        </p:nvSpPr>
        <p:spPr>
          <a:xfrm>
            <a:off x="6395199" y="5689116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/>
          <p:cNvSpPr/>
          <p:nvPr/>
        </p:nvSpPr>
        <p:spPr>
          <a:xfrm>
            <a:off x="6580370" y="5460452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/>
          <p:cNvSpPr/>
          <p:nvPr/>
        </p:nvSpPr>
        <p:spPr>
          <a:xfrm>
            <a:off x="6836129" y="5556720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/>
          <p:cNvSpPr/>
          <p:nvPr/>
        </p:nvSpPr>
        <p:spPr>
          <a:xfrm>
            <a:off x="7029094" y="5297610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/>
          <p:cNvSpPr/>
          <p:nvPr/>
        </p:nvSpPr>
        <p:spPr>
          <a:xfrm>
            <a:off x="7237927" y="5390516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/>
          <p:cNvSpPr/>
          <p:nvPr/>
        </p:nvSpPr>
        <p:spPr>
          <a:xfrm>
            <a:off x="7355734" y="5165042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/>
          <p:cNvSpPr/>
          <p:nvPr/>
        </p:nvSpPr>
        <p:spPr>
          <a:xfrm>
            <a:off x="6980728" y="5429931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/>
          <p:nvPr/>
        </p:nvSpPr>
        <p:spPr>
          <a:xfrm>
            <a:off x="6765326" y="5385762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/>
          <p:cNvSpPr/>
          <p:nvPr/>
        </p:nvSpPr>
        <p:spPr>
          <a:xfrm>
            <a:off x="7740352" y="5229751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/>
          <p:cNvSpPr/>
          <p:nvPr/>
        </p:nvSpPr>
        <p:spPr>
          <a:xfrm>
            <a:off x="7740352" y="5027744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89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6" grpId="0"/>
      <p:bldP spid="37" grpId="0"/>
      <p:bldP spid="38" grpId="0"/>
      <p:bldP spid="39" grpId="0"/>
      <p:bldP spid="40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Graphs for Exponential Data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122" name="Picture 2" descr="Image result for graph richter sc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0" y="1378868"/>
            <a:ext cx="3600400" cy="433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56892" y="1358250"/>
            <a:ext cx="4304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Because the energy involved in </a:t>
            </a:r>
            <a:r>
              <a:rPr lang="en-GB" b="1" dirty="0"/>
              <a:t>earthquakes</a:t>
            </a:r>
            <a:r>
              <a:rPr lang="en-GB" dirty="0"/>
              <a:t> decreases exponentially from the epicentre of the earthquake, such energy values recorded from different earthquakes would </a:t>
            </a:r>
            <a:r>
              <a:rPr lang="en-GB" b="1" dirty="0"/>
              <a:t>vary wildly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b="1" dirty="0"/>
              <a:t>Richter Scale </a:t>
            </a:r>
            <a:r>
              <a:rPr lang="en-GB" dirty="0"/>
              <a:t>is a</a:t>
            </a:r>
            <a:r>
              <a:rPr lang="en-GB" b="1" dirty="0"/>
              <a:t> </a:t>
            </a:r>
            <a:r>
              <a:rPr lang="en-GB" b="1" u="sng" dirty="0"/>
              <a:t>logarithmic scale</a:t>
            </a:r>
            <a:r>
              <a:rPr lang="en-GB" dirty="0"/>
              <a:t>, and takes the log (base 10) of the amplitude of the waves, giving a more even spread of values in a more sensible range.</a:t>
            </a:r>
          </a:p>
          <a:p>
            <a:r>
              <a:rPr lang="en-GB" sz="1200" dirty="0"/>
              <a:t>(The largest recorded value on the Richter Scale is 9.5 in Chile in 1960, and 15 would destroy the Earth completely – evil scientists take note)</a:t>
            </a:r>
          </a:p>
          <a:p>
            <a:endParaRPr lang="en-GB" dirty="0"/>
          </a:p>
          <a:p>
            <a:r>
              <a:rPr lang="en-GB" dirty="0"/>
              <a:t>The result is that an earthquake just 1 greater on the Richter scale would in fact be 10 times as powerful.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5980" y="5697899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Richter Scale</a:t>
            </a:r>
          </a:p>
        </p:txBody>
      </p:sp>
    </p:spTree>
    <p:extLst>
      <p:ext uri="{BB962C8B-B14F-4D97-AF65-F5344CB8AC3E}">
        <p14:creationId xmlns:p14="http://schemas.microsoft.com/office/powerpoint/2010/main" val="283994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Other Non-Linear Growth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/>
          <p:cNvCxnSpPr/>
          <p:nvPr/>
        </p:nvCxnSpPr>
        <p:spPr>
          <a:xfrm flipV="1">
            <a:off x="1299546" y="1936779"/>
            <a:ext cx="0" cy="2304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299546" y="4241035"/>
            <a:ext cx="26793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253410" y="4120033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1449686" y="4038501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1645742" y="4066085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890688" y="3964359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2178720" y="3795317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/>
          <p:cNvSpPr/>
          <p:nvPr/>
        </p:nvSpPr>
        <p:spPr>
          <a:xfrm>
            <a:off x="2475675" y="3366740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2671845" y="2768762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2945363" y="1994272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2784535" y="2068414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696507" y="3159471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005782" y="3804159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820945" y="2691608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2820945" y="2231828"/>
            <a:ext cx="88028" cy="741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30317" y="4104759"/>
                <a:ext cx="400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17" y="4104759"/>
                <a:ext cx="40038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08913" y="1544272"/>
                <a:ext cx="400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913" y="1544272"/>
                <a:ext cx="400383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/>
          <p:cNvSpPr/>
          <p:nvPr/>
        </p:nvSpPr>
        <p:spPr>
          <a:xfrm>
            <a:off x="1308100" y="1861820"/>
            <a:ext cx="1633220" cy="2379980"/>
          </a:xfrm>
          <a:custGeom>
            <a:avLst/>
            <a:gdLst>
              <a:gd name="connsiteX0" fmla="*/ 0 w 1816100"/>
              <a:gd name="connsiteY0" fmla="*/ 2273300 h 2273300"/>
              <a:gd name="connsiteX1" fmla="*/ 762000 w 1816100"/>
              <a:gd name="connsiteY1" fmla="*/ 1917700 h 2273300"/>
              <a:gd name="connsiteX2" fmla="*/ 1409700 w 1816100"/>
              <a:gd name="connsiteY2" fmla="*/ 1092200 h 2273300"/>
              <a:gd name="connsiteX3" fmla="*/ 1816100 w 1816100"/>
              <a:gd name="connsiteY3" fmla="*/ 0 h 2273300"/>
              <a:gd name="connsiteX0" fmla="*/ 0 w 1633220"/>
              <a:gd name="connsiteY0" fmla="*/ 2379980 h 2379980"/>
              <a:gd name="connsiteX1" fmla="*/ 762000 w 1633220"/>
              <a:gd name="connsiteY1" fmla="*/ 2024380 h 2379980"/>
              <a:gd name="connsiteX2" fmla="*/ 1409700 w 1633220"/>
              <a:gd name="connsiteY2" fmla="*/ 1198880 h 2379980"/>
              <a:gd name="connsiteX3" fmla="*/ 1633220 w 1633220"/>
              <a:gd name="connsiteY3" fmla="*/ 0 h 2379980"/>
              <a:gd name="connsiteX0" fmla="*/ 0 w 1633220"/>
              <a:gd name="connsiteY0" fmla="*/ 2379980 h 2379980"/>
              <a:gd name="connsiteX1" fmla="*/ 762000 w 1633220"/>
              <a:gd name="connsiteY1" fmla="*/ 2024380 h 2379980"/>
              <a:gd name="connsiteX2" fmla="*/ 1409700 w 1633220"/>
              <a:gd name="connsiteY2" fmla="*/ 1198880 h 2379980"/>
              <a:gd name="connsiteX3" fmla="*/ 1633220 w 1633220"/>
              <a:gd name="connsiteY3" fmla="*/ 0 h 2379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3220" h="2379980">
                <a:moveTo>
                  <a:pt x="0" y="2379980"/>
                </a:moveTo>
                <a:cubicBezTo>
                  <a:pt x="263525" y="2300605"/>
                  <a:pt x="527050" y="2221230"/>
                  <a:pt x="762000" y="2024380"/>
                </a:cubicBezTo>
                <a:cubicBezTo>
                  <a:pt x="996950" y="1827530"/>
                  <a:pt x="1234017" y="1518497"/>
                  <a:pt x="1409700" y="1198880"/>
                </a:cubicBezTo>
                <a:cubicBezTo>
                  <a:pt x="1585383" y="879263"/>
                  <a:pt x="1578821" y="470111"/>
                  <a:pt x="1633220" y="0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4609528" y="1678138"/>
            <a:ext cx="4176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would also have similar graphing problems if we tried to plot data that followed some </a:t>
            </a:r>
            <a:r>
              <a:rPr lang="en-GB" b="1" dirty="0"/>
              <a:t>polynomial function </a:t>
            </a:r>
            <a:r>
              <a:rPr lang="en-GB" dirty="0"/>
              <a:t>such as a quadratic or cubic.</a:t>
            </a:r>
          </a:p>
          <a:p>
            <a:endParaRPr lang="en-GB" dirty="0"/>
          </a:p>
          <a:p>
            <a:r>
              <a:rPr lang="en-GB" dirty="0"/>
              <a:t>We will therefore look at the process to convert a </a:t>
            </a:r>
            <a:r>
              <a:rPr lang="en-GB" b="1" dirty="0"/>
              <a:t>polynomial graph into a linear one</a:t>
            </a:r>
            <a:r>
              <a:rPr lang="en-GB" dirty="0"/>
              <a:t>, as well as a </a:t>
            </a:r>
            <a:r>
              <a:rPr lang="en-GB" b="1" dirty="0"/>
              <a:t>exponential graph into a linear one…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072780" y="1702211"/>
                <a:ext cx="1067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780" y="1702211"/>
                <a:ext cx="106742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68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/>
      <p:bldP spid="27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Turning non-linear graphs into linear ones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663228"/>
                <a:ext cx="3384376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Case 1</a:t>
                </a:r>
                <a:r>
                  <a:rPr lang="en-GB" dirty="0"/>
                  <a:t>:  Polynomial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Linear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63228"/>
                <a:ext cx="3384376" cy="369332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9259" y="655729"/>
                <a:ext cx="3594224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Case 2</a:t>
                </a:r>
                <a:r>
                  <a:rPr lang="en-GB" dirty="0"/>
                  <a:t>:  Exponential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Linear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259" y="655729"/>
                <a:ext cx="3594224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4000" y="1070000"/>
                <a:ext cx="3822452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Suppose our original model was a polynomial one*: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Then taking logs of both sides: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We can compare this against a straight line: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𝑚𝑋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1070000"/>
                <a:ext cx="3822452" cy="2062103"/>
              </a:xfrm>
              <a:prstGeom prst="rect">
                <a:avLst/>
              </a:prstGeom>
              <a:blipFill>
                <a:blip r:embed="rId4"/>
                <a:stretch>
                  <a:fillRect l="-957" t="-888" r="-1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1300" y="5632028"/>
                <a:ext cx="3390404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* We could also allow non-integer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100" dirty="0"/>
                  <a:t>; the term would then not strictly be polynomial, but we’d still say the function had “polynomial growth”.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5632028"/>
                <a:ext cx="3390404" cy="600164"/>
              </a:xfrm>
              <a:prstGeom prst="rect">
                <a:avLst/>
              </a:prstGeom>
              <a:blipFill>
                <a:blip r:embed="rId5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1164" y="3092926"/>
                <a:ext cx="3502248" cy="25545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!"/>
                </a:pPr>
                <a:r>
                  <a:rPr lang="en-GB" sz="1600" dirty="0"/>
                  <a:t>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600" dirty="0"/>
                  <a:t>, then the graph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GB" sz="1600" dirty="0"/>
                  <a:t> against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GB" sz="1600" dirty="0"/>
                  <a:t> will be a straight line </a:t>
                </a:r>
                <a:r>
                  <a:rPr lang="en-GB" sz="1600" dirty="0" err="1"/>
                  <a:t>wih</a:t>
                </a:r>
                <a:r>
                  <a:rPr lang="en-GB" sz="1600" dirty="0"/>
                  <a:t> gradient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 and vertical intercept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GB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4" y="3092926"/>
                <a:ext cx="3502248" cy="2554545"/>
              </a:xfrm>
              <a:prstGeom prst="rect">
                <a:avLst/>
              </a:prstGeom>
              <a:blipFill>
                <a:blip r:embed="rId6"/>
                <a:stretch>
                  <a:fillRect l="-346" t="-236" r="-8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1069008" y="4378052"/>
            <a:ext cx="0" cy="10081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069008" y="5386164"/>
            <a:ext cx="194421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06899" y="5265832"/>
                <a:ext cx="6378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899" y="5265832"/>
                <a:ext cx="637878" cy="26161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50069" y="4159277"/>
                <a:ext cx="6378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69" y="4159277"/>
                <a:ext cx="637878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 flipV="1">
            <a:off x="1069008" y="4493142"/>
            <a:ext cx="1657062" cy="460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5877" y="4795816"/>
                <a:ext cx="6378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7" y="4795816"/>
                <a:ext cx="637878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05656" y="1068629"/>
                <a:ext cx="453948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Suppose our original model was an exponential one: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Then taking logs of both sides: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Again we can compare this against a straight line: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𝑚𝑋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656" y="1068629"/>
                <a:ext cx="4539487" cy="1815882"/>
              </a:xfrm>
              <a:prstGeom prst="rect">
                <a:avLst/>
              </a:prstGeom>
              <a:blipFill>
                <a:blip r:embed="rId10"/>
                <a:stretch>
                  <a:fillRect l="-671" t="-10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58023" y="3077483"/>
                <a:ext cx="3502248" cy="25545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!"/>
                </a:pPr>
                <a:r>
                  <a:rPr lang="en-GB" sz="1600" dirty="0"/>
                  <a:t>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GB" sz="1600" dirty="0"/>
                  <a:t>, then the graph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GB" sz="1600" dirty="0"/>
                  <a:t> against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will be a straight line with gradient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</m:oMath>
                </a14:m>
                <a:r>
                  <a:rPr lang="en-GB" sz="1600" dirty="0"/>
                  <a:t> and vertical intercept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GB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023" y="3077483"/>
                <a:ext cx="3502248" cy="2554545"/>
              </a:xfrm>
              <a:prstGeom prst="rect">
                <a:avLst/>
              </a:prstGeom>
              <a:blipFill>
                <a:blip r:embed="rId11"/>
                <a:stretch>
                  <a:fillRect l="-345" t="-2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V="1">
            <a:off x="5360467" y="4362609"/>
            <a:ext cx="0" cy="10081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360467" y="5370721"/>
            <a:ext cx="1944216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98358" y="5250389"/>
                <a:ext cx="44110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358" y="5250389"/>
                <a:ext cx="441107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41528" y="4143834"/>
                <a:ext cx="63787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528" y="4143834"/>
                <a:ext cx="637878" cy="261610"/>
              </a:xfrm>
              <a:prstGeom prst="rect">
                <a:avLst/>
              </a:prstGeom>
              <a:blipFill>
                <a:blip r:embed="rId1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V="1">
            <a:off x="5360467" y="4477699"/>
            <a:ext cx="1657062" cy="46097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827336" y="4780373"/>
                <a:ext cx="63787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36" y="4780373"/>
                <a:ext cx="637878" cy="307777"/>
              </a:xfrm>
              <a:prstGeom prst="rect">
                <a:avLst/>
              </a:prstGeom>
              <a:blipFill>
                <a:blip r:embed="rId1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822204" y="5631732"/>
                <a:ext cx="531913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The key difference compared to Case 1 is that we’re </a:t>
                </a:r>
                <a:r>
                  <a:rPr lang="en-GB" sz="1100" b="1" dirty="0"/>
                  <a:t>only logging the </a:t>
                </a:r>
                <a14:m>
                  <m:oMath xmlns:m="http://schemas.openxmlformats.org/officeDocument/2006/math">
                    <m:r>
                      <a:rPr lang="en-GB" sz="11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sz="1100" b="1" dirty="0"/>
                  <a:t> values </a:t>
                </a:r>
                <a:r>
                  <a:rPr lang="en-GB" sz="1100" dirty="0"/>
                  <a:t>(e.g. number of transistors), not the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100" dirty="0"/>
                  <a:t> values (e.g. years elapsed). </a:t>
                </a:r>
                <a:r>
                  <a:rPr lang="en-GB" sz="1100" b="1" dirty="0"/>
                  <a:t>Note that you </a:t>
                </a:r>
                <a:r>
                  <a:rPr lang="en-GB" sz="1100" b="1" u="sng" dirty="0"/>
                  <a:t>do not need to memorise</a:t>
                </a:r>
                <a:r>
                  <a:rPr lang="en-GB" sz="1100" b="1" dirty="0"/>
                  <a:t> the contents of these boxes and we will work out from scratch each time…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204" y="5631732"/>
                <a:ext cx="5319138" cy="600164"/>
              </a:xfrm>
              <a:prstGeom prst="rect">
                <a:avLst/>
              </a:prstGeom>
              <a:blipFill>
                <a:blip r:embed="rId15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E73FEC-B1D9-4D57-8CE8-480F59B3F391}"/>
                  </a:ext>
                </a:extLst>
              </p:cNvPr>
              <p:cNvSpPr txBox="1"/>
              <p:nvPr/>
            </p:nvSpPr>
            <p:spPr>
              <a:xfrm>
                <a:off x="1361356" y="6282696"/>
                <a:ext cx="6840760" cy="58477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In summary, logging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-axis </a:t>
                </a:r>
                <a:r>
                  <a:rPr lang="en-GB" sz="1600" b="1" dirty="0"/>
                  <a:t>turns an exponential graph into a linear one</a:t>
                </a:r>
                <a:r>
                  <a:rPr lang="en-GB" sz="1600" dirty="0"/>
                  <a:t>. Logging </a:t>
                </a:r>
                <a:r>
                  <a:rPr lang="en-GB" sz="1600" b="1" dirty="0"/>
                  <a:t>both</a:t>
                </a:r>
                <a:r>
                  <a:rPr lang="en-GB" sz="1600" dirty="0"/>
                  <a:t>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-axis turns a polynomial graph into a linear one.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3E73FEC-B1D9-4D57-8CE8-480F59B3F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356" y="6282696"/>
                <a:ext cx="6840760" cy="584775"/>
              </a:xfrm>
              <a:prstGeom prst="rect">
                <a:avLst/>
              </a:prstGeom>
              <a:blipFill>
                <a:blip r:embed="rId16"/>
                <a:stretch>
                  <a:fillRect l="-266" t="-1000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53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  <p:bldP spid="19" grpId="0"/>
      <p:bldP spid="21" grpId="0" animBg="1"/>
      <p:bldP spid="24" grpId="0"/>
      <p:bldP spid="25" grpId="0"/>
      <p:bldP spid="27" grpId="0"/>
      <p:bldP spid="28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6099" y="873506"/>
                <a:ext cx="5682086" cy="230832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The graph represents the growth of a population of bacteria,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, over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/>
                  <a:t> hours. The graph has a gradient of 0.6 and meets the vertical axis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</m:oMath>
                </a14:m>
                <a:r>
                  <a:rPr lang="en-GB" sz="1600" dirty="0"/>
                  <a:t> as shown.</a:t>
                </a:r>
              </a:p>
              <a:p>
                <a:r>
                  <a:rPr lang="en-GB" sz="1600" dirty="0"/>
                  <a:t>A scientist suggest that this growth can be modelled by the equation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1600" dirty="0"/>
                  <a:t>,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 are constants to be found.</a:t>
                </a:r>
              </a:p>
              <a:p>
                <a:pPr marL="457200" indent="-457200">
                  <a:buAutoNum type="alphaLcPeriod"/>
                </a:pPr>
                <a:r>
                  <a:rPr lang="en-GB" sz="1600" dirty="0"/>
                  <a:t>Write down an equation for the line.</a:t>
                </a:r>
              </a:p>
              <a:p>
                <a:pPr marL="457200" indent="-457200">
                  <a:buAutoNum type="alphaLcPeriod"/>
                </a:pPr>
                <a:r>
                  <a:rPr lang="en-GB" sz="1600" dirty="0"/>
                  <a:t>Using your answer to part (a) or otherwise, find the values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, giving them to 3 sf where necessary.</a:t>
                </a:r>
              </a:p>
              <a:p>
                <a:pPr marL="457200" indent="-457200">
                  <a:buAutoNum type="alphaLcPeriod"/>
                </a:pPr>
                <a:r>
                  <a:rPr lang="en-GB" sz="1600" dirty="0"/>
                  <a:t>Interpret the meaning of the constant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 in this model.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99" y="873506"/>
                <a:ext cx="5682086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6810456" y="2486025"/>
            <a:ext cx="19033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437927" y="2290204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927" y="2290204"/>
                <a:ext cx="72008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 flipV="1">
            <a:off x="6807200" y="1231900"/>
            <a:ext cx="3256" cy="125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807200" y="1549400"/>
            <a:ext cx="1701800" cy="611559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351523" y="873719"/>
                <a:ext cx="9034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523" y="873719"/>
                <a:ext cx="903433" cy="307777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322569" y="1977008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569" y="1977008"/>
                <a:ext cx="72008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73324" y="3420740"/>
                <a:ext cx="24482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24" y="3420740"/>
                <a:ext cx="2448272" cy="369332"/>
              </a:xfrm>
              <a:prstGeom prst="rect">
                <a:avLst/>
              </a:prstGeom>
              <a:blipFill>
                <a:blip r:embed="rId6"/>
                <a:stretch>
                  <a:fillRect l="-746"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241676" y="3373884"/>
                <a:ext cx="4013324" cy="52322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Equation of straight line is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400" dirty="0"/>
                  <a:t> where 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=0.6,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676" y="3373884"/>
                <a:ext cx="4013324" cy="523220"/>
              </a:xfrm>
              <a:prstGeom prst="rect">
                <a:avLst/>
              </a:prstGeom>
              <a:blipFill>
                <a:blip r:embed="rId7"/>
                <a:stretch>
                  <a:fillRect l="-151" b="-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38" idx="1"/>
            <a:endCxn id="37" idx="3"/>
          </p:cNvCxnSpPr>
          <p:nvPr/>
        </p:nvCxnSpPr>
        <p:spPr>
          <a:xfrm flipH="1" flipV="1">
            <a:off x="3521596" y="3605406"/>
            <a:ext cx="720080" cy="3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073324" y="3880004"/>
                <a:ext cx="618163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Just like on previous slide, start with the model then log it: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  <a:p>
                <a:r>
                  <a:rPr lang="en-GB" sz="1600" b="1" u="sng" dirty="0"/>
                  <a:t>Comparing with our straight line equation in (a)</a:t>
                </a:r>
                <a:r>
                  <a:rPr lang="en-GB" sz="16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=2   →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=0.6   →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=3.98 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24" y="3880004"/>
                <a:ext cx="6181632" cy="1569660"/>
              </a:xfrm>
              <a:prstGeom prst="rect">
                <a:avLst/>
              </a:prstGeom>
              <a:blipFill>
                <a:blip r:embed="rId8"/>
                <a:stretch>
                  <a:fillRect l="-493" t="-1163" b="-1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056432" y="5456572"/>
                <a:ext cx="48075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 gives the initial size of the bacteria population.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32" y="5456572"/>
                <a:ext cx="4807520" cy="338554"/>
              </a:xfrm>
              <a:prstGeom prst="rect">
                <a:avLst/>
              </a:prstGeom>
              <a:blipFill>
                <a:blip r:embed="rId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/>
          <p:cNvSpPr txBox="1"/>
          <p:nvPr/>
        </p:nvSpPr>
        <p:spPr>
          <a:xfrm>
            <a:off x="4350432" y="5854843"/>
            <a:ext cx="3244168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Recall that the coefficient of an exponential term gives the ‘initial value’.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3708400" y="6032500"/>
            <a:ext cx="642032" cy="150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084998" y="3367139"/>
            <a:ext cx="7205026" cy="5823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2" name="Rectangle 61"/>
          <p:cNvSpPr/>
          <p:nvPr/>
        </p:nvSpPr>
        <p:spPr>
          <a:xfrm>
            <a:off x="1083787" y="5384991"/>
            <a:ext cx="7205026" cy="9930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4199" y="3381685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64343" y="3938652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4343" y="5478579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563468" y="4386312"/>
                <a:ext cx="1891432" cy="58477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Recall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GB" sz="1600" dirty="0"/>
                  <a:t> means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468" y="4386312"/>
                <a:ext cx="1891432" cy="584775"/>
              </a:xfrm>
              <a:prstGeom prst="rect">
                <a:avLst/>
              </a:prstGeom>
              <a:blipFill>
                <a:blip r:embed="rId10"/>
                <a:stretch>
                  <a:fillRect l="-1274" t="-1010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1083787" y="3952391"/>
            <a:ext cx="7205026" cy="14256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260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58" grpId="0" animBg="1"/>
      <p:bldP spid="62" grpId="0" animBg="1"/>
      <p:bldP spid="6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20698" y="746506"/>
                <a:ext cx="7770317" cy="256993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The table below gives the rank (by size) and population of the UK’s largest cities and districts (London is number 1 but has been excluded as an outlier).</a:t>
                </a:r>
              </a:p>
              <a:p>
                <a:endParaRPr lang="en-GB" sz="600" dirty="0"/>
              </a:p>
              <a:p>
                <a:r>
                  <a:rPr lang="en-GB" sz="1400" b="1" dirty="0"/>
                  <a:t>City</a:t>
                </a:r>
                <a:r>
                  <a:rPr lang="en-GB" sz="1400" dirty="0"/>
                  <a:t>		</a:t>
                </a:r>
                <a:r>
                  <a:rPr lang="en-GB" sz="1400" dirty="0" err="1"/>
                  <a:t>B’ham</a:t>
                </a:r>
                <a:r>
                  <a:rPr lang="en-GB" sz="1400" dirty="0"/>
                  <a:t>	Leeds	Glasgow	Sheffield	Bradford</a:t>
                </a:r>
              </a:p>
              <a:p>
                <a:r>
                  <a:rPr lang="en-GB" sz="1400" b="1" dirty="0"/>
                  <a:t>Rank,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sz="1400" dirty="0"/>
                  <a:t>		2	3	4	5	6</a:t>
                </a:r>
              </a:p>
              <a:p>
                <a:r>
                  <a:rPr lang="en-GB" sz="1400" b="1" dirty="0"/>
                  <a:t>Population,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GB" sz="1400" dirty="0"/>
                  <a:t>	1 000 000	730 000	620 000	530 000	480 000</a:t>
                </a:r>
              </a:p>
              <a:p>
                <a:endParaRPr lang="en-GB" sz="1000" dirty="0"/>
              </a:p>
              <a:p>
                <a:r>
                  <a:rPr lang="en-GB" sz="1400" dirty="0"/>
                  <a:t>The relationship between the rank and population can be modelled by the formula: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400" dirty="0"/>
                  <a:t>   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400" dirty="0"/>
                  <a:t> are constants.</a:t>
                </a:r>
              </a:p>
              <a:p>
                <a:pPr marL="342900" indent="-342900">
                  <a:buAutoNum type="alphaLcParenR"/>
                </a:pPr>
                <a:r>
                  <a:rPr lang="en-GB" sz="1400" dirty="0"/>
                  <a:t>Draw a table giving values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GB" sz="1400" dirty="0"/>
                  <a:t> to 2dp.</a:t>
                </a:r>
              </a:p>
              <a:p>
                <a:pPr marL="342900" indent="-342900">
                  <a:buAutoNum type="alphaLcParenR"/>
                </a:pPr>
                <a:r>
                  <a:rPr lang="en-GB" sz="1400" dirty="0"/>
                  <a:t>Plot a graph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r>
                  <a:rPr lang="en-GB" sz="1400" dirty="0"/>
                  <a:t> against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GB" sz="1400" dirty="0"/>
                  <a:t> using the values from your table and draw the line of best fit.</a:t>
                </a:r>
              </a:p>
              <a:p>
                <a:pPr marL="342900" indent="-342900">
                  <a:buAutoNum type="alphaLcParenR"/>
                </a:pPr>
                <a:r>
                  <a:rPr lang="en-GB" sz="1400" dirty="0"/>
                  <a:t>Use your graph to estimate the values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400" dirty="0"/>
                  <a:t> to two significant figures.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98" y="746506"/>
                <a:ext cx="7770317" cy="25699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/>
            </p:nvGraphicFramePr>
            <p:xfrm>
              <a:off x="681960" y="3537098"/>
              <a:ext cx="3691255" cy="74168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744855">
                      <a:extLst>
                        <a:ext uri="{9D8B030D-6E8A-4147-A177-3AD203B41FA5}">
                          <a16:colId xmlns:a16="http://schemas.microsoft.com/office/drawing/2014/main" val="1822425987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4006187086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1172211231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2934017772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4191165922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3610622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739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5.86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5.79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5.72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5.68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0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56454350"/>
                  </p:ext>
                </p:extLst>
              </p:nvPr>
            </p:nvGraphicFramePr>
            <p:xfrm>
              <a:off x="681960" y="3537098"/>
              <a:ext cx="3691255" cy="74168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744855">
                      <a:extLst>
                        <a:ext uri="{9D8B030D-6E8A-4147-A177-3AD203B41FA5}">
                          <a16:colId xmlns:a16="http://schemas.microsoft.com/office/drawing/2014/main" val="1822425987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4006187086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1172211231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2934017772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4191165922"/>
                        </a:ext>
                      </a:extLst>
                    </a:gridCol>
                    <a:gridCol w="589280">
                      <a:extLst>
                        <a:ext uri="{9D8B030D-6E8A-4147-A177-3AD203B41FA5}">
                          <a16:colId xmlns:a16="http://schemas.microsoft.com/office/drawing/2014/main" val="36106223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0" t="-4918" r="-399180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0.78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739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20" t="-104918" r="-399180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5.86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5.79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5.72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5.68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089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1331640" y="6237312"/>
            <a:ext cx="190330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13111" y="6054191"/>
                <a:ext cx="7200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111" y="6054191"/>
                <a:ext cx="720080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 flipV="1">
            <a:off x="1328384" y="4983187"/>
            <a:ext cx="3256" cy="1254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30325" y="5238750"/>
            <a:ext cx="1740535" cy="483870"/>
          </a:xfrm>
          <a:prstGeom prst="line">
            <a:avLst/>
          </a:prstGeom>
          <a:ln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72707" y="4625006"/>
                <a:ext cx="9034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07" y="4625006"/>
                <a:ext cx="903433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919953" y="4928195"/>
            <a:ext cx="720080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6.4</a:t>
            </a:r>
          </a:p>
          <a:p>
            <a:r>
              <a:rPr lang="en-GB" sz="200" dirty="0"/>
              <a:t> </a:t>
            </a:r>
          </a:p>
          <a:p>
            <a:r>
              <a:rPr lang="en-GB" sz="1600" dirty="0"/>
              <a:t>6.0</a:t>
            </a:r>
          </a:p>
          <a:p>
            <a:r>
              <a:rPr lang="en-GB" sz="200" dirty="0"/>
              <a:t> </a:t>
            </a:r>
          </a:p>
          <a:p>
            <a:r>
              <a:rPr lang="en-GB" sz="1600" dirty="0"/>
              <a:t>5.6</a:t>
            </a:r>
          </a:p>
          <a:p>
            <a:r>
              <a:rPr lang="en-GB" sz="200" dirty="0"/>
              <a:t> </a:t>
            </a:r>
          </a:p>
          <a:p>
            <a:r>
              <a:rPr lang="en-GB" sz="1600" dirty="0"/>
              <a:t>5.2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37703" y="6204123"/>
            <a:ext cx="1800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dirty="0">
                <a:latin typeface="+mj-lt"/>
              </a:rPr>
              <a:t>0.2  0.4   0.6   0.8</a:t>
            </a:r>
            <a:endParaRPr lang="en-GB" sz="1600" dirty="0"/>
          </a:p>
        </p:txBody>
      </p:sp>
      <p:sp>
        <p:nvSpPr>
          <p:cNvPr id="19" name="Oval 18"/>
          <p:cNvSpPr/>
          <p:nvPr/>
        </p:nvSpPr>
        <p:spPr>
          <a:xfrm>
            <a:off x="1769790" y="5341466"/>
            <a:ext cx="90760" cy="87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/>
          <p:cNvSpPr/>
          <p:nvPr/>
        </p:nvSpPr>
        <p:spPr>
          <a:xfrm>
            <a:off x="2098066" y="5425973"/>
            <a:ext cx="90760" cy="87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/>
          <p:cNvSpPr/>
          <p:nvPr/>
        </p:nvSpPr>
        <p:spPr>
          <a:xfrm>
            <a:off x="2368909" y="5499658"/>
            <a:ext cx="90760" cy="87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2582031" y="5553657"/>
            <a:ext cx="90760" cy="87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/>
          <p:cNvSpPr/>
          <p:nvPr/>
        </p:nvSpPr>
        <p:spPr>
          <a:xfrm>
            <a:off x="2793664" y="5605015"/>
            <a:ext cx="90760" cy="877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305681" y="4996481"/>
                <a:ext cx="9098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0.05, 6.16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681" y="4996481"/>
                <a:ext cx="90984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647895" y="5272818"/>
                <a:ext cx="9098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0.77, 5.68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895" y="5272818"/>
                <a:ext cx="90984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438344" y="4493144"/>
            <a:ext cx="14920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Let’s use these points on the line of best fit to determine the gradient.</a:t>
            </a:r>
          </a:p>
        </p:txBody>
      </p:sp>
      <p:cxnSp>
        <p:nvCxnSpPr>
          <p:cNvPr id="29" name="Straight Arrow Connector 28"/>
          <p:cNvCxnSpPr>
            <a:stCxn id="27" idx="2"/>
            <a:endCxn id="26" idx="0"/>
          </p:cNvCxnSpPr>
          <p:nvPr/>
        </p:nvCxnSpPr>
        <p:spPr>
          <a:xfrm flipH="1">
            <a:off x="3102820" y="5047142"/>
            <a:ext cx="81553" cy="225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152650" y="4810125"/>
            <a:ext cx="295275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12079" y="3402371"/>
                <a:ext cx="3985303" cy="2732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First get equation of straight line: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5.68−6.16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0.77−0.05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=−0.67</m:t>
                      </m:r>
                    </m:oMath>
                  </m:oMathPara>
                </a14:m>
                <a:endParaRPr lang="en-GB" sz="1400" dirty="0"/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=6.2</m:t>
                    </m:r>
                  </m:oMath>
                </a14:m>
                <a:r>
                  <a:rPr lang="en-GB" sz="1400" dirty="0"/>
                  <a:t>   (reading from the graph)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=−0.67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+6.2</m:t>
                      </m:r>
                    </m:oMath>
                  </m:oMathPara>
                </a14:m>
                <a:endParaRPr lang="en-GB" sz="1400" dirty="0"/>
              </a:p>
              <a:p>
                <a:endParaRPr lang="en-GB" sz="500" dirty="0"/>
              </a:p>
              <a:p>
                <a:r>
                  <a:rPr lang="en-GB" sz="1400" dirty="0"/>
                  <a:t>As with previous example, let’s log the original model so we can compare against our straight line: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func>
                    </m:oMath>
                  </m:oMathPara>
                </a14:m>
                <a:br>
                  <a:rPr lang="en-GB" sz="1400" b="0" dirty="0"/>
                </a:br>
                <a:r>
                  <a:rPr lang="en-GB" sz="1400" b="0" dirty="0"/>
                  <a:t>Comparing this with our straight line: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=6.2   →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6.2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=1600000 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𝑠𝑓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=−0.67</m:t>
                      </m:r>
                    </m:oMath>
                  </m:oMathPara>
                </a14:m>
                <a:endParaRPr lang="en-GB" sz="1400" b="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079" y="3402371"/>
                <a:ext cx="3985303" cy="2732799"/>
              </a:xfrm>
              <a:prstGeom prst="rect">
                <a:avLst/>
              </a:prstGeom>
              <a:blipFill>
                <a:blip r:embed="rId8"/>
                <a:stretch>
                  <a:fillRect l="-459" t="-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433801" y="3543545"/>
            <a:ext cx="3931502" cy="7730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2399" y="3546785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36363" y="4366406"/>
            <a:ext cx="3931502" cy="2247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399" y="4369199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56847" y="3493329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4835261" y="3494240"/>
            <a:ext cx="3931502" cy="26026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9BA187-94BE-477F-A184-0241B87A0CD3}"/>
                  </a:ext>
                </a:extLst>
              </p:cNvPr>
              <p:cNvSpPr txBox="1"/>
              <p:nvPr/>
            </p:nvSpPr>
            <p:spPr>
              <a:xfrm>
                <a:off x="7082755" y="1983507"/>
                <a:ext cx="1944216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Textbook Error</a:t>
                </a:r>
                <a:r>
                  <a:rPr lang="en-GB" sz="1200" dirty="0"/>
                  <a:t>: They use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200" dirty="0"/>
                  <a:t> but then plot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GB" sz="1200" dirty="0"/>
                  <a:t> against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r>
                  <a:rPr lang="en-GB" sz="12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9BA187-94BE-477F-A184-0241B87A0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755" y="1983507"/>
                <a:ext cx="1944216" cy="646331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710E23-ED58-4359-9885-63031E158CED}"/>
              </a:ext>
            </a:extLst>
          </p:cNvPr>
          <p:cNvCxnSpPr>
            <a:stCxn id="14" idx="1"/>
          </p:cNvCxnSpPr>
          <p:nvPr/>
        </p:nvCxnSpPr>
        <p:spPr>
          <a:xfrm flipH="1">
            <a:off x="6156176" y="2306673"/>
            <a:ext cx="926579" cy="11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42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35" grpId="0" animBg="1"/>
      <p:bldP spid="37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40016" y="676176"/>
                <a:ext cx="2602384" cy="63863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bIns="0" rtlCol="0">
                <a:spAutoFit/>
              </a:bodyPr>
              <a:lstStyle/>
              <a:p>
                <a:r>
                  <a:rPr lang="en-GB" sz="1200" b="1" dirty="0"/>
                  <a:t>Reflections</a:t>
                </a:r>
                <a:r>
                  <a:rPr lang="en-GB" sz="1200" dirty="0"/>
                  <a:t>: Consider what we’re doing in this whole process in case you don’t understand </a:t>
                </a:r>
                <a:r>
                  <a:rPr lang="en-GB" sz="1200" u="sng" dirty="0"/>
                  <a:t>why</a:t>
                </a:r>
                <a:r>
                  <a:rPr lang="en-GB" sz="1200" dirty="0"/>
                  <a:t> we’re doing all of this: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200" dirty="0"/>
                  <a:t>We want to find the </a:t>
                </a:r>
                <a:r>
                  <a:rPr lang="en-GB" sz="1200" b="1" dirty="0"/>
                  <a:t>parameters of a model</a:t>
                </a:r>
                <a:r>
                  <a:rPr lang="en-GB" sz="1200" dirty="0"/>
                  <a:t>, e.g.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1200" dirty="0"/>
                  <a:t> that </a:t>
                </a:r>
                <a:r>
                  <a:rPr lang="en-GB" sz="1200" b="1" dirty="0"/>
                  <a:t>best fits the data </a:t>
                </a:r>
                <a:r>
                  <a:rPr lang="en-GB" sz="1200" dirty="0"/>
                  <a:t>(in this case the parameters we want to find are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200" dirty="0"/>
                  <a:t>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200" dirty="0"/>
                  <a:t>If the data had a linear trend, then this would be easy! We know from KS3 that we’d just plot the data, find the line of best fit, then use the gradient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200" dirty="0"/>
                  <a:t>-intercept to work out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200" dirty="0"/>
                  <a:t> in our linear model.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200" dirty="0"/>
                  <a:t>But the original data wasn’t linear, and it would be harder to draw an ‘exponential curve of best fit’.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200" dirty="0"/>
                  <a:t>We therefore log the model so that the plotted data then roughly forms a straight line, and then we can then draw a (straight) line of best fit.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GB" sz="1200" dirty="0"/>
                  <a:t>The gradient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200" dirty="0"/>
                  <a:t>-intercept of this line then allows us to estimate the parameters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200" dirty="0"/>
                  <a:t> in the original model that best fit the data.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GB" sz="100" dirty="0"/>
              </a:p>
              <a:p>
                <a:r>
                  <a:rPr lang="en-GB" sz="1200" dirty="0"/>
                  <a:t>The process of finding parameters in a model, that best fits the data, is known as </a:t>
                </a:r>
                <a:r>
                  <a:rPr lang="en-GB" sz="1200" b="1" u="sng" dirty="0"/>
                  <a:t>regression</a:t>
                </a:r>
                <a:r>
                  <a:rPr lang="en-GB" sz="12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016" y="676176"/>
                <a:ext cx="2602384" cy="6386364"/>
              </a:xfrm>
              <a:prstGeom prst="rect">
                <a:avLst/>
              </a:prstGeom>
              <a:blipFill>
                <a:blip r:embed="rId2"/>
                <a:stretch>
                  <a:fillRect r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500" y="822706"/>
                <a:ext cx="6249515" cy="33547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err="1"/>
                  <a:t>TheRealSanta</a:t>
                </a:r>
                <a:r>
                  <a:rPr lang="en-GB" sz="1400" dirty="0"/>
                  <a:t> wants to predict his number of Twitter followers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(@ TheRealSanta)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years from the start 2015. He predicts that his followers will increase exponentially according to the model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1400" dirty="0"/>
                  <a:t>, 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400" dirty="0"/>
                  <a:t> are constants that he wishes to find.</a:t>
                </a:r>
              </a:p>
              <a:p>
                <a:endParaRPr lang="en-GB" sz="400" dirty="0"/>
              </a:p>
              <a:p>
                <a:r>
                  <a:rPr lang="en-GB" sz="1400" dirty="0"/>
                  <a:t>He records his followers at certain times. Here is the data:</a:t>
                </a:r>
              </a:p>
              <a:p>
                <a:endParaRPr lang="en-GB" sz="600" dirty="0"/>
              </a:p>
              <a:p>
                <a:r>
                  <a:rPr lang="en-GB" sz="1400" b="1" dirty="0"/>
                  <a:t>Years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GB" sz="1400" b="1" dirty="0"/>
                  <a:t> after 2015</a:t>
                </a:r>
                <a:r>
                  <a:rPr lang="en-GB" sz="1400" dirty="0"/>
                  <a:t>:	0.7	1.3	2.2</a:t>
                </a:r>
              </a:p>
              <a:p>
                <a:r>
                  <a:rPr lang="en-GB" sz="1400" b="1" dirty="0"/>
                  <a:t>Followers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GB" sz="1400" dirty="0"/>
                  <a:t>:	2353	3673	7162</a:t>
                </a:r>
              </a:p>
              <a:p>
                <a:endParaRPr lang="en-GB" sz="600" dirty="0"/>
              </a:p>
              <a:p>
                <a:pPr marL="342900" indent="-342900">
                  <a:buAutoNum type="alphaLcParenR"/>
                </a:pPr>
                <a:r>
                  <a:rPr lang="en-GB" sz="1400" dirty="0"/>
                  <a:t>Draw a table giving values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func>
                  </m:oMath>
                </a14:m>
                <a:r>
                  <a:rPr lang="en-GB" sz="1400" dirty="0"/>
                  <a:t> (to 3dp).</a:t>
                </a:r>
              </a:p>
              <a:p>
                <a:pPr marL="342900" indent="-342900">
                  <a:buAutoNum type="alphaLcParenR"/>
                </a:pPr>
                <a:r>
                  <a:rPr lang="en-GB" sz="1400" dirty="0"/>
                  <a:t>A line of best fit is drawn for the data in your new table, and it happens to go through the first data point above (where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r>
                  <a:rPr lang="en-GB" sz="1400" dirty="0"/>
                  <a:t>) and last (where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=2.2</m:t>
                    </m:r>
                  </m:oMath>
                </a14:m>
                <a:r>
                  <a:rPr lang="en-GB" sz="1400" dirty="0"/>
                  <a:t>).</a:t>
                </a:r>
                <a:br>
                  <a:rPr lang="en-GB" sz="1400" dirty="0"/>
                </a:br>
                <a:r>
                  <a:rPr lang="en-GB" sz="1400" dirty="0"/>
                  <a:t>Determine the equation of this line of best fit. (The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-intercept is 3.147)</a:t>
                </a:r>
              </a:p>
              <a:p>
                <a:pPr marL="342900" indent="-342900">
                  <a:buAutoNum type="alphaLcParenR"/>
                </a:pPr>
                <a:r>
                  <a:rPr lang="en-GB" sz="1400" dirty="0"/>
                  <a:t>Hence, determine the values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400" dirty="0"/>
                  <a:t> in the model.</a:t>
                </a:r>
              </a:p>
              <a:p>
                <a:pPr marL="342900" indent="-342900">
                  <a:buAutoNum type="alphaLcParenR"/>
                </a:pPr>
                <a:r>
                  <a:rPr lang="en-GB" sz="1400" dirty="0"/>
                  <a:t>Estimate how many followers </a:t>
                </a:r>
                <a:r>
                  <a:rPr lang="en-GB" sz="1400" dirty="0" err="1"/>
                  <a:t>TheRealSanta</a:t>
                </a:r>
                <a:r>
                  <a:rPr lang="en-GB" sz="1400" dirty="0"/>
                  <a:t> will have at the start of 2020 (when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sz="1400" dirty="0"/>
                  <a:t>).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" y="822706"/>
                <a:ext cx="6249515" cy="3354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/>
            </p:nvGraphicFramePr>
            <p:xfrm>
              <a:off x="199360" y="4527698"/>
              <a:ext cx="2822259" cy="74168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744855">
                      <a:extLst>
                        <a:ext uri="{9D8B030D-6E8A-4147-A177-3AD203B41FA5}">
                          <a16:colId xmlns:a16="http://schemas.microsoft.com/office/drawing/2014/main" val="1822425987"/>
                        </a:ext>
                      </a:extLst>
                    </a:gridCol>
                    <a:gridCol w="692468">
                      <a:extLst>
                        <a:ext uri="{9D8B030D-6E8A-4147-A177-3AD203B41FA5}">
                          <a16:colId xmlns:a16="http://schemas.microsoft.com/office/drawing/2014/main" val="4006187086"/>
                        </a:ext>
                      </a:extLst>
                    </a:gridCol>
                    <a:gridCol w="692468">
                      <a:extLst>
                        <a:ext uri="{9D8B030D-6E8A-4147-A177-3AD203B41FA5}">
                          <a16:colId xmlns:a16="http://schemas.microsoft.com/office/drawing/2014/main" val="1172211231"/>
                        </a:ext>
                      </a:extLst>
                    </a:gridCol>
                    <a:gridCol w="692468">
                      <a:extLst>
                        <a:ext uri="{9D8B030D-6E8A-4147-A177-3AD203B41FA5}">
                          <a16:colId xmlns:a16="http://schemas.microsoft.com/office/drawing/2014/main" val="29340177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739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16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oMath>
                            </m:oMathPara>
                          </a14:m>
                          <a:endParaRPr lang="en-GB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3.372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3.565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3.855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08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22480942"/>
                  </p:ext>
                </p:extLst>
              </p:nvPr>
            </p:nvGraphicFramePr>
            <p:xfrm>
              <a:off x="199360" y="4527698"/>
              <a:ext cx="2822259" cy="741680"/>
            </p:xfrm>
            <a:graphic>
              <a:graphicData uri="http://schemas.openxmlformats.org/drawingml/2006/table">
                <a:tbl>
                  <a:tblPr firstCol="1" bandRow="1">
                    <a:tableStyleId>{073A0DAA-6AF3-43AB-8588-CEC1D06C72B9}</a:tableStyleId>
                  </a:tblPr>
                  <a:tblGrid>
                    <a:gridCol w="744855">
                      <a:extLst>
                        <a:ext uri="{9D8B030D-6E8A-4147-A177-3AD203B41FA5}">
                          <a16:colId xmlns:a16="http://schemas.microsoft.com/office/drawing/2014/main" val="1822425987"/>
                        </a:ext>
                      </a:extLst>
                    </a:gridCol>
                    <a:gridCol w="692468">
                      <a:extLst>
                        <a:ext uri="{9D8B030D-6E8A-4147-A177-3AD203B41FA5}">
                          <a16:colId xmlns:a16="http://schemas.microsoft.com/office/drawing/2014/main" val="4006187086"/>
                        </a:ext>
                      </a:extLst>
                    </a:gridCol>
                    <a:gridCol w="692468">
                      <a:extLst>
                        <a:ext uri="{9D8B030D-6E8A-4147-A177-3AD203B41FA5}">
                          <a16:colId xmlns:a16="http://schemas.microsoft.com/office/drawing/2014/main" val="1172211231"/>
                        </a:ext>
                      </a:extLst>
                    </a:gridCol>
                    <a:gridCol w="692468">
                      <a:extLst>
                        <a:ext uri="{9D8B030D-6E8A-4147-A177-3AD203B41FA5}">
                          <a16:colId xmlns:a16="http://schemas.microsoft.com/office/drawing/2014/main" val="29340177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0" t="-3226" r="-281967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0.7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1.3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2.2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57393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820" t="-104918" r="-281967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3.372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3.565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600" dirty="0"/>
                            <a:t>3.855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708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175000" y="4438798"/>
                <a:ext cx="3060700" cy="932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3.855−3.372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2.2−0.7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=0.322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=3.147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=0.322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+3.147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0" y="4438798"/>
                <a:ext cx="3060700" cy="932307"/>
              </a:xfrm>
              <a:prstGeom prst="rect">
                <a:avLst/>
              </a:prstGeom>
              <a:blipFill>
                <a:blip r:embed="rId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0139" y="5661248"/>
                <a:ext cx="30607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=3.147   →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=1403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=0.322     →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=2.099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9" y="5661248"/>
                <a:ext cx="3060700" cy="954107"/>
              </a:xfrm>
              <a:prstGeom prst="rect">
                <a:avLst/>
              </a:prstGeom>
              <a:blipFill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537615" y="5760023"/>
                <a:ext cx="233028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=1403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2.099</m:t>
                              </m:r>
                            </m:e>
                          </m:d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sz="1400" b="0" dirty="0"/>
              </a:p>
              <a:p>
                <a:r>
                  <a:rPr lang="en-GB" sz="1600" dirty="0"/>
                  <a:t>When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=5,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=57164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615" y="5760023"/>
                <a:ext cx="2330281" cy="553998"/>
              </a:xfrm>
              <a:prstGeom prst="rect">
                <a:avLst/>
              </a:prstGeom>
              <a:blipFill>
                <a:blip r:embed="rId7"/>
                <a:stretch>
                  <a:fillRect l="-1305" b="-131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63499" y="4410385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75000" y="4438798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214" y="5635462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153972" y="5585522"/>
            <a:ext cx="281485" cy="2491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2598" y="4522839"/>
            <a:ext cx="2064602" cy="7465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7614" y="4438798"/>
            <a:ext cx="2304385" cy="8952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1624" y="5633882"/>
            <a:ext cx="2470476" cy="9574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567034" y="5597903"/>
            <a:ext cx="2470476" cy="9574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573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14.8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120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61754</TotalTime>
  <Words>1784</Words>
  <Application>Microsoft Office PowerPoint</Application>
  <PresentationFormat>On-screen Show (4:3)</PresentationFormat>
  <Paragraphs>199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Office Theme</vt:lpstr>
      <vt:lpstr>P1 Chapter 14: Logarithms  Non-Linear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2025-07-02T14:40:26Z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