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4" r:id="rId10"/>
    <p:sldId id="263"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7" autoAdjust="0"/>
    <p:restoredTop sz="94660"/>
  </p:normalViewPr>
  <p:slideViewPr>
    <p:cSldViewPr snapToGrid="0">
      <p:cViewPr varScale="1">
        <p:scale>
          <a:sx n="81" d="100"/>
          <a:sy n="81" d="100"/>
        </p:scale>
        <p:origin x="114" y="1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89213" y="866104"/>
            <a:ext cx="8915399" cy="2262781"/>
          </a:xfrm>
        </p:spPr>
        <p:txBody>
          <a:bodyPr/>
          <a:lstStyle/>
          <a:p>
            <a:r>
              <a:rPr lang="fr-FR" dirty="0" smtClean="0"/>
              <a:t>Les sélecteurs CSS</a:t>
            </a:r>
            <a:endParaRPr lang="fr-FR" dirty="0"/>
          </a:p>
        </p:txBody>
      </p:sp>
      <p:sp>
        <p:nvSpPr>
          <p:cNvPr id="3" name="Sous-titre 2"/>
          <p:cNvSpPr>
            <a:spLocks noGrp="1"/>
          </p:cNvSpPr>
          <p:nvPr>
            <p:ph type="subTitle" idx="1"/>
          </p:nvPr>
        </p:nvSpPr>
        <p:spPr>
          <a:xfrm>
            <a:off x="2589212" y="3283430"/>
            <a:ext cx="8915399" cy="1126283"/>
          </a:xfrm>
        </p:spPr>
        <p:txBody>
          <a:bodyPr/>
          <a:lstStyle/>
          <a:p>
            <a:pPr algn="ctr"/>
            <a:r>
              <a:rPr lang="fr-FR" dirty="0" smtClean="0"/>
              <a:t>Savoir Cibler les Eléments</a:t>
            </a:r>
            <a:endParaRPr lang="fr-FR" dirty="0"/>
          </a:p>
        </p:txBody>
      </p:sp>
    </p:spTree>
    <p:extLst>
      <p:ext uri="{BB962C8B-B14F-4D97-AF65-F5344CB8AC3E}">
        <p14:creationId xmlns:p14="http://schemas.microsoft.com/office/powerpoint/2010/main" val="3283738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Les sélecteurs de voisin direct</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Le combinateur '+' permet de sélectionner les nœuds qui suivent immédiatement un élément donné</a:t>
            </a:r>
            <a:r>
              <a:rPr lang="fr-FR" sz="2400" dirty="0" smtClean="0"/>
              <a:t>.</a:t>
            </a:r>
          </a:p>
          <a:p>
            <a:pPr marL="0" indent="0">
              <a:buNone/>
            </a:pPr>
            <a:endParaRPr lang="fr-FR" sz="2400" dirty="0" smtClean="0"/>
          </a:p>
          <a:p>
            <a:pPr marL="0" indent="0">
              <a:buNone/>
            </a:pPr>
            <a:r>
              <a:rPr lang="fr-FR" sz="2400" dirty="0" smtClean="0"/>
              <a:t>Exemple : </a:t>
            </a:r>
          </a:p>
          <a:p>
            <a:pPr marL="0" indent="0">
              <a:buNone/>
            </a:pPr>
            <a:endParaRPr lang="fr-FR" sz="2400" dirty="0" smtClean="0"/>
          </a:p>
          <a:p>
            <a:pPr marL="0" indent="0" algn="ctr">
              <a:buNone/>
            </a:pPr>
            <a:r>
              <a:rPr lang="fr-FR" sz="2400" dirty="0"/>
              <a:t>div + p permettra de cibler n'importe quel élément &lt;p&gt; qui suit immédiatement un élément &lt;div&gt;.</a:t>
            </a:r>
            <a:endParaRPr lang="fr-FR" sz="2400" dirty="0" smtClean="0"/>
          </a:p>
        </p:txBody>
      </p:sp>
    </p:spTree>
    <p:extLst>
      <p:ext uri="{BB962C8B-B14F-4D97-AF65-F5344CB8AC3E}">
        <p14:creationId xmlns:p14="http://schemas.microsoft.com/office/powerpoint/2010/main" val="2515831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Les sélecteurs de voisin</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Le combinateur '~' permet de sélectionner les nœuds qui suivent un élément et qui ont le même parent</a:t>
            </a:r>
            <a:r>
              <a:rPr lang="fr-FR" sz="2400" dirty="0" smtClean="0"/>
              <a:t>.</a:t>
            </a:r>
          </a:p>
          <a:p>
            <a:pPr marL="0" indent="0">
              <a:buNone/>
            </a:pPr>
            <a:endParaRPr lang="fr-FR" sz="2400" dirty="0" smtClean="0"/>
          </a:p>
          <a:p>
            <a:pPr marL="0" indent="0">
              <a:buNone/>
            </a:pPr>
            <a:r>
              <a:rPr lang="fr-FR" sz="2400" dirty="0" smtClean="0"/>
              <a:t>Exemple : </a:t>
            </a:r>
          </a:p>
          <a:p>
            <a:pPr marL="0" indent="0">
              <a:buNone/>
            </a:pPr>
            <a:endParaRPr lang="fr-FR" sz="2400" dirty="0" smtClean="0"/>
          </a:p>
          <a:p>
            <a:pPr marL="0" indent="0" algn="ctr">
              <a:buNone/>
            </a:pPr>
            <a:r>
              <a:rPr lang="fr-FR" sz="2400" dirty="0"/>
              <a:t>p ~ </a:t>
            </a:r>
            <a:r>
              <a:rPr lang="fr-FR" sz="2400" dirty="0" err="1"/>
              <a:t>span</a:t>
            </a:r>
            <a:r>
              <a:rPr lang="fr-FR" sz="2400" dirty="0"/>
              <a:t> permettra de cibler les éléments &lt;</a:t>
            </a:r>
            <a:r>
              <a:rPr lang="fr-FR" sz="2400" dirty="0" err="1"/>
              <a:t>span</a:t>
            </a:r>
            <a:r>
              <a:rPr lang="fr-FR" sz="2400" dirty="0"/>
              <a:t>&gt; qui suivent (immédiatement ou non) un élément &lt;p&gt; et qui ont le même élément parent.</a:t>
            </a:r>
            <a:endParaRPr lang="fr-FR" sz="2400" dirty="0" smtClean="0"/>
          </a:p>
        </p:txBody>
      </p:sp>
    </p:spTree>
    <p:extLst>
      <p:ext uri="{BB962C8B-B14F-4D97-AF65-F5344CB8AC3E}">
        <p14:creationId xmlns:p14="http://schemas.microsoft.com/office/powerpoint/2010/main" val="148794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Les sélecteurs d’éléments fils</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Le combinateur '&gt;' permet de sélectionner les nœuds qui sont des fils directs d'un élément donné</a:t>
            </a:r>
            <a:r>
              <a:rPr lang="fr-FR" sz="2400" dirty="0" smtClean="0"/>
              <a:t>.</a:t>
            </a:r>
          </a:p>
          <a:p>
            <a:pPr marL="0" indent="0">
              <a:buNone/>
            </a:pPr>
            <a:endParaRPr lang="fr-FR" sz="2400" dirty="0" smtClean="0"/>
          </a:p>
          <a:p>
            <a:pPr marL="0" indent="0">
              <a:buNone/>
            </a:pPr>
            <a:r>
              <a:rPr lang="fr-FR" sz="2400" dirty="0" smtClean="0"/>
              <a:t>Exemple : </a:t>
            </a:r>
          </a:p>
          <a:p>
            <a:pPr marL="0" indent="0">
              <a:buNone/>
            </a:pPr>
            <a:endParaRPr lang="fr-FR" sz="2400" dirty="0" smtClean="0"/>
          </a:p>
          <a:p>
            <a:pPr marL="0" indent="0" algn="ctr">
              <a:buNone/>
            </a:pPr>
            <a:r>
              <a:rPr lang="fr-FR" sz="2400" dirty="0" err="1"/>
              <a:t>ul</a:t>
            </a:r>
            <a:r>
              <a:rPr lang="fr-FR" sz="2400" dirty="0"/>
              <a:t> &gt; li permettra de cibler tous les éléments &lt;li&gt; qui sont directement situés sous un élément &lt;</a:t>
            </a:r>
            <a:r>
              <a:rPr lang="fr-FR" sz="2400" dirty="0" err="1"/>
              <a:t>ul</a:t>
            </a:r>
            <a:r>
              <a:rPr lang="fr-FR" sz="2400" dirty="0"/>
              <a:t>&gt;.</a:t>
            </a:r>
            <a:endParaRPr lang="fr-FR" sz="2400" dirty="0" smtClean="0"/>
          </a:p>
        </p:txBody>
      </p:sp>
    </p:spTree>
    <p:extLst>
      <p:ext uri="{BB962C8B-B14F-4D97-AF65-F5344CB8AC3E}">
        <p14:creationId xmlns:p14="http://schemas.microsoft.com/office/powerpoint/2010/main" val="3048541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Les sélecteurs d’éléments descendants</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Le combinateur   (espace) permet de sélectionner les nœuds qui sont des descendants (pas nécessairement des fils directs) d'un élément donné</a:t>
            </a:r>
            <a:r>
              <a:rPr lang="fr-FR" sz="2400" dirty="0" smtClean="0"/>
              <a:t>.</a:t>
            </a:r>
          </a:p>
          <a:p>
            <a:pPr marL="0" indent="0">
              <a:buNone/>
            </a:pPr>
            <a:endParaRPr lang="fr-FR" sz="2400" dirty="0" smtClean="0"/>
          </a:p>
          <a:p>
            <a:pPr marL="0" indent="0">
              <a:buNone/>
            </a:pPr>
            <a:r>
              <a:rPr lang="fr-FR" sz="2400" dirty="0" smtClean="0"/>
              <a:t>Exemple : </a:t>
            </a:r>
          </a:p>
          <a:p>
            <a:pPr marL="0" indent="0">
              <a:buNone/>
            </a:pPr>
            <a:endParaRPr lang="fr-FR" sz="2400" dirty="0" smtClean="0"/>
          </a:p>
          <a:p>
            <a:pPr marL="0" indent="0" algn="ctr">
              <a:buNone/>
            </a:pPr>
            <a:r>
              <a:rPr lang="fr-FR" sz="2400" dirty="0" err="1" smtClean="0"/>
              <a:t>Div</a:t>
            </a:r>
            <a:r>
              <a:rPr lang="fr-FR" sz="2400" dirty="0" smtClean="0"/>
              <a:t>  </a:t>
            </a:r>
            <a:r>
              <a:rPr lang="fr-FR" sz="2400" dirty="0" err="1"/>
              <a:t>span</a:t>
            </a:r>
            <a:r>
              <a:rPr lang="fr-FR" sz="2400" dirty="0"/>
              <a:t> permettra de cibler n'importe quel élément &lt;</a:t>
            </a:r>
            <a:r>
              <a:rPr lang="fr-FR" sz="2400" dirty="0" err="1"/>
              <a:t>span</a:t>
            </a:r>
            <a:r>
              <a:rPr lang="fr-FR" sz="2400" dirty="0"/>
              <a:t>&gt; situé à l'intérieur d'un élément &lt;div&gt;.</a:t>
            </a:r>
            <a:endParaRPr lang="fr-FR" sz="2400" dirty="0" smtClean="0"/>
          </a:p>
        </p:txBody>
      </p:sp>
    </p:spTree>
    <p:extLst>
      <p:ext uri="{BB962C8B-B14F-4D97-AF65-F5344CB8AC3E}">
        <p14:creationId xmlns:p14="http://schemas.microsoft.com/office/powerpoint/2010/main" val="3885415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Pseudo-éléments</a:t>
            </a:r>
            <a:endParaRPr lang="fr-FR" dirty="0"/>
          </a:p>
        </p:txBody>
      </p:sp>
      <p:sp>
        <p:nvSpPr>
          <p:cNvPr id="3" name="Espace réservé du contenu 2"/>
          <p:cNvSpPr>
            <a:spLocks noGrp="1"/>
          </p:cNvSpPr>
          <p:nvPr>
            <p:ph idx="1"/>
          </p:nvPr>
        </p:nvSpPr>
        <p:spPr>
          <a:xfrm>
            <a:off x="2589212" y="2133600"/>
            <a:ext cx="8915400" cy="4207042"/>
          </a:xfrm>
          <a:ln>
            <a:solidFill>
              <a:schemeClr val="accent6">
                <a:lumMod val="60000"/>
                <a:lumOff val="40000"/>
              </a:schemeClr>
            </a:solidFill>
          </a:ln>
        </p:spPr>
        <p:txBody>
          <a:bodyPr/>
          <a:lstStyle/>
          <a:p>
            <a:pPr marL="0" indent="0">
              <a:buNone/>
            </a:pPr>
            <a:r>
              <a:rPr lang="fr-FR" dirty="0"/>
              <a:t>Un pseudo-élément est un mot-clé ajouté à un sélecteur qui permet de mettre en forme certaines parties de l'élément ciblé par la règle</a:t>
            </a:r>
            <a:r>
              <a:rPr lang="fr-FR" dirty="0" smtClean="0"/>
              <a:t>.</a:t>
            </a:r>
          </a:p>
          <a:p>
            <a:pPr marL="0" indent="0">
              <a:buNone/>
            </a:pPr>
            <a:endParaRPr lang="fr-FR" dirty="0" smtClean="0"/>
          </a:p>
          <a:p>
            <a:r>
              <a:rPr lang="fr-FR" dirty="0" smtClean="0"/>
              <a:t>::</a:t>
            </a:r>
            <a:r>
              <a:rPr lang="fr-FR" dirty="0" err="1"/>
              <a:t>a</a:t>
            </a:r>
            <a:r>
              <a:rPr lang="fr-FR" dirty="0" err="1" smtClean="0"/>
              <a:t>fter</a:t>
            </a:r>
            <a:endParaRPr lang="fr-FR" dirty="0" smtClean="0"/>
          </a:p>
          <a:p>
            <a:r>
              <a:rPr lang="fr-FR" dirty="0" smtClean="0"/>
              <a:t>::</a:t>
            </a:r>
            <a:r>
              <a:rPr lang="fr-FR" dirty="0" err="1" smtClean="0"/>
              <a:t>before</a:t>
            </a:r>
            <a:endParaRPr lang="fr-FR" dirty="0" smtClean="0"/>
          </a:p>
          <a:p>
            <a:r>
              <a:rPr lang="fr-FR" dirty="0" smtClean="0"/>
              <a:t>::first-</a:t>
            </a:r>
            <a:r>
              <a:rPr lang="fr-FR" dirty="0" err="1" smtClean="0"/>
              <a:t>letter</a:t>
            </a:r>
            <a:endParaRPr lang="fr-FR" dirty="0" smtClean="0"/>
          </a:p>
          <a:p>
            <a:r>
              <a:rPr lang="fr-FR" dirty="0" smtClean="0"/>
              <a:t>::first-line</a:t>
            </a:r>
          </a:p>
          <a:p>
            <a:r>
              <a:rPr lang="fr-FR" dirty="0" smtClean="0"/>
              <a:t>::</a:t>
            </a:r>
            <a:r>
              <a:rPr lang="fr-FR" dirty="0" err="1" smtClean="0"/>
              <a:t>selection</a:t>
            </a:r>
            <a:endParaRPr lang="fr-FR" dirty="0" smtClean="0"/>
          </a:p>
        </p:txBody>
      </p:sp>
    </p:spTree>
    <p:extLst>
      <p:ext uri="{BB962C8B-B14F-4D97-AF65-F5344CB8AC3E}">
        <p14:creationId xmlns:p14="http://schemas.microsoft.com/office/powerpoint/2010/main" val="3065697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
            </a:r>
            <a:r>
              <a:rPr lang="fr-FR" dirty="0" err="1" smtClean="0"/>
              <a:t>after</a:t>
            </a:r>
            <a:endParaRPr lang="fr-FR" dirty="0"/>
          </a:p>
        </p:txBody>
      </p:sp>
      <p:sp>
        <p:nvSpPr>
          <p:cNvPr id="3" name="Espace réservé du contenu 2"/>
          <p:cNvSpPr>
            <a:spLocks noGrp="1"/>
          </p:cNvSpPr>
          <p:nvPr>
            <p:ph idx="1"/>
          </p:nvPr>
        </p:nvSpPr>
        <p:spPr>
          <a:xfrm>
            <a:off x="2589212" y="2133599"/>
            <a:ext cx="8915400" cy="4062663"/>
          </a:xfrm>
        </p:spPr>
        <p:txBody>
          <a:bodyPr>
            <a:normAutofit fontScale="92500" lnSpcReduction="10000"/>
          </a:bodyPr>
          <a:lstStyle/>
          <a:p>
            <a:pPr marL="0" indent="0">
              <a:buNone/>
            </a:pPr>
            <a:r>
              <a:rPr lang="fr-FR" sz="2400" dirty="0" smtClean="0"/>
              <a:t>Il crée </a:t>
            </a:r>
            <a:r>
              <a:rPr lang="fr-FR" sz="2400" dirty="0"/>
              <a:t>un pseudo-élément qui sera le dernier enfant de l'élément sélectionné. Il est souvent utilisé pour ajouter du contenu cosmétique à un élément, en utilisant la propriété CSS content. Par défaut, ce contenu est de type « en ligne </a:t>
            </a:r>
            <a:r>
              <a:rPr lang="fr-FR" sz="2400" dirty="0" smtClean="0"/>
              <a:t>».</a:t>
            </a:r>
          </a:p>
          <a:p>
            <a:pPr marL="0" indent="0">
              <a:buNone/>
            </a:pPr>
            <a:r>
              <a:rPr lang="fr-FR" sz="2400" dirty="0"/>
              <a:t>E</a:t>
            </a:r>
            <a:r>
              <a:rPr lang="fr-FR" sz="2400" dirty="0" smtClean="0"/>
              <a:t>xemple :</a:t>
            </a:r>
          </a:p>
          <a:p>
            <a:pPr marL="0" indent="0">
              <a:buNone/>
            </a:pPr>
            <a:endParaRPr lang="fr-FR" sz="2400" dirty="0" smtClean="0"/>
          </a:p>
          <a:p>
            <a:pPr marL="0" indent="0" algn="ctr">
              <a:buNone/>
            </a:pPr>
            <a:r>
              <a:rPr lang="fr-FR" sz="2400" i="1" dirty="0" smtClean="0"/>
              <a:t>a:after </a:t>
            </a:r>
            <a:r>
              <a:rPr lang="fr-FR" sz="2400" i="1" dirty="0"/>
              <a:t>{</a:t>
            </a:r>
          </a:p>
          <a:p>
            <a:pPr marL="0" indent="0" algn="ctr">
              <a:buNone/>
            </a:pPr>
            <a:r>
              <a:rPr lang="fr-FR" sz="2400" i="1" dirty="0"/>
              <a:t>  </a:t>
            </a:r>
            <a:r>
              <a:rPr lang="fr-FR" sz="2400" i="1" dirty="0" smtClean="0"/>
              <a:t>				content</a:t>
            </a:r>
            <a:r>
              <a:rPr lang="fr-FR" sz="2400" i="1" dirty="0"/>
              <a:t>: </a:t>
            </a:r>
            <a:r>
              <a:rPr lang="fr-FR" sz="2400" i="1" dirty="0" smtClean="0"/>
              <a:t>‘ &lt;-’;</a:t>
            </a:r>
          </a:p>
          <a:p>
            <a:pPr marL="0" indent="0" algn="ctr">
              <a:buNone/>
            </a:pPr>
            <a:r>
              <a:rPr lang="fr-FR" sz="2400" i="1" dirty="0" smtClean="0"/>
              <a:t>}</a:t>
            </a:r>
          </a:p>
          <a:p>
            <a:pPr marL="0" indent="0">
              <a:buNone/>
            </a:pPr>
            <a:r>
              <a:rPr lang="fr-FR" sz="2400" dirty="0" smtClean="0"/>
              <a:t>Crée une flèche </a:t>
            </a:r>
            <a:r>
              <a:rPr lang="fr-FR" sz="2400" b="1" dirty="0" smtClean="0"/>
              <a:t>après</a:t>
            </a:r>
            <a:r>
              <a:rPr lang="fr-FR" sz="2400" dirty="0" smtClean="0"/>
              <a:t> le lien</a:t>
            </a:r>
            <a:endParaRPr lang="fr-FR" sz="2400" dirty="0"/>
          </a:p>
        </p:txBody>
      </p:sp>
    </p:spTree>
    <p:extLst>
      <p:ext uri="{BB962C8B-B14F-4D97-AF65-F5344CB8AC3E}">
        <p14:creationId xmlns:p14="http://schemas.microsoft.com/office/powerpoint/2010/main" val="1605873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
            </a:r>
            <a:r>
              <a:rPr lang="fr-FR" dirty="0" err="1" smtClean="0"/>
              <a:t>before</a:t>
            </a:r>
            <a:endParaRPr lang="fr-FR" dirty="0"/>
          </a:p>
        </p:txBody>
      </p:sp>
      <p:sp>
        <p:nvSpPr>
          <p:cNvPr id="3" name="Espace réservé du contenu 2"/>
          <p:cNvSpPr>
            <a:spLocks noGrp="1"/>
          </p:cNvSpPr>
          <p:nvPr>
            <p:ph idx="1"/>
          </p:nvPr>
        </p:nvSpPr>
        <p:spPr>
          <a:xfrm>
            <a:off x="2589212" y="2133600"/>
            <a:ext cx="8915400" cy="4182979"/>
          </a:xfrm>
        </p:spPr>
        <p:txBody>
          <a:bodyPr>
            <a:noAutofit/>
          </a:bodyPr>
          <a:lstStyle/>
          <a:p>
            <a:pPr marL="0" indent="0">
              <a:buNone/>
            </a:pPr>
            <a:r>
              <a:rPr lang="fr-FR" sz="2200" dirty="0" smtClean="0"/>
              <a:t>Il crée </a:t>
            </a:r>
            <a:r>
              <a:rPr lang="fr-FR" sz="2200" dirty="0"/>
              <a:t>un pseudo-élément qui sera le premier enfant de l'élément ciblé. Généralement utilisé pour ajouter du contenu esthétique à un élément via la propriété CSS content. Par défaut, l'élément créé est de type </a:t>
            </a:r>
            <a:r>
              <a:rPr lang="fr-FR" sz="2200" dirty="0" smtClean="0"/>
              <a:t>« </a:t>
            </a:r>
            <a:r>
              <a:rPr lang="fr-FR" sz="2200" dirty="0" err="1" smtClean="0"/>
              <a:t>en-ligne</a:t>
            </a:r>
            <a:r>
              <a:rPr lang="fr-FR" sz="2200" dirty="0" smtClean="0"/>
              <a:t> ».</a:t>
            </a:r>
          </a:p>
          <a:p>
            <a:pPr marL="0" indent="0">
              <a:buNone/>
            </a:pPr>
            <a:r>
              <a:rPr lang="fr-FR" sz="2200" dirty="0" smtClean="0"/>
              <a:t>Exemple :</a:t>
            </a:r>
          </a:p>
          <a:p>
            <a:pPr marL="0" indent="0">
              <a:buNone/>
            </a:pPr>
            <a:endParaRPr lang="fr-FR" sz="2200" dirty="0" smtClean="0"/>
          </a:p>
          <a:p>
            <a:pPr marL="0" indent="0" algn="ctr">
              <a:buNone/>
            </a:pPr>
            <a:r>
              <a:rPr lang="fr-FR" sz="2200" i="1" dirty="0"/>
              <a:t>a:before {</a:t>
            </a:r>
          </a:p>
          <a:p>
            <a:pPr marL="0" indent="0" algn="ctr">
              <a:buNone/>
            </a:pPr>
            <a:r>
              <a:rPr lang="fr-FR" sz="2200" i="1" dirty="0"/>
              <a:t>  </a:t>
            </a:r>
            <a:r>
              <a:rPr lang="fr-FR" sz="2200" i="1" dirty="0" smtClean="0"/>
              <a:t>  				content</a:t>
            </a:r>
            <a:r>
              <a:rPr lang="fr-FR" sz="2200" i="1" dirty="0"/>
              <a:t>: </a:t>
            </a:r>
            <a:r>
              <a:rPr lang="fr-FR" sz="2200" i="1" dirty="0" smtClean="0"/>
              <a:t>‘ -&gt;’;</a:t>
            </a:r>
            <a:endParaRPr lang="fr-FR" sz="2200" i="1" dirty="0"/>
          </a:p>
          <a:p>
            <a:pPr marL="0" indent="0" algn="ctr">
              <a:buNone/>
            </a:pPr>
            <a:r>
              <a:rPr lang="fr-FR" sz="2200" i="1" dirty="0" smtClean="0"/>
              <a:t>}</a:t>
            </a:r>
          </a:p>
          <a:p>
            <a:pPr marL="0" indent="0">
              <a:buNone/>
            </a:pPr>
            <a:r>
              <a:rPr lang="fr-FR" sz="2200" dirty="0" smtClean="0"/>
              <a:t>Crée une flèche </a:t>
            </a:r>
            <a:r>
              <a:rPr lang="fr-FR" sz="2200" b="1" dirty="0" smtClean="0"/>
              <a:t>avant</a:t>
            </a:r>
            <a:r>
              <a:rPr lang="fr-FR" sz="2200" dirty="0" smtClean="0"/>
              <a:t> le lien</a:t>
            </a:r>
            <a:endParaRPr lang="fr-FR" sz="2200" dirty="0"/>
          </a:p>
        </p:txBody>
      </p:sp>
    </p:spTree>
    <p:extLst>
      <p:ext uri="{BB962C8B-B14F-4D97-AF65-F5344CB8AC3E}">
        <p14:creationId xmlns:p14="http://schemas.microsoft.com/office/powerpoint/2010/main" val="344427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::first-</a:t>
            </a:r>
            <a:r>
              <a:rPr lang="fr-FR" dirty="0" err="1" smtClean="0"/>
              <a:t>letter</a:t>
            </a:r>
            <a:endParaRPr lang="fr-FR" dirty="0"/>
          </a:p>
        </p:txBody>
      </p:sp>
      <p:sp>
        <p:nvSpPr>
          <p:cNvPr id="3" name="Espace réservé du contenu 2"/>
          <p:cNvSpPr>
            <a:spLocks noGrp="1"/>
          </p:cNvSpPr>
          <p:nvPr>
            <p:ph idx="1"/>
          </p:nvPr>
        </p:nvSpPr>
        <p:spPr/>
        <p:txBody>
          <a:bodyPr/>
          <a:lstStyle/>
          <a:p>
            <a:pPr marL="0" indent="0">
              <a:buNone/>
            </a:pPr>
            <a:r>
              <a:rPr lang="fr-FR" dirty="0" smtClean="0"/>
              <a:t>Il sélectionne </a:t>
            </a:r>
            <a:r>
              <a:rPr lang="fr-FR" dirty="0"/>
              <a:t>la première lettre de la première ligne d'un bloc, si elle n'est pas précédée par un quelconque autre contenu (comme une image ou un tableau en ligne) sur sa ligne</a:t>
            </a:r>
            <a:r>
              <a:rPr lang="fr-FR" dirty="0" smtClean="0"/>
              <a:t>.</a:t>
            </a:r>
          </a:p>
          <a:p>
            <a:pPr marL="0" indent="0">
              <a:buNone/>
            </a:pPr>
            <a:r>
              <a:rPr lang="fr-FR" dirty="0" smtClean="0"/>
              <a:t>Exemple :</a:t>
            </a:r>
          </a:p>
          <a:p>
            <a:pPr marL="0" indent="0">
              <a:buNone/>
            </a:pPr>
            <a:endParaRPr lang="fr-FR" dirty="0" smtClean="0"/>
          </a:p>
          <a:p>
            <a:pPr marL="0" indent="0" algn="ctr">
              <a:buNone/>
            </a:pPr>
            <a:r>
              <a:rPr lang="en-US" i="1" dirty="0"/>
              <a:t>p::first-letter {</a:t>
            </a:r>
          </a:p>
          <a:p>
            <a:pPr marL="0" indent="0" algn="ctr">
              <a:buNone/>
            </a:pPr>
            <a:r>
              <a:rPr lang="en-US" i="1" dirty="0"/>
              <a:t>  color: red;</a:t>
            </a:r>
          </a:p>
          <a:p>
            <a:pPr marL="0" indent="0" algn="ctr">
              <a:buNone/>
            </a:pPr>
            <a:r>
              <a:rPr lang="en-US" i="1" dirty="0" smtClean="0"/>
              <a:t>}</a:t>
            </a:r>
          </a:p>
          <a:p>
            <a:pPr marL="0" indent="0">
              <a:buNone/>
            </a:pPr>
            <a:r>
              <a:rPr lang="en-US" i="1" dirty="0" smtClean="0"/>
              <a:t>La premiere letter du </a:t>
            </a:r>
            <a:r>
              <a:rPr lang="en-US" i="1" dirty="0" err="1" smtClean="0"/>
              <a:t>paragraphe</a:t>
            </a:r>
            <a:r>
              <a:rPr lang="en-US" i="1" dirty="0" smtClean="0"/>
              <a:t> sera rouge</a:t>
            </a:r>
            <a:endParaRPr lang="fr-FR" i="1" dirty="0"/>
          </a:p>
        </p:txBody>
      </p:sp>
    </p:spTree>
    <p:extLst>
      <p:ext uri="{BB962C8B-B14F-4D97-AF65-F5344CB8AC3E}">
        <p14:creationId xmlns:p14="http://schemas.microsoft.com/office/powerpoint/2010/main" val="2839416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::first-line</a:t>
            </a:r>
            <a:endParaRPr lang="fr-FR" dirty="0"/>
          </a:p>
        </p:txBody>
      </p:sp>
      <p:sp>
        <p:nvSpPr>
          <p:cNvPr id="3" name="Espace réservé du contenu 2"/>
          <p:cNvSpPr>
            <a:spLocks noGrp="1"/>
          </p:cNvSpPr>
          <p:nvPr>
            <p:ph idx="1"/>
          </p:nvPr>
        </p:nvSpPr>
        <p:spPr>
          <a:xfrm>
            <a:off x="2589212" y="2133599"/>
            <a:ext cx="8915400" cy="4279076"/>
          </a:xfrm>
        </p:spPr>
        <p:txBody>
          <a:bodyPr>
            <a:normAutofit/>
          </a:bodyPr>
          <a:lstStyle/>
          <a:p>
            <a:pPr marL="0" indent="0">
              <a:buNone/>
            </a:pPr>
            <a:r>
              <a:rPr lang="fr-FR" dirty="0" smtClean="0"/>
              <a:t>Il applique </a:t>
            </a:r>
            <a:r>
              <a:rPr lang="fr-FR" dirty="0"/>
              <a:t>la décoration à la première ligne d'un élément. La quantité de texte sur la première ligne dépend de nombreux facteurs, comme la largeur des éléments ou du document, mais aussi de la taille du texte. Comme tous les pseudo-éléments, les sélecteurs contenant ::first-line ne ciblent pas un élément HTML réel</a:t>
            </a:r>
            <a:r>
              <a:rPr lang="fr-FR" dirty="0" smtClean="0"/>
              <a:t>.</a:t>
            </a:r>
          </a:p>
          <a:p>
            <a:pPr marL="0" indent="0">
              <a:buNone/>
            </a:pPr>
            <a:r>
              <a:rPr lang="fr-FR" dirty="0" smtClean="0"/>
              <a:t>Exemple :</a:t>
            </a:r>
          </a:p>
          <a:p>
            <a:pPr marL="0" indent="0">
              <a:buNone/>
            </a:pPr>
            <a:endParaRPr lang="fr-FR" dirty="0"/>
          </a:p>
          <a:p>
            <a:pPr marL="0" indent="0" algn="ctr">
              <a:buNone/>
            </a:pPr>
            <a:r>
              <a:rPr lang="en-US" i="1" dirty="0"/>
              <a:t>::first-line {</a:t>
            </a:r>
          </a:p>
          <a:p>
            <a:pPr marL="0" indent="0" algn="ctr">
              <a:buNone/>
            </a:pPr>
            <a:r>
              <a:rPr lang="en-US" i="1" dirty="0"/>
              <a:t>  color: red;</a:t>
            </a:r>
          </a:p>
          <a:p>
            <a:pPr marL="0" indent="0" algn="ctr">
              <a:buNone/>
            </a:pPr>
            <a:r>
              <a:rPr lang="en-US" i="1" dirty="0" smtClean="0"/>
              <a:t>}</a:t>
            </a:r>
          </a:p>
          <a:p>
            <a:pPr marL="0" indent="0">
              <a:buNone/>
            </a:pPr>
            <a:r>
              <a:rPr lang="fr-FR" dirty="0" smtClean="0"/>
              <a:t>La première ligne aura la couleur rouge</a:t>
            </a:r>
          </a:p>
          <a:p>
            <a:pPr marL="0" indent="0">
              <a:buNone/>
            </a:pPr>
            <a:endParaRPr lang="fr-FR" dirty="0"/>
          </a:p>
        </p:txBody>
      </p:sp>
    </p:spTree>
    <p:extLst>
      <p:ext uri="{BB962C8B-B14F-4D97-AF65-F5344CB8AC3E}">
        <p14:creationId xmlns:p14="http://schemas.microsoft.com/office/powerpoint/2010/main" val="714496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
            </a:r>
            <a:r>
              <a:rPr lang="fr-FR" dirty="0" err="1" smtClean="0"/>
              <a:t>selection</a:t>
            </a:r>
            <a:endParaRPr lang="fr-FR" dirty="0"/>
          </a:p>
        </p:txBody>
      </p:sp>
      <p:sp>
        <p:nvSpPr>
          <p:cNvPr id="3" name="Espace réservé du contenu 2"/>
          <p:cNvSpPr>
            <a:spLocks noGrp="1"/>
          </p:cNvSpPr>
          <p:nvPr>
            <p:ph idx="1"/>
          </p:nvPr>
        </p:nvSpPr>
        <p:spPr/>
        <p:txBody>
          <a:bodyPr/>
          <a:lstStyle/>
          <a:p>
            <a:pPr marL="0" indent="0">
              <a:buNone/>
            </a:pPr>
            <a:r>
              <a:rPr lang="fr-FR" dirty="0"/>
              <a:t>Le pseudo-élément ::</a:t>
            </a:r>
            <a:r>
              <a:rPr lang="fr-FR" dirty="0" err="1"/>
              <a:t>selection</a:t>
            </a:r>
            <a:r>
              <a:rPr lang="fr-FR" dirty="0"/>
              <a:t> permet d'appliquer des règles CSS à une portion du document qui a été sélectionnée par l'utilisateur (via la souris ou un autre dispositif de pointage</a:t>
            </a:r>
            <a:r>
              <a:rPr lang="fr-FR" dirty="0" smtClean="0"/>
              <a:t>).</a:t>
            </a:r>
          </a:p>
          <a:p>
            <a:pPr marL="0" indent="0">
              <a:buNone/>
            </a:pPr>
            <a:r>
              <a:rPr lang="fr-FR" dirty="0" smtClean="0"/>
              <a:t>Exemple :</a:t>
            </a:r>
          </a:p>
          <a:p>
            <a:pPr marL="0" indent="0">
              <a:buNone/>
            </a:pPr>
            <a:endParaRPr lang="fr-FR" dirty="0" smtClean="0"/>
          </a:p>
          <a:p>
            <a:pPr marL="0" indent="0" algn="ctr">
              <a:buNone/>
            </a:pPr>
            <a:r>
              <a:rPr lang="fr-FR" i="1" dirty="0"/>
              <a:t>::</a:t>
            </a:r>
            <a:r>
              <a:rPr lang="fr-FR" i="1" dirty="0" err="1"/>
              <a:t>selection</a:t>
            </a:r>
            <a:r>
              <a:rPr lang="fr-FR" i="1" dirty="0"/>
              <a:t> {</a:t>
            </a:r>
          </a:p>
          <a:p>
            <a:pPr marL="0" indent="0" algn="ctr">
              <a:buNone/>
            </a:pPr>
            <a:r>
              <a:rPr lang="fr-FR" i="1" dirty="0"/>
              <a:t>  background-</a:t>
            </a:r>
            <a:r>
              <a:rPr lang="fr-FR" i="1" dirty="0" err="1"/>
              <a:t>color</a:t>
            </a:r>
            <a:r>
              <a:rPr lang="fr-FR" i="1" dirty="0"/>
              <a:t>: cyan;</a:t>
            </a:r>
          </a:p>
          <a:p>
            <a:pPr marL="0" indent="0" algn="ctr">
              <a:buNone/>
            </a:pPr>
            <a:r>
              <a:rPr lang="fr-FR" i="1" dirty="0" smtClean="0"/>
              <a:t>}</a:t>
            </a:r>
          </a:p>
          <a:p>
            <a:pPr marL="0" indent="0">
              <a:buNone/>
            </a:pPr>
            <a:r>
              <a:rPr lang="fr-FR" i="1" dirty="0" smtClean="0"/>
              <a:t>La sélection de l’utilisateur donnera un background bleu</a:t>
            </a:r>
            <a:endParaRPr lang="fr-FR" i="1" dirty="0"/>
          </a:p>
        </p:txBody>
      </p:sp>
    </p:spTree>
    <p:extLst>
      <p:ext uri="{BB962C8B-B14F-4D97-AF65-F5344CB8AC3E}">
        <p14:creationId xmlns:p14="http://schemas.microsoft.com/office/powerpoint/2010/main" val="622553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82335" y="1527958"/>
            <a:ext cx="8915400" cy="3777622"/>
          </a:xfrm>
        </p:spPr>
        <p:txBody>
          <a:bodyPr/>
          <a:lstStyle/>
          <a:p>
            <a:pPr marL="0" indent="0">
              <a:buNone/>
            </a:pPr>
            <a:r>
              <a:rPr lang="fr-FR" dirty="0" smtClean="0"/>
              <a:t>Savoir manipuler le </a:t>
            </a:r>
            <a:r>
              <a:rPr lang="fr-FR" dirty="0" err="1" smtClean="0"/>
              <a:t>css</a:t>
            </a:r>
            <a:r>
              <a:rPr lang="fr-FR" dirty="0" smtClean="0"/>
              <a:t> est une chose importante, mais a quoi bon si l’on ne peut cibler les éléments adéquats.</a:t>
            </a:r>
          </a:p>
          <a:p>
            <a:pPr marL="0" indent="0">
              <a:buNone/>
            </a:pPr>
            <a:endParaRPr lang="fr-FR" dirty="0" smtClean="0"/>
          </a:p>
          <a:p>
            <a:pPr marL="0" indent="0">
              <a:buNone/>
            </a:pPr>
            <a:r>
              <a:rPr lang="fr-FR" dirty="0" smtClean="0"/>
              <a:t>Qu’est ce qu’un </a:t>
            </a:r>
            <a:r>
              <a:rPr lang="fr-FR" b="1" dirty="0" smtClean="0"/>
              <a:t>sélecteur</a:t>
            </a:r>
            <a:r>
              <a:rPr lang="fr-FR" dirty="0" smtClean="0"/>
              <a:t>?</a:t>
            </a:r>
          </a:p>
          <a:p>
            <a:pPr marL="0" indent="0">
              <a:buNone/>
            </a:pPr>
            <a:endParaRPr lang="fr-FR" dirty="0" smtClean="0"/>
          </a:p>
          <a:p>
            <a:pPr marL="0" indent="0" algn="ctr">
              <a:buNone/>
            </a:pPr>
            <a:r>
              <a:rPr lang="fr-FR" dirty="0"/>
              <a:t>Les sélecteurs définissent les éléments sur lesquelles s'applique un ensemble de règles CSS.</a:t>
            </a:r>
            <a:endParaRPr lang="fr-FR" dirty="0" smtClean="0"/>
          </a:p>
          <a:p>
            <a:pPr marL="0" indent="0">
              <a:buNone/>
            </a:pPr>
            <a:r>
              <a:rPr lang="fr-FR" dirty="0" smtClean="0"/>
              <a:t> </a:t>
            </a:r>
            <a:endParaRPr lang="fr-FR" dirty="0"/>
          </a:p>
        </p:txBody>
      </p:sp>
    </p:spTree>
    <p:extLst>
      <p:ext uri="{BB962C8B-B14F-4D97-AF65-F5344CB8AC3E}">
        <p14:creationId xmlns:p14="http://schemas.microsoft.com/office/powerpoint/2010/main" val="1293407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Pseudo-classes</a:t>
            </a:r>
            <a:endParaRPr lang="fr-FR" dirty="0"/>
          </a:p>
        </p:txBody>
      </p:sp>
      <p:sp>
        <p:nvSpPr>
          <p:cNvPr id="3" name="Espace réservé du contenu 2"/>
          <p:cNvSpPr>
            <a:spLocks noGrp="1"/>
          </p:cNvSpPr>
          <p:nvPr>
            <p:ph idx="1"/>
          </p:nvPr>
        </p:nvSpPr>
        <p:spPr>
          <a:xfrm>
            <a:off x="2589212" y="2133600"/>
            <a:ext cx="8915400" cy="4207042"/>
          </a:xfrm>
          <a:ln>
            <a:solidFill>
              <a:schemeClr val="accent6">
                <a:lumMod val="60000"/>
                <a:lumOff val="40000"/>
              </a:schemeClr>
            </a:solidFill>
          </a:ln>
        </p:spPr>
        <p:txBody>
          <a:bodyPr/>
          <a:lstStyle/>
          <a:p>
            <a:pPr marL="0" indent="0">
              <a:buNone/>
            </a:pPr>
            <a:r>
              <a:rPr lang="fr-FR" dirty="0"/>
              <a:t>Une pseudo-classe est un mot-clé qui peut être ajouté à un sélecteur afin d'indiquer l'état spécifique dans lequel l'élément doit être pour être ciblé par la déclaration.</a:t>
            </a:r>
            <a:endParaRPr lang="fr-FR" dirty="0" smtClean="0"/>
          </a:p>
          <a:p>
            <a:r>
              <a:rPr lang="fr-FR" dirty="0" smtClean="0"/>
              <a:t>:first-</a:t>
            </a:r>
            <a:r>
              <a:rPr lang="fr-FR" dirty="0" err="1" smtClean="0"/>
              <a:t>child</a:t>
            </a:r>
            <a:r>
              <a:rPr lang="fr-FR" dirty="0" smtClean="0"/>
              <a:t>  / :last-</a:t>
            </a:r>
            <a:r>
              <a:rPr lang="fr-FR" dirty="0" err="1" smtClean="0"/>
              <a:t>child</a:t>
            </a:r>
            <a:r>
              <a:rPr lang="fr-FR" dirty="0" smtClean="0"/>
              <a:t>  / :</a:t>
            </a:r>
            <a:r>
              <a:rPr lang="fr-FR" dirty="0" err="1" smtClean="0"/>
              <a:t>only-child</a:t>
            </a:r>
            <a:endParaRPr lang="fr-FR" dirty="0" smtClean="0"/>
          </a:p>
          <a:p>
            <a:r>
              <a:rPr lang="fr-FR" dirty="0" smtClean="0"/>
              <a:t>:</a:t>
            </a:r>
            <a:r>
              <a:rPr lang="fr-FR" dirty="0" err="1"/>
              <a:t>n</a:t>
            </a:r>
            <a:r>
              <a:rPr lang="fr-FR" dirty="0" err="1" smtClean="0"/>
              <a:t>th-child</a:t>
            </a:r>
            <a:r>
              <a:rPr lang="fr-FR" dirty="0" smtClean="0"/>
              <a:t>()</a:t>
            </a:r>
          </a:p>
          <a:p>
            <a:r>
              <a:rPr lang="fr-FR" dirty="0" smtClean="0"/>
              <a:t>:first-of-type/ :</a:t>
            </a:r>
            <a:r>
              <a:rPr lang="fr-FR" dirty="0" err="1" smtClean="0"/>
              <a:t>only</a:t>
            </a:r>
            <a:r>
              <a:rPr lang="fr-FR" dirty="0" smtClean="0"/>
              <a:t>-of-type / :last-of-type</a:t>
            </a:r>
          </a:p>
          <a:p>
            <a:endParaRPr lang="fr-FR" dirty="0" smtClean="0"/>
          </a:p>
          <a:p>
            <a:endParaRPr lang="fr-FR" dirty="0" smtClean="0"/>
          </a:p>
        </p:txBody>
      </p:sp>
    </p:spTree>
    <p:extLst>
      <p:ext uri="{BB962C8B-B14F-4D97-AF65-F5344CB8AC3E}">
        <p14:creationId xmlns:p14="http://schemas.microsoft.com/office/powerpoint/2010/main" val="2741486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Sélecteurs ‘Child’</a:t>
            </a:r>
            <a:endParaRPr lang="fr-FR" dirty="0"/>
          </a:p>
        </p:txBody>
      </p:sp>
      <p:sp>
        <p:nvSpPr>
          <p:cNvPr id="3" name="Espace réservé du contenu 2"/>
          <p:cNvSpPr>
            <a:spLocks noGrp="1"/>
          </p:cNvSpPr>
          <p:nvPr>
            <p:ph idx="1"/>
          </p:nvPr>
        </p:nvSpPr>
        <p:spPr>
          <a:xfrm>
            <a:off x="2592925" y="2572988"/>
            <a:ext cx="8915400" cy="3777622"/>
          </a:xfrm>
        </p:spPr>
        <p:txBody>
          <a:bodyPr>
            <a:normAutofit/>
          </a:bodyPr>
          <a:lstStyle/>
          <a:p>
            <a:r>
              <a:rPr lang="fr-FR" sz="2000" dirty="0"/>
              <a:t>:first-</a:t>
            </a:r>
            <a:r>
              <a:rPr lang="fr-FR" sz="2000" dirty="0" err="1"/>
              <a:t>child</a:t>
            </a:r>
            <a:r>
              <a:rPr lang="fr-FR" sz="2000" dirty="0" smtClean="0"/>
              <a:t>: permet </a:t>
            </a:r>
            <a:r>
              <a:rPr lang="fr-FR" sz="2000" dirty="0"/>
              <a:t>de cibler un élément qui est le premier élément fils par rapport à son élément parent</a:t>
            </a:r>
            <a:r>
              <a:rPr lang="fr-FR" sz="2000" dirty="0" smtClean="0"/>
              <a:t>.</a:t>
            </a:r>
          </a:p>
          <a:p>
            <a:r>
              <a:rPr lang="fr-FR" sz="2000" dirty="0" smtClean="0"/>
              <a:t>:last-</a:t>
            </a:r>
            <a:r>
              <a:rPr lang="fr-FR" sz="2000" dirty="0" err="1" smtClean="0"/>
              <a:t>child</a:t>
            </a:r>
            <a:r>
              <a:rPr lang="fr-FR" sz="2000" dirty="0"/>
              <a:t>: permet de cibler un élément qui est le dernier enfant de son parent</a:t>
            </a:r>
            <a:r>
              <a:rPr lang="fr-FR" sz="2000" dirty="0" smtClean="0"/>
              <a:t>.</a:t>
            </a:r>
          </a:p>
          <a:p>
            <a:r>
              <a:rPr lang="fr-FR" sz="2000" dirty="0" smtClean="0"/>
              <a:t>:</a:t>
            </a:r>
            <a:r>
              <a:rPr lang="fr-FR" sz="2000" dirty="0" err="1" smtClean="0"/>
              <a:t>only-child</a:t>
            </a:r>
            <a:r>
              <a:rPr lang="fr-FR" sz="2000" dirty="0"/>
              <a:t>: représente n'importe quel élément qui est le seul enfant de son élément parent. Elle permet d'obtenir le même effet que :</a:t>
            </a:r>
            <a:r>
              <a:rPr lang="fr-FR" sz="2000" dirty="0" err="1"/>
              <a:t>first-child:last-child</a:t>
            </a:r>
            <a:r>
              <a:rPr lang="fr-FR" sz="2000" dirty="0"/>
              <a:t> ou :</a:t>
            </a:r>
            <a:r>
              <a:rPr lang="fr-FR" sz="2000" dirty="0" err="1"/>
              <a:t>nth-child</a:t>
            </a:r>
            <a:r>
              <a:rPr lang="fr-FR" sz="2000" dirty="0"/>
              <a:t>(1):</a:t>
            </a:r>
            <a:r>
              <a:rPr lang="fr-FR" sz="2000" dirty="0" err="1"/>
              <a:t>nth</a:t>
            </a:r>
            <a:r>
              <a:rPr lang="fr-FR" sz="2000" dirty="0"/>
              <a:t>-last-</a:t>
            </a:r>
            <a:r>
              <a:rPr lang="fr-FR" sz="2000" dirty="0" err="1"/>
              <a:t>child</a:t>
            </a:r>
            <a:r>
              <a:rPr lang="fr-FR" sz="2000" dirty="0"/>
              <a:t>(1), mais avec une spécificité inférieure.</a:t>
            </a:r>
            <a:endParaRPr lang="fr-FR" sz="2000" dirty="0" smtClean="0"/>
          </a:p>
          <a:p>
            <a:endParaRPr lang="fr-FR" sz="2000" dirty="0" smtClean="0"/>
          </a:p>
          <a:p>
            <a:endParaRPr lang="fr-FR" sz="2000" dirty="0"/>
          </a:p>
        </p:txBody>
      </p:sp>
    </p:spTree>
    <p:extLst>
      <p:ext uri="{BB962C8B-B14F-4D97-AF65-F5344CB8AC3E}">
        <p14:creationId xmlns:p14="http://schemas.microsoft.com/office/powerpoint/2010/main" val="3000900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510639"/>
            <a:ext cx="8915400" cy="5400583"/>
          </a:xfrm>
        </p:spPr>
        <p:txBody>
          <a:bodyPr/>
          <a:lstStyle/>
          <a:p>
            <a:pPr marL="0" indent="0">
              <a:buNone/>
            </a:pPr>
            <a:r>
              <a:rPr lang="fr-FR" dirty="0" smtClean="0"/>
              <a:t>Exemples :</a:t>
            </a:r>
          </a:p>
          <a:p>
            <a:r>
              <a:rPr lang="fr-FR" dirty="0" smtClean="0"/>
              <a:t>:First-</a:t>
            </a:r>
            <a:r>
              <a:rPr lang="fr-FR" dirty="0" err="1" smtClean="0"/>
              <a:t>child</a:t>
            </a:r>
            <a:endParaRPr lang="fr-FR" dirty="0" smtClean="0"/>
          </a:p>
          <a:p>
            <a:pPr marL="0" indent="0" algn="ctr">
              <a:buNone/>
            </a:pPr>
            <a:r>
              <a:rPr lang="en-US" dirty="0"/>
              <a:t>p:first-child {</a:t>
            </a:r>
          </a:p>
          <a:p>
            <a:pPr marL="0" indent="0" algn="ctr">
              <a:buNone/>
            </a:pPr>
            <a:r>
              <a:rPr lang="en-US" dirty="0"/>
              <a:t>  color: lime;</a:t>
            </a:r>
          </a:p>
          <a:p>
            <a:pPr marL="0" indent="0" algn="ctr">
              <a:buNone/>
            </a:pPr>
            <a:r>
              <a:rPr lang="en-US" dirty="0" smtClean="0"/>
              <a:t>}</a:t>
            </a:r>
          </a:p>
          <a:p>
            <a:r>
              <a:rPr lang="en-US" dirty="0" smtClean="0"/>
              <a:t>:last-child</a:t>
            </a:r>
          </a:p>
          <a:p>
            <a:pPr marL="0" indent="0" algn="ctr">
              <a:buNone/>
            </a:pPr>
            <a:r>
              <a:rPr lang="fr-FR" dirty="0" err="1"/>
              <a:t>li:last-child</a:t>
            </a:r>
            <a:r>
              <a:rPr lang="fr-FR" dirty="0"/>
              <a:t> {</a:t>
            </a:r>
          </a:p>
          <a:p>
            <a:pPr marL="0" indent="0" algn="ctr">
              <a:buNone/>
            </a:pPr>
            <a:r>
              <a:rPr lang="fr-FR" dirty="0"/>
              <a:t>  background-</a:t>
            </a:r>
            <a:r>
              <a:rPr lang="fr-FR" dirty="0" err="1"/>
              <a:t>color</a:t>
            </a:r>
            <a:r>
              <a:rPr lang="fr-FR" dirty="0"/>
              <a:t>: lime;</a:t>
            </a:r>
          </a:p>
          <a:p>
            <a:pPr marL="0" indent="0" algn="ctr">
              <a:buNone/>
            </a:pPr>
            <a:r>
              <a:rPr lang="fr-FR" dirty="0" smtClean="0"/>
              <a:t>}</a:t>
            </a:r>
          </a:p>
          <a:p>
            <a:r>
              <a:rPr lang="fr-FR" dirty="0" smtClean="0"/>
              <a:t>:</a:t>
            </a:r>
            <a:r>
              <a:rPr lang="fr-FR" dirty="0" err="1" smtClean="0"/>
              <a:t>only-child</a:t>
            </a:r>
            <a:endParaRPr lang="fr-FR" dirty="0" smtClean="0"/>
          </a:p>
          <a:p>
            <a:pPr marL="0" indent="0" algn="ctr">
              <a:buNone/>
            </a:pPr>
            <a:r>
              <a:rPr lang="fr-FR" dirty="0"/>
              <a:t>p:only-child {</a:t>
            </a:r>
          </a:p>
          <a:p>
            <a:pPr marL="0" indent="0" algn="ctr">
              <a:buNone/>
            </a:pPr>
            <a:r>
              <a:rPr lang="fr-FR" dirty="0"/>
              <a:t>  background-</a:t>
            </a:r>
            <a:r>
              <a:rPr lang="fr-FR" dirty="0" err="1"/>
              <a:t>color</a:t>
            </a:r>
            <a:r>
              <a:rPr lang="fr-FR" dirty="0"/>
              <a:t>: lime;</a:t>
            </a:r>
          </a:p>
          <a:p>
            <a:pPr marL="0" indent="0" algn="ctr">
              <a:buNone/>
            </a:pPr>
            <a:r>
              <a:rPr lang="fr-FR" dirty="0"/>
              <a:t>}</a:t>
            </a:r>
          </a:p>
        </p:txBody>
      </p:sp>
    </p:spTree>
    <p:extLst>
      <p:ext uri="{BB962C8B-B14F-4D97-AF65-F5344CB8AC3E}">
        <p14:creationId xmlns:p14="http://schemas.microsoft.com/office/powerpoint/2010/main" val="186214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
            </a:r>
            <a:r>
              <a:rPr lang="fr-FR" dirty="0" err="1" smtClean="0"/>
              <a:t>nth-child</a:t>
            </a:r>
            <a:r>
              <a:rPr lang="fr-FR" dirty="0" smtClean="0"/>
              <a:t>()</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Il permet </a:t>
            </a:r>
            <a:r>
              <a:rPr lang="fr-FR" dirty="0"/>
              <a:t>de cibler un élément qui possède </a:t>
            </a:r>
            <a:r>
              <a:rPr lang="fr-FR" dirty="0" smtClean="0"/>
              <a:t>‘</a:t>
            </a:r>
            <a:r>
              <a:rPr lang="fr-FR" dirty="0" err="1" smtClean="0"/>
              <a:t>xn</a:t>
            </a:r>
            <a:r>
              <a:rPr lang="fr-FR" dirty="0" smtClean="0"/>
              <a:t>’ </a:t>
            </a:r>
            <a:r>
              <a:rPr lang="fr-FR" dirty="0"/>
              <a:t>éléments voisins (au même niveau) avant lui dans l'arbre du document pour des valeurs entières n et qui possède un élément parent. Autrement dit, un sélecteur utilisant cette pseudo-classe permettra de cibler les éléments fils d'un élément dont les positions correspondent au motif </a:t>
            </a:r>
            <a:r>
              <a:rPr lang="fr-FR" dirty="0" err="1" smtClean="0"/>
              <a:t>xn</a:t>
            </a:r>
            <a:r>
              <a:rPr lang="fr-FR" dirty="0" smtClean="0"/>
              <a:t>.</a:t>
            </a:r>
          </a:p>
          <a:p>
            <a:pPr marL="0" indent="0">
              <a:buNone/>
            </a:pPr>
            <a:r>
              <a:rPr lang="fr-FR" dirty="0" smtClean="0"/>
              <a:t>Exemple :</a:t>
            </a:r>
          </a:p>
          <a:p>
            <a:pPr marL="0" indent="0" algn="ctr">
              <a:buNone/>
            </a:pPr>
            <a:r>
              <a:rPr lang="fr-FR" dirty="0"/>
              <a:t>body :</a:t>
            </a:r>
            <a:r>
              <a:rPr lang="fr-FR" dirty="0" err="1"/>
              <a:t>nth-child</a:t>
            </a:r>
            <a:r>
              <a:rPr lang="fr-FR" dirty="0"/>
              <a:t>(4n) {</a:t>
            </a:r>
          </a:p>
          <a:p>
            <a:pPr marL="0" indent="0" algn="ctr">
              <a:buNone/>
            </a:pPr>
            <a:r>
              <a:rPr lang="fr-FR" dirty="0"/>
              <a:t> </a:t>
            </a:r>
            <a:r>
              <a:rPr lang="fr-FR" dirty="0" smtClean="0"/>
              <a:t>		 </a:t>
            </a:r>
            <a:r>
              <a:rPr lang="fr-FR" dirty="0"/>
              <a:t>background-</a:t>
            </a:r>
            <a:r>
              <a:rPr lang="fr-FR" dirty="0" err="1"/>
              <a:t>color</a:t>
            </a:r>
            <a:r>
              <a:rPr lang="fr-FR" dirty="0"/>
              <a:t>: lime;</a:t>
            </a:r>
          </a:p>
          <a:p>
            <a:pPr marL="0" indent="0" algn="ctr">
              <a:buNone/>
            </a:pPr>
            <a:r>
              <a:rPr lang="fr-FR" dirty="0" smtClean="0"/>
              <a:t>}</a:t>
            </a:r>
          </a:p>
          <a:p>
            <a:pPr marL="0" indent="0">
              <a:buNone/>
            </a:pPr>
            <a:r>
              <a:rPr lang="fr-FR" dirty="0"/>
              <a:t>Cible les éléments en fonction de leur position dans </a:t>
            </a:r>
            <a:r>
              <a:rPr lang="fr-FR" dirty="0" smtClean="0"/>
              <a:t>le </a:t>
            </a:r>
            <a:r>
              <a:rPr lang="fr-FR" dirty="0"/>
              <a:t>document : ici le 4e, 8e, 16e, 20e, etc. quel que </a:t>
            </a:r>
            <a:r>
              <a:rPr lang="fr-FR" dirty="0" smtClean="0"/>
              <a:t> </a:t>
            </a:r>
            <a:r>
              <a:rPr lang="fr-FR" dirty="0"/>
              <a:t>soit le type de l'élément </a:t>
            </a:r>
          </a:p>
        </p:txBody>
      </p:sp>
    </p:spTree>
    <p:extLst>
      <p:ext uri="{BB962C8B-B14F-4D97-AF65-F5344CB8AC3E}">
        <p14:creationId xmlns:p14="http://schemas.microsoft.com/office/powerpoint/2010/main" val="709699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Sélécteur</a:t>
            </a:r>
            <a:r>
              <a:rPr lang="fr-FR" dirty="0" smtClean="0"/>
              <a:t> ‘Type’</a:t>
            </a:r>
            <a:endParaRPr lang="fr-FR" dirty="0"/>
          </a:p>
        </p:txBody>
      </p:sp>
      <p:sp>
        <p:nvSpPr>
          <p:cNvPr id="3" name="Espace réservé du contenu 2"/>
          <p:cNvSpPr>
            <a:spLocks noGrp="1"/>
          </p:cNvSpPr>
          <p:nvPr>
            <p:ph idx="1"/>
          </p:nvPr>
        </p:nvSpPr>
        <p:spPr>
          <a:xfrm>
            <a:off x="2589212" y="2762993"/>
            <a:ext cx="8915400" cy="3777622"/>
          </a:xfrm>
        </p:spPr>
        <p:txBody>
          <a:bodyPr>
            <a:normAutofit/>
          </a:bodyPr>
          <a:lstStyle/>
          <a:p>
            <a:r>
              <a:rPr lang="fr-FR" sz="2000" dirty="0"/>
              <a:t>:</a:t>
            </a:r>
            <a:r>
              <a:rPr lang="fr-FR" sz="2000" dirty="0" smtClean="0"/>
              <a:t>first-of-type : </a:t>
            </a:r>
            <a:r>
              <a:rPr lang="fr-FR" sz="2000" dirty="0"/>
              <a:t>permet de cibler le premier élément d'un type donné parmi ceux d'un même élément parent (et de même niveau</a:t>
            </a:r>
            <a:r>
              <a:rPr lang="fr-FR" sz="2000" dirty="0" smtClean="0"/>
              <a:t>).</a:t>
            </a:r>
          </a:p>
          <a:p>
            <a:r>
              <a:rPr lang="fr-FR" sz="2000" dirty="0" smtClean="0"/>
              <a:t>:</a:t>
            </a:r>
            <a:r>
              <a:rPr lang="fr-FR" sz="2000" dirty="0"/>
              <a:t>last-of-type : cible un élément qui est le dernier enfant d'un type donné dans la liste des enfants de l'élément parent</a:t>
            </a:r>
            <a:r>
              <a:rPr lang="fr-FR" sz="2000" dirty="0" smtClean="0"/>
              <a:t>.</a:t>
            </a:r>
          </a:p>
          <a:p>
            <a:r>
              <a:rPr lang="fr-FR" sz="2000" dirty="0" smtClean="0"/>
              <a:t>:</a:t>
            </a:r>
            <a:r>
              <a:rPr lang="fr-FR" sz="2000" dirty="0" err="1" smtClean="0"/>
              <a:t>only</a:t>
            </a:r>
            <a:r>
              <a:rPr lang="fr-FR" sz="2000" dirty="0"/>
              <a:t>-of-type : permet de cibler un élément qui ne possède aucun nœud frère du même type pour un même élément </a:t>
            </a:r>
            <a:r>
              <a:rPr lang="fr-FR" sz="2000" dirty="0" smtClean="0"/>
              <a:t>parent.</a:t>
            </a:r>
            <a:endParaRPr lang="fr-FR" sz="2000" dirty="0"/>
          </a:p>
        </p:txBody>
      </p:sp>
    </p:spTree>
    <p:extLst>
      <p:ext uri="{BB962C8B-B14F-4D97-AF65-F5344CB8AC3E}">
        <p14:creationId xmlns:p14="http://schemas.microsoft.com/office/powerpoint/2010/main" val="255874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498764"/>
            <a:ext cx="8915400" cy="5400583"/>
          </a:xfrm>
        </p:spPr>
        <p:txBody>
          <a:bodyPr>
            <a:normAutofit lnSpcReduction="10000"/>
          </a:bodyPr>
          <a:lstStyle/>
          <a:p>
            <a:pPr marL="0" indent="0">
              <a:buNone/>
            </a:pPr>
            <a:r>
              <a:rPr lang="fr-FR" dirty="0" smtClean="0"/>
              <a:t>Exemple :</a:t>
            </a:r>
          </a:p>
          <a:p>
            <a:pPr marL="0" indent="0">
              <a:buNone/>
            </a:pPr>
            <a:endParaRPr lang="fr-FR" dirty="0" smtClean="0"/>
          </a:p>
          <a:p>
            <a:r>
              <a:rPr lang="fr-FR" dirty="0" smtClean="0"/>
              <a:t>:first-of-type</a:t>
            </a:r>
          </a:p>
          <a:p>
            <a:pPr marL="0" indent="0" algn="ctr">
              <a:buNone/>
            </a:pPr>
            <a:r>
              <a:rPr lang="fr-FR" dirty="0"/>
              <a:t>p:first-of-type {</a:t>
            </a:r>
          </a:p>
          <a:p>
            <a:pPr marL="0" indent="0" algn="ctr">
              <a:buNone/>
            </a:pPr>
            <a:r>
              <a:rPr lang="fr-FR" dirty="0"/>
              <a:t>  </a:t>
            </a:r>
            <a:r>
              <a:rPr lang="fr-FR" dirty="0" err="1"/>
              <a:t>color</a:t>
            </a:r>
            <a:r>
              <a:rPr lang="fr-FR" dirty="0"/>
              <a:t>: </a:t>
            </a:r>
            <a:r>
              <a:rPr lang="fr-FR" dirty="0" err="1"/>
              <a:t>red</a:t>
            </a:r>
            <a:r>
              <a:rPr lang="fr-FR" dirty="0"/>
              <a:t>;</a:t>
            </a:r>
          </a:p>
          <a:p>
            <a:pPr marL="0" indent="0" algn="ctr">
              <a:buNone/>
            </a:pPr>
            <a:r>
              <a:rPr lang="fr-FR" dirty="0" smtClean="0"/>
              <a:t>}</a:t>
            </a:r>
          </a:p>
          <a:p>
            <a:r>
              <a:rPr lang="fr-FR" dirty="0" smtClean="0"/>
              <a:t>:last-of-type</a:t>
            </a:r>
          </a:p>
          <a:p>
            <a:pPr marL="0" indent="0" algn="ctr">
              <a:buNone/>
            </a:pPr>
            <a:r>
              <a:rPr lang="fr-FR" dirty="0"/>
              <a:t>p:last-of-type {</a:t>
            </a:r>
          </a:p>
          <a:p>
            <a:pPr marL="0" indent="0" algn="ctr">
              <a:buNone/>
            </a:pPr>
            <a:r>
              <a:rPr lang="fr-FR" dirty="0"/>
              <a:t>  </a:t>
            </a:r>
            <a:r>
              <a:rPr lang="fr-FR" dirty="0" err="1"/>
              <a:t>color</a:t>
            </a:r>
            <a:r>
              <a:rPr lang="fr-FR" dirty="0"/>
              <a:t>: lime;</a:t>
            </a:r>
          </a:p>
          <a:p>
            <a:pPr marL="0" indent="0" algn="ctr">
              <a:buNone/>
            </a:pPr>
            <a:r>
              <a:rPr lang="fr-FR" dirty="0" smtClean="0"/>
              <a:t>}</a:t>
            </a:r>
          </a:p>
          <a:p>
            <a:r>
              <a:rPr lang="fr-FR" dirty="0" smtClean="0"/>
              <a:t>:</a:t>
            </a:r>
            <a:r>
              <a:rPr lang="fr-FR" dirty="0" err="1" smtClean="0"/>
              <a:t>only</a:t>
            </a:r>
            <a:r>
              <a:rPr lang="fr-FR" dirty="0" smtClean="0"/>
              <a:t>-of-type</a:t>
            </a:r>
          </a:p>
          <a:p>
            <a:pPr marL="0" indent="0" algn="ctr">
              <a:buNone/>
            </a:pPr>
            <a:r>
              <a:rPr lang="fr-FR" dirty="0"/>
              <a:t>p:only-of-type {</a:t>
            </a:r>
          </a:p>
          <a:p>
            <a:pPr marL="0" indent="0" algn="ctr">
              <a:buNone/>
            </a:pPr>
            <a:r>
              <a:rPr lang="fr-FR" dirty="0"/>
              <a:t>  background-</a:t>
            </a:r>
            <a:r>
              <a:rPr lang="fr-FR" dirty="0" err="1"/>
              <a:t>color</a:t>
            </a:r>
            <a:r>
              <a:rPr lang="fr-FR" dirty="0"/>
              <a:t>: lime;</a:t>
            </a:r>
          </a:p>
          <a:p>
            <a:pPr marL="0" indent="0" algn="ctr">
              <a:buNone/>
            </a:pPr>
            <a:r>
              <a:rPr lang="fr-FR" dirty="0"/>
              <a:t>}</a:t>
            </a:r>
            <a:endParaRPr lang="fr-FR" dirty="0" smtClean="0"/>
          </a:p>
        </p:txBody>
      </p:sp>
    </p:spTree>
    <p:extLst>
      <p:ext uri="{BB962C8B-B14F-4D97-AF65-F5344CB8AC3E}">
        <p14:creationId xmlns:p14="http://schemas.microsoft.com/office/powerpoint/2010/main" val="1043378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poids des sélecteurs</a:t>
            </a:r>
            <a:endParaRPr lang="fr-FR" dirty="0"/>
          </a:p>
        </p:txBody>
      </p:sp>
      <p:sp>
        <p:nvSpPr>
          <p:cNvPr id="3" name="Espace réservé du contenu 2"/>
          <p:cNvSpPr>
            <a:spLocks noGrp="1"/>
          </p:cNvSpPr>
          <p:nvPr>
            <p:ph idx="1"/>
          </p:nvPr>
        </p:nvSpPr>
        <p:spPr>
          <a:xfrm>
            <a:off x="2589212" y="2430483"/>
            <a:ext cx="8915400" cy="3777622"/>
          </a:xfrm>
        </p:spPr>
        <p:txBody>
          <a:bodyPr/>
          <a:lstStyle/>
          <a:p>
            <a:pPr marL="0" indent="0">
              <a:buNone/>
            </a:pPr>
            <a:r>
              <a:rPr lang="fr-FR" dirty="0"/>
              <a:t>Le poids du sélecteur </a:t>
            </a:r>
            <a:r>
              <a:rPr lang="fr-FR" dirty="0" err="1"/>
              <a:t>Css</a:t>
            </a:r>
            <a:r>
              <a:rPr lang="fr-FR" dirty="0"/>
              <a:t> influence l'héritage d'une propriété </a:t>
            </a:r>
            <a:r>
              <a:rPr lang="fr-FR" dirty="0" err="1" smtClean="0"/>
              <a:t>Css</a:t>
            </a:r>
            <a:r>
              <a:rPr lang="fr-FR" dirty="0" smtClean="0"/>
              <a:t>.</a:t>
            </a:r>
          </a:p>
          <a:p>
            <a:pPr marL="0" indent="0">
              <a:buNone/>
            </a:pPr>
            <a:endParaRPr lang="fr-FR" dirty="0"/>
          </a:p>
          <a:p>
            <a:pPr marL="0" indent="0">
              <a:buNone/>
            </a:pPr>
            <a:r>
              <a:rPr lang="fr-FR" dirty="0"/>
              <a:t>Connaître le poids de votre sélecteur </a:t>
            </a:r>
            <a:r>
              <a:rPr lang="fr-FR" dirty="0" err="1"/>
              <a:t>Css</a:t>
            </a:r>
            <a:r>
              <a:rPr lang="fr-FR" dirty="0"/>
              <a:t> par rapport à un autre, n'est utile que dans le cas où l'on surcharge la </a:t>
            </a:r>
            <a:r>
              <a:rPr lang="fr-FR" dirty="0" err="1"/>
              <a:t>Css</a:t>
            </a:r>
            <a:r>
              <a:rPr lang="fr-FR" dirty="0"/>
              <a:t>.</a:t>
            </a:r>
          </a:p>
          <a:p>
            <a:pPr marL="0" indent="0">
              <a:buNone/>
            </a:pPr>
            <a:r>
              <a:rPr lang="fr-FR" dirty="0"/>
              <a:t>Surcharger la </a:t>
            </a:r>
            <a:r>
              <a:rPr lang="fr-FR" dirty="0" err="1"/>
              <a:t>Css</a:t>
            </a:r>
            <a:r>
              <a:rPr lang="fr-FR" dirty="0"/>
              <a:t>, </a:t>
            </a:r>
            <a:r>
              <a:rPr lang="fr-FR" dirty="0" smtClean="0"/>
              <a:t>veut dire </a:t>
            </a:r>
            <a:r>
              <a:rPr lang="fr-FR" dirty="0"/>
              <a:t>que l'on ajoute des propriétés de feuilles de style ou qu'on redéfinit des propriétés de feuilles de style à un élément,</a:t>
            </a:r>
          </a:p>
        </p:txBody>
      </p:sp>
    </p:spTree>
    <p:extLst>
      <p:ext uri="{BB962C8B-B14F-4D97-AF65-F5344CB8AC3E}">
        <p14:creationId xmlns:p14="http://schemas.microsoft.com/office/powerpoint/2010/main" val="36674021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391887"/>
            <a:ext cx="8911687" cy="700644"/>
          </a:xfrm>
        </p:spPr>
        <p:txBody>
          <a:bodyPr/>
          <a:lstStyle/>
          <a:p>
            <a:r>
              <a:rPr lang="fr-FR" dirty="0" smtClean="0"/>
              <a:t>Exemples</a:t>
            </a:r>
            <a:endParaRPr lang="fr-FR" dirty="0"/>
          </a:p>
        </p:txBody>
      </p:sp>
      <p:sp>
        <p:nvSpPr>
          <p:cNvPr id="3" name="Espace réservé du contenu 2"/>
          <p:cNvSpPr>
            <a:spLocks noGrp="1"/>
          </p:cNvSpPr>
          <p:nvPr>
            <p:ph idx="1"/>
          </p:nvPr>
        </p:nvSpPr>
        <p:spPr>
          <a:xfrm>
            <a:off x="2589212" y="1603168"/>
            <a:ext cx="8915400" cy="4085113"/>
          </a:xfrm>
          <a:ln>
            <a:solidFill>
              <a:schemeClr val="accent6">
                <a:lumMod val="60000"/>
                <a:lumOff val="40000"/>
              </a:schemeClr>
            </a:solidFill>
          </a:ln>
        </p:spPr>
        <p:txBody>
          <a:bodyPr>
            <a:normAutofit fontScale="85000" lnSpcReduction="20000"/>
          </a:bodyPr>
          <a:lstStyle/>
          <a:p>
            <a:pPr marL="0" indent="0">
              <a:buNone/>
            </a:pPr>
            <a:r>
              <a:rPr lang="fr-FR" dirty="0"/>
              <a:t>#</a:t>
            </a:r>
            <a:r>
              <a:rPr lang="fr-FR" dirty="0" err="1"/>
              <a:t>idSpan</a:t>
            </a:r>
            <a:r>
              <a:rPr lang="fr-FR" dirty="0"/>
              <a:t> { </a:t>
            </a:r>
            <a:r>
              <a:rPr lang="fr-FR" dirty="0" err="1"/>
              <a:t>color</a:t>
            </a:r>
            <a:r>
              <a:rPr lang="fr-FR" dirty="0"/>
              <a:t>: </a:t>
            </a:r>
            <a:r>
              <a:rPr lang="fr-FR" dirty="0" err="1"/>
              <a:t>red</a:t>
            </a:r>
            <a:r>
              <a:rPr lang="fr-FR" dirty="0"/>
              <a:t>; }</a:t>
            </a:r>
          </a:p>
          <a:p>
            <a:pPr marL="0" indent="0">
              <a:buNone/>
            </a:pPr>
            <a:r>
              <a:rPr lang="fr-FR" dirty="0" err="1"/>
              <a:t>span.class-span</a:t>
            </a:r>
            <a:r>
              <a:rPr lang="fr-FR" dirty="0"/>
              <a:t> { </a:t>
            </a:r>
            <a:r>
              <a:rPr lang="fr-FR" dirty="0" err="1"/>
              <a:t>color</a:t>
            </a:r>
            <a:r>
              <a:rPr lang="fr-FR" dirty="0"/>
              <a:t>: orange; }</a:t>
            </a:r>
          </a:p>
          <a:p>
            <a:pPr marL="0" indent="0">
              <a:buNone/>
            </a:pPr>
            <a:r>
              <a:rPr lang="fr-FR" dirty="0"/>
              <a:t>.bloc.info </a:t>
            </a:r>
            <a:r>
              <a:rPr lang="fr-FR" dirty="0" err="1"/>
              <a:t>span</a:t>
            </a:r>
            <a:r>
              <a:rPr lang="fr-FR" dirty="0"/>
              <a:t> { </a:t>
            </a:r>
            <a:r>
              <a:rPr lang="fr-FR" dirty="0" err="1"/>
              <a:t>color</a:t>
            </a:r>
            <a:r>
              <a:rPr lang="fr-FR" dirty="0"/>
              <a:t>: </a:t>
            </a:r>
            <a:r>
              <a:rPr lang="fr-FR" dirty="0" err="1"/>
              <a:t>yellow</a:t>
            </a:r>
            <a:r>
              <a:rPr lang="fr-FR" dirty="0"/>
              <a:t>; }</a:t>
            </a:r>
          </a:p>
          <a:p>
            <a:pPr marL="0" indent="0">
              <a:buNone/>
            </a:pPr>
            <a:r>
              <a:rPr lang="fr-FR" dirty="0"/>
              <a:t>.container .bloc.info .class-</a:t>
            </a:r>
            <a:r>
              <a:rPr lang="fr-FR" dirty="0" err="1"/>
              <a:t>txt</a:t>
            </a:r>
            <a:r>
              <a:rPr lang="fr-FR" dirty="0"/>
              <a:t> </a:t>
            </a:r>
            <a:r>
              <a:rPr lang="fr-FR" dirty="0" err="1"/>
              <a:t>span.class-span</a:t>
            </a:r>
            <a:r>
              <a:rPr lang="fr-FR" dirty="0"/>
              <a:t> { </a:t>
            </a:r>
            <a:r>
              <a:rPr lang="fr-FR" dirty="0" err="1"/>
              <a:t>color</a:t>
            </a:r>
            <a:r>
              <a:rPr lang="fr-FR" dirty="0"/>
              <a:t>: green; }</a:t>
            </a:r>
          </a:p>
          <a:p>
            <a:pPr marL="0" indent="0">
              <a:buNone/>
            </a:pPr>
            <a:r>
              <a:rPr lang="fr-FR" dirty="0" err="1"/>
              <a:t>span</a:t>
            </a:r>
            <a:r>
              <a:rPr lang="fr-FR" dirty="0"/>
              <a:t> { </a:t>
            </a:r>
            <a:r>
              <a:rPr lang="fr-FR" dirty="0" err="1"/>
              <a:t>color</a:t>
            </a:r>
            <a:r>
              <a:rPr lang="fr-FR" dirty="0"/>
              <a:t>: </a:t>
            </a:r>
            <a:r>
              <a:rPr lang="fr-FR" dirty="0" err="1"/>
              <a:t>blue</a:t>
            </a:r>
            <a:r>
              <a:rPr lang="fr-FR" dirty="0"/>
              <a:t> !important </a:t>
            </a:r>
            <a:r>
              <a:rPr lang="fr-FR" dirty="0" smtClean="0"/>
              <a:t>}</a:t>
            </a:r>
          </a:p>
          <a:p>
            <a:pPr marL="0" indent="0">
              <a:buNone/>
            </a:pPr>
            <a:r>
              <a:rPr lang="fr-FR" dirty="0" smtClean="0"/>
              <a:t>………………………………………………………………………</a:t>
            </a:r>
          </a:p>
          <a:p>
            <a:pPr marL="0" indent="0">
              <a:buNone/>
            </a:pPr>
            <a:r>
              <a:rPr lang="en-US" dirty="0"/>
              <a:t>&lt;div class="container"&gt;</a:t>
            </a:r>
          </a:p>
          <a:p>
            <a:pPr marL="0" indent="0">
              <a:buNone/>
            </a:pPr>
            <a:r>
              <a:rPr lang="en-US" dirty="0"/>
              <a:t>    &lt;div class="block info"&gt;</a:t>
            </a:r>
          </a:p>
          <a:p>
            <a:pPr marL="0" indent="0">
              <a:buNone/>
            </a:pPr>
            <a:r>
              <a:rPr lang="en-US" dirty="0"/>
              <a:t>        &lt;span class="class-span" id="</a:t>
            </a:r>
            <a:r>
              <a:rPr lang="en-US" dirty="0" err="1"/>
              <a:t>idSpan</a:t>
            </a:r>
            <a:r>
              <a:rPr lang="en-US" dirty="0"/>
              <a:t>" </a:t>
            </a:r>
            <a:r>
              <a:rPr lang="en-US" dirty="0" smtClean="0"/>
              <a:t>&gt;</a:t>
            </a:r>
            <a:endParaRPr lang="en-US" dirty="0"/>
          </a:p>
          <a:p>
            <a:pPr marL="0" indent="0">
              <a:buNone/>
            </a:pPr>
            <a:r>
              <a:rPr lang="en-US" dirty="0"/>
              <a:t>            je </a:t>
            </a:r>
            <a:r>
              <a:rPr lang="en-US" dirty="0" err="1"/>
              <a:t>suis</a:t>
            </a:r>
            <a:r>
              <a:rPr lang="en-US" dirty="0"/>
              <a:t> </a:t>
            </a:r>
            <a:r>
              <a:rPr lang="en-US" dirty="0" err="1"/>
              <a:t>d'une</a:t>
            </a:r>
            <a:r>
              <a:rPr lang="en-US" dirty="0"/>
              <a:t> </a:t>
            </a:r>
            <a:r>
              <a:rPr lang="en-US" dirty="0" err="1"/>
              <a:t>certaine</a:t>
            </a:r>
            <a:r>
              <a:rPr lang="en-US" dirty="0"/>
              <a:t> </a:t>
            </a:r>
            <a:r>
              <a:rPr lang="en-US" dirty="0" err="1"/>
              <a:t>couleur</a:t>
            </a:r>
            <a:endParaRPr lang="en-US" dirty="0"/>
          </a:p>
          <a:p>
            <a:pPr marL="0" indent="0">
              <a:buNone/>
            </a:pPr>
            <a:r>
              <a:rPr lang="en-US" dirty="0"/>
              <a:t>        &lt;/span&gt;</a:t>
            </a:r>
          </a:p>
          <a:p>
            <a:pPr marL="0" indent="0">
              <a:buNone/>
            </a:pPr>
            <a:r>
              <a:rPr lang="en-US" dirty="0"/>
              <a:t>    &lt;/div&gt;</a:t>
            </a:r>
          </a:p>
          <a:p>
            <a:pPr marL="0" indent="0">
              <a:buNone/>
            </a:pPr>
            <a:r>
              <a:rPr lang="en-US" dirty="0"/>
              <a:t>&lt;/div&gt;</a:t>
            </a:r>
            <a:endParaRPr lang="fr-FR" dirty="0" smtClean="0"/>
          </a:p>
          <a:p>
            <a:pPr marL="0" indent="0">
              <a:buNone/>
            </a:pPr>
            <a:endParaRPr lang="fr-FR" dirty="0"/>
          </a:p>
        </p:txBody>
      </p:sp>
      <p:sp>
        <p:nvSpPr>
          <p:cNvPr id="4" name="ZoneTexte 3"/>
          <p:cNvSpPr txBox="1"/>
          <p:nvPr/>
        </p:nvSpPr>
        <p:spPr>
          <a:xfrm>
            <a:off x="2592925" y="5737253"/>
            <a:ext cx="8911687" cy="923330"/>
          </a:xfrm>
          <a:prstGeom prst="rect">
            <a:avLst/>
          </a:prstGeom>
          <a:noFill/>
        </p:spPr>
        <p:txBody>
          <a:bodyPr wrap="square" rtlCol="0">
            <a:spAutoFit/>
          </a:bodyPr>
          <a:lstStyle/>
          <a:p>
            <a:r>
              <a:rPr lang="fr-FR" dirty="0"/>
              <a:t>Dans cette </a:t>
            </a:r>
            <a:r>
              <a:rPr lang="fr-FR" dirty="0" smtClean="0"/>
              <a:t>exemple, </a:t>
            </a:r>
            <a:r>
              <a:rPr lang="fr-FR" dirty="0"/>
              <a:t>quelle va être la couleur du texte du </a:t>
            </a:r>
            <a:r>
              <a:rPr lang="fr-FR" dirty="0" err="1"/>
              <a:t>span</a:t>
            </a:r>
            <a:r>
              <a:rPr lang="fr-FR" dirty="0"/>
              <a:t> : rouge, bleu, vert ou jaune ?</a:t>
            </a:r>
          </a:p>
          <a:p>
            <a:endParaRPr lang="fr-FR" dirty="0"/>
          </a:p>
        </p:txBody>
      </p:sp>
    </p:spTree>
    <p:extLst>
      <p:ext uri="{BB962C8B-B14F-4D97-AF65-F5344CB8AC3E}">
        <p14:creationId xmlns:p14="http://schemas.microsoft.com/office/powerpoint/2010/main" val="2144016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réponse est bleu</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646581927"/>
              </p:ext>
            </p:extLst>
          </p:nvPr>
        </p:nvGraphicFramePr>
        <p:xfrm>
          <a:off x="855024" y="3009405"/>
          <a:ext cx="11210305" cy="1554480"/>
        </p:xfrm>
        <a:graphic>
          <a:graphicData uri="http://schemas.openxmlformats.org/drawingml/2006/table">
            <a:tbl>
              <a:tblPr firstRow="1" bandRow="1">
                <a:effectLst>
                  <a:outerShdw blurRad="152400" dist="317500" dir="5400000" sx="90000" sy="-19000" rotWithShape="0">
                    <a:prstClr val="black">
                      <a:alpha val="15000"/>
                    </a:prstClr>
                  </a:outerShdw>
                </a:effectLst>
                <a:tableStyleId>{8A107856-5554-42FB-B03E-39F5DBC370BA}</a:tableStyleId>
              </a:tblPr>
              <a:tblGrid>
                <a:gridCol w="2242061">
                  <a:extLst>
                    <a:ext uri="{9D8B030D-6E8A-4147-A177-3AD203B41FA5}">
                      <a16:colId xmlns:a16="http://schemas.microsoft.com/office/drawing/2014/main" val="618629340"/>
                    </a:ext>
                  </a:extLst>
                </a:gridCol>
                <a:gridCol w="2242061">
                  <a:extLst>
                    <a:ext uri="{9D8B030D-6E8A-4147-A177-3AD203B41FA5}">
                      <a16:colId xmlns:a16="http://schemas.microsoft.com/office/drawing/2014/main" val="1435608407"/>
                    </a:ext>
                  </a:extLst>
                </a:gridCol>
                <a:gridCol w="2242061">
                  <a:extLst>
                    <a:ext uri="{9D8B030D-6E8A-4147-A177-3AD203B41FA5}">
                      <a16:colId xmlns:a16="http://schemas.microsoft.com/office/drawing/2014/main" val="3915036188"/>
                    </a:ext>
                  </a:extLst>
                </a:gridCol>
                <a:gridCol w="2242061">
                  <a:extLst>
                    <a:ext uri="{9D8B030D-6E8A-4147-A177-3AD203B41FA5}">
                      <a16:colId xmlns:a16="http://schemas.microsoft.com/office/drawing/2014/main" val="797661893"/>
                    </a:ext>
                  </a:extLst>
                </a:gridCol>
                <a:gridCol w="2242061">
                  <a:extLst>
                    <a:ext uri="{9D8B030D-6E8A-4147-A177-3AD203B41FA5}">
                      <a16:colId xmlns:a16="http://schemas.microsoft.com/office/drawing/2014/main" val="2284736055"/>
                    </a:ext>
                  </a:extLst>
                </a:gridCol>
              </a:tblGrid>
              <a:tr h="501616">
                <a:tc>
                  <a:txBody>
                    <a:bodyPr/>
                    <a:lstStyle/>
                    <a:p>
                      <a:r>
                        <a:rPr lang="fr-FR" dirty="0" smtClean="0"/>
                        <a:t>!Important</a:t>
                      </a:r>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smtClean="0"/>
                        <a:t>Attribut style</a:t>
                      </a:r>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smtClean="0"/>
                        <a:t>Nombre d’Id</a:t>
                      </a:r>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smtClean="0"/>
                        <a:t>Nombre de classes</a:t>
                      </a:r>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smtClean="0"/>
                        <a:t>Nombre de balises</a:t>
                      </a:r>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81755366"/>
                  </a:ext>
                </a:extLst>
              </a:tr>
              <a:tr h="716594">
                <a:tc>
                  <a:txBody>
                    <a:bodyPr/>
                    <a:lstStyle/>
                    <a:p>
                      <a:r>
                        <a:rPr lang="fr-FR" dirty="0" smtClean="0"/>
                        <a:t>gagne sur tous les autres style, même seul</a:t>
                      </a:r>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smtClean="0"/>
                        <a:t>0……n</a:t>
                      </a:r>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smtClean="0"/>
                        <a:t>0……n</a:t>
                      </a:r>
                    </a:p>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smtClean="0"/>
                        <a:t>0……n</a:t>
                      </a:r>
                    </a:p>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smtClean="0"/>
                        <a:t>0……n</a:t>
                      </a:r>
                    </a:p>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9054940"/>
                  </a:ext>
                </a:extLst>
              </a:tr>
            </a:tbl>
          </a:graphicData>
        </a:graphic>
      </p:graphicFrame>
    </p:spTree>
    <p:extLst>
      <p:ext uri="{BB962C8B-B14F-4D97-AF65-F5344CB8AC3E}">
        <p14:creationId xmlns:p14="http://schemas.microsoft.com/office/powerpoint/2010/main" val="2818480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11034" y="196598"/>
            <a:ext cx="8911687" cy="753428"/>
          </a:xfrm>
        </p:spPr>
        <p:txBody>
          <a:bodyPr/>
          <a:lstStyle/>
          <a:p>
            <a:r>
              <a:rPr lang="fr-FR" dirty="0" smtClean="0"/>
              <a:t>Analyse de l’exemple :</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747855524"/>
              </p:ext>
            </p:extLst>
          </p:nvPr>
        </p:nvGraphicFramePr>
        <p:xfrm>
          <a:off x="767938" y="1383191"/>
          <a:ext cx="11119260" cy="4975113"/>
        </p:xfrm>
        <a:graphic>
          <a:graphicData uri="http://schemas.openxmlformats.org/drawingml/2006/table">
            <a:tbl>
              <a:tblPr firstRow="1" bandRow="1">
                <a:noFill/>
                <a:effectLst/>
                <a:tableStyleId>{21E4AEA4-8DFA-4A89-87EB-49C32662AFE0}</a:tableStyleId>
              </a:tblPr>
              <a:tblGrid>
                <a:gridCol w="1853210">
                  <a:extLst>
                    <a:ext uri="{9D8B030D-6E8A-4147-A177-3AD203B41FA5}">
                      <a16:colId xmlns:a16="http://schemas.microsoft.com/office/drawing/2014/main" val="2728643242"/>
                    </a:ext>
                  </a:extLst>
                </a:gridCol>
                <a:gridCol w="1853210">
                  <a:extLst>
                    <a:ext uri="{9D8B030D-6E8A-4147-A177-3AD203B41FA5}">
                      <a16:colId xmlns:a16="http://schemas.microsoft.com/office/drawing/2014/main" val="3803640456"/>
                    </a:ext>
                  </a:extLst>
                </a:gridCol>
                <a:gridCol w="1853210">
                  <a:extLst>
                    <a:ext uri="{9D8B030D-6E8A-4147-A177-3AD203B41FA5}">
                      <a16:colId xmlns:a16="http://schemas.microsoft.com/office/drawing/2014/main" val="3049530358"/>
                    </a:ext>
                  </a:extLst>
                </a:gridCol>
                <a:gridCol w="1853210">
                  <a:extLst>
                    <a:ext uri="{9D8B030D-6E8A-4147-A177-3AD203B41FA5}">
                      <a16:colId xmlns:a16="http://schemas.microsoft.com/office/drawing/2014/main" val="1670188344"/>
                    </a:ext>
                  </a:extLst>
                </a:gridCol>
                <a:gridCol w="1853210">
                  <a:extLst>
                    <a:ext uri="{9D8B030D-6E8A-4147-A177-3AD203B41FA5}">
                      <a16:colId xmlns:a16="http://schemas.microsoft.com/office/drawing/2014/main" val="1229325246"/>
                    </a:ext>
                  </a:extLst>
                </a:gridCol>
                <a:gridCol w="1853210">
                  <a:extLst>
                    <a:ext uri="{9D8B030D-6E8A-4147-A177-3AD203B41FA5}">
                      <a16:colId xmlns:a16="http://schemas.microsoft.com/office/drawing/2014/main" val="2520965938"/>
                    </a:ext>
                  </a:extLst>
                </a:gridCol>
              </a:tblGrid>
              <a:tr h="403113">
                <a:tc>
                  <a:txBody>
                    <a:bodyPr/>
                    <a:lstStyle/>
                    <a:p>
                      <a:r>
                        <a:rPr lang="fr-FR" dirty="0" err="1" smtClean="0"/>
                        <a:t>Décl</a:t>
                      </a:r>
                      <a:endParaRPr lang="fr-FR" dirty="0"/>
                    </a:p>
                  </a:txBody>
                  <a:tcPr>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tcPr>
                </a:tc>
                <a:tc>
                  <a:txBody>
                    <a:bodyPr/>
                    <a:lstStyle/>
                    <a:p>
                      <a:r>
                        <a:rPr lang="fr-FR" dirty="0" smtClean="0"/>
                        <a:t>!important</a:t>
                      </a:r>
                      <a:endParaRPr lang="fr-FR" dirty="0"/>
                    </a:p>
                  </a:txBody>
                  <a:tcPr>
                    <a:solidFill>
                      <a:schemeClr val="accent3">
                        <a:lumMod val="40000"/>
                        <a:lumOff val="60000"/>
                      </a:schemeClr>
                    </a:solidFill>
                  </a:tcPr>
                </a:tc>
                <a:tc>
                  <a:txBody>
                    <a:bodyPr/>
                    <a:lstStyle/>
                    <a:p>
                      <a:r>
                        <a:rPr lang="fr-FR" dirty="0" smtClean="0"/>
                        <a:t>Id</a:t>
                      </a:r>
                      <a:endParaRPr lang="fr-FR" dirty="0"/>
                    </a:p>
                  </a:txBody>
                  <a:tcPr>
                    <a:solidFill>
                      <a:schemeClr val="accent3">
                        <a:lumMod val="40000"/>
                        <a:lumOff val="60000"/>
                      </a:schemeClr>
                    </a:solidFill>
                  </a:tcPr>
                </a:tc>
                <a:tc>
                  <a:txBody>
                    <a:bodyPr/>
                    <a:lstStyle/>
                    <a:p>
                      <a:r>
                        <a:rPr lang="fr-FR" dirty="0" smtClean="0"/>
                        <a:t>classes</a:t>
                      </a:r>
                      <a:endParaRPr lang="fr-FR" dirty="0"/>
                    </a:p>
                  </a:txBody>
                  <a:tcPr>
                    <a:solidFill>
                      <a:schemeClr val="accent3">
                        <a:lumMod val="40000"/>
                        <a:lumOff val="60000"/>
                      </a:schemeClr>
                    </a:solidFill>
                  </a:tcPr>
                </a:tc>
                <a:tc>
                  <a:txBody>
                    <a:bodyPr/>
                    <a:lstStyle/>
                    <a:p>
                      <a:r>
                        <a:rPr lang="fr-FR" dirty="0" smtClean="0"/>
                        <a:t>balises</a:t>
                      </a:r>
                      <a:endParaRPr lang="fr-FR" dirty="0"/>
                    </a:p>
                  </a:txBody>
                  <a:tcPr>
                    <a:solidFill>
                      <a:schemeClr val="accent3">
                        <a:lumMod val="40000"/>
                        <a:lumOff val="60000"/>
                      </a:schemeClr>
                    </a:solidFill>
                  </a:tcPr>
                </a:tc>
                <a:tc>
                  <a:txBody>
                    <a:bodyPr/>
                    <a:lstStyle/>
                    <a:p>
                      <a:r>
                        <a:rPr lang="fr-FR" dirty="0" smtClean="0"/>
                        <a:t>poids</a:t>
                      </a:r>
                      <a:endParaRPr lang="fr-FR" dirty="0"/>
                    </a:p>
                  </a:txBody>
                  <a:tcPr>
                    <a:solidFill>
                      <a:schemeClr val="accent3">
                        <a:lumMod val="40000"/>
                        <a:lumOff val="60000"/>
                      </a:schemeClr>
                    </a:solidFill>
                  </a:tcPr>
                </a:tc>
                <a:extLst>
                  <a:ext uri="{0D108BD9-81ED-4DB2-BD59-A6C34878D82A}">
                    <a16:rowId xmlns:a16="http://schemas.microsoft.com/office/drawing/2014/main" val="4275575610"/>
                  </a:ext>
                </a:extLst>
              </a:tr>
              <a:tr h="571045">
                <a:tc>
                  <a:txBody>
                    <a:bodyPr/>
                    <a:lstStyle/>
                    <a:p>
                      <a:r>
                        <a:rPr lang="fr-FR" dirty="0" err="1" smtClean="0"/>
                        <a:t>idSpan</a:t>
                      </a:r>
                      <a:r>
                        <a:rPr lang="fr-FR" dirty="0" smtClean="0"/>
                        <a:t> </a:t>
                      </a:r>
                    </a:p>
                    <a:p>
                      <a:r>
                        <a:rPr lang="fr-FR" dirty="0" smtClean="0"/>
                        <a:t>[</a:t>
                      </a:r>
                      <a:r>
                        <a:rPr lang="fr-FR" dirty="0" err="1" smtClean="0"/>
                        <a:t>red</a:t>
                      </a:r>
                      <a:r>
                        <a:rPr lang="fr-FR" dirty="0" smtClean="0"/>
                        <a:t>]</a:t>
                      </a:r>
                      <a:endParaRPr lang="fr-FR" dirty="0"/>
                    </a:p>
                  </a:txBody>
                  <a:tcPr>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tcPr>
                </a:tc>
                <a:tc>
                  <a:txBody>
                    <a:bodyPr/>
                    <a:lstStyle/>
                    <a:p>
                      <a:r>
                        <a:rPr lang="fr-FR" dirty="0" smtClean="0"/>
                        <a:t>0</a:t>
                      </a:r>
                      <a:endParaRPr lang="fr-FR" dirty="0"/>
                    </a:p>
                  </a:txBody>
                  <a:tcPr>
                    <a:noFill/>
                  </a:tcPr>
                </a:tc>
                <a:tc>
                  <a:txBody>
                    <a:bodyPr/>
                    <a:lstStyle/>
                    <a:p>
                      <a:r>
                        <a:rPr lang="fr-FR" dirty="0" smtClean="0"/>
                        <a:t>1</a:t>
                      </a:r>
                      <a:endParaRPr lang="fr-FR" dirty="0"/>
                    </a:p>
                  </a:txBody>
                  <a:tcPr>
                    <a:noFill/>
                  </a:tcPr>
                </a:tc>
                <a:tc>
                  <a:txBody>
                    <a:bodyPr/>
                    <a:lstStyle/>
                    <a:p>
                      <a:r>
                        <a:rPr lang="fr-FR" dirty="0" smtClean="0"/>
                        <a:t>0</a:t>
                      </a:r>
                      <a:endParaRPr lang="fr-FR" dirty="0"/>
                    </a:p>
                  </a:txBody>
                  <a:tcPr>
                    <a:noFill/>
                  </a:tcPr>
                </a:tc>
                <a:tc>
                  <a:txBody>
                    <a:bodyPr/>
                    <a:lstStyle/>
                    <a:p>
                      <a:r>
                        <a:rPr lang="fr-FR" dirty="0" smtClean="0"/>
                        <a:t>0</a:t>
                      </a:r>
                      <a:endParaRPr lang="fr-FR" dirty="0"/>
                    </a:p>
                  </a:txBody>
                  <a:tcPr>
                    <a:noFill/>
                  </a:tcPr>
                </a:tc>
                <a:tc>
                  <a:txBody>
                    <a:bodyPr/>
                    <a:lstStyle/>
                    <a:p>
                      <a:r>
                        <a:rPr lang="fr-FR" dirty="0" smtClean="0"/>
                        <a:t>0100</a:t>
                      </a:r>
                      <a:endParaRPr lang="fr-FR" dirty="0"/>
                    </a:p>
                  </a:txBody>
                  <a:tcPr>
                    <a:solidFill>
                      <a:schemeClr val="accent2">
                        <a:lumMod val="60000"/>
                        <a:lumOff val="40000"/>
                      </a:schemeClr>
                    </a:solidFill>
                  </a:tcPr>
                </a:tc>
                <a:extLst>
                  <a:ext uri="{0D108BD9-81ED-4DB2-BD59-A6C34878D82A}">
                    <a16:rowId xmlns:a16="http://schemas.microsoft.com/office/drawing/2014/main" val="4096427774"/>
                  </a:ext>
                </a:extLst>
              </a:tr>
              <a:tr h="571045">
                <a:tc>
                  <a:txBody>
                    <a:bodyPr/>
                    <a:lstStyle/>
                    <a:p>
                      <a:r>
                        <a:rPr lang="fr-FR" dirty="0" err="1" smtClean="0"/>
                        <a:t>Span.class-span</a:t>
                      </a:r>
                      <a:r>
                        <a:rPr lang="fr-FR" dirty="0" smtClean="0"/>
                        <a:t> [orange]</a:t>
                      </a:r>
                      <a:endParaRPr lang="fr-FR" dirty="0"/>
                    </a:p>
                  </a:txBody>
                  <a:tcPr>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tcPr>
                </a:tc>
                <a:tc>
                  <a:txBody>
                    <a:bodyPr/>
                    <a:lstStyle/>
                    <a:p>
                      <a:r>
                        <a:rPr lang="fr-FR" dirty="0" smtClean="0"/>
                        <a:t>0</a:t>
                      </a:r>
                      <a:endParaRPr lang="fr-FR" dirty="0"/>
                    </a:p>
                  </a:txBody>
                  <a:tcPr>
                    <a:noFill/>
                  </a:tcPr>
                </a:tc>
                <a:tc>
                  <a:txBody>
                    <a:bodyPr/>
                    <a:lstStyle/>
                    <a:p>
                      <a:r>
                        <a:rPr lang="fr-FR" dirty="0" smtClean="0"/>
                        <a:t>0</a:t>
                      </a:r>
                      <a:endParaRPr lang="fr-FR" dirty="0"/>
                    </a:p>
                  </a:txBody>
                  <a:tcPr>
                    <a:noFill/>
                  </a:tcPr>
                </a:tc>
                <a:tc>
                  <a:txBody>
                    <a:bodyPr/>
                    <a:lstStyle/>
                    <a:p>
                      <a:r>
                        <a:rPr lang="fr-FR" dirty="0" smtClean="0"/>
                        <a:t>1</a:t>
                      </a:r>
                      <a:endParaRPr lang="fr-FR" dirty="0"/>
                    </a:p>
                  </a:txBody>
                  <a:tcPr>
                    <a:noFill/>
                  </a:tcPr>
                </a:tc>
                <a:tc>
                  <a:txBody>
                    <a:bodyPr/>
                    <a:lstStyle/>
                    <a:p>
                      <a:r>
                        <a:rPr lang="fr-FR" dirty="0" smtClean="0"/>
                        <a:t>1</a:t>
                      </a:r>
                      <a:endParaRPr lang="fr-FR" dirty="0"/>
                    </a:p>
                  </a:txBody>
                  <a:tcPr>
                    <a:noFill/>
                  </a:tcPr>
                </a:tc>
                <a:tc>
                  <a:txBody>
                    <a:bodyPr/>
                    <a:lstStyle/>
                    <a:p>
                      <a:r>
                        <a:rPr lang="fr-FR" dirty="0" smtClean="0"/>
                        <a:t>0011</a:t>
                      </a:r>
                      <a:endParaRPr lang="fr-FR" dirty="0"/>
                    </a:p>
                  </a:txBody>
                  <a:tcPr>
                    <a:solidFill>
                      <a:schemeClr val="accent2">
                        <a:lumMod val="60000"/>
                        <a:lumOff val="40000"/>
                      </a:schemeClr>
                    </a:solidFill>
                  </a:tcPr>
                </a:tc>
                <a:extLst>
                  <a:ext uri="{0D108BD9-81ED-4DB2-BD59-A6C34878D82A}">
                    <a16:rowId xmlns:a16="http://schemas.microsoft.com/office/drawing/2014/main" val="2953684566"/>
                  </a:ext>
                </a:extLst>
              </a:tr>
              <a:tr h="571045">
                <a:tc>
                  <a:txBody>
                    <a:bodyPr/>
                    <a:lstStyle/>
                    <a:p>
                      <a:r>
                        <a:rPr lang="fr-FR" dirty="0" smtClean="0"/>
                        <a:t>.bloc.info </a:t>
                      </a:r>
                      <a:r>
                        <a:rPr lang="fr-FR" dirty="0" err="1" smtClean="0"/>
                        <a:t>span</a:t>
                      </a:r>
                      <a:endParaRPr lang="fr-FR" dirty="0" smtClean="0"/>
                    </a:p>
                    <a:p>
                      <a:r>
                        <a:rPr lang="fr-FR" dirty="0" smtClean="0"/>
                        <a:t>[</a:t>
                      </a:r>
                      <a:r>
                        <a:rPr lang="fr-FR" dirty="0" err="1" smtClean="0"/>
                        <a:t>yellow</a:t>
                      </a:r>
                      <a:r>
                        <a:rPr lang="fr-FR" dirty="0" smtClean="0"/>
                        <a:t>]</a:t>
                      </a:r>
                      <a:endParaRPr lang="fr-FR" dirty="0"/>
                    </a:p>
                  </a:txBody>
                  <a:tcPr>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tcPr>
                </a:tc>
                <a:tc>
                  <a:txBody>
                    <a:bodyPr/>
                    <a:lstStyle/>
                    <a:p>
                      <a:r>
                        <a:rPr lang="fr-FR" dirty="0" smtClean="0"/>
                        <a:t>0</a:t>
                      </a:r>
                      <a:endParaRPr lang="fr-FR" dirty="0"/>
                    </a:p>
                  </a:txBody>
                  <a:tcPr>
                    <a:noFill/>
                  </a:tcPr>
                </a:tc>
                <a:tc>
                  <a:txBody>
                    <a:bodyPr/>
                    <a:lstStyle/>
                    <a:p>
                      <a:r>
                        <a:rPr lang="fr-FR" dirty="0" smtClean="0"/>
                        <a:t>0</a:t>
                      </a:r>
                      <a:endParaRPr lang="fr-FR" dirty="0"/>
                    </a:p>
                  </a:txBody>
                  <a:tcPr>
                    <a:noFill/>
                  </a:tcPr>
                </a:tc>
                <a:tc>
                  <a:txBody>
                    <a:bodyPr/>
                    <a:lstStyle/>
                    <a:p>
                      <a:r>
                        <a:rPr lang="fr-FR" dirty="0" smtClean="0"/>
                        <a:t>2</a:t>
                      </a:r>
                      <a:endParaRPr lang="fr-FR" dirty="0"/>
                    </a:p>
                  </a:txBody>
                  <a:tcPr>
                    <a:noFill/>
                  </a:tcPr>
                </a:tc>
                <a:tc>
                  <a:txBody>
                    <a:bodyPr/>
                    <a:lstStyle/>
                    <a:p>
                      <a:r>
                        <a:rPr lang="fr-FR" dirty="0" smtClean="0"/>
                        <a:t>1</a:t>
                      </a:r>
                      <a:endParaRPr lang="fr-FR" dirty="0"/>
                    </a:p>
                  </a:txBody>
                  <a:tcPr>
                    <a:noFill/>
                  </a:tcPr>
                </a:tc>
                <a:tc>
                  <a:txBody>
                    <a:bodyPr/>
                    <a:lstStyle/>
                    <a:p>
                      <a:r>
                        <a:rPr lang="fr-FR" dirty="0" smtClean="0"/>
                        <a:t>0021</a:t>
                      </a:r>
                      <a:endParaRPr lang="fr-FR" dirty="0"/>
                    </a:p>
                  </a:txBody>
                  <a:tcPr>
                    <a:solidFill>
                      <a:schemeClr val="accent2">
                        <a:lumMod val="60000"/>
                        <a:lumOff val="40000"/>
                      </a:schemeClr>
                    </a:solidFill>
                  </a:tcPr>
                </a:tc>
                <a:extLst>
                  <a:ext uri="{0D108BD9-81ED-4DB2-BD59-A6C34878D82A}">
                    <a16:rowId xmlns:a16="http://schemas.microsoft.com/office/drawing/2014/main" val="1948985543"/>
                  </a:ext>
                </a:extLst>
              </a:tr>
              <a:tr h="1549978">
                <a:tc>
                  <a:txBody>
                    <a:bodyPr/>
                    <a:lstStyle/>
                    <a:p>
                      <a:r>
                        <a:rPr lang="fr-FR" dirty="0" smtClean="0"/>
                        <a:t>.container .bloc.info .class-</a:t>
                      </a:r>
                      <a:r>
                        <a:rPr lang="fr-FR" dirty="0" err="1" smtClean="0"/>
                        <a:t>txt</a:t>
                      </a:r>
                      <a:r>
                        <a:rPr lang="fr-FR" dirty="0" smtClean="0"/>
                        <a:t> </a:t>
                      </a:r>
                      <a:r>
                        <a:rPr lang="fr-FR" dirty="0" err="1" smtClean="0"/>
                        <a:t>span.class-span</a:t>
                      </a:r>
                      <a:endParaRPr lang="fr-FR" dirty="0" smtClean="0"/>
                    </a:p>
                    <a:p>
                      <a:r>
                        <a:rPr lang="fr-FR" dirty="0" smtClean="0"/>
                        <a:t> [green]</a:t>
                      </a:r>
                      <a:endParaRPr lang="fr-FR" dirty="0"/>
                    </a:p>
                  </a:txBody>
                  <a:tcPr>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tcPr>
                </a:tc>
                <a:tc>
                  <a:txBody>
                    <a:bodyPr/>
                    <a:lstStyle/>
                    <a:p>
                      <a:r>
                        <a:rPr lang="fr-FR" dirty="0" smtClean="0"/>
                        <a:t>0</a:t>
                      </a:r>
                      <a:endParaRPr lang="fr-FR" dirty="0"/>
                    </a:p>
                  </a:txBody>
                  <a:tcPr>
                    <a:noFill/>
                  </a:tcPr>
                </a:tc>
                <a:tc>
                  <a:txBody>
                    <a:bodyPr/>
                    <a:lstStyle/>
                    <a:p>
                      <a:r>
                        <a:rPr lang="fr-FR" dirty="0" smtClean="0"/>
                        <a:t>0</a:t>
                      </a:r>
                      <a:endParaRPr lang="fr-FR" dirty="0"/>
                    </a:p>
                  </a:txBody>
                  <a:tcPr>
                    <a:noFill/>
                  </a:tcPr>
                </a:tc>
                <a:tc>
                  <a:txBody>
                    <a:bodyPr/>
                    <a:lstStyle/>
                    <a:p>
                      <a:r>
                        <a:rPr lang="fr-FR" dirty="0" smtClean="0"/>
                        <a:t>5</a:t>
                      </a:r>
                      <a:endParaRPr lang="fr-FR" dirty="0"/>
                    </a:p>
                  </a:txBody>
                  <a:tcPr>
                    <a:noFill/>
                  </a:tcPr>
                </a:tc>
                <a:tc>
                  <a:txBody>
                    <a:bodyPr/>
                    <a:lstStyle/>
                    <a:p>
                      <a:r>
                        <a:rPr lang="fr-FR" dirty="0" smtClean="0"/>
                        <a:t>1</a:t>
                      </a:r>
                      <a:endParaRPr lang="fr-FR" dirty="0"/>
                    </a:p>
                  </a:txBody>
                  <a:tcPr>
                    <a:noFill/>
                  </a:tcPr>
                </a:tc>
                <a:tc>
                  <a:txBody>
                    <a:bodyPr/>
                    <a:lstStyle/>
                    <a:p>
                      <a:r>
                        <a:rPr lang="fr-FR" dirty="0" smtClean="0"/>
                        <a:t>0051</a:t>
                      </a:r>
                      <a:endParaRPr lang="fr-FR" dirty="0"/>
                    </a:p>
                  </a:txBody>
                  <a:tcPr>
                    <a:solidFill>
                      <a:schemeClr val="accent2">
                        <a:lumMod val="60000"/>
                        <a:lumOff val="40000"/>
                      </a:schemeClr>
                    </a:solidFill>
                  </a:tcPr>
                </a:tc>
                <a:extLst>
                  <a:ext uri="{0D108BD9-81ED-4DB2-BD59-A6C34878D82A}">
                    <a16:rowId xmlns:a16="http://schemas.microsoft.com/office/drawing/2014/main" val="3191839097"/>
                  </a:ext>
                </a:extLst>
              </a:tr>
              <a:tr h="815778">
                <a:tc>
                  <a:txBody>
                    <a:bodyPr/>
                    <a:lstStyle/>
                    <a:p>
                      <a:r>
                        <a:rPr lang="fr-FR" dirty="0" err="1" smtClean="0"/>
                        <a:t>span</a:t>
                      </a:r>
                      <a:r>
                        <a:rPr lang="fr-FR" dirty="0" smtClean="0"/>
                        <a:t> (avec !important)</a:t>
                      </a:r>
                    </a:p>
                    <a:p>
                      <a:r>
                        <a:rPr lang="fr-FR" dirty="0" smtClean="0"/>
                        <a:t>[</a:t>
                      </a:r>
                      <a:r>
                        <a:rPr lang="fr-FR" dirty="0" err="1" smtClean="0"/>
                        <a:t>blue</a:t>
                      </a:r>
                      <a:r>
                        <a:rPr lang="fr-FR" dirty="0" smtClean="0"/>
                        <a:t>]</a:t>
                      </a:r>
                      <a:endParaRPr lang="fr-FR" dirty="0"/>
                    </a:p>
                  </a:txBody>
                  <a:tcPr>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tcPr>
                </a:tc>
                <a:tc>
                  <a:txBody>
                    <a:bodyPr/>
                    <a:lstStyle/>
                    <a:p>
                      <a:r>
                        <a:rPr lang="fr-FR" dirty="0" smtClean="0"/>
                        <a:t>1</a:t>
                      </a:r>
                      <a:endParaRPr lang="fr-FR" dirty="0"/>
                    </a:p>
                  </a:txBody>
                  <a:tcPr>
                    <a:noFill/>
                  </a:tcPr>
                </a:tc>
                <a:tc>
                  <a:txBody>
                    <a:bodyPr/>
                    <a:lstStyle/>
                    <a:p>
                      <a:r>
                        <a:rPr lang="fr-FR" dirty="0" smtClean="0"/>
                        <a:t>0</a:t>
                      </a:r>
                      <a:endParaRPr lang="fr-FR" dirty="0"/>
                    </a:p>
                  </a:txBody>
                  <a:tcPr>
                    <a:noFill/>
                  </a:tcPr>
                </a:tc>
                <a:tc>
                  <a:txBody>
                    <a:bodyPr/>
                    <a:lstStyle/>
                    <a:p>
                      <a:r>
                        <a:rPr lang="fr-FR" dirty="0" smtClean="0"/>
                        <a:t>0</a:t>
                      </a:r>
                      <a:endParaRPr lang="fr-FR" dirty="0"/>
                    </a:p>
                  </a:txBody>
                  <a:tcPr>
                    <a:noFill/>
                  </a:tcPr>
                </a:tc>
                <a:tc>
                  <a:txBody>
                    <a:bodyPr/>
                    <a:lstStyle/>
                    <a:p>
                      <a:r>
                        <a:rPr lang="fr-FR" dirty="0" smtClean="0"/>
                        <a:t>1</a:t>
                      </a:r>
                      <a:endParaRPr lang="fr-FR" dirty="0"/>
                    </a:p>
                  </a:txBody>
                  <a:tcPr>
                    <a:noFill/>
                  </a:tcPr>
                </a:tc>
                <a:tc>
                  <a:txBody>
                    <a:bodyPr/>
                    <a:lstStyle/>
                    <a:p>
                      <a:r>
                        <a:rPr lang="fr-FR" dirty="0" smtClean="0"/>
                        <a:t>1001</a:t>
                      </a:r>
                      <a:endParaRPr lang="fr-FR" dirty="0"/>
                    </a:p>
                  </a:txBody>
                  <a:tcPr>
                    <a:solidFill>
                      <a:schemeClr val="accent2">
                        <a:lumMod val="60000"/>
                        <a:lumOff val="40000"/>
                      </a:schemeClr>
                    </a:solidFill>
                  </a:tcPr>
                </a:tc>
                <a:extLst>
                  <a:ext uri="{0D108BD9-81ED-4DB2-BD59-A6C34878D82A}">
                    <a16:rowId xmlns:a16="http://schemas.microsoft.com/office/drawing/2014/main" val="833079787"/>
                  </a:ext>
                </a:extLst>
              </a:tr>
            </a:tbl>
          </a:graphicData>
        </a:graphic>
      </p:graphicFrame>
    </p:spTree>
    <p:extLst>
      <p:ext uri="{BB962C8B-B14F-4D97-AF65-F5344CB8AC3E}">
        <p14:creationId xmlns:p14="http://schemas.microsoft.com/office/powerpoint/2010/main" val="725822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Sélecteurs Simples</a:t>
            </a:r>
            <a:endParaRPr lang="fr-FR" dirty="0"/>
          </a:p>
        </p:txBody>
      </p:sp>
      <p:sp>
        <p:nvSpPr>
          <p:cNvPr id="3" name="Espace réservé du contenu 2"/>
          <p:cNvSpPr>
            <a:spLocks noGrp="1"/>
          </p:cNvSpPr>
          <p:nvPr>
            <p:ph idx="1"/>
          </p:nvPr>
        </p:nvSpPr>
        <p:spPr>
          <a:ln>
            <a:solidFill>
              <a:schemeClr val="accent6">
                <a:lumMod val="60000"/>
                <a:lumOff val="40000"/>
              </a:schemeClr>
            </a:solidFill>
          </a:ln>
        </p:spPr>
        <p:txBody>
          <a:bodyPr/>
          <a:lstStyle/>
          <a:p>
            <a:pPr marL="0" indent="0">
              <a:buNone/>
            </a:pPr>
            <a:r>
              <a:rPr lang="fr-FR" dirty="0" smtClean="0"/>
              <a:t>Il existe une multitude de moyens de cibler les éléments présents dans un document HTML :</a:t>
            </a:r>
          </a:p>
          <a:p>
            <a:pPr marL="0" indent="0">
              <a:buNone/>
            </a:pPr>
            <a:endParaRPr lang="fr-FR" dirty="0" smtClean="0"/>
          </a:p>
          <a:p>
            <a:r>
              <a:rPr lang="fr-FR" dirty="0" smtClean="0">
                <a:solidFill>
                  <a:schemeClr val="accent2">
                    <a:lumMod val="50000"/>
                  </a:schemeClr>
                </a:solidFill>
              </a:rPr>
              <a:t>Les sélecteurs de type</a:t>
            </a:r>
          </a:p>
          <a:p>
            <a:r>
              <a:rPr lang="fr-FR" dirty="0" smtClean="0">
                <a:solidFill>
                  <a:schemeClr val="accent2">
                    <a:lumMod val="50000"/>
                  </a:schemeClr>
                </a:solidFill>
              </a:rPr>
              <a:t>Les sélecteurs de classe</a:t>
            </a:r>
          </a:p>
          <a:p>
            <a:r>
              <a:rPr lang="fr-FR" dirty="0" smtClean="0">
                <a:solidFill>
                  <a:schemeClr val="accent2">
                    <a:lumMod val="50000"/>
                  </a:schemeClr>
                </a:solidFill>
              </a:rPr>
              <a:t>Les sélecteurs d’identifiant</a:t>
            </a:r>
          </a:p>
          <a:p>
            <a:r>
              <a:rPr lang="fr-FR" dirty="0" smtClean="0">
                <a:solidFill>
                  <a:schemeClr val="accent2">
                    <a:lumMod val="50000"/>
                  </a:schemeClr>
                </a:solidFill>
              </a:rPr>
              <a:t>Le sélecteur universel</a:t>
            </a:r>
          </a:p>
          <a:p>
            <a:r>
              <a:rPr lang="fr-FR" dirty="0" smtClean="0">
                <a:solidFill>
                  <a:schemeClr val="accent2">
                    <a:lumMod val="50000"/>
                  </a:schemeClr>
                </a:solidFill>
              </a:rPr>
              <a:t>Les sélecteurs d’attribut</a:t>
            </a:r>
            <a:endParaRPr lang="fr-FR" dirty="0">
              <a:solidFill>
                <a:schemeClr val="accent2">
                  <a:lumMod val="50000"/>
                </a:schemeClr>
              </a:solidFill>
            </a:endParaRPr>
          </a:p>
        </p:txBody>
      </p:sp>
    </p:spTree>
    <p:extLst>
      <p:ext uri="{BB962C8B-B14F-4D97-AF65-F5344CB8AC3E}">
        <p14:creationId xmlns:p14="http://schemas.microsoft.com/office/powerpoint/2010/main" val="1365485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6638" y="2031805"/>
            <a:ext cx="8911687" cy="1280890"/>
          </a:xfrm>
        </p:spPr>
        <p:txBody>
          <a:bodyPr/>
          <a:lstStyle/>
          <a:p>
            <a:pPr algn="ctr"/>
            <a:r>
              <a:rPr lang="fr-FR" dirty="0" smtClean="0"/>
              <a:t>Exercice</a:t>
            </a:r>
            <a:endParaRPr lang="fr-FR" dirty="0"/>
          </a:p>
        </p:txBody>
      </p:sp>
      <p:sp>
        <p:nvSpPr>
          <p:cNvPr id="3" name="Espace réservé du contenu 2"/>
          <p:cNvSpPr>
            <a:spLocks noGrp="1"/>
          </p:cNvSpPr>
          <p:nvPr>
            <p:ph idx="1"/>
          </p:nvPr>
        </p:nvSpPr>
        <p:spPr>
          <a:xfrm>
            <a:off x="2592925" y="3312695"/>
            <a:ext cx="8915400" cy="1740568"/>
          </a:xfrm>
        </p:spPr>
        <p:txBody>
          <a:bodyPr>
            <a:normAutofit/>
          </a:bodyPr>
          <a:lstStyle/>
          <a:p>
            <a:pPr marL="0" indent="0" algn="ctr">
              <a:buNone/>
            </a:pPr>
            <a:r>
              <a:rPr lang="fr-FR" sz="4000" dirty="0"/>
              <a:t>https://flukeout.github.io/</a:t>
            </a:r>
          </a:p>
        </p:txBody>
      </p:sp>
    </p:spTree>
    <p:extLst>
      <p:ext uri="{BB962C8B-B14F-4D97-AF65-F5344CB8AC3E}">
        <p14:creationId xmlns:p14="http://schemas.microsoft.com/office/powerpoint/2010/main" val="89092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Les sélecteurs de type</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Ce sélecteur simple permet de cibler les éléments qui correspondent au nom indiqué</a:t>
            </a:r>
            <a:r>
              <a:rPr lang="fr-FR" sz="2400" dirty="0" smtClean="0"/>
              <a:t>.</a:t>
            </a:r>
          </a:p>
          <a:p>
            <a:pPr marL="0" indent="0">
              <a:buNone/>
            </a:pPr>
            <a:endParaRPr lang="fr-FR" sz="2400" dirty="0" smtClean="0"/>
          </a:p>
          <a:p>
            <a:pPr marL="0" indent="0">
              <a:buNone/>
            </a:pPr>
            <a:r>
              <a:rPr lang="fr-FR" sz="2400" dirty="0" smtClean="0"/>
              <a:t>Exemple : </a:t>
            </a:r>
          </a:p>
          <a:p>
            <a:pPr marL="0" indent="0">
              <a:buNone/>
            </a:pPr>
            <a:endParaRPr lang="fr-FR" sz="2400" dirty="0" smtClean="0"/>
          </a:p>
          <a:p>
            <a:pPr marL="0" indent="0" algn="ctr">
              <a:buNone/>
            </a:pPr>
            <a:r>
              <a:rPr lang="fr-FR" sz="2400" dirty="0" smtClean="0"/>
              <a:t>p{} permettre de cibler n’importe quel élément &lt;p&gt;</a:t>
            </a:r>
          </a:p>
        </p:txBody>
      </p:sp>
    </p:spTree>
    <p:extLst>
      <p:ext uri="{BB962C8B-B14F-4D97-AF65-F5344CB8AC3E}">
        <p14:creationId xmlns:p14="http://schemas.microsoft.com/office/powerpoint/2010/main" val="3469919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Les sélecteurs de classe</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Ce sélecteur simple permet de cibler les éléments en fonction de la valeur de leur attribut class</a:t>
            </a:r>
            <a:r>
              <a:rPr lang="fr-FR" sz="2400" dirty="0" smtClean="0"/>
              <a:t>.</a:t>
            </a:r>
          </a:p>
          <a:p>
            <a:pPr marL="0" indent="0">
              <a:buNone/>
            </a:pPr>
            <a:endParaRPr lang="fr-FR" sz="2400" dirty="0" smtClean="0"/>
          </a:p>
          <a:p>
            <a:pPr marL="0" indent="0">
              <a:buNone/>
            </a:pPr>
            <a:r>
              <a:rPr lang="fr-FR" sz="2400" dirty="0" smtClean="0"/>
              <a:t>Exemple : </a:t>
            </a:r>
          </a:p>
          <a:p>
            <a:pPr marL="0" indent="0">
              <a:buNone/>
            </a:pPr>
            <a:endParaRPr lang="fr-FR" sz="2400" dirty="0" smtClean="0"/>
          </a:p>
          <a:p>
            <a:pPr marL="0" indent="0" algn="ctr">
              <a:buNone/>
            </a:pPr>
            <a:r>
              <a:rPr lang="fr-FR" sz="2400" dirty="0" smtClean="0"/>
              <a:t>.index{} permettre de cibler n’importe quel élément qui possède la classe index (‘class=index’)</a:t>
            </a:r>
          </a:p>
        </p:txBody>
      </p:sp>
    </p:spTree>
    <p:extLst>
      <p:ext uri="{BB962C8B-B14F-4D97-AF65-F5344CB8AC3E}">
        <p14:creationId xmlns:p14="http://schemas.microsoft.com/office/powerpoint/2010/main" val="3593476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Les sélecteurs d’identifiant</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Ce sélecteur simple permet de cibler un élément d'un document en fonction de la valeur de son attribut id. Dans un document, il ne doit y avoir qu'un seul élément pour un identifiant donné</a:t>
            </a:r>
            <a:r>
              <a:rPr lang="fr-FR" sz="2400" dirty="0" smtClean="0"/>
              <a:t>.</a:t>
            </a:r>
          </a:p>
          <a:p>
            <a:pPr marL="0" indent="0">
              <a:buNone/>
            </a:pPr>
            <a:endParaRPr lang="fr-FR" sz="2400" dirty="0" smtClean="0"/>
          </a:p>
          <a:p>
            <a:pPr marL="0" indent="0">
              <a:buNone/>
            </a:pPr>
            <a:r>
              <a:rPr lang="fr-FR" sz="2400" dirty="0" smtClean="0"/>
              <a:t>Exemple : </a:t>
            </a:r>
          </a:p>
          <a:p>
            <a:pPr marL="0" indent="0" algn="ctr">
              <a:buNone/>
            </a:pPr>
            <a:r>
              <a:rPr lang="fr-FR" sz="2400" dirty="0" smtClean="0"/>
              <a:t>#unique{} </a:t>
            </a:r>
            <a:r>
              <a:rPr lang="fr-FR" sz="2400" dirty="0"/>
              <a:t>permettra de cibler l'élément qui possède l'identifiant </a:t>
            </a:r>
            <a:r>
              <a:rPr lang="fr-FR" sz="2400" dirty="0" smtClean="0"/>
              <a:t>#unique (id=‘unique’).</a:t>
            </a:r>
          </a:p>
        </p:txBody>
      </p:sp>
    </p:spTree>
    <p:extLst>
      <p:ext uri="{BB962C8B-B14F-4D97-AF65-F5344CB8AC3E}">
        <p14:creationId xmlns:p14="http://schemas.microsoft.com/office/powerpoint/2010/main" val="387995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 sélecteur universel</a:t>
            </a:r>
            <a:endParaRPr lang="fr-FR" sz="2800" dirty="0"/>
          </a:p>
        </p:txBody>
      </p:sp>
      <p:sp>
        <p:nvSpPr>
          <p:cNvPr id="3" name="Espace réservé du contenu 2"/>
          <p:cNvSpPr>
            <a:spLocks noGrp="1"/>
          </p:cNvSpPr>
          <p:nvPr>
            <p:ph idx="1"/>
          </p:nvPr>
        </p:nvSpPr>
        <p:spPr/>
        <p:txBody>
          <a:bodyPr>
            <a:normAutofit lnSpcReduction="10000"/>
          </a:bodyPr>
          <a:lstStyle/>
          <a:p>
            <a:pPr marL="0" indent="0">
              <a:buNone/>
            </a:pPr>
            <a:r>
              <a:rPr lang="fr-FR" sz="2400" dirty="0"/>
              <a:t>Ce sélecteur permet de cibler tous les nœuds d'un document. Il existe également une variante pour ne cibler qu'un seul espace de noms et une variante pour cibler tous les espaces de noms</a:t>
            </a:r>
            <a:r>
              <a:rPr lang="fr-FR" sz="2400" dirty="0" smtClean="0"/>
              <a:t>.</a:t>
            </a:r>
          </a:p>
          <a:p>
            <a:pPr marL="0" indent="0">
              <a:buNone/>
            </a:pPr>
            <a:endParaRPr lang="fr-FR" sz="2400" dirty="0" smtClean="0"/>
          </a:p>
          <a:p>
            <a:pPr marL="0" indent="0">
              <a:buNone/>
            </a:pPr>
            <a:r>
              <a:rPr lang="fr-FR" sz="2400" dirty="0" smtClean="0"/>
              <a:t>Exemple : </a:t>
            </a:r>
          </a:p>
          <a:p>
            <a:pPr marL="0" indent="0">
              <a:buNone/>
            </a:pPr>
            <a:endParaRPr lang="fr-FR" sz="2400" dirty="0" smtClean="0"/>
          </a:p>
          <a:p>
            <a:pPr marL="0" indent="0" algn="ctr">
              <a:buNone/>
            </a:pPr>
            <a:r>
              <a:rPr lang="fr-FR" sz="2400" dirty="0" smtClean="0"/>
              <a:t>* Permettra de cibler tous éléments du </a:t>
            </a:r>
            <a:r>
              <a:rPr lang="fr-FR" sz="2400" dirty="0"/>
              <a:t>document (* [</a:t>
            </a:r>
            <a:r>
              <a:rPr lang="fr-FR" sz="2400" dirty="0" err="1"/>
              <a:t>lang</a:t>
            </a:r>
            <a:r>
              <a:rPr lang="fr-FR" sz="2400" dirty="0"/>
              <a:t>^=</a:t>
            </a:r>
            <a:r>
              <a:rPr lang="fr-FR" sz="2400" dirty="0" err="1"/>
              <a:t>fr</a:t>
            </a:r>
            <a:r>
              <a:rPr lang="fr-FR" sz="2400" dirty="0"/>
              <a:t>] </a:t>
            </a:r>
            <a:r>
              <a:rPr lang="fr-FR" sz="2400" dirty="0" smtClean="0"/>
              <a:t>{})</a:t>
            </a:r>
          </a:p>
        </p:txBody>
      </p:sp>
    </p:spTree>
    <p:extLst>
      <p:ext uri="{BB962C8B-B14F-4D97-AF65-F5344CB8AC3E}">
        <p14:creationId xmlns:p14="http://schemas.microsoft.com/office/powerpoint/2010/main" val="2769006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066659" cy="967184"/>
          </a:xfrm>
        </p:spPr>
        <p:txBody>
          <a:bodyPr>
            <a:normAutofit/>
          </a:bodyPr>
          <a:lstStyle/>
          <a:p>
            <a:r>
              <a:rPr lang="fr-FR" sz="2800" dirty="0" smtClean="0"/>
              <a:t>Les sélecteurs d’attribut</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Ce sélecteur simple permet de cibler des éléments d'un document en fonction de la valeur d'un de leurs attributs</a:t>
            </a:r>
            <a:r>
              <a:rPr lang="fr-FR" sz="2400" dirty="0" smtClean="0"/>
              <a:t>.</a:t>
            </a:r>
          </a:p>
          <a:p>
            <a:pPr marL="0" indent="0">
              <a:buNone/>
            </a:pPr>
            <a:endParaRPr lang="fr-FR" sz="2400" dirty="0" smtClean="0"/>
          </a:p>
          <a:p>
            <a:pPr marL="0" indent="0">
              <a:buNone/>
            </a:pPr>
            <a:r>
              <a:rPr lang="fr-FR" sz="2400" dirty="0" smtClean="0"/>
              <a:t>Exemple : </a:t>
            </a:r>
          </a:p>
          <a:p>
            <a:pPr marL="0" indent="0">
              <a:buNone/>
            </a:pPr>
            <a:endParaRPr lang="fr-FR" sz="2400" dirty="0" smtClean="0"/>
          </a:p>
          <a:p>
            <a:pPr marL="0" indent="0" algn="ctr">
              <a:buNone/>
            </a:pPr>
            <a:r>
              <a:rPr lang="fr-FR" sz="2400" dirty="0"/>
              <a:t>[</a:t>
            </a:r>
            <a:r>
              <a:rPr lang="fr-FR" sz="2400" dirty="0" err="1"/>
              <a:t>autoplay</a:t>
            </a:r>
            <a:r>
              <a:rPr lang="fr-FR" sz="2400" dirty="0"/>
              <a:t>] permettra de cibler tous les éléments qui possède l'attribut </a:t>
            </a:r>
            <a:r>
              <a:rPr lang="fr-FR" sz="2400" dirty="0" err="1"/>
              <a:t>autoplay</a:t>
            </a:r>
            <a:r>
              <a:rPr lang="fr-FR" sz="2400" dirty="0"/>
              <a:t> défini (quelle que soit sa valeur).</a:t>
            </a:r>
            <a:endParaRPr lang="fr-FR" sz="2400" dirty="0" smtClean="0"/>
          </a:p>
        </p:txBody>
      </p:sp>
    </p:spTree>
    <p:extLst>
      <p:ext uri="{BB962C8B-B14F-4D97-AF65-F5344CB8AC3E}">
        <p14:creationId xmlns:p14="http://schemas.microsoft.com/office/powerpoint/2010/main" val="2367340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Combinateurs</a:t>
            </a:r>
            <a:endParaRPr lang="fr-FR" dirty="0"/>
          </a:p>
        </p:txBody>
      </p:sp>
      <p:sp>
        <p:nvSpPr>
          <p:cNvPr id="3" name="Espace réservé du contenu 2"/>
          <p:cNvSpPr>
            <a:spLocks noGrp="1"/>
          </p:cNvSpPr>
          <p:nvPr>
            <p:ph idx="1"/>
          </p:nvPr>
        </p:nvSpPr>
        <p:spPr>
          <a:ln>
            <a:solidFill>
              <a:schemeClr val="accent6">
                <a:lumMod val="60000"/>
                <a:lumOff val="40000"/>
              </a:schemeClr>
            </a:solidFill>
          </a:ln>
        </p:spPr>
        <p:txBody>
          <a:bodyPr/>
          <a:lstStyle/>
          <a:p>
            <a:pPr marL="0" indent="0">
              <a:buNone/>
            </a:pPr>
            <a:r>
              <a:rPr lang="fr-FR" dirty="0" smtClean="0"/>
              <a:t>Les combinateurs permettent d’associer des sélecteurs entre eux afin de mieux cibler les éléments dans le HTML  :</a:t>
            </a:r>
          </a:p>
          <a:p>
            <a:pPr marL="0" indent="0">
              <a:buNone/>
            </a:pPr>
            <a:endParaRPr lang="fr-FR" dirty="0" smtClean="0"/>
          </a:p>
          <a:p>
            <a:r>
              <a:rPr lang="fr-FR" dirty="0" smtClean="0">
                <a:solidFill>
                  <a:schemeClr val="accent2">
                    <a:lumMod val="50000"/>
                  </a:schemeClr>
                </a:solidFill>
              </a:rPr>
              <a:t>Les sélecteurs de voisin direct</a:t>
            </a:r>
          </a:p>
          <a:p>
            <a:r>
              <a:rPr lang="fr-FR" dirty="0" smtClean="0">
                <a:solidFill>
                  <a:schemeClr val="accent2">
                    <a:lumMod val="50000"/>
                  </a:schemeClr>
                </a:solidFill>
              </a:rPr>
              <a:t>Les sélecteurs de voisin</a:t>
            </a:r>
          </a:p>
          <a:p>
            <a:r>
              <a:rPr lang="fr-FR" dirty="0" smtClean="0">
                <a:solidFill>
                  <a:schemeClr val="accent2">
                    <a:lumMod val="50000"/>
                  </a:schemeClr>
                </a:solidFill>
              </a:rPr>
              <a:t>Les sélecteurs éléments fils</a:t>
            </a:r>
          </a:p>
          <a:p>
            <a:r>
              <a:rPr lang="fr-FR" dirty="0" smtClean="0">
                <a:solidFill>
                  <a:schemeClr val="accent2">
                    <a:lumMod val="50000"/>
                  </a:schemeClr>
                </a:solidFill>
              </a:rPr>
              <a:t>Les sélecteurs d’éléments descendants</a:t>
            </a:r>
          </a:p>
        </p:txBody>
      </p:sp>
    </p:spTree>
    <p:extLst>
      <p:ext uri="{BB962C8B-B14F-4D97-AF65-F5344CB8AC3E}">
        <p14:creationId xmlns:p14="http://schemas.microsoft.com/office/powerpoint/2010/main" val="3504407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745</TotalTime>
  <Words>1573</Words>
  <Application>Microsoft Office PowerPoint</Application>
  <PresentationFormat>Grand écran</PresentationFormat>
  <Paragraphs>245</Paragraphs>
  <Slides>30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Century Gothic</vt:lpstr>
      <vt:lpstr>Wingdings 3</vt:lpstr>
      <vt:lpstr>Brin</vt:lpstr>
      <vt:lpstr>Les sélecteurs CSS</vt:lpstr>
      <vt:lpstr>Présentation PowerPoint</vt:lpstr>
      <vt:lpstr>Les Sélecteurs Simples</vt:lpstr>
      <vt:lpstr>Les sélecteurs de type</vt:lpstr>
      <vt:lpstr>Les sélecteurs de classe</vt:lpstr>
      <vt:lpstr>Les sélecteurs d’identifiant</vt:lpstr>
      <vt:lpstr>Le sélecteur universel</vt:lpstr>
      <vt:lpstr>Les sélecteurs d’attribut</vt:lpstr>
      <vt:lpstr>Les Combinateurs</vt:lpstr>
      <vt:lpstr>Les sélecteurs de voisin direct</vt:lpstr>
      <vt:lpstr>Les sélecteurs de voisin</vt:lpstr>
      <vt:lpstr>Les sélecteurs d’éléments fils</vt:lpstr>
      <vt:lpstr>Les sélecteurs d’éléments descendants</vt:lpstr>
      <vt:lpstr>Les Pseudo-éléments</vt:lpstr>
      <vt:lpstr>::after</vt:lpstr>
      <vt:lpstr>::before</vt:lpstr>
      <vt:lpstr>::first-letter</vt:lpstr>
      <vt:lpstr>::first-line</vt:lpstr>
      <vt:lpstr>::selection</vt:lpstr>
      <vt:lpstr>Les Pseudo-classes</vt:lpstr>
      <vt:lpstr>Sélecteurs ‘Child’</vt:lpstr>
      <vt:lpstr>Présentation PowerPoint</vt:lpstr>
      <vt:lpstr>:nth-child()</vt:lpstr>
      <vt:lpstr>Sélécteur ‘Type’</vt:lpstr>
      <vt:lpstr>Présentation PowerPoint</vt:lpstr>
      <vt:lpstr>Le poids des sélecteurs</vt:lpstr>
      <vt:lpstr>Exemples</vt:lpstr>
      <vt:lpstr>La réponse est bleu</vt:lpstr>
      <vt:lpstr>Analyse de l’exemple :</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sélecteurs CSS</dc:title>
  <dc:creator>Grandjean</dc:creator>
  <cp:lastModifiedBy>Grandjean</cp:lastModifiedBy>
  <cp:revision>38</cp:revision>
  <dcterms:created xsi:type="dcterms:W3CDTF">2020-05-28T07:34:00Z</dcterms:created>
  <dcterms:modified xsi:type="dcterms:W3CDTF">2020-05-28T19:59:58Z</dcterms:modified>
</cp:coreProperties>
</file>