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8" r:id="rId3"/>
    <p:sldId id="295" r:id="rId4"/>
    <p:sldId id="292" r:id="rId5"/>
    <p:sldId id="263" r:id="rId6"/>
    <p:sldId id="293" r:id="rId7"/>
    <p:sldId id="294" r:id="rId8"/>
    <p:sldId id="270" r:id="rId9"/>
    <p:sldId id="271" r:id="rId10"/>
    <p:sldId id="278" r:id="rId11"/>
    <p:sldId id="279" r:id="rId12"/>
    <p:sldId id="276" r:id="rId13"/>
    <p:sldId id="280" r:id="rId14"/>
    <p:sldId id="281" r:id="rId15"/>
    <p:sldId id="282" r:id="rId16"/>
    <p:sldId id="272" r:id="rId17"/>
    <p:sldId id="285" r:id="rId18"/>
    <p:sldId id="286" r:id="rId19"/>
    <p:sldId id="287" r:id="rId20"/>
    <p:sldId id="288" r:id="rId21"/>
    <p:sldId id="289" r:id="rId22"/>
    <p:sldId id="290" r:id="rId23"/>
    <p:sldId id="291"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946" autoAdjust="0"/>
  </p:normalViewPr>
  <p:slideViewPr>
    <p:cSldViewPr snapToGrid="0">
      <p:cViewPr varScale="1">
        <p:scale>
          <a:sx n="62" d="100"/>
          <a:sy n="62" d="100"/>
        </p:scale>
        <p:origin x="82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1-09-30T06:21:31.440"/>
    </inkml:context>
    <inkml:brush xml:id="br0">
      <inkml:brushProperty name="width" value="0.05292" units="cm"/>
      <inkml:brushProperty name="height" value="0.05292" units="cm"/>
      <inkml:brushProperty name="color" value="#FF0000"/>
    </inkml:brush>
  </inkml:definitions>
  <inkml:trace contextRef="#ctx0" brushRef="#br0">30383 6497 0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0D4299-2AC4-424E-B4B1-15A6E14CC0CB}" type="datetimeFigureOut">
              <a:rPr lang="zh-CN" altLang="en-US" smtClean="0"/>
              <a:t>2021/10/4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679AE3-2790-47EF-AE6C-E34BB49A5A7E}" type="slidenum">
              <a:rPr lang="zh-CN" altLang="en-US" smtClean="0"/>
              <a:t>‹#›</a:t>
            </a:fld>
            <a:endParaRPr lang="zh-CN" altLang="en-US"/>
          </a:p>
        </p:txBody>
      </p:sp>
    </p:spTree>
    <p:extLst>
      <p:ext uri="{BB962C8B-B14F-4D97-AF65-F5344CB8AC3E}">
        <p14:creationId xmlns:p14="http://schemas.microsoft.com/office/powerpoint/2010/main" val="2804922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E679AE3-2790-47EF-AE6C-E34BB49A5A7E}" type="slidenum">
              <a:rPr lang="zh-CN" altLang="en-US" smtClean="0"/>
              <a:t>1</a:t>
            </a:fld>
            <a:endParaRPr lang="zh-CN" altLang="en-US"/>
          </a:p>
        </p:txBody>
      </p:sp>
    </p:spTree>
    <p:extLst>
      <p:ext uri="{BB962C8B-B14F-4D97-AF65-F5344CB8AC3E}">
        <p14:creationId xmlns:p14="http://schemas.microsoft.com/office/powerpoint/2010/main" val="3417555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2E3033"/>
                </a:solidFill>
                <a:effectLst/>
                <a:latin typeface="Arial" panose="020B0604020202020204" pitchFamily="34" charset="0"/>
              </a:rPr>
              <a:t>形成模型，</a:t>
            </a:r>
            <a:r>
              <a:rPr lang="en-US" altLang="zh-CN" dirty="0"/>
              <a:t>First assume a distribution, then fitting distributions</a:t>
            </a:r>
          </a:p>
          <a:p>
            <a:pPr algn="l"/>
            <a:r>
              <a:rPr lang="en-US" altLang="zh-CN" sz="1800" b="0" i="0" u="none" strike="noStrike" baseline="0" dirty="0" err="1">
                <a:latin typeface="LinLibertineT"/>
              </a:rPr>
              <a:t>normal,uniform</a:t>
            </a:r>
            <a:r>
              <a:rPr lang="en-US" altLang="zh-CN" sz="1800" b="0" i="0" u="none" strike="noStrike" baseline="0" dirty="0">
                <a:latin typeface="LinLibertineT"/>
              </a:rPr>
              <a:t>, Poisson and negative binomial</a:t>
            </a:r>
            <a:r>
              <a:rPr lang="zh-CN" altLang="en-US" sz="1800" b="0" i="0" u="none" strike="noStrike" baseline="0" dirty="0">
                <a:latin typeface="LinLibertineT"/>
              </a:rPr>
              <a:t>正态</a:t>
            </a:r>
            <a:r>
              <a:rPr lang="en-US" altLang="zh-CN" sz="1800" b="0" i="0" u="none" strike="noStrike" baseline="0" dirty="0">
                <a:latin typeface="LinLibertineT"/>
              </a:rPr>
              <a:t>/</a:t>
            </a:r>
            <a:r>
              <a:rPr lang="zh-CN" altLang="en-US" sz="1800" b="0" i="0" u="none" strike="noStrike" baseline="0" dirty="0">
                <a:latin typeface="LinLibertineT"/>
              </a:rPr>
              <a:t>均匀</a:t>
            </a:r>
            <a:r>
              <a:rPr lang="en-US" altLang="zh-CN" sz="1800" b="0" i="0" u="none" strike="noStrike" baseline="0" dirty="0">
                <a:latin typeface="LinLibertineT"/>
              </a:rPr>
              <a:t>/</a:t>
            </a:r>
            <a:r>
              <a:rPr lang="zh-CN" altLang="en-US" sz="1800" b="0" i="0" u="none" strike="noStrike" baseline="0" dirty="0">
                <a:latin typeface="LinLibertineT"/>
              </a:rPr>
              <a:t>泊松</a:t>
            </a:r>
            <a:r>
              <a:rPr lang="en-US" altLang="zh-CN" sz="1800" b="0" i="0" u="none" strike="noStrike" baseline="0" dirty="0">
                <a:latin typeface="LinLibertineT"/>
              </a:rPr>
              <a:t>/</a:t>
            </a:r>
            <a:r>
              <a:rPr lang="zh-CN" altLang="en-US" sz="1800" b="0" i="0" u="none" strike="noStrike" baseline="0" dirty="0">
                <a:latin typeface="LinLibertineT"/>
              </a:rPr>
              <a:t>负二项式</a:t>
            </a:r>
            <a:endParaRPr lang="en-US" altLang="zh-CN" b="0" i="0" dirty="0">
              <a:solidFill>
                <a:srgbClr val="2E3033"/>
              </a:solidFill>
              <a:effectLst/>
              <a:latin typeface="Arial" panose="020B0604020202020204" pitchFamily="34" charset="0"/>
            </a:endParaRPr>
          </a:p>
          <a:p>
            <a:r>
              <a:rPr lang="zh-CN" altLang="en-US" b="0" i="0" dirty="0">
                <a:solidFill>
                  <a:srgbClr val="2E3033"/>
                </a:solidFill>
                <a:effectLst/>
                <a:latin typeface="Arial" panose="020B0604020202020204" pitchFamily="34" charset="0"/>
              </a:rPr>
              <a:t>原因：它的仿真结果最能代表我们的数据库创建和掉落训练数据集</a:t>
            </a:r>
            <a:r>
              <a:rPr lang="en-US" altLang="zh-CN" b="0" i="0" dirty="0">
                <a:solidFill>
                  <a:srgbClr val="2E3033"/>
                </a:solidFill>
                <a:effectLst/>
                <a:latin typeface="Arial" panose="020B0604020202020204" pitchFamily="34" charset="0"/>
              </a:rPr>
              <a:t>,</a:t>
            </a:r>
            <a:r>
              <a:rPr lang="zh-CN" altLang="en-US" b="0" i="0" dirty="0">
                <a:solidFill>
                  <a:srgbClr val="2E3033"/>
                </a:solidFill>
                <a:effectLst/>
                <a:latin typeface="Arial" panose="020B0604020202020204" pitchFamily="34" charset="0"/>
              </a:rPr>
              <a:t>它也被发现是最适合于磁盘使用的稳态增长分布</a:t>
            </a:r>
            <a:endParaRPr lang="en-US" altLang="zh-CN" b="0" i="0" dirty="0">
              <a:solidFill>
                <a:srgbClr val="2E3033"/>
              </a:solidFill>
              <a:effectLst/>
              <a:latin typeface="Arial" panose="020B0604020202020204" pitchFamily="34" charset="0"/>
            </a:endParaRPr>
          </a:p>
          <a:p>
            <a:r>
              <a:rPr lang="zh-CN" altLang="en-US" b="0" i="0" dirty="0">
                <a:solidFill>
                  <a:srgbClr val="2E3033"/>
                </a:solidFill>
                <a:effectLst/>
                <a:latin typeface="Arial" panose="020B0604020202020204" pitchFamily="34" charset="0"/>
              </a:rPr>
              <a:t>测试了数据集是否服从正态分布的测试。</a:t>
            </a:r>
            <a:r>
              <a:rPr lang="en-US" altLang="zh-CN" b="0" i="0" dirty="0">
                <a:solidFill>
                  <a:srgbClr val="2E3033"/>
                </a:solidFill>
                <a:effectLst/>
                <a:latin typeface="Arial" panose="020B0604020202020204" pitchFamily="34" charset="0"/>
              </a:rPr>
              <a:t>K-S</a:t>
            </a:r>
            <a:r>
              <a:rPr lang="zh-CN" altLang="en-US" b="0" i="0" dirty="0">
                <a:solidFill>
                  <a:srgbClr val="2E3033"/>
                </a:solidFill>
                <a:effectLst/>
                <a:latin typeface="Arial" panose="020B0604020202020204" pitchFamily="34" charset="0"/>
              </a:rPr>
              <a:t>检验是用来检验一个数据的观测经验分布是否是已知的理论分布，是一</a:t>
            </a:r>
            <a:r>
              <a:rPr lang="zh-CN" altLang="en-US" b="0" i="0" dirty="0">
                <a:solidFill>
                  <a:srgbClr val="000000"/>
                </a:solidFill>
                <a:effectLst/>
                <a:latin typeface="PingFang SC"/>
              </a:rPr>
              <a:t>种拟合优度的检验方法，适用于探索连续型随机变量的分布</a:t>
            </a:r>
            <a:endParaRPr lang="en-US" altLang="zh-CN" b="0" i="0" dirty="0">
              <a:solidFill>
                <a:srgbClr val="2E3033"/>
              </a:solidFill>
              <a:effectLst/>
              <a:latin typeface="Arial" panose="020B0604020202020204" pitchFamily="34" charset="0"/>
            </a:endParaRPr>
          </a:p>
          <a:p>
            <a:r>
              <a:rPr lang="zh-CN" altLang="en-US" b="0" i="0" dirty="0">
                <a:solidFill>
                  <a:srgbClr val="2E3033"/>
                </a:solidFill>
                <a:effectLst/>
                <a:latin typeface="Arial" panose="020B0604020202020204" pitchFamily="34" charset="0"/>
              </a:rPr>
              <a:t>所有</a:t>
            </a:r>
            <a:r>
              <a:rPr lang="en-US" altLang="zh-CN" b="0" i="0" dirty="0">
                <a:solidFill>
                  <a:srgbClr val="2E3033"/>
                </a:solidFill>
                <a:effectLst/>
                <a:latin typeface="Arial" panose="020B0604020202020204" pitchFamily="34" charset="0"/>
              </a:rPr>
              <a:t>p-value</a:t>
            </a:r>
            <a:r>
              <a:rPr lang="zh-CN" altLang="en-US" b="0" i="0" dirty="0">
                <a:solidFill>
                  <a:srgbClr val="2E3033"/>
                </a:solidFill>
                <a:effectLst/>
                <a:latin typeface="Arial" panose="020B0604020202020204" pitchFamily="34" charset="0"/>
              </a:rPr>
              <a:t>小于</a:t>
            </a:r>
            <a:r>
              <a:rPr lang="en-US" altLang="zh-CN" b="0" i="0" dirty="0">
                <a:solidFill>
                  <a:srgbClr val="2E3033"/>
                </a:solidFill>
                <a:effectLst/>
                <a:latin typeface="Arial" panose="020B0604020202020204" pitchFamily="34" charset="0"/>
              </a:rPr>
              <a:t>0.05</a:t>
            </a:r>
            <a:r>
              <a:rPr lang="zh-CN" altLang="en-US" b="0" i="0" dirty="0">
                <a:solidFill>
                  <a:srgbClr val="2E3033"/>
                </a:solidFill>
                <a:effectLst/>
                <a:latin typeface="Arial" panose="020B0604020202020204" pitchFamily="34" charset="0"/>
              </a:rPr>
              <a:t>，不能拒绝服从正态分布的原假设</a:t>
            </a:r>
            <a:endParaRPr lang="zh-CN" altLang="en-US" dirty="0"/>
          </a:p>
        </p:txBody>
      </p:sp>
      <p:sp>
        <p:nvSpPr>
          <p:cNvPr id="4" name="灯片编号占位符 3"/>
          <p:cNvSpPr>
            <a:spLocks noGrp="1"/>
          </p:cNvSpPr>
          <p:nvPr>
            <p:ph type="sldNum" sz="quarter" idx="5"/>
          </p:nvPr>
        </p:nvSpPr>
        <p:spPr/>
        <p:txBody>
          <a:bodyPr/>
          <a:lstStyle/>
          <a:p>
            <a:fld id="{4E679AE3-2790-47EF-AE6C-E34BB49A5A7E}" type="slidenum">
              <a:rPr lang="zh-CN" altLang="en-US" smtClean="0"/>
              <a:t>10</a:t>
            </a:fld>
            <a:endParaRPr lang="zh-CN" altLang="en-US"/>
          </a:p>
        </p:txBody>
      </p:sp>
    </p:spTree>
    <p:extLst>
      <p:ext uri="{BB962C8B-B14F-4D97-AF65-F5344CB8AC3E}">
        <p14:creationId xmlns:p14="http://schemas.microsoft.com/office/powerpoint/2010/main" val="115919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"hourly normal" model was able to imitate the create and drop production trace</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2E3033"/>
                </a:solidFill>
                <a:effectLst/>
                <a:latin typeface="Arial" panose="020B0604020202020204" pitchFamily="34" charset="0"/>
              </a:rPr>
              <a:t>在固定时间间隔内数据库的净创建数量</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4E679AE3-2790-47EF-AE6C-E34BB49A5A7E}" type="slidenum">
              <a:rPr lang="zh-CN" altLang="en-US" smtClean="0"/>
              <a:t>11</a:t>
            </a:fld>
            <a:endParaRPr lang="zh-CN" altLang="en-US"/>
          </a:p>
        </p:txBody>
      </p:sp>
    </p:spTree>
    <p:extLst>
      <p:ext uri="{BB962C8B-B14F-4D97-AF65-F5344CB8AC3E}">
        <p14:creationId xmlns:p14="http://schemas.microsoft.com/office/powerpoint/2010/main" val="3765734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E3033"/>
                </a:solidFill>
                <a:effectLst/>
                <a:latin typeface="Arial" panose="020B0604020202020204" pitchFamily="34" charset="0"/>
              </a:rPr>
              <a:t>模拟一个固定时间间隔内集群内磁盘使用增长模式。</a:t>
            </a:r>
            <a:endParaRPr lang="en-US" altLang="zh-CN" b="0" i="0" dirty="0">
              <a:solidFill>
                <a:srgbClr val="2E3033"/>
              </a:solidFill>
              <a:effectLst/>
              <a:latin typeface="Arial" panose="020B0604020202020204" pitchFamily="34" charset="0"/>
            </a:endParaRPr>
          </a:p>
          <a:p>
            <a:r>
              <a:rPr lang="en-US" altLang="zh-CN" b="0" i="0" dirty="0">
                <a:solidFill>
                  <a:srgbClr val="2E3033"/>
                </a:solidFill>
                <a:effectLst/>
                <a:latin typeface="Arial" panose="020B0604020202020204" pitchFamily="34" charset="0"/>
              </a:rPr>
              <a:t>99.8%</a:t>
            </a:r>
            <a:r>
              <a:rPr lang="zh-CN" altLang="en-US" b="0" i="0" dirty="0">
                <a:solidFill>
                  <a:srgbClr val="2E3033"/>
                </a:solidFill>
                <a:effectLst/>
                <a:latin typeface="Arial" panose="020B0604020202020204" pitchFamily="34" charset="0"/>
              </a:rPr>
              <a:t>为稳定增长模式，</a:t>
            </a:r>
            <a:r>
              <a:rPr lang="en-US" altLang="zh-CN" b="0" i="0" dirty="0">
                <a:solidFill>
                  <a:srgbClr val="2E3033"/>
                </a:solidFill>
                <a:effectLst/>
                <a:latin typeface="Arial" panose="020B0604020202020204" pitchFamily="34" charset="0"/>
              </a:rPr>
              <a:t>0.2%</a:t>
            </a:r>
            <a:r>
              <a:rPr lang="zh-CN" altLang="en-US" b="0" i="0" dirty="0">
                <a:solidFill>
                  <a:srgbClr val="2E3033"/>
                </a:solidFill>
                <a:effectLst/>
                <a:latin typeface="Arial" panose="020B0604020202020204" pitchFamily="34" charset="0"/>
              </a:rPr>
              <a:t>为初始创造增长模式和可预测的快速增长模式</a:t>
            </a:r>
            <a:endParaRPr lang="en-US" altLang="zh-CN" b="0" i="0" dirty="0">
              <a:solidFill>
                <a:srgbClr val="2E3033"/>
              </a:solidFill>
              <a:effectLst/>
              <a:latin typeface="Arial" panose="020B0604020202020204" pitchFamily="34" charset="0"/>
            </a:endParaRPr>
          </a:p>
          <a:p>
            <a:r>
              <a:rPr lang="en-US" altLang="zh-CN" dirty="0" err="1"/>
              <a:t>Mdf</a:t>
            </a:r>
            <a:r>
              <a:rPr lang="en-US" altLang="zh-CN" dirty="0"/>
              <a:t>-the</a:t>
            </a:r>
            <a:r>
              <a:rPr lang="zh-CN" altLang="en-US" dirty="0"/>
              <a:t> </a:t>
            </a:r>
            <a:r>
              <a:rPr lang="en-US" altLang="zh-CN" dirty="0"/>
              <a:t>primary</a:t>
            </a:r>
            <a:r>
              <a:rPr lang="zh-CN" altLang="en-US" dirty="0"/>
              <a:t> </a:t>
            </a:r>
            <a:r>
              <a:rPr lang="en-US" altLang="zh-CN" dirty="0"/>
              <a:t>data</a:t>
            </a:r>
            <a:r>
              <a:rPr lang="zh-CN" altLang="en-US" dirty="0"/>
              <a:t> </a:t>
            </a:r>
            <a:r>
              <a:rPr lang="en-US" altLang="zh-CN" dirty="0"/>
              <a:t>file</a:t>
            </a:r>
          </a:p>
          <a:p>
            <a:r>
              <a:rPr lang="en-US" altLang="zh-CN" b="0" i="0" dirty="0">
                <a:solidFill>
                  <a:srgbClr val="2E3033"/>
                </a:solidFill>
                <a:effectLst/>
                <a:latin typeface="Arial" panose="020B0604020202020204" pitchFamily="34" charset="0"/>
              </a:rPr>
              <a:t>2</a:t>
            </a:r>
            <a:r>
              <a:rPr lang="zh-CN" altLang="en-US" b="0" i="0" dirty="0">
                <a:solidFill>
                  <a:srgbClr val="2E3033"/>
                </a:solidFill>
                <a:effectLst/>
                <a:latin typeface="Arial" panose="020B0604020202020204" pitchFamily="34" charset="0"/>
              </a:rPr>
              <a:t>捕获从现有</a:t>
            </a:r>
            <a:r>
              <a:rPr lang="en-US" altLang="zh-CN" b="0" i="0" dirty="0">
                <a:solidFill>
                  <a:srgbClr val="2E3033"/>
                </a:solidFill>
                <a:effectLst/>
                <a:latin typeface="Arial" panose="020B0604020202020204" pitchFamily="34" charset="0"/>
              </a:rPr>
              <a:t>MDF</a:t>
            </a:r>
            <a:r>
              <a:rPr lang="zh-CN" altLang="en-US" b="0" i="0" dirty="0">
                <a:solidFill>
                  <a:srgbClr val="2E3033"/>
                </a:solidFill>
                <a:effectLst/>
                <a:latin typeface="Arial" panose="020B0604020202020204" pitchFamily="34" charset="0"/>
              </a:rPr>
              <a:t>文件恢复数据库的常见客户行为</a:t>
            </a:r>
            <a:endParaRPr lang="en-US" altLang="zh-CN" b="0" i="0" dirty="0">
              <a:solidFill>
                <a:srgbClr val="2E3033"/>
              </a:solidFill>
              <a:effectLst/>
              <a:latin typeface="Arial" panose="020B0604020202020204" pitchFamily="34" charset="0"/>
            </a:endParaRPr>
          </a:p>
          <a:p>
            <a:r>
              <a:rPr lang="en-US" altLang="zh-CN" b="0" i="0" dirty="0">
                <a:solidFill>
                  <a:srgbClr val="2E3033"/>
                </a:solidFill>
                <a:effectLst/>
                <a:latin typeface="Arial" panose="020B0604020202020204" pitchFamily="34" charset="0"/>
              </a:rPr>
              <a:t>3</a:t>
            </a:r>
            <a:r>
              <a:rPr lang="zh-CN" altLang="en-US" b="0" i="0" dirty="0">
                <a:solidFill>
                  <a:srgbClr val="2E3033"/>
                </a:solidFill>
                <a:effectLst/>
                <a:latin typeface="Arial" panose="020B0604020202020204" pitchFamily="34" charset="0"/>
              </a:rPr>
              <a:t>捕获临时客户行为的特定实例，对稳态模式无法捕获的磁盘使用量的大幅增长进行建模</a:t>
            </a:r>
            <a:r>
              <a:rPr lang="en-US" altLang="zh-CN" b="0" i="0" dirty="0">
                <a:solidFill>
                  <a:srgbClr val="2E3033"/>
                </a:solidFill>
                <a:effectLst/>
                <a:latin typeface="Arial" panose="020B0604020202020204" pitchFamily="34" charset="0"/>
              </a:rPr>
              <a:t>(</a:t>
            </a:r>
            <a:r>
              <a:rPr lang="zh-CN" altLang="en-US" b="0" i="0" dirty="0">
                <a:solidFill>
                  <a:srgbClr val="2E3033"/>
                </a:solidFill>
                <a:effectLst/>
                <a:latin typeface="Arial" panose="020B0604020202020204" pitchFamily="34" charset="0"/>
              </a:rPr>
              <a:t>每天午夜批量导入</a:t>
            </a:r>
            <a:r>
              <a:rPr lang="en-US" altLang="zh-CN" b="0" i="0" dirty="0">
                <a:solidFill>
                  <a:srgbClr val="2E3033"/>
                </a:solidFill>
                <a:effectLst/>
                <a:latin typeface="Arial" panose="020B0604020202020204" pitchFamily="34" charset="0"/>
              </a:rPr>
              <a:t>)</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4E679AE3-2790-47EF-AE6C-E34BB49A5A7E}" type="slidenum">
              <a:rPr lang="zh-CN" altLang="en-US" smtClean="0"/>
              <a:t>12</a:t>
            </a:fld>
            <a:endParaRPr lang="zh-CN" altLang="en-US"/>
          </a:p>
        </p:txBody>
      </p:sp>
    </p:spTree>
    <p:extLst>
      <p:ext uri="{BB962C8B-B14F-4D97-AF65-F5344CB8AC3E}">
        <p14:creationId xmlns:p14="http://schemas.microsoft.com/office/powerpoint/2010/main" val="3845160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E3033"/>
                </a:solidFill>
                <a:effectLst/>
                <a:latin typeface="Arial" panose="020B0604020202020204" pitchFamily="34" charset="0"/>
              </a:rPr>
              <a:t>累积磁盘使用量和建模的磁盘增长类似于生产曲线</a:t>
            </a:r>
            <a:endParaRPr lang="zh-CN" altLang="en-US" dirty="0"/>
          </a:p>
        </p:txBody>
      </p:sp>
      <p:sp>
        <p:nvSpPr>
          <p:cNvPr id="4" name="灯片编号占位符 3"/>
          <p:cNvSpPr>
            <a:spLocks noGrp="1"/>
          </p:cNvSpPr>
          <p:nvPr>
            <p:ph type="sldNum" sz="quarter" idx="5"/>
          </p:nvPr>
        </p:nvSpPr>
        <p:spPr/>
        <p:txBody>
          <a:bodyPr/>
          <a:lstStyle/>
          <a:p>
            <a:fld id="{4E679AE3-2790-47EF-AE6C-E34BB49A5A7E}" type="slidenum">
              <a:rPr lang="zh-CN" altLang="en-US" smtClean="0"/>
              <a:t>13</a:t>
            </a:fld>
            <a:endParaRPr lang="zh-CN" altLang="en-US"/>
          </a:p>
        </p:txBody>
      </p:sp>
    </p:spTree>
    <p:extLst>
      <p:ext uri="{BB962C8B-B14F-4D97-AF65-F5344CB8AC3E}">
        <p14:creationId xmlns:p14="http://schemas.microsoft.com/office/powerpoint/2010/main" val="46672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一个常用的用户负载模式：在创建时有一个快速的增长，从</a:t>
            </a:r>
            <a:r>
              <a:rPr lang="en-US" altLang="zh-CN" dirty="0" err="1"/>
              <a:t>mdf</a:t>
            </a:r>
            <a:r>
              <a:rPr lang="zh-CN" altLang="en-US" dirty="0"/>
              <a:t>文件复原或者批量装载</a:t>
            </a:r>
            <a:endParaRPr lang="en-US" altLang="zh-CN" dirty="0"/>
          </a:p>
          <a:p>
            <a:r>
              <a:rPr lang="zh-CN" altLang="en-US" b="0" i="0" dirty="0">
                <a:solidFill>
                  <a:srgbClr val="2E3033"/>
                </a:solidFill>
                <a:effectLst/>
                <a:latin typeface="Arial" panose="020B0604020202020204" pitchFamily="34" charset="0"/>
              </a:rPr>
              <a:t>假设高增长期持续</a:t>
            </a:r>
            <a:r>
              <a:rPr lang="en-US" altLang="zh-CN" b="0" i="0" dirty="0">
                <a:solidFill>
                  <a:srgbClr val="2E3033"/>
                </a:solidFill>
                <a:effectLst/>
                <a:latin typeface="Arial" panose="020B0604020202020204" pitchFamily="34" charset="0"/>
              </a:rPr>
              <a:t>30</a:t>
            </a:r>
            <a:r>
              <a:rPr lang="zh-CN" altLang="en-US" b="0" i="0" dirty="0">
                <a:solidFill>
                  <a:srgbClr val="2E3033"/>
                </a:solidFill>
                <a:effectLst/>
                <a:latin typeface="Arial" panose="020B0604020202020204" pitchFamily="34" charset="0"/>
              </a:rPr>
              <a:t>分钟，生成一个单独的模型，在数据库的前</a:t>
            </a:r>
            <a:r>
              <a:rPr lang="en-US" altLang="zh-CN" b="0" i="0" dirty="0">
                <a:solidFill>
                  <a:srgbClr val="2E3033"/>
                </a:solidFill>
                <a:effectLst/>
                <a:latin typeface="Arial" panose="020B0604020202020204" pitchFamily="34" charset="0"/>
              </a:rPr>
              <a:t>30</a:t>
            </a:r>
            <a:r>
              <a:rPr lang="zh-CN" altLang="en-US" b="0" i="0" dirty="0">
                <a:solidFill>
                  <a:srgbClr val="2E3033"/>
                </a:solidFill>
                <a:effectLst/>
                <a:latin typeface="Arial" panose="020B0604020202020204" pitchFamily="34" charset="0"/>
              </a:rPr>
              <a:t>分钟内快速增长</a:t>
            </a:r>
            <a:endParaRPr lang="en-US" altLang="zh-CN" b="0" i="0" dirty="0">
              <a:solidFill>
                <a:srgbClr val="2E3033"/>
              </a:solidFill>
              <a:effectLst/>
              <a:latin typeface="Arial" panose="020B0604020202020204" pitchFamily="34" charset="0"/>
            </a:endParaRPr>
          </a:p>
          <a:p>
            <a:r>
              <a:rPr lang="zh-CN" altLang="en-US" b="0" i="0" dirty="0">
                <a:solidFill>
                  <a:srgbClr val="2E3033"/>
                </a:solidFill>
                <a:effectLst/>
                <a:latin typeface="Arial" panose="020B0604020202020204" pitchFamily="34" charset="0"/>
              </a:rPr>
              <a:t>前五分钟超过</a:t>
            </a:r>
            <a:r>
              <a:rPr lang="en-US" altLang="zh-CN" b="0" i="0" dirty="0">
                <a:solidFill>
                  <a:srgbClr val="2E3033"/>
                </a:solidFill>
                <a:effectLst/>
                <a:latin typeface="Arial" panose="020B0604020202020204" pitchFamily="34" charset="0"/>
              </a:rPr>
              <a:t>12GB</a:t>
            </a:r>
            <a:r>
              <a:rPr lang="zh-CN" altLang="en-US" b="0" i="0" dirty="0">
                <a:solidFill>
                  <a:srgbClr val="2E3033"/>
                </a:solidFill>
                <a:effectLst/>
                <a:latin typeface="Arial" panose="020B0604020202020204" pitchFamily="34" charset="0"/>
              </a:rPr>
              <a:t>就被打标签</a:t>
            </a:r>
            <a:endParaRPr lang="en-US" altLang="zh-CN" b="0" i="0" dirty="0">
              <a:solidFill>
                <a:srgbClr val="2E3033"/>
              </a:solidFill>
              <a:effectLst/>
              <a:latin typeface="Arial" panose="020B0604020202020204" pitchFamily="34" charset="0"/>
            </a:endParaRPr>
          </a:p>
          <a:p>
            <a:r>
              <a:rPr lang="zh-CN" altLang="en-US" b="0" i="0" dirty="0">
                <a:solidFill>
                  <a:srgbClr val="2E3033"/>
                </a:solidFill>
                <a:effectLst/>
                <a:latin typeface="Arial" panose="020B0604020202020204" pitchFamily="34" charset="0"/>
              </a:rPr>
              <a:t>使用这个标记子集来计算一个概率分布，描述数据库在前</a:t>
            </a:r>
            <a:r>
              <a:rPr lang="en-US" altLang="zh-CN" b="0" i="0" dirty="0">
                <a:solidFill>
                  <a:srgbClr val="2E3033"/>
                </a:solidFill>
                <a:effectLst/>
                <a:latin typeface="Arial" panose="020B0604020202020204" pitchFamily="34" charset="0"/>
              </a:rPr>
              <a:t>30</a:t>
            </a:r>
            <a:r>
              <a:rPr lang="zh-CN" altLang="en-US" b="0" i="0" dirty="0">
                <a:solidFill>
                  <a:srgbClr val="2E3033"/>
                </a:solidFill>
                <a:effectLst/>
                <a:latin typeface="Arial" panose="020B0604020202020204" pitchFamily="34" charset="0"/>
              </a:rPr>
              <a:t>分钟内应该增长多少，以及数据库表现出“高初始增长”行为的概率</a:t>
            </a:r>
            <a:endParaRPr lang="en-US" altLang="zh-CN" b="0" i="0" dirty="0">
              <a:solidFill>
                <a:srgbClr val="2E30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2E3033"/>
                </a:solidFill>
                <a:effectLst/>
                <a:latin typeface="Arial" panose="020B0604020202020204" pitchFamily="34" charset="0"/>
              </a:rPr>
              <a:t>概率分布是通过对“高初始增长“增量磁盘使用量值进行分割而得到的，分为</a:t>
            </a:r>
            <a:r>
              <a:rPr lang="en-US" altLang="zh-CN" b="0" i="0" dirty="0">
                <a:solidFill>
                  <a:srgbClr val="2E3033"/>
                </a:solidFill>
                <a:effectLst/>
                <a:latin typeface="Arial" panose="020B0604020202020204" pitchFamily="34" charset="0"/>
              </a:rPr>
              <a:t>5</a:t>
            </a:r>
            <a:r>
              <a:rPr lang="zh-CN" altLang="en-US" b="0" i="0" dirty="0">
                <a:solidFill>
                  <a:srgbClr val="2E3033"/>
                </a:solidFill>
                <a:effectLst/>
                <a:latin typeface="Arial" panose="020B0604020202020204" pitchFamily="34" charset="0"/>
              </a:rPr>
              <a:t>个统一的容器，每个容器被选中的概率相等。</a:t>
            </a:r>
            <a:endParaRPr lang="zh-CN" altLang="en-US" dirty="0"/>
          </a:p>
        </p:txBody>
      </p:sp>
      <p:sp>
        <p:nvSpPr>
          <p:cNvPr id="4" name="灯片编号占位符 3"/>
          <p:cNvSpPr>
            <a:spLocks noGrp="1"/>
          </p:cNvSpPr>
          <p:nvPr>
            <p:ph type="sldNum" sz="quarter" idx="5"/>
          </p:nvPr>
        </p:nvSpPr>
        <p:spPr/>
        <p:txBody>
          <a:bodyPr/>
          <a:lstStyle/>
          <a:p>
            <a:fld id="{4E679AE3-2790-47EF-AE6C-E34BB49A5A7E}" type="slidenum">
              <a:rPr lang="zh-CN" altLang="en-US" smtClean="0"/>
              <a:t>14</a:t>
            </a:fld>
            <a:endParaRPr lang="zh-CN" altLang="en-US"/>
          </a:p>
        </p:txBody>
      </p:sp>
    </p:spTree>
    <p:extLst>
      <p:ext uri="{BB962C8B-B14F-4D97-AF65-F5344CB8AC3E}">
        <p14:creationId xmlns:p14="http://schemas.microsoft.com/office/powerpoint/2010/main" val="31502768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E3033"/>
                </a:solidFill>
                <a:effectLst/>
                <a:latin typeface="Arial" panose="020B0604020202020204" pitchFamily="34" charset="0"/>
              </a:rPr>
              <a:t>快速增长状态的增长幅度参数是通过将</a:t>
            </a:r>
            <a:r>
              <a:rPr lang="en-US" altLang="zh-CN" b="0" i="0" dirty="0">
                <a:solidFill>
                  <a:srgbClr val="2E3033"/>
                </a:solidFill>
                <a:effectLst/>
                <a:latin typeface="Arial" panose="020B0604020202020204" pitchFamily="34" charset="0"/>
              </a:rPr>
              <a:t>Delta</a:t>
            </a:r>
            <a:r>
              <a:rPr lang="zh-CN" altLang="en-US" b="0" i="0" dirty="0">
                <a:solidFill>
                  <a:srgbClr val="2E3033"/>
                </a:solidFill>
                <a:effectLst/>
                <a:latin typeface="Arial" panose="020B0604020202020204" pitchFamily="34" charset="0"/>
              </a:rPr>
              <a:t>磁盘使用率值分成五个等概率的桶并在每个桶内使用均匀分布来计算的</a:t>
            </a:r>
            <a:endParaRPr lang="zh-CN" altLang="en-US" dirty="0"/>
          </a:p>
        </p:txBody>
      </p:sp>
      <p:sp>
        <p:nvSpPr>
          <p:cNvPr id="4" name="灯片编号占位符 3"/>
          <p:cNvSpPr>
            <a:spLocks noGrp="1"/>
          </p:cNvSpPr>
          <p:nvPr>
            <p:ph type="sldNum" sz="quarter" idx="5"/>
          </p:nvPr>
        </p:nvSpPr>
        <p:spPr/>
        <p:txBody>
          <a:bodyPr/>
          <a:lstStyle/>
          <a:p>
            <a:fld id="{4E679AE3-2790-47EF-AE6C-E34BB49A5A7E}" type="slidenum">
              <a:rPr lang="zh-CN" altLang="en-US" smtClean="0"/>
              <a:t>15</a:t>
            </a:fld>
            <a:endParaRPr lang="zh-CN" altLang="en-US"/>
          </a:p>
        </p:txBody>
      </p:sp>
    </p:spTree>
    <p:extLst>
      <p:ext uri="{BB962C8B-B14F-4D97-AF65-F5344CB8AC3E}">
        <p14:creationId xmlns:p14="http://schemas.microsoft.com/office/powerpoint/2010/main" val="7980880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sz="2800" b="0" i="0" dirty="0">
                <a:solidFill>
                  <a:srgbClr val="2E3033"/>
                </a:solidFill>
                <a:effectLst/>
                <a:latin typeface="Arial" panose="020B0604020202020204" pitchFamily="34" charset="0"/>
              </a:rPr>
              <a:t>实验想看看协调磁盘使用负载和数据库的填充</a:t>
            </a:r>
            <a:endParaRPr lang="en-US" altLang="zh-CN" sz="1800" b="0" i="0" u="none" strike="noStrike" baseline="0" dirty="0">
              <a:latin typeface="LinLibertineT"/>
            </a:endParaRPr>
          </a:p>
          <a:p>
            <a:pPr algn="l"/>
            <a:r>
              <a:rPr lang="en-US" altLang="zh-CN" sz="1800" b="0" i="0" u="none" strike="noStrike" baseline="0" dirty="0">
                <a:latin typeface="LinLibertineT"/>
              </a:rPr>
              <a:t>Density </a:t>
            </a:r>
            <a:r>
              <a:rPr lang="en-US" altLang="zh-CN" sz="1800" b="0" i="0" u="none" strike="noStrike" baseline="0" dirty="0" err="1">
                <a:latin typeface="LinLibertineT"/>
              </a:rPr>
              <a:t>increase</a:t>
            </a:r>
            <a:r>
              <a:rPr lang="en-US" altLang="zh-CN" sz="1800" b="0" i="0" u="none" strike="noStrike" baseline="0" dirty="0" err="1">
                <a:latin typeface="LinLibertineT"/>
                <a:sym typeface="Wingdings" panose="05000000000000000000" pitchFamily="2" charset="2"/>
              </a:rPr>
              <a:t>failover</a:t>
            </a:r>
            <a:r>
              <a:rPr lang="en-US" altLang="zh-CN" sz="1800" b="0" i="0" u="none" strike="noStrike" baseline="0" dirty="0">
                <a:latin typeface="LinLibertineT"/>
                <a:sym typeface="Wingdings" panose="05000000000000000000" pitchFamily="2" charset="2"/>
              </a:rPr>
              <a:t> increase,</a:t>
            </a:r>
            <a:r>
              <a:rPr lang="zh-CN" altLang="en-US" sz="1800" b="0" i="0" u="none" strike="noStrike" baseline="0" dirty="0">
                <a:latin typeface="LinLibertineT"/>
                <a:sym typeface="Wingdings" panose="05000000000000000000" pitchFamily="2" charset="2"/>
              </a:rPr>
              <a:t>寻找一种最优密度，同时能够保证用户满意</a:t>
            </a:r>
            <a:endParaRPr lang="en-US" altLang="zh-CN" sz="1800" b="0" i="0" u="none" strike="noStrike" baseline="0" dirty="0">
              <a:latin typeface="LinLibertineT"/>
              <a:sym typeface="Wingdings" panose="05000000000000000000" pitchFamily="2" charset="2"/>
            </a:endParaRPr>
          </a:p>
          <a:p>
            <a:pPr algn="l"/>
            <a:r>
              <a:rPr lang="zh-CN" altLang="en-US" sz="1800" b="0" i="0" u="none" strike="noStrike" baseline="0" dirty="0">
                <a:latin typeface="LinLibertineT"/>
                <a:sym typeface="Wingdings" panose="05000000000000000000" pitchFamily="2" charset="2"/>
              </a:rPr>
              <a:t>基于两个因素</a:t>
            </a:r>
            <a:r>
              <a:rPr lang="en-US" altLang="zh-CN" sz="1800" b="0" i="0" u="none" strike="noStrike" baseline="0" dirty="0">
                <a:latin typeface="LinLibertineT"/>
                <a:sym typeface="Wingdings" panose="05000000000000000000" pitchFamily="2" charset="2"/>
              </a:rPr>
              <a:t>revenue</a:t>
            </a:r>
            <a:r>
              <a:rPr lang="zh-CN" altLang="en-US" sz="1800" b="0" i="0" u="none" strike="noStrike" baseline="0" dirty="0">
                <a:latin typeface="LinLibertineT"/>
                <a:sym typeface="Wingdings" panose="05000000000000000000" pitchFamily="2" charset="2"/>
              </a:rPr>
              <a:t>和</a:t>
            </a:r>
            <a:r>
              <a:rPr lang="en-US" altLang="zh-CN" sz="1800" b="0" i="0" u="none" strike="noStrike" baseline="0" dirty="0">
                <a:latin typeface="LinLibertineT"/>
                <a:sym typeface="Wingdings" panose="05000000000000000000" pitchFamily="2" charset="2"/>
              </a:rPr>
              <a:t>penalty cost</a:t>
            </a:r>
            <a:r>
              <a:rPr lang="zh-CN" altLang="en-US" sz="1800" b="0" i="0" u="none" strike="noStrike" baseline="0" dirty="0">
                <a:latin typeface="LinLibertineT"/>
                <a:sym typeface="Wingdings" panose="05000000000000000000" pitchFamily="2" charset="2"/>
              </a:rPr>
              <a:t>对调整后的收入建模：收益和违约成本</a:t>
            </a:r>
            <a:endParaRPr lang="en-US" altLang="zh-CN" sz="1800" b="0" i="0" u="none" strike="noStrike" baseline="0" dirty="0">
              <a:latin typeface="LinLibertineT"/>
              <a:sym typeface="Wingdings" panose="05000000000000000000" pitchFamily="2" charset="2"/>
            </a:endParaRPr>
          </a:p>
          <a:p>
            <a:pPr algn="l"/>
            <a:r>
              <a:rPr lang="en-US" altLang="zh-CN" sz="1800" b="0" i="0" u="none" strike="noStrike" baseline="0" dirty="0">
                <a:latin typeface="LinLibertineT"/>
                <a:sym typeface="Wingdings" panose="05000000000000000000" pitchFamily="2" charset="2"/>
              </a:rPr>
              <a:t>Penalty </a:t>
            </a:r>
            <a:r>
              <a:rPr lang="en-US" altLang="zh-CN" sz="1800" b="0" i="0" u="none" strike="noStrike" baseline="0" dirty="0" err="1">
                <a:latin typeface="LinLibertineT"/>
                <a:sym typeface="Wingdings" panose="05000000000000000000" pitchFamily="2" charset="2"/>
              </a:rPr>
              <a:t>cost,Azure</a:t>
            </a:r>
            <a:r>
              <a:rPr lang="en-US" altLang="zh-CN" sz="1800" b="0" i="0" u="none" strike="noStrike" baseline="0" dirty="0">
                <a:latin typeface="LinLibertineT"/>
                <a:sym typeface="Wingdings" panose="05000000000000000000" pitchFamily="2" charset="2"/>
              </a:rPr>
              <a:t> SQL DB</a:t>
            </a:r>
            <a:r>
              <a:rPr lang="zh-CN" altLang="en-US" sz="1800" b="0" i="0" u="none" strike="noStrike" baseline="0" dirty="0">
                <a:latin typeface="LinLibertineT"/>
                <a:sym typeface="Wingdings" panose="05000000000000000000" pitchFamily="2" charset="2"/>
              </a:rPr>
              <a:t>的服务水平需要达到</a:t>
            </a:r>
            <a:r>
              <a:rPr lang="en-US" altLang="zh-CN" sz="1800" b="0" i="0" u="none" strike="noStrike" baseline="0" dirty="0">
                <a:latin typeface="LinLibertineT"/>
                <a:sym typeface="Wingdings" panose="05000000000000000000" pitchFamily="2" charset="2"/>
              </a:rPr>
              <a:t>99.99%</a:t>
            </a:r>
            <a:r>
              <a:rPr lang="zh-CN" altLang="en-US" sz="1800" b="0" i="0" u="none" strike="noStrike" baseline="0" dirty="0">
                <a:latin typeface="LinLibertineT"/>
                <a:sym typeface="Wingdings" panose="05000000000000000000" pitchFamily="2" charset="2"/>
              </a:rPr>
              <a:t>，假设</a:t>
            </a:r>
            <a:r>
              <a:rPr lang="en-US" altLang="zh-CN" sz="1800" b="0" i="0" u="none" strike="noStrike" baseline="0" dirty="0">
                <a:latin typeface="LinLibertineT"/>
                <a:sym typeface="Wingdings" panose="05000000000000000000" pitchFamily="2" charset="2"/>
              </a:rPr>
              <a:t>0.01%</a:t>
            </a:r>
            <a:r>
              <a:rPr lang="zh-CN" altLang="en-US" sz="1800" b="0" i="0" u="none" strike="noStrike" baseline="0" dirty="0">
                <a:latin typeface="LinLibertineT"/>
                <a:sym typeface="Wingdings" panose="05000000000000000000" pitchFamily="2" charset="2"/>
              </a:rPr>
              <a:t>未达到需要将</a:t>
            </a:r>
            <a:r>
              <a:rPr lang="en-US" altLang="zh-CN" sz="1800" b="0" i="0" u="none" strike="noStrike" baseline="0" dirty="0">
                <a:latin typeface="LinLibertineT"/>
                <a:sym typeface="Wingdings" panose="05000000000000000000" pitchFamily="2" charset="2"/>
              </a:rPr>
              <a:t>service credit</a:t>
            </a:r>
            <a:r>
              <a:rPr lang="zh-CN" altLang="en-US" sz="1800" b="0" i="0" u="none" strike="noStrike" baseline="0" dirty="0">
                <a:latin typeface="LinLibertineT"/>
                <a:sym typeface="Wingdings" panose="05000000000000000000" pitchFamily="2" charset="2"/>
              </a:rPr>
              <a:t>返还给用户或者从收入中扣除。</a:t>
            </a:r>
            <a:endParaRPr lang="en-US" altLang="zh-CN" sz="1800" b="0" i="0" u="none" strike="noStrike" baseline="0" dirty="0">
              <a:latin typeface="LinLibertineT"/>
              <a:sym typeface="Wingdings" panose="05000000000000000000" pitchFamily="2" charset="2"/>
            </a:endParaRPr>
          </a:p>
          <a:p>
            <a:pPr algn="l"/>
            <a:r>
              <a:rPr lang="zh-CN" altLang="en-US" sz="2800" b="1" i="0" dirty="0">
                <a:solidFill>
                  <a:srgbClr val="2E3033"/>
                </a:solidFill>
                <a:effectLst/>
                <a:latin typeface="Arial" panose="020B0604020202020204" pitchFamily="34" charset="0"/>
              </a:rPr>
              <a:t>实验的步骤：对数据库数量、</a:t>
            </a:r>
            <a:r>
              <a:rPr lang="en-US" altLang="zh-CN" sz="2800" b="1" i="0" dirty="0">
                <a:solidFill>
                  <a:srgbClr val="2E3033"/>
                </a:solidFill>
                <a:effectLst/>
                <a:latin typeface="Arial" panose="020B0604020202020204" pitchFamily="34" charset="0"/>
              </a:rPr>
              <a:t>CPU</a:t>
            </a:r>
            <a:r>
              <a:rPr lang="zh-CN" altLang="en-US" sz="2800" b="1" i="0" dirty="0">
                <a:solidFill>
                  <a:srgbClr val="2E3033"/>
                </a:solidFill>
                <a:effectLst/>
                <a:latin typeface="Arial" panose="020B0604020202020204" pitchFamily="34" charset="0"/>
              </a:rPr>
              <a:t>预留、磁盘增长率初始化完成后，每个实验正式开始，修改模型</a:t>
            </a:r>
            <a:r>
              <a:rPr lang="en-US" altLang="zh-CN" sz="2800" b="1" i="0" dirty="0">
                <a:solidFill>
                  <a:srgbClr val="2E3033"/>
                </a:solidFill>
                <a:effectLst/>
                <a:latin typeface="Arial" panose="020B0604020202020204" pitchFamily="34" charset="0"/>
              </a:rPr>
              <a:t>XML</a:t>
            </a:r>
            <a:r>
              <a:rPr lang="zh-CN" altLang="en-US" sz="2800" b="1" i="0" dirty="0">
                <a:solidFill>
                  <a:srgbClr val="2E3033"/>
                </a:solidFill>
                <a:effectLst/>
                <a:latin typeface="Arial" panose="020B0604020202020204" pitchFamily="34" charset="0"/>
              </a:rPr>
              <a:t>以指定每个数据库的增长模式，并指示</a:t>
            </a:r>
            <a:r>
              <a:rPr lang="en-US" altLang="zh-CN" sz="2800" b="1" i="0" dirty="0">
                <a:solidFill>
                  <a:srgbClr val="2E3033"/>
                </a:solidFill>
                <a:effectLst/>
                <a:latin typeface="Arial" panose="020B0604020202020204" pitchFamily="34" charset="0"/>
              </a:rPr>
              <a:t>Population</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0" i="0" u="none" strike="noStrike" baseline="0" dirty="0">
                <a:solidFill>
                  <a:srgbClr val="2E3033"/>
                </a:solidFill>
                <a:effectLst/>
                <a:latin typeface="Arial" panose="020B0604020202020204" pitchFamily="34" charset="0"/>
                <a:sym typeface="Wingdings" panose="05000000000000000000" pitchFamily="2" charset="2"/>
              </a:rPr>
              <a:t>一个是指定增长模式（增长率），另一个是指定增长量</a:t>
            </a:r>
            <a:endParaRPr lang="en-US" altLang="zh-CN" sz="2800" b="0" i="0" dirty="0">
              <a:solidFill>
                <a:srgbClr val="2E3033"/>
              </a:solidFill>
              <a:effectLst/>
              <a:latin typeface="Arial" panose="020B0604020202020204" pitchFamily="34" charset="0"/>
            </a:endParaRPr>
          </a:p>
          <a:p>
            <a:pPr algn="l"/>
            <a:r>
              <a:rPr lang="zh-CN" altLang="en-US" sz="2800" b="0" i="0" dirty="0">
                <a:solidFill>
                  <a:srgbClr val="2E3033"/>
                </a:solidFill>
                <a:effectLst/>
                <a:latin typeface="Arial" panose="020B0604020202020204" pitchFamily="34" charset="0"/>
              </a:rPr>
              <a:t>表</a:t>
            </a:r>
            <a:r>
              <a:rPr lang="en-US" altLang="zh-CN" sz="2800" b="0" i="0" dirty="0">
                <a:solidFill>
                  <a:srgbClr val="2E3033"/>
                </a:solidFill>
                <a:effectLst/>
                <a:latin typeface="Arial" panose="020B0604020202020204" pitchFamily="34" charset="0"/>
              </a:rPr>
              <a:t>2</a:t>
            </a:r>
            <a:r>
              <a:rPr lang="zh-CN" altLang="en-US" sz="2800" b="0" i="0" dirty="0">
                <a:solidFill>
                  <a:srgbClr val="2E3033"/>
                </a:solidFill>
                <a:effectLst/>
                <a:latin typeface="Arial" panose="020B0604020202020204" pitchFamily="34" charset="0"/>
              </a:rPr>
              <a:t>是初始的数据库量细分，表</a:t>
            </a:r>
            <a:r>
              <a:rPr lang="en-US" altLang="zh-CN" sz="2800" b="0" i="0" dirty="0">
                <a:solidFill>
                  <a:srgbClr val="2E3033"/>
                </a:solidFill>
                <a:effectLst/>
                <a:latin typeface="Arial" panose="020B0604020202020204" pitchFamily="34" charset="0"/>
              </a:rPr>
              <a:t>3</a:t>
            </a:r>
            <a:r>
              <a:rPr lang="zh-CN" altLang="en-US" sz="2800" b="0" i="0" dirty="0">
                <a:solidFill>
                  <a:srgbClr val="2E3033"/>
                </a:solidFill>
                <a:effectLst/>
                <a:latin typeface="Arial" panose="020B0604020202020204" pitchFamily="34" charset="0"/>
              </a:rPr>
              <a:t>是初始的资源使用率。</a:t>
            </a:r>
            <a:r>
              <a:rPr lang="zh-CN" altLang="en-US" sz="4000" b="0" i="0" dirty="0">
                <a:solidFill>
                  <a:srgbClr val="2E3033"/>
                </a:solidFill>
                <a:effectLst/>
                <a:latin typeface="Arial" panose="020B0604020202020204" pitchFamily="34" charset="0"/>
              </a:rPr>
              <a:t>虽然数据库的总量和磁盘利用率水平保持不变，但剩余的可用逻辑核会随着密度水平的增加而增加，因为在更高的密度水平上有更多的逻辑核可用。</a:t>
            </a:r>
            <a:endParaRPr lang="en-US" altLang="zh-CN" sz="2800" b="0" i="0" dirty="0">
              <a:solidFill>
                <a:srgbClr val="2E3033"/>
              </a:solidFill>
              <a:effectLst/>
              <a:latin typeface="Arial" panose="020B0604020202020204" pitchFamily="34" charset="0"/>
            </a:endParaRPr>
          </a:p>
          <a:p>
            <a:pPr algn="l"/>
            <a:r>
              <a:rPr lang="en-US" altLang="zh-CN" sz="2800" b="0" i="0" dirty="0">
                <a:solidFill>
                  <a:srgbClr val="2E3033"/>
                </a:solidFill>
                <a:effectLst/>
                <a:latin typeface="Arial" panose="020B0604020202020204" pitchFamily="34" charset="0"/>
              </a:rPr>
              <a:t>PLB</a:t>
            </a:r>
            <a:r>
              <a:rPr lang="zh-CN" altLang="en-US" sz="2800" b="0" i="0" dirty="0">
                <a:solidFill>
                  <a:srgbClr val="2E3033"/>
                </a:solidFill>
                <a:effectLst/>
                <a:latin typeface="Arial" panose="020B0604020202020204" pitchFamily="34" charset="0"/>
              </a:rPr>
              <a:t>中使用随机森林算法决定副本的放置位置</a:t>
            </a:r>
            <a:endParaRPr lang="en-US" altLang="zh-CN" sz="2800" b="0" i="0" dirty="0">
              <a:solidFill>
                <a:srgbClr val="2E3033"/>
              </a:solidFill>
              <a:effectLst/>
              <a:latin typeface="Arial" panose="020B0604020202020204" pitchFamily="34" charset="0"/>
            </a:endParaRPr>
          </a:p>
          <a:p>
            <a:pPr algn="l"/>
            <a:r>
              <a:rPr lang="en-US" altLang="zh-CN" sz="2800" b="0" i="0" dirty="0">
                <a:solidFill>
                  <a:srgbClr val="2E3033"/>
                </a:solidFill>
                <a:effectLst/>
                <a:latin typeface="Arial" panose="020B0604020202020204" pitchFamily="34" charset="0"/>
              </a:rPr>
              <a:t>Manager</a:t>
            </a:r>
            <a:r>
              <a:rPr lang="zh-CN" altLang="en-US" sz="2800" b="0" i="0" dirty="0">
                <a:solidFill>
                  <a:srgbClr val="2E3033"/>
                </a:solidFill>
                <a:effectLst/>
                <a:latin typeface="Arial" panose="020B0604020202020204" pitchFamily="34" charset="0"/>
              </a:rPr>
              <a:t>开始创建和删除数据库。在低密度级别，当集群不能再容纳新的创建请求时，会更早发生创建重定向，重定向到另一个租户环</a:t>
            </a:r>
            <a:endParaRPr lang="en-US" altLang="zh-CN" sz="2800" b="0" i="0" dirty="0">
              <a:solidFill>
                <a:srgbClr val="2E3033"/>
              </a:solidFill>
              <a:effectLst/>
              <a:latin typeface="Arial" panose="020B0604020202020204" pitchFamily="34" charset="0"/>
            </a:endParaRPr>
          </a:p>
          <a:p>
            <a:pPr algn="l"/>
            <a:endParaRPr lang="zh-CN" altLang="en-US" dirty="0"/>
          </a:p>
        </p:txBody>
      </p:sp>
      <p:sp>
        <p:nvSpPr>
          <p:cNvPr id="4" name="灯片编号占位符 3"/>
          <p:cNvSpPr>
            <a:spLocks noGrp="1"/>
          </p:cNvSpPr>
          <p:nvPr>
            <p:ph type="sldNum" sz="quarter" idx="5"/>
          </p:nvPr>
        </p:nvSpPr>
        <p:spPr/>
        <p:txBody>
          <a:bodyPr/>
          <a:lstStyle/>
          <a:p>
            <a:fld id="{4E679AE3-2790-47EF-AE6C-E34BB49A5A7E}" type="slidenum">
              <a:rPr lang="zh-CN" altLang="en-US" smtClean="0"/>
              <a:t>16</a:t>
            </a:fld>
            <a:endParaRPr lang="zh-CN" altLang="en-US"/>
          </a:p>
        </p:txBody>
      </p:sp>
    </p:spTree>
    <p:extLst>
      <p:ext uri="{BB962C8B-B14F-4D97-AF65-F5344CB8AC3E}">
        <p14:creationId xmlns:p14="http://schemas.microsoft.com/office/powerpoint/2010/main" val="27518373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E3033"/>
                </a:solidFill>
                <a:effectLst/>
                <a:latin typeface="Arial" panose="020B0604020202020204" pitchFamily="34" charset="0"/>
              </a:rPr>
              <a:t>重定向的数量，当没有足够的核满足资源请求需要时，发生重定向，到另外一个租户环中。</a:t>
            </a:r>
            <a:endParaRPr lang="en-US" altLang="zh-CN" b="0" i="0" dirty="0">
              <a:solidFill>
                <a:srgbClr val="2E3033"/>
              </a:solidFill>
              <a:effectLst/>
              <a:latin typeface="Arial" panose="020B0604020202020204" pitchFamily="34" charset="0"/>
            </a:endParaRPr>
          </a:p>
          <a:p>
            <a:r>
              <a:rPr lang="en-US" altLang="zh-CN" b="0" i="0" dirty="0">
                <a:solidFill>
                  <a:srgbClr val="2E3033"/>
                </a:solidFill>
                <a:effectLst/>
                <a:latin typeface="Arial" panose="020B0604020202020204" pitchFamily="34" charset="0"/>
              </a:rPr>
              <a:t>100%</a:t>
            </a:r>
            <a:r>
              <a:rPr lang="zh-CN" altLang="en-US" b="0" i="0" dirty="0">
                <a:solidFill>
                  <a:srgbClr val="2E3033"/>
                </a:solidFill>
                <a:effectLst/>
                <a:latin typeface="Arial" panose="020B0604020202020204" pitchFamily="34" charset="0"/>
              </a:rPr>
              <a:t>在第</a:t>
            </a:r>
            <a:r>
              <a:rPr lang="en-US" altLang="zh-CN" b="0" i="0" dirty="0">
                <a:solidFill>
                  <a:srgbClr val="2E3033"/>
                </a:solidFill>
                <a:effectLst/>
                <a:latin typeface="Arial" panose="020B0604020202020204" pitchFamily="34" charset="0"/>
              </a:rPr>
              <a:t>23</a:t>
            </a:r>
            <a:r>
              <a:rPr lang="zh-CN" altLang="en-US" b="0" i="0" dirty="0">
                <a:solidFill>
                  <a:srgbClr val="2E3033"/>
                </a:solidFill>
                <a:effectLst/>
                <a:latin typeface="Arial" panose="020B0604020202020204" pitchFamily="34" charset="0"/>
              </a:rPr>
              <a:t>小时出现重定向，</a:t>
            </a:r>
            <a:r>
              <a:rPr lang="en-US" altLang="zh-CN" b="0" i="0" dirty="0">
                <a:solidFill>
                  <a:srgbClr val="2E3033"/>
                </a:solidFill>
                <a:effectLst/>
                <a:latin typeface="Arial" panose="020B0604020202020204" pitchFamily="34" charset="0"/>
              </a:rPr>
              <a:t>110%</a:t>
            </a:r>
            <a:r>
              <a:rPr lang="zh-CN" altLang="en-US" b="0" i="0" dirty="0">
                <a:solidFill>
                  <a:srgbClr val="2E3033"/>
                </a:solidFill>
                <a:effectLst/>
                <a:latin typeface="Arial" panose="020B0604020202020204" pitchFamily="34" charset="0"/>
              </a:rPr>
              <a:t>在第</a:t>
            </a:r>
            <a:r>
              <a:rPr lang="en-US" altLang="zh-CN" b="0" i="0" dirty="0">
                <a:solidFill>
                  <a:srgbClr val="2E3033"/>
                </a:solidFill>
                <a:effectLst/>
                <a:latin typeface="Arial" panose="020B0604020202020204" pitchFamily="34" charset="0"/>
              </a:rPr>
              <a:t>28</a:t>
            </a:r>
            <a:r>
              <a:rPr lang="zh-CN" altLang="en-US" b="0" i="0" dirty="0">
                <a:solidFill>
                  <a:srgbClr val="2E3033"/>
                </a:solidFill>
                <a:effectLst/>
                <a:latin typeface="Arial" panose="020B0604020202020204" pitchFamily="34" charset="0"/>
              </a:rPr>
              <a:t>小时出现，</a:t>
            </a:r>
            <a:r>
              <a:rPr lang="en-US" altLang="zh-CN" b="0" i="0" dirty="0">
                <a:solidFill>
                  <a:srgbClr val="2E3033"/>
                </a:solidFill>
                <a:effectLst/>
                <a:latin typeface="Arial" panose="020B0604020202020204" pitchFamily="34" charset="0"/>
              </a:rPr>
              <a:t>120%</a:t>
            </a:r>
            <a:r>
              <a:rPr lang="zh-CN" altLang="en-US" b="0" i="0" dirty="0">
                <a:solidFill>
                  <a:srgbClr val="2E3033"/>
                </a:solidFill>
                <a:effectLst/>
                <a:latin typeface="Arial" panose="020B0604020202020204" pitchFamily="34" charset="0"/>
              </a:rPr>
              <a:t>在第</a:t>
            </a:r>
            <a:r>
              <a:rPr lang="en-US" altLang="zh-CN" b="0" i="0" dirty="0">
                <a:solidFill>
                  <a:srgbClr val="2E3033"/>
                </a:solidFill>
                <a:effectLst/>
                <a:latin typeface="Arial" panose="020B0604020202020204" pitchFamily="34" charset="0"/>
              </a:rPr>
              <a:t>55</a:t>
            </a:r>
            <a:r>
              <a:rPr lang="zh-CN" altLang="en-US" b="0" i="0" dirty="0">
                <a:solidFill>
                  <a:srgbClr val="2E3033"/>
                </a:solidFill>
                <a:effectLst/>
                <a:latin typeface="Arial" panose="020B0604020202020204" pitchFamily="34" charset="0"/>
              </a:rPr>
              <a:t>小时出现，</a:t>
            </a:r>
            <a:r>
              <a:rPr lang="en-US" altLang="zh-CN" b="0" i="0" dirty="0">
                <a:solidFill>
                  <a:srgbClr val="2E3033"/>
                </a:solidFill>
                <a:effectLst/>
                <a:latin typeface="Arial" panose="020B0604020202020204" pitchFamily="34" charset="0"/>
              </a:rPr>
              <a:t>140%</a:t>
            </a:r>
            <a:r>
              <a:rPr lang="zh-CN" altLang="en-US" b="0" i="0" dirty="0">
                <a:solidFill>
                  <a:srgbClr val="2E3033"/>
                </a:solidFill>
                <a:effectLst/>
                <a:latin typeface="Arial" panose="020B0604020202020204" pitchFamily="34" charset="0"/>
              </a:rPr>
              <a:t>一直没有出现重定向。</a:t>
            </a:r>
            <a:endParaRPr lang="en-US" altLang="zh-CN" b="0" i="0" dirty="0">
              <a:solidFill>
                <a:srgbClr val="2E3033"/>
              </a:solidFill>
              <a:effectLst/>
              <a:latin typeface="Arial" panose="020B0604020202020204" pitchFamily="34" charset="0"/>
            </a:endParaRPr>
          </a:p>
          <a:p>
            <a:r>
              <a:rPr lang="zh-CN" altLang="en-US" b="0" i="0" dirty="0">
                <a:solidFill>
                  <a:srgbClr val="2E3033"/>
                </a:solidFill>
                <a:effectLst/>
                <a:latin typeface="Arial" panose="020B0604020202020204" pitchFamily="34" charset="0"/>
              </a:rPr>
              <a:t>在第</a:t>
            </a:r>
            <a:r>
              <a:rPr lang="en-US" altLang="zh-CN" b="0" i="0" dirty="0">
                <a:solidFill>
                  <a:srgbClr val="2E3033"/>
                </a:solidFill>
                <a:effectLst/>
                <a:latin typeface="Arial" panose="020B0604020202020204" pitchFamily="34" charset="0"/>
              </a:rPr>
              <a:t>40</a:t>
            </a:r>
            <a:r>
              <a:rPr lang="zh-CN" altLang="en-US" b="0" i="0" dirty="0">
                <a:solidFill>
                  <a:srgbClr val="2E3033"/>
                </a:solidFill>
                <a:effectLst/>
                <a:latin typeface="Arial" panose="020B0604020202020204" pitchFamily="34" charset="0"/>
              </a:rPr>
              <a:t>小时，</a:t>
            </a:r>
            <a:r>
              <a:rPr lang="en-US" altLang="zh-CN" b="0" i="0" dirty="0">
                <a:solidFill>
                  <a:srgbClr val="2E3033"/>
                </a:solidFill>
                <a:effectLst/>
                <a:latin typeface="Arial" panose="020B0604020202020204" pitchFamily="34" charset="0"/>
              </a:rPr>
              <a:t>110%</a:t>
            </a:r>
            <a:r>
              <a:rPr lang="zh-CN" altLang="en-US" b="0" i="0" dirty="0">
                <a:solidFill>
                  <a:srgbClr val="2E3033"/>
                </a:solidFill>
                <a:effectLst/>
                <a:latin typeface="Arial" panose="020B0604020202020204" pitchFamily="34" charset="0"/>
              </a:rPr>
              <a:t>创建的重定向高于</a:t>
            </a:r>
            <a:r>
              <a:rPr lang="en-US" altLang="zh-CN" b="0" i="0" dirty="0">
                <a:solidFill>
                  <a:srgbClr val="2E3033"/>
                </a:solidFill>
                <a:effectLst/>
                <a:latin typeface="Arial" panose="020B0604020202020204" pitchFamily="34" charset="0"/>
              </a:rPr>
              <a:t>100%</a:t>
            </a:r>
            <a:r>
              <a:rPr lang="zh-CN" altLang="en-US" b="0" i="0" dirty="0">
                <a:solidFill>
                  <a:srgbClr val="2E3033"/>
                </a:solidFill>
                <a:effectLst/>
                <a:latin typeface="Arial" panose="020B0604020202020204" pitchFamily="34" charset="0"/>
              </a:rPr>
              <a:t>，且在之后持续高于。</a:t>
            </a:r>
            <a:r>
              <a:rPr lang="zh-CN" altLang="en-US" b="1" i="0" dirty="0">
                <a:solidFill>
                  <a:srgbClr val="2E3033"/>
                </a:solidFill>
                <a:effectLst/>
                <a:latin typeface="Arial" panose="020B0604020202020204" pitchFamily="34" charset="0"/>
              </a:rPr>
              <a:t>因为</a:t>
            </a:r>
            <a:r>
              <a:rPr lang="en-US" altLang="zh-CN" b="1" i="0" dirty="0">
                <a:solidFill>
                  <a:srgbClr val="2E3033"/>
                </a:solidFill>
                <a:effectLst/>
                <a:latin typeface="Arial" panose="020B0604020202020204" pitchFamily="34" charset="0"/>
              </a:rPr>
              <a:t>110%</a:t>
            </a:r>
            <a:r>
              <a:rPr lang="zh-CN" altLang="en-US" b="1" i="0" dirty="0">
                <a:solidFill>
                  <a:srgbClr val="2E3033"/>
                </a:solidFill>
                <a:effectLst/>
                <a:latin typeface="Arial" panose="020B0604020202020204" pitchFamily="34" charset="0"/>
              </a:rPr>
              <a:t>建了一个大核数据库，导致</a:t>
            </a:r>
            <a:r>
              <a:rPr lang="en-US" altLang="zh-CN" b="1" i="0" dirty="0">
                <a:solidFill>
                  <a:srgbClr val="2E3033"/>
                </a:solidFill>
                <a:effectLst/>
                <a:latin typeface="Arial" panose="020B0604020202020204" pitchFamily="34" charset="0"/>
              </a:rPr>
              <a:t>100%</a:t>
            </a:r>
            <a:r>
              <a:rPr lang="zh-CN" altLang="en-US" b="1" i="0" dirty="0">
                <a:solidFill>
                  <a:srgbClr val="2E3033"/>
                </a:solidFill>
                <a:effectLst/>
                <a:latin typeface="Arial" panose="020B0604020202020204" pitchFamily="34" charset="0"/>
              </a:rPr>
              <a:t>只能定向到其他租户环中，</a:t>
            </a:r>
            <a:r>
              <a:rPr lang="en-US" altLang="zh-CN" b="1" i="0" dirty="0">
                <a:solidFill>
                  <a:srgbClr val="2E3033"/>
                </a:solidFill>
                <a:effectLst/>
                <a:latin typeface="Arial" panose="020B0604020202020204" pitchFamily="34" charset="0"/>
              </a:rPr>
              <a:t>110%</a:t>
            </a:r>
            <a:r>
              <a:rPr lang="zh-CN" altLang="en-US" b="1" i="0" dirty="0">
                <a:solidFill>
                  <a:srgbClr val="2E3033"/>
                </a:solidFill>
                <a:effectLst/>
                <a:latin typeface="Arial" panose="020B0604020202020204" pitchFamily="34" charset="0"/>
              </a:rPr>
              <a:t>的剩余空闲和比</a:t>
            </a:r>
            <a:r>
              <a:rPr lang="en-US" altLang="zh-CN" b="1" i="0" dirty="0">
                <a:solidFill>
                  <a:srgbClr val="2E3033"/>
                </a:solidFill>
                <a:effectLst/>
                <a:latin typeface="Arial" panose="020B0604020202020204" pitchFamily="34" charset="0"/>
              </a:rPr>
              <a:t>100%</a:t>
            </a:r>
            <a:r>
              <a:rPr lang="zh-CN" altLang="en-US" b="1" i="0" dirty="0">
                <a:solidFill>
                  <a:srgbClr val="2E3033"/>
                </a:solidFill>
                <a:effectLst/>
                <a:latin typeface="Arial" panose="020B0604020202020204" pitchFamily="34" charset="0"/>
              </a:rPr>
              <a:t>小。</a:t>
            </a:r>
            <a:r>
              <a:rPr lang="zh-CN" altLang="en-US" dirty="0"/>
              <a:t>因为剩余的空闲核心比较小，更多的小核心数据库最终在</a:t>
            </a:r>
            <a:r>
              <a:rPr lang="en-US" altLang="zh-CN" dirty="0"/>
              <a:t>110%</a:t>
            </a:r>
            <a:r>
              <a:rPr lang="zh-CN" altLang="en-US" dirty="0"/>
              <a:t>中比</a:t>
            </a:r>
            <a:r>
              <a:rPr lang="en-US" altLang="zh-CN" dirty="0"/>
              <a:t>100%</a:t>
            </a:r>
            <a:r>
              <a:rPr lang="zh-CN" altLang="en-US" dirty="0"/>
              <a:t>中被重定向。在</a:t>
            </a:r>
            <a:r>
              <a:rPr lang="en-US" altLang="zh-CN" dirty="0"/>
              <a:t>6</a:t>
            </a:r>
            <a:r>
              <a:rPr lang="zh-CN" altLang="en-US" dirty="0"/>
              <a:t>天的时间里，</a:t>
            </a:r>
            <a:r>
              <a:rPr lang="en-US" altLang="zh-CN" dirty="0"/>
              <a:t>110%</a:t>
            </a:r>
            <a:r>
              <a:rPr lang="zh-CN" altLang="en-US" dirty="0"/>
              <a:t>的实验比</a:t>
            </a:r>
            <a:r>
              <a:rPr lang="en-US" altLang="zh-CN" dirty="0"/>
              <a:t>100%</a:t>
            </a:r>
            <a:r>
              <a:rPr lang="zh-CN" altLang="en-US" dirty="0"/>
              <a:t>的实验有更少的剩余空闲核心，这就是为什么</a:t>
            </a:r>
            <a:r>
              <a:rPr lang="en-US" altLang="zh-CN" dirty="0"/>
              <a:t>110%</a:t>
            </a:r>
            <a:r>
              <a:rPr lang="zh-CN" altLang="en-US" dirty="0"/>
              <a:t>最终有更多的创建重定向。</a:t>
            </a:r>
          </a:p>
        </p:txBody>
      </p:sp>
      <p:sp>
        <p:nvSpPr>
          <p:cNvPr id="4" name="灯片编号占位符 3"/>
          <p:cNvSpPr>
            <a:spLocks noGrp="1"/>
          </p:cNvSpPr>
          <p:nvPr>
            <p:ph type="sldNum" sz="quarter" idx="5"/>
          </p:nvPr>
        </p:nvSpPr>
        <p:spPr/>
        <p:txBody>
          <a:bodyPr/>
          <a:lstStyle/>
          <a:p>
            <a:fld id="{4E679AE3-2790-47EF-AE6C-E34BB49A5A7E}" type="slidenum">
              <a:rPr lang="zh-CN" altLang="en-US" smtClean="0"/>
              <a:t>17</a:t>
            </a:fld>
            <a:endParaRPr lang="zh-CN" altLang="en-US"/>
          </a:p>
        </p:txBody>
      </p:sp>
    </p:spTree>
    <p:extLst>
      <p:ext uri="{BB962C8B-B14F-4D97-AF65-F5344CB8AC3E}">
        <p14:creationId xmlns:p14="http://schemas.microsoft.com/office/powerpoint/2010/main" val="3459737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E3033"/>
                </a:solidFill>
                <a:effectLst/>
                <a:latin typeface="Arial" panose="020B0604020202020204" pitchFamily="34" charset="0"/>
              </a:rPr>
              <a:t>图</a:t>
            </a:r>
            <a:r>
              <a:rPr lang="en-US" altLang="zh-CN" b="0" i="0" dirty="0">
                <a:solidFill>
                  <a:srgbClr val="2E3033"/>
                </a:solidFill>
                <a:effectLst/>
                <a:latin typeface="Arial" panose="020B0604020202020204" pitchFamily="34" charset="0"/>
              </a:rPr>
              <a:t>11</a:t>
            </a:r>
            <a:r>
              <a:rPr lang="zh-CN" altLang="en-US" b="0" i="0" dirty="0">
                <a:solidFill>
                  <a:srgbClr val="2E3033"/>
                </a:solidFill>
                <a:effectLst/>
                <a:latin typeface="Arial" panose="020B0604020202020204" pitchFamily="34" charset="0"/>
              </a:rPr>
              <a:t>显示了每个密度级别的集群中预留内核和磁盘使用情况之间的关系。</a:t>
            </a:r>
            <a:endParaRPr lang="en-US" altLang="zh-CN" b="0" i="0" dirty="0">
              <a:solidFill>
                <a:srgbClr val="2E3033"/>
              </a:solidFill>
              <a:effectLst/>
              <a:latin typeface="Arial" panose="020B0604020202020204" pitchFamily="34" charset="0"/>
            </a:endParaRPr>
          </a:p>
          <a:p>
            <a:r>
              <a:rPr lang="zh-CN" altLang="en-US" b="0" i="0" dirty="0">
                <a:solidFill>
                  <a:srgbClr val="2E3033"/>
                </a:solidFill>
                <a:effectLst/>
                <a:latin typeface="Arial" panose="020B0604020202020204" pitchFamily="34" charset="0"/>
              </a:rPr>
              <a:t>随着更多的数据库被注入到集群中，预留核的数量和磁盘使用量开始上升</a:t>
            </a:r>
            <a:endParaRPr lang="en-US" altLang="zh-CN" b="0" i="0" dirty="0">
              <a:solidFill>
                <a:srgbClr val="2E30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2E3033"/>
                </a:solidFill>
                <a:effectLst/>
                <a:latin typeface="Arial" panose="020B0604020202020204" pitchFamily="34" charset="0"/>
              </a:rPr>
              <a:t>密度级别的增加，也可以为数据库保留更多的核心。每个密度级别上的离群值是在集群维护升级发生时。</a:t>
            </a:r>
            <a:endParaRPr lang="en-US" altLang="zh-CN" b="0" i="0" dirty="0">
              <a:solidFill>
                <a:srgbClr val="2E3033"/>
              </a:solidFill>
              <a:effectLst/>
              <a:latin typeface="Arial" panose="020B0604020202020204" pitchFamily="34" charset="0"/>
            </a:endParaRPr>
          </a:p>
          <a:p>
            <a:r>
              <a:rPr lang="en-US" altLang="zh-CN" b="0" i="0" dirty="0">
                <a:solidFill>
                  <a:srgbClr val="2E3033"/>
                </a:solidFill>
                <a:effectLst/>
                <a:latin typeface="Arial" panose="020B0604020202020204" pitchFamily="34" charset="0"/>
              </a:rPr>
              <a:t>140%</a:t>
            </a:r>
            <a:r>
              <a:rPr lang="zh-CN" altLang="en-US" b="0" i="0" dirty="0">
                <a:solidFill>
                  <a:srgbClr val="2E3033"/>
                </a:solidFill>
                <a:effectLst/>
                <a:latin typeface="Arial" panose="020B0604020202020204" pitchFamily="34" charset="0"/>
              </a:rPr>
              <a:t>的实验能够保留最多的内核数量，而较低的密度级别最终达到上限，不能保留更多的内核。低密度级别会出现上限</a:t>
            </a:r>
            <a:endParaRPr lang="en-US" altLang="zh-CN" b="0" i="0" dirty="0">
              <a:solidFill>
                <a:srgbClr val="2E3033"/>
              </a:solidFill>
              <a:effectLst/>
              <a:latin typeface="Arial" panose="020B0604020202020204" pitchFamily="34" charset="0"/>
            </a:endParaRPr>
          </a:p>
          <a:p>
            <a:endParaRPr lang="en-US" altLang="zh-CN" b="0" i="0" dirty="0">
              <a:solidFill>
                <a:srgbClr val="2E3033"/>
              </a:solidFill>
              <a:effectLst/>
              <a:latin typeface="Arial" panose="020B0604020202020204" pitchFamily="34" charset="0"/>
            </a:endParaRPr>
          </a:p>
          <a:p>
            <a:r>
              <a:rPr lang="zh-CN" altLang="en-US" b="0" i="0" dirty="0">
                <a:solidFill>
                  <a:srgbClr val="2E3033"/>
                </a:solidFill>
                <a:effectLst/>
                <a:latin typeface="Arial" panose="020B0604020202020204" pitchFamily="34" charset="0"/>
              </a:rPr>
              <a:t>图</a:t>
            </a:r>
            <a:r>
              <a:rPr lang="en-US" altLang="zh-CN" b="0" i="0" dirty="0">
                <a:solidFill>
                  <a:srgbClr val="2E3033"/>
                </a:solidFill>
                <a:effectLst/>
                <a:latin typeface="Arial" panose="020B0604020202020204" pitchFamily="34" charset="0"/>
              </a:rPr>
              <a:t>11</a:t>
            </a:r>
            <a:r>
              <a:rPr lang="zh-CN" altLang="en-US" b="0" i="0" dirty="0">
                <a:solidFill>
                  <a:srgbClr val="2E3033"/>
                </a:solidFill>
                <a:effectLst/>
                <a:latin typeface="Arial" panose="020B0604020202020204" pitchFamily="34" charset="0"/>
              </a:rPr>
              <a:t>显示了</a:t>
            </a:r>
            <a:r>
              <a:rPr lang="en-US" altLang="zh-CN" b="0" i="0" dirty="0">
                <a:solidFill>
                  <a:srgbClr val="2E3033"/>
                </a:solidFill>
                <a:effectLst/>
                <a:latin typeface="Arial" panose="020B0604020202020204" pitchFamily="34" charset="0"/>
              </a:rPr>
              <a:t>120%</a:t>
            </a:r>
            <a:r>
              <a:rPr lang="zh-CN" altLang="en-US" b="0" i="0" dirty="0">
                <a:solidFill>
                  <a:srgbClr val="2E3033"/>
                </a:solidFill>
                <a:effectLst/>
                <a:latin typeface="Arial" panose="020B0604020202020204" pitchFamily="34" charset="0"/>
              </a:rPr>
              <a:t>和</a:t>
            </a:r>
            <a:r>
              <a:rPr lang="en-US" altLang="zh-CN" b="0" i="0" dirty="0">
                <a:solidFill>
                  <a:srgbClr val="2E3033"/>
                </a:solidFill>
                <a:effectLst/>
                <a:latin typeface="Arial" panose="020B0604020202020204" pitchFamily="34" charset="0"/>
              </a:rPr>
              <a:t>140%</a:t>
            </a:r>
            <a:r>
              <a:rPr lang="zh-CN" altLang="en-US" b="0" i="0" dirty="0">
                <a:solidFill>
                  <a:srgbClr val="2E3033"/>
                </a:solidFill>
                <a:effectLst/>
                <a:latin typeface="Arial" panose="020B0604020202020204" pitchFamily="34" charset="0"/>
              </a:rPr>
              <a:t>实验的磁盘使用率与</a:t>
            </a:r>
            <a:r>
              <a:rPr lang="en-US" altLang="zh-CN" b="0" i="0" dirty="0">
                <a:solidFill>
                  <a:srgbClr val="2E3033"/>
                </a:solidFill>
                <a:effectLst/>
                <a:latin typeface="Arial" panose="020B0604020202020204" pitchFamily="34" charset="0"/>
              </a:rPr>
              <a:t>110%</a:t>
            </a:r>
            <a:r>
              <a:rPr lang="zh-CN" altLang="en-US" b="0" i="0" dirty="0">
                <a:solidFill>
                  <a:srgbClr val="2E3033"/>
                </a:solidFill>
                <a:effectLst/>
                <a:latin typeface="Arial" panose="020B0604020202020204" pitchFamily="34" charset="0"/>
              </a:rPr>
              <a:t>和</a:t>
            </a:r>
            <a:r>
              <a:rPr lang="en-US" altLang="zh-CN" b="0" i="0" dirty="0">
                <a:solidFill>
                  <a:srgbClr val="2E3033"/>
                </a:solidFill>
                <a:effectLst/>
                <a:latin typeface="Arial" panose="020B0604020202020204" pitchFamily="34" charset="0"/>
              </a:rPr>
              <a:t>100%</a:t>
            </a:r>
            <a:r>
              <a:rPr lang="zh-CN" altLang="en-US" b="0" i="0" dirty="0">
                <a:solidFill>
                  <a:srgbClr val="2E3033"/>
                </a:solidFill>
                <a:effectLst/>
                <a:latin typeface="Arial" panose="020B0604020202020204" pitchFamily="34" charset="0"/>
              </a:rPr>
              <a:t>实验的磁盘使用率之间的明显差距。这是因为</a:t>
            </a:r>
            <a:r>
              <a:rPr lang="en-US" altLang="zh-CN" b="0" i="0" dirty="0">
                <a:solidFill>
                  <a:srgbClr val="2E3033"/>
                </a:solidFill>
                <a:effectLst/>
                <a:latin typeface="Arial" panose="020B0604020202020204" pitchFamily="34" charset="0"/>
              </a:rPr>
              <a:t>110%</a:t>
            </a:r>
            <a:r>
              <a:rPr lang="zh-CN" altLang="en-US" b="0" i="0" dirty="0">
                <a:solidFill>
                  <a:srgbClr val="2E3033"/>
                </a:solidFill>
                <a:effectLst/>
                <a:latin typeface="Arial" panose="020B0604020202020204" pitchFamily="34" charset="0"/>
              </a:rPr>
              <a:t>和</a:t>
            </a:r>
            <a:r>
              <a:rPr lang="en-US" altLang="zh-CN" b="0" i="0" dirty="0">
                <a:solidFill>
                  <a:srgbClr val="2E3033"/>
                </a:solidFill>
                <a:effectLst/>
                <a:latin typeface="Arial" panose="020B0604020202020204" pitchFamily="34" charset="0"/>
              </a:rPr>
              <a:t>100%</a:t>
            </a:r>
            <a:r>
              <a:rPr lang="zh-CN" altLang="en-US" b="0" i="0" dirty="0">
                <a:solidFill>
                  <a:srgbClr val="2E3033"/>
                </a:solidFill>
                <a:effectLst/>
                <a:latin typeface="Arial" panose="020B0604020202020204" pitchFamily="34" charset="0"/>
              </a:rPr>
              <a:t>的实验重定向了具有高磁盘使用率的</a:t>
            </a:r>
            <a:r>
              <a:rPr lang="en-US" altLang="zh-CN" b="0" i="0" dirty="0">
                <a:solidFill>
                  <a:srgbClr val="2E3033"/>
                </a:solidFill>
                <a:effectLst/>
                <a:latin typeface="Arial" panose="020B0604020202020204" pitchFamily="34" charset="0"/>
              </a:rPr>
              <a:t>6</a:t>
            </a:r>
            <a:r>
              <a:rPr lang="zh-CN" altLang="en-US" b="0" i="0" dirty="0">
                <a:solidFill>
                  <a:srgbClr val="2E3033"/>
                </a:solidFill>
                <a:effectLst/>
                <a:latin typeface="Arial" panose="020B0604020202020204" pitchFamily="34" charset="0"/>
              </a:rPr>
              <a:t>核心</a:t>
            </a:r>
            <a:r>
              <a:rPr lang="en-US" altLang="zh-CN" b="0" i="0" dirty="0">
                <a:solidFill>
                  <a:srgbClr val="2E3033"/>
                </a:solidFill>
                <a:effectLst/>
                <a:latin typeface="Arial" panose="020B0604020202020204" pitchFamily="34" charset="0"/>
              </a:rPr>
              <a:t>Business Critical</a:t>
            </a:r>
            <a:r>
              <a:rPr lang="zh-CN" altLang="en-US" b="0" i="0" dirty="0">
                <a:solidFill>
                  <a:srgbClr val="2E3033"/>
                </a:solidFill>
                <a:effectLst/>
                <a:latin typeface="Arial" panose="020B0604020202020204" pitchFamily="34" charset="0"/>
              </a:rPr>
              <a:t>数据库。</a:t>
            </a:r>
            <a:endParaRPr lang="en-US" altLang="zh-CN" b="0" i="0" dirty="0">
              <a:solidFill>
                <a:srgbClr val="2E3033"/>
              </a:solidFill>
              <a:effectLst/>
              <a:latin typeface="Arial" panose="020B0604020202020204" pitchFamily="34" charset="0"/>
            </a:endParaRPr>
          </a:p>
          <a:p>
            <a:pPr algn="l"/>
            <a:r>
              <a:rPr lang="zh-CN" altLang="en-US" b="0" i="0" dirty="0">
                <a:solidFill>
                  <a:srgbClr val="2E3033"/>
                </a:solidFill>
                <a:effectLst/>
                <a:latin typeface="Arial" panose="020B0604020202020204" pitchFamily="34" charset="0"/>
              </a:rPr>
              <a:t>这个数据库的初始增长率很高</a:t>
            </a:r>
            <a:r>
              <a:rPr lang="en-US" altLang="zh-CN" b="0" i="0" dirty="0">
                <a:solidFill>
                  <a:srgbClr val="2E3033"/>
                </a:solidFill>
                <a:effectLst/>
                <a:latin typeface="Arial" panose="020B0604020202020204" pitchFamily="34" charset="0"/>
              </a:rPr>
              <a:t>(</a:t>
            </a:r>
            <a:r>
              <a:rPr lang="zh-CN" altLang="en-US" b="0" i="0" dirty="0">
                <a:solidFill>
                  <a:srgbClr val="2E3033"/>
                </a:solidFill>
                <a:effectLst/>
                <a:latin typeface="Arial" panose="020B0604020202020204" pitchFamily="34" charset="0"/>
              </a:rPr>
              <a:t>参见第</a:t>
            </a:r>
            <a:r>
              <a:rPr lang="en-US" altLang="zh-CN" b="0" i="0" dirty="0">
                <a:solidFill>
                  <a:srgbClr val="2E3033"/>
                </a:solidFill>
                <a:effectLst/>
                <a:latin typeface="Arial" panose="020B0604020202020204" pitchFamily="34" charset="0"/>
              </a:rPr>
              <a:t>4.2.3</a:t>
            </a:r>
            <a:r>
              <a:rPr lang="zh-CN" altLang="en-US" b="0" i="0" dirty="0">
                <a:solidFill>
                  <a:srgbClr val="2E3033"/>
                </a:solidFill>
                <a:effectLst/>
                <a:latin typeface="Arial" panose="020B0604020202020204" pitchFamily="34" charset="0"/>
              </a:rPr>
              <a:t>节</a:t>
            </a:r>
            <a:r>
              <a:rPr lang="en-US" altLang="zh-CN" b="0" i="0" dirty="0">
                <a:solidFill>
                  <a:srgbClr val="2E3033"/>
                </a:solidFill>
                <a:effectLst/>
                <a:latin typeface="Arial" panose="020B0604020202020204" pitchFamily="34" charset="0"/>
              </a:rPr>
              <a:t>)</a:t>
            </a:r>
            <a:r>
              <a:rPr lang="zh-CN" altLang="en-US" b="0" i="0" dirty="0">
                <a:solidFill>
                  <a:srgbClr val="2E3033"/>
                </a:solidFill>
                <a:effectLst/>
                <a:latin typeface="Arial" panose="020B0604020202020204" pitchFamily="34" charset="0"/>
              </a:rPr>
              <a:t>，它在创建的前</a:t>
            </a:r>
            <a:r>
              <a:rPr lang="en-US" altLang="zh-CN" b="0" i="0" dirty="0">
                <a:solidFill>
                  <a:srgbClr val="2E3033"/>
                </a:solidFill>
                <a:effectLst/>
                <a:latin typeface="Arial" panose="020B0604020202020204" pitchFamily="34" charset="0"/>
              </a:rPr>
              <a:t>30</a:t>
            </a:r>
            <a:r>
              <a:rPr lang="zh-CN" altLang="en-US" b="0" i="0" dirty="0">
                <a:solidFill>
                  <a:srgbClr val="2E3033"/>
                </a:solidFill>
                <a:effectLst/>
                <a:latin typeface="Arial" panose="020B0604020202020204" pitchFamily="34" charset="0"/>
              </a:rPr>
              <a:t>分钟内增长了约</a:t>
            </a:r>
            <a:r>
              <a:rPr lang="en-US" altLang="zh-CN" b="0" i="0" dirty="0">
                <a:solidFill>
                  <a:srgbClr val="2E3033"/>
                </a:solidFill>
                <a:effectLst/>
                <a:latin typeface="Arial" panose="020B0604020202020204" pitchFamily="34" charset="0"/>
              </a:rPr>
              <a:t>1.3TB</a:t>
            </a:r>
            <a:r>
              <a:rPr lang="zh-CN" altLang="en-US" b="0" i="0" dirty="0">
                <a:solidFill>
                  <a:srgbClr val="2E3033"/>
                </a:solidFill>
                <a:effectLst/>
                <a:latin typeface="Arial" panose="020B0604020202020204" pitchFamily="34" charset="0"/>
              </a:rPr>
              <a:t>。这种增长解释了</a:t>
            </a:r>
            <a:r>
              <a:rPr lang="en-US" altLang="zh-CN" b="0" i="0" dirty="0">
                <a:solidFill>
                  <a:srgbClr val="2E3033"/>
                </a:solidFill>
                <a:effectLst/>
                <a:latin typeface="Arial" panose="020B0604020202020204" pitchFamily="34" charset="0"/>
              </a:rPr>
              <a:t>120%</a:t>
            </a:r>
            <a:r>
              <a:rPr lang="zh-CN" altLang="en-US" b="0" i="0" dirty="0">
                <a:solidFill>
                  <a:srgbClr val="2E3033"/>
                </a:solidFill>
                <a:effectLst/>
                <a:latin typeface="Arial" panose="020B0604020202020204" pitchFamily="34" charset="0"/>
              </a:rPr>
              <a:t>、</a:t>
            </a:r>
            <a:r>
              <a:rPr lang="en-US" altLang="zh-CN" b="0" i="0" dirty="0">
                <a:solidFill>
                  <a:srgbClr val="2E3033"/>
                </a:solidFill>
                <a:effectLst/>
                <a:latin typeface="Arial" panose="020B0604020202020204" pitchFamily="34" charset="0"/>
              </a:rPr>
              <a:t>140%</a:t>
            </a:r>
            <a:r>
              <a:rPr lang="zh-CN" altLang="en-US" b="0" i="0" dirty="0">
                <a:solidFill>
                  <a:srgbClr val="2E3033"/>
                </a:solidFill>
                <a:effectLst/>
                <a:latin typeface="Arial" panose="020B0604020202020204" pitchFamily="34" charset="0"/>
              </a:rPr>
              <a:t>实验和</a:t>
            </a:r>
            <a:r>
              <a:rPr lang="en-US" altLang="zh-CN" b="0" i="0" dirty="0">
                <a:solidFill>
                  <a:srgbClr val="2E3033"/>
                </a:solidFill>
                <a:effectLst/>
                <a:latin typeface="Arial" panose="020B0604020202020204" pitchFamily="34" charset="0"/>
              </a:rPr>
              <a:t>110%</a:t>
            </a:r>
            <a:r>
              <a:rPr lang="zh-CN" altLang="en-US" b="0" i="0" dirty="0">
                <a:solidFill>
                  <a:srgbClr val="2E3033"/>
                </a:solidFill>
                <a:effectLst/>
                <a:latin typeface="Arial" panose="020B0604020202020204" pitchFamily="34" charset="0"/>
              </a:rPr>
              <a:t>、</a:t>
            </a:r>
            <a:r>
              <a:rPr lang="en-US" altLang="zh-CN" b="0" i="0" dirty="0">
                <a:solidFill>
                  <a:srgbClr val="2E3033"/>
                </a:solidFill>
                <a:effectLst/>
                <a:latin typeface="Arial" panose="020B0604020202020204" pitchFamily="34" charset="0"/>
              </a:rPr>
              <a:t>100%</a:t>
            </a:r>
            <a:r>
              <a:rPr lang="zh-CN" altLang="en-US" b="0" i="0" dirty="0">
                <a:solidFill>
                  <a:srgbClr val="2E3033"/>
                </a:solidFill>
                <a:effectLst/>
                <a:latin typeface="Arial" panose="020B0604020202020204" pitchFamily="34" charset="0"/>
              </a:rPr>
              <a:t>实验之间的磁盘使用差距。这突出了单个</a:t>
            </a:r>
            <a:r>
              <a:rPr lang="en-US" altLang="zh-CN" b="0" i="0" dirty="0">
                <a:solidFill>
                  <a:srgbClr val="2E3033"/>
                </a:solidFill>
                <a:effectLst/>
                <a:latin typeface="Arial" panose="020B0604020202020204" pitchFamily="34" charset="0"/>
              </a:rPr>
              <a:t>Premium/BC</a:t>
            </a:r>
            <a:r>
              <a:rPr lang="zh-CN" altLang="en-US" b="0" i="0" dirty="0">
                <a:solidFill>
                  <a:srgbClr val="2E3033"/>
                </a:solidFill>
                <a:effectLst/>
                <a:latin typeface="Arial" panose="020B0604020202020204" pitchFamily="34" charset="0"/>
              </a:rPr>
              <a:t>数据库对整个集群状态的影响。</a:t>
            </a:r>
            <a:endParaRPr lang="zh-CN" altLang="en-US" dirty="0"/>
          </a:p>
        </p:txBody>
      </p:sp>
      <p:sp>
        <p:nvSpPr>
          <p:cNvPr id="4" name="灯片编号占位符 3"/>
          <p:cNvSpPr>
            <a:spLocks noGrp="1"/>
          </p:cNvSpPr>
          <p:nvPr>
            <p:ph type="sldNum" sz="quarter" idx="5"/>
          </p:nvPr>
        </p:nvSpPr>
        <p:spPr/>
        <p:txBody>
          <a:bodyPr/>
          <a:lstStyle/>
          <a:p>
            <a:fld id="{4E679AE3-2790-47EF-AE6C-E34BB49A5A7E}" type="slidenum">
              <a:rPr lang="zh-CN" altLang="en-US" smtClean="0"/>
              <a:t>18</a:t>
            </a:fld>
            <a:endParaRPr lang="zh-CN" altLang="en-US"/>
          </a:p>
        </p:txBody>
      </p:sp>
    </p:spTree>
    <p:extLst>
      <p:ext uri="{BB962C8B-B14F-4D97-AF65-F5344CB8AC3E}">
        <p14:creationId xmlns:p14="http://schemas.microsoft.com/office/powerpoint/2010/main" val="1461685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E3033"/>
                </a:solidFill>
                <a:effectLst/>
                <a:latin typeface="Arial" panose="020B0604020202020204" pitchFamily="34" charset="0"/>
              </a:rPr>
              <a:t>图</a:t>
            </a:r>
            <a:r>
              <a:rPr lang="en-US" altLang="zh-CN" b="0" i="0" dirty="0">
                <a:solidFill>
                  <a:srgbClr val="2E3033"/>
                </a:solidFill>
                <a:effectLst/>
                <a:latin typeface="Arial" panose="020B0604020202020204" pitchFamily="34" charset="0"/>
              </a:rPr>
              <a:t>12 (a)</a:t>
            </a:r>
            <a:r>
              <a:rPr lang="zh-CN" altLang="en-US" b="0" i="0" dirty="0">
                <a:solidFill>
                  <a:srgbClr val="2E3033"/>
                </a:solidFill>
                <a:effectLst/>
                <a:latin typeface="Arial" panose="020B0604020202020204" pitchFamily="34" charset="0"/>
              </a:rPr>
              <a:t>显示了每次实验结束时相对于</a:t>
            </a:r>
            <a:r>
              <a:rPr lang="en-US" altLang="zh-CN" b="0" i="0" dirty="0">
                <a:solidFill>
                  <a:srgbClr val="2E3033"/>
                </a:solidFill>
                <a:effectLst/>
                <a:latin typeface="Arial" panose="020B0604020202020204" pitchFamily="34" charset="0"/>
              </a:rPr>
              <a:t>100%</a:t>
            </a:r>
            <a:r>
              <a:rPr lang="zh-CN" altLang="en-US" b="0" i="0" dirty="0">
                <a:solidFill>
                  <a:srgbClr val="2E3033"/>
                </a:solidFill>
                <a:effectLst/>
                <a:latin typeface="Arial" panose="020B0604020202020204" pitchFamily="34" charset="0"/>
              </a:rPr>
              <a:t>密度的磁盘利用率和预留核利用率。</a:t>
            </a:r>
            <a:endParaRPr lang="en-US" altLang="zh-CN" b="0" i="0" dirty="0">
              <a:solidFill>
                <a:srgbClr val="2E3033"/>
              </a:solidFill>
              <a:effectLst/>
              <a:latin typeface="Arial" panose="020B0604020202020204" pitchFamily="34" charset="0"/>
            </a:endParaRPr>
          </a:p>
          <a:p>
            <a:r>
              <a:rPr lang="en-US" altLang="zh-CN" b="0" i="0" dirty="0">
                <a:solidFill>
                  <a:srgbClr val="2E3033"/>
                </a:solidFill>
                <a:effectLst/>
                <a:latin typeface="Arial" panose="020B0604020202020204" pitchFamily="34" charset="0"/>
              </a:rPr>
              <a:t>Density level increase, reserved cores increase.</a:t>
            </a:r>
          </a:p>
          <a:p>
            <a:pPr algn="l"/>
            <a:r>
              <a:rPr lang="zh-CN" altLang="en-US" b="0" i="0" dirty="0">
                <a:solidFill>
                  <a:srgbClr val="2E3033"/>
                </a:solidFill>
                <a:effectLst/>
                <a:latin typeface="Arial" panose="020B0604020202020204" pitchFamily="34" charset="0"/>
              </a:rPr>
              <a:t>由于创建更多的数据库，集群中的磁盘使用和利用率也会增加。</a:t>
            </a:r>
            <a:endParaRPr lang="en-US" altLang="zh-CN" b="0" i="0" dirty="0">
              <a:solidFill>
                <a:srgbClr val="2E30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strike="sngStrike" dirty="0">
                <a:solidFill>
                  <a:srgbClr val="2E3033"/>
                </a:solidFill>
                <a:effectLst/>
                <a:latin typeface="Arial" panose="020B0604020202020204" pitchFamily="34" charset="0"/>
              </a:rPr>
              <a:t>当</a:t>
            </a:r>
            <a:r>
              <a:rPr lang="en-US" altLang="zh-CN" b="0" i="0" strike="sngStrike" dirty="0">
                <a:solidFill>
                  <a:srgbClr val="2E3033"/>
                </a:solidFill>
                <a:effectLst/>
                <a:latin typeface="Arial" panose="020B0604020202020204" pitchFamily="34" charset="0"/>
              </a:rPr>
              <a:t>PLB</a:t>
            </a:r>
            <a:r>
              <a:rPr lang="zh-CN" altLang="en-US" b="0" i="0" strike="sngStrike" dirty="0">
                <a:solidFill>
                  <a:srgbClr val="2E3033"/>
                </a:solidFill>
                <a:effectLst/>
                <a:latin typeface="Arial" panose="020B0604020202020204" pitchFamily="34" charset="0"/>
              </a:rPr>
              <a:t>需要将数据库移动到另一个节点时</a:t>
            </a:r>
            <a:r>
              <a:rPr lang="en-US" altLang="zh-CN" b="0" i="0" strike="sngStrike" dirty="0">
                <a:solidFill>
                  <a:srgbClr val="2E3033"/>
                </a:solidFill>
                <a:effectLst/>
                <a:latin typeface="Arial" panose="020B0604020202020204" pitchFamily="34" charset="0"/>
              </a:rPr>
              <a:t>,</a:t>
            </a:r>
            <a:r>
              <a:rPr lang="zh-CN" altLang="en-US" b="0" i="0" strike="sngStrike" dirty="0">
                <a:solidFill>
                  <a:srgbClr val="2E3033"/>
                </a:solidFill>
                <a:effectLst/>
                <a:latin typeface="Arial" panose="020B0604020202020204" pitchFamily="34" charset="0"/>
              </a:rPr>
              <a:t>因为由于较高的磁盘使用率，移动这些数据库的成本要高得多。最小化</a:t>
            </a:r>
            <a:r>
              <a:rPr lang="en-US" altLang="zh-CN" b="0" i="0" strike="sngStrike" dirty="0">
                <a:solidFill>
                  <a:srgbClr val="2E3033"/>
                </a:solidFill>
                <a:effectLst/>
                <a:latin typeface="Arial" panose="020B0604020202020204" pitchFamily="34" charset="0"/>
              </a:rPr>
              <a:t>Premium/</a:t>
            </a:r>
            <a:r>
              <a:rPr lang="zh-CN" altLang="en-US" b="0" i="0" strike="sngStrike" dirty="0">
                <a:solidFill>
                  <a:srgbClr val="2E3033"/>
                </a:solidFill>
                <a:effectLst/>
                <a:latin typeface="Arial" panose="020B0604020202020204" pitchFamily="34" charset="0"/>
              </a:rPr>
              <a:t>的故障转移非常重要</a:t>
            </a:r>
            <a:endParaRPr lang="en-US" altLang="zh-CN" b="0" i="0" strike="sngStrike" dirty="0">
              <a:solidFill>
                <a:srgbClr val="2E30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因为</a:t>
            </a:r>
            <a:r>
              <a:rPr lang="en-US" altLang="zh-CN" dirty="0"/>
              <a:t>110%</a:t>
            </a:r>
            <a:r>
              <a:rPr lang="zh-CN" altLang="en-US" dirty="0"/>
              <a:t>实验能够创建一个大型的</a:t>
            </a:r>
            <a:r>
              <a:rPr lang="en-US" altLang="zh-CN" dirty="0"/>
              <a:t>24</a:t>
            </a:r>
            <a:r>
              <a:rPr lang="zh-CN" altLang="en-US" dirty="0"/>
              <a:t>核</a:t>
            </a:r>
            <a:r>
              <a:rPr lang="en-US" altLang="zh-CN" dirty="0"/>
              <a:t>Premium/BC</a:t>
            </a:r>
            <a:r>
              <a:rPr lang="zh-CN" altLang="en-US" dirty="0"/>
              <a:t>数据库</a:t>
            </a:r>
            <a:r>
              <a:rPr lang="en-US" altLang="zh-CN" dirty="0"/>
              <a:t>-</a:t>
            </a:r>
            <a:r>
              <a:rPr lang="zh-CN" altLang="en-US" dirty="0"/>
              <a:t>本地存储（复制</a:t>
            </a:r>
            <a:r>
              <a:rPr lang="en-US" altLang="zh-CN" dirty="0"/>
              <a:t>x4</a:t>
            </a:r>
            <a:r>
              <a:rPr lang="zh-CN" altLang="en-US" dirty="0"/>
              <a:t>，共</a:t>
            </a:r>
            <a:r>
              <a:rPr lang="en-US" altLang="zh-CN" dirty="0"/>
              <a:t>96</a:t>
            </a:r>
            <a:r>
              <a:rPr lang="zh-CN" altLang="en-US" dirty="0"/>
              <a:t>核），</a:t>
            </a:r>
            <a:r>
              <a:rPr lang="en-US" altLang="zh-CN" dirty="0"/>
              <a:t>100%</a:t>
            </a:r>
            <a:r>
              <a:rPr lang="zh-CN" altLang="en-US" dirty="0"/>
              <a:t>实验将此数据库重定向到另一个租户环。</a:t>
            </a:r>
            <a:r>
              <a:rPr lang="zh-CN" altLang="en-US" b="1" dirty="0"/>
              <a:t>这导致</a:t>
            </a:r>
            <a:r>
              <a:rPr lang="en-US" altLang="zh-CN" b="1" dirty="0"/>
              <a:t>110%</a:t>
            </a:r>
            <a:r>
              <a:rPr lang="zh-CN" altLang="en-US" b="1" dirty="0"/>
              <a:t>密度的集群的剩余空闲核心实际上比</a:t>
            </a:r>
            <a:r>
              <a:rPr lang="en-US" altLang="zh-CN" b="1" dirty="0"/>
              <a:t>100%</a:t>
            </a:r>
            <a:r>
              <a:rPr lang="zh-CN" altLang="en-US" b="1" dirty="0"/>
              <a:t>小。</a:t>
            </a:r>
            <a:endParaRPr lang="en-US" altLang="zh-CN" b="1" dirty="0"/>
          </a:p>
          <a:p>
            <a:endParaRPr lang="en-US" altLang="zh-CN" b="0" i="0" dirty="0">
              <a:solidFill>
                <a:srgbClr val="2E3033"/>
              </a:solidFill>
              <a:effectLst/>
              <a:latin typeface="Arial" panose="020B0604020202020204" pitchFamily="34" charset="0"/>
            </a:endParaRPr>
          </a:p>
          <a:p>
            <a:r>
              <a:rPr lang="en-US" altLang="zh-CN" b="0" i="0" dirty="0">
                <a:solidFill>
                  <a:srgbClr val="2E3033"/>
                </a:solidFill>
                <a:effectLst/>
                <a:latin typeface="Arial" panose="020B0604020202020204" pitchFamily="34" charset="0"/>
              </a:rPr>
              <a:t>12</a:t>
            </a:r>
            <a:r>
              <a:rPr lang="zh-CN" altLang="en-US" b="0" i="0" dirty="0">
                <a:solidFill>
                  <a:srgbClr val="2E3033"/>
                </a:solidFill>
                <a:effectLst/>
                <a:latin typeface="Arial" panose="020B0604020202020204" pitchFamily="34" charset="0"/>
              </a:rPr>
              <a:t>（</a:t>
            </a:r>
            <a:r>
              <a:rPr lang="en-US" altLang="zh-CN" b="0" i="0" dirty="0">
                <a:solidFill>
                  <a:srgbClr val="2E3033"/>
                </a:solidFill>
                <a:effectLst/>
                <a:latin typeface="Arial" panose="020B0604020202020204" pitchFamily="34" charset="0"/>
              </a:rPr>
              <a:t>b</a:t>
            </a:r>
            <a:r>
              <a:rPr lang="zh-CN" altLang="en-US" b="0" i="0" dirty="0">
                <a:solidFill>
                  <a:srgbClr val="2E3033"/>
                </a:solidFill>
                <a:effectLst/>
                <a:latin typeface="Arial" panose="020B0604020202020204" pitchFamily="34" charset="0"/>
              </a:rPr>
              <a:t>）显示了</a:t>
            </a:r>
            <a:r>
              <a:rPr lang="en-US" altLang="zh-CN" b="0" i="0" dirty="0">
                <a:solidFill>
                  <a:srgbClr val="2E3033"/>
                </a:solidFill>
                <a:effectLst/>
                <a:latin typeface="Arial" panose="020B0604020202020204" pitchFamily="34" charset="0"/>
              </a:rPr>
              <a:t>6</a:t>
            </a:r>
            <a:r>
              <a:rPr lang="zh-CN" altLang="en-US" b="0" i="0" dirty="0">
                <a:solidFill>
                  <a:srgbClr val="2E3033"/>
                </a:solidFill>
                <a:effectLst/>
                <a:latin typeface="Arial" panose="020B0604020202020204" pitchFamily="34" charset="0"/>
              </a:rPr>
              <a:t>天中发生故障转移的核数量</a:t>
            </a:r>
            <a:endParaRPr lang="en-US" altLang="zh-CN" b="0" i="0" dirty="0">
              <a:solidFill>
                <a:srgbClr val="2E3033"/>
              </a:solidFill>
              <a:effectLst/>
              <a:latin typeface="Arial" panose="020B0604020202020204" pitchFamily="34" charset="0"/>
            </a:endParaRPr>
          </a:p>
          <a:p>
            <a:r>
              <a:rPr lang="zh-CN" altLang="en-US" b="0" i="0" dirty="0">
                <a:solidFill>
                  <a:srgbClr val="2E3033"/>
                </a:solidFill>
                <a:effectLst/>
                <a:latin typeface="Arial" panose="020B0604020202020204" pitchFamily="34" charset="0"/>
              </a:rPr>
              <a:t>随着磁盘使用量的增加</a:t>
            </a:r>
            <a:r>
              <a:rPr lang="en-US" altLang="zh-CN" b="0" i="0" dirty="0">
                <a:solidFill>
                  <a:srgbClr val="2E3033"/>
                </a:solidFill>
                <a:effectLst/>
                <a:latin typeface="Arial" panose="020B0604020202020204" pitchFamily="34" charset="0"/>
              </a:rPr>
              <a:t>(</a:t>
            </a:r>
            <a:r>
              <a:rPr lang="zh-CN" altLang="en-US" b="0" i="0" dirty="0">
                <a:solidFill>
                  <a:srgbClr val="2E3033"/>
                </a:solidFill>
                <a:effectLst/>
                <a:latin typeface="Arial" panose="020B0604020202020204" pitchFamily="34" charset="0"/>
              </a:rPr>
              <a:t>取决于副本在整个集群中的放置方式</a:t>
            </a:r>
            <a:r>
              <a:rPr lang="en-US" altLang="zh-CN" b="0" i="0" dirty="0">
                <a:solidFill>
                  <a:srgbClr val="2E3033"/>
                </a:solidFill>
                <a:effectLst/>
                <a:latin typeface="Arial" panose="020B0604020202020204" pitchFamily="34" charset="0"/>
              </a:rPr>
              <a:t>)</a:t>
            </a:r>
            <a:r>
              <a:rPr lang="zh-CN" altLang="en-US" b="0" i="0" dirty="0">
                <a:solidFill>
                  <a:srgbClr val="2E3033"/>
                </a:solidFill>
                <a:effectLst/>
                <a:latin typeface="Arial" panose="020B0604020202020204" pitchFamily="34" charset="0"/>
              </a:rPr>
              <a:t>，节点磁盘容量被破坏的可能性也会增加</a:t>
            </a:r>
            <a:endParaRPr lang="en-US" altLang="zh-CN" b="0" i="0" dirty="0">
              <a:solidFill>
                <a:srgbClr val="2E3033"/>
              </a:solidFill>
              <a:effectLst/>
              <a:latin typeface="Arial" panose="020B0604020202020204" pitchFamily="34" charset="0"/>
            </a:endParaRPr>
          </a:p>
          <a:p>
            <a:pPr algn="l"/>
            <a:r>
              <a:rPr lang="en-US" altLang="zh-CN" b="0" i="0" dirty="0">
                <a:solidFill>
                  <a:srgbClr val="2E3033"/>
                </a:solidFill>
                <a:effectLst/>
                <a:latin typeface="Arial" panose="020B0604020202020204" pitchFamily="34" charset="0"/>
              </a:rPr>
              <a:t>140%</a:t>
            </a:r>
            <a:r>
              <a:rPr lang="zh-CN" altLang="en-US" b="0" i="0" dirty="0">
                <a:solidFill>
                  <a:srgbClr val="2E3033"/>
                </a:solidFill>
                <a:effectLst/>
                <a:latin typeface="Arial" panose="020B0604020202020204" pitchFamily="34" charset="0"/>
              </a:rPr>
              <a:t>的失败转移核的数量最多，并且失败转移的</a:t>
            </a:r>
            <a:r>
              <a:rPr lang="en-US" altLang="zh-CN" b="0" i="0" dirty="0">
                <a:solidFill>
                  <a:srgbClr val="2E3033"/>
                </a:solidFill>
                <a:effectLst/>
                <a:latin typeface="Arial" panose="020B0604020202020204" pitchFamily="34" charset="0"/>
              </a:rPr>
              <a:t>Premium/BC</a:t>
            </a:r>
            <a:r>
              <a:rPr lang="zh-CN" altLang="en-US" b="0" i="0" dirty="0">
                <a:solidFill>
                  <a:srgbClr val="2E3033"/>
                </a:solidFill>
                <a:effectLst/>
                <a:latin typeface="Arial" panose="020B0604020202020204" pitchFamily="34" charset="0"/>
              </a:rPr>
              <a:t>核比其他实验的总数更多。</a:t>
            </a:r>
            <a:r>
              <a:rPr lang="en-US" altLang="zh-CN" b="0" i="0" dirty="0">
                <a:solidFill>
                  <a:srgbClr val="2E3033"/>
                </a:solidFill>
                <a:effectLst/>
                <a:latin typeface="Arial" panose="020B0604020202020204" pitchFamily="34" charset="0"/>
              </a:rPr>
              <a:t>120%</a:t>
            </a:r>
            <a:r>
              <a:rPr lang="zh-CN" altLang="en-US" b="0" i="0" dirty="0">
                <a:solidFill>
                  <a:srgbClr val="2E3033"/>
                </a:solidFill>
                <a:effectLst/>
                <a:latin typeface="Arial" panose="020B0604020202020204" pitchFamily="34" charset="0"/>
              </a:rPr>
              <a:t>实验的失败核数最低，但仅略低于</a:t>
            </a:r>
            <a:r>
              <a:rPr lang="en-US" altLang="zh-CN" b="0" i="0" dirty="0">
                <a:solidFill>
                  <a:srgbClr val="2E3033"/>
                </a:solidFill>
                <a:effectLst/>
                <a:latin typeface="Arial" panose="020B0604020202020204" pitchFamily="34" charset="0"/>
              </a:rPr>
              <a:t>100%</a:t>
            </a:r>
            <a:r>
              <a:rPr lang="zh-CN" altLang="en-US" b="0" i="0" dirty="0">
                <a:solidFill>
                  <a:srgbClr val="2E3033"/>
                </a:solidFill>
                <a:effectLst/>
                <a:latin typeface="Arial" panose="020B0604020202020204" pitchFamily="34" charset="0"/>
              </a:rPr>
              <a:t>和</a:t>
            </a:r>
            <a:r>
              <a:rPr lang="en-US" altLang="zh-CN" b="0" i="0" dirty="0">
                <a:solidFill>
                  <a:srgbClr val="2E3033"/>
                </a:solidFill>
                <a:effectLst/>
                <a:latin typeface="Arial" panose="020B0604020202020204" pitchFamily="34" charset="0"/>
              </a:rPr>
              <a:t>110%</a:t>
            </a:r>
            <a:r>
              <a:rPr lang="zh-CN" altLang="en-US" b="0" i="0" dirty="0">
                <a:solidFill>
                  <a:srgbClr val="2E3033"/>
                </a:solidFill>
                <a:effectLst/>
                <a:latin typeface="Arial" panose="020B0604020202020204" pitchFamily="34" charset="0"/>
              </a:rPr>
              <a:t>。当磁盘使用率足够高时，</a:t>
            </a:r>
            <a:r>
              <a:rPr lang="en-US" altLang="zh-CN" b="0" i="0" dirty="0">
                <a:solidFill>
                  <a:srgbClr val="2E3033"/>
                </a:solidFill>
                <a:effectLst/>
                <a:latin typeface="Arial" panose="020B0604020202020204" pitchFamily="34" charset="0"/>
              </a:rPr>
              <a:t>PLB</a:t>
            </a:r>
            <a:r>
              <a:rPr lang="zh-CN" altLang="en-US" b="0" i="0" dirty="0">
                <a:solidFill>
                  <a:srgbClr val="2E3033"/>
                </a:solidFill>
                <a:effectLst/>
                <a:latin typeface="Arial" panose="020B0604020202020204" pitchFamily="34" charset="0"/>
              </a:rPr>
              <a:t>将需要通过移动</a:t>
            </a:r>
            <a:r>
              <a:rPr lang="en-US" altLang="zh-CN" b="0" i="0" dirty="0">
                <a:solidFill>
                  <a:srgbClr val="2E3033"/>
                </a:solidFill>
                <a:effectLst/>
                <a:latin typeface="Arial" panose="020B0604020202020204" pitchFamily="34" charset="0"/>
              </a:rPr>
              <a:t>Premium/BC</a:t>
            </a:r>
            <a:r>
              <a:rPr lang="zh-CN" altLang="en-US" b="0" i="0" dirty="0">
                <a:solidFill>
                  <a:srgbClr val="2E3033"/>
                </a:solidFill>
                <a:effectLst/>
                <a:latin typeface="Arial" panose="020B0604020202020204" pitchFamily="34" charset="0"/>
              </a:rPr>
              <a:t>数据库来修复磁盘容量冲突。糟糕的配置决策可能会不成比例地惩罚失败的核的数量。从客户体验的角度来看，这是不可取的，因为</a:t>
            </a:r>
            <a:r>
              <a:rPr lang="en-US" altLang="zh-CN" b="0" i="0" dirty="0">
                <a:solidFill>
                  <a:srgbClr val="2E3033"/>
                </a:solidFill>
                <a:effectLst/>
                <a:latin typeface="Arial" panose="020B0604020202020204" pitchFamily="34" charset="0"/>
              </a:rPr>
              <a:t>Premium/BC</a:t>
            </a:r>
            <a:r>
              <a:rPr lang="zh-CN" altLang="en-US" b="0" i="0" dirty="0">
                <a:solidFill>
                  <a:srgbClr val="2E3033"/>
                </a:solidFill>
                <a:effectLst/>
                <a:latin typeface="Arial" panose="020B0604020202020204" pitchFamily="34" charset="0"/>
              </a:rPr>
              <a:t>数据库更昂贵</a:t>
            </a:r>
            <a:r>
              <a:rPr lang="en-US" altLang="zh-CN" b="0" i="0" dirty="0">
                <a:solidFill>
                  <a:srgbClr val="2E3033"/>
                </a:solidFill>
                <a:effectLst/>
                <a:latin typeface="Arial" panose="020B0604020202020204" pitchFamily="34" charset="0"/>
              </a:rPr>
              <a:t>(</a:t>
            </a:r>
            <a:r>
              <a:rPr lang="zh-CN" altLang="en-US" b="0" i="0" dirty="0">
                <a:solidFill>
                  <a:srgbClr val="2E3033"/>
                </a:solidFill>
                <a:effectLst/>
                <a:latin typeface="Arial" panose="020B0604020202020204" pitchFamily="34" charset="0"/>
              </a:rPr>
              <a:t>并且产生更多的收入标准</a:t>
            </a:r>
            <a:r>
              <a:rPr lang="en-US" altLang="zh-CN" b="0" i="0" dirty="0">
                <a:solidFill>
                  <a:srgbClr val="2E3033"/>
                </a:solidFill>
                <a:effectLst/>
                <a:latin typeface="Arial" panose="020B0604020202020204" pitchFamily="34" charset="0"/>
              </a:rPr>
              <a:t>/ GP</a:t>
            </a:r>
            <a:r>
              <a:rPr lang="zh-CN" altLang="en-US" b="0" i="0" dirty="0">
                <a:solidFill>
                  <a:srgbClr val="2E3033"/>
                </a:solidFill>
                <a:effectLst/>
                <a:latin typeface="Arial" panose="020B0604020202020204" pitchFamily="34" charset="0"/>
              </a:rPr>
              <a:t>数据库</a:t>
            </a:r>
            <a:r>
              <a:rPr lang="en-US" altLang="zh-CN" b="0" i="0" dirty="0">
                <a:solidFill>
                  <a:srgbClr val="2E3033"/>
                </a:solidFill>
                <a:effectLst/>
                <a:latin typeface="Arial" panose="020B0604020202020204" pitchFamily="34" charset="0"/>
              </a:rPr>
              <a:t>)</a:t>
            </a:r>
            <a:r>
              <a:rPr lang="zh-CN" altLang="en-US" b="0" i="0" dirty="0">
                <a:solidFill>
                  <a:srgbClr val="2E3033"/>
                </a:solidFill>
                <a:effectLst/>
                <a:latin typeface="Arial" panose="020B0604020202020204" pitchFamily="34" charset="0"/>
              </a:rPr>
              <a:t>。</a:t>
            </a:r>
            <a:endParaRPr lang="zh-CN" altLang="en-US" dirty="0"/>
          </a:p>
        </p:txBody>
      </p:sp>
      <p:sp>
        <p:nvSpPr>
          <p:cNvPr id="4" name="灯片编号占位符 3"/>
          <p:cNvSpPr>
            <a:spLocks noGrp="1"/>
          </p:cNvSpPr>
          <p:nvPr>
            <p:ph type="sldNum" sz="quarter" idx="5"/>
          </p:nvPr>
        </p:nvSpPr>
        <p:spPr/>
        <p:txBody>
          <a:bodyPr/>
          <a:lstStyle/>
          <a:p>
            <a:fld id="{4E679AE3-2790-47EF-AE6C-E34BB49A5A7E}" type="slidenum">
              <a:rPr lang="zh-CN" altLang="en-US" smtClean="0"/>
              <a:t>19</a:t>
            </a:fld>
            <a:endParaRPr lang="zh-CN" altLang="en-US"/>
          </a:p>
        </p:txBody>
      </p:sp>
    </p:spTree>
    <p:extLst>
      <p:ext uri="{BB962C8B-B14F-4D97-AF65-F5344CB8AC3E}">
        <p14:creationId xmlns:p14="http://schemas.microsoft.com/office/powerpoint/2010/main" val="3729595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dirty="0">
                <a:solidFill>
                  <a:srgbClr val="2E3033"/>
                </a:solidFill>
                <a:effectLst/>
                <a:latin typeface="Arial" panose="020B0604020202020204" pitchFamily="34" charset="0"/>
              </a:rPr>
              <a:t>修改控制集群节点数据库共存的参数，可以改变节点上数据库的密度。通过该参数增加密度，会增加资源争用</a:t>
            </a:r>
            <a:endParaRPr lang="en-US" altLang="zh-CN" b="1" i="0" dirty="0">
              <a:solidFill>
                <a:srgbClr val="2E30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i="0" dirty="0">
                <a:solidFill>
                  <a:srgbClr val="2E3033"/>
                </a:solidFill>
                <a:effectLst/>
                <a:latin typeface="Arial" panose="020B0604020202020204" pitchFamily="34" charset="0"/>
              </a:rPr>
              <a:t>Configuration</a:t>
            </a:r>
            <a:r>
              <a:rPr lang="zh-CN" altLang="en-US" b="1" i="0" dirty="0">
                <a:solidFill>
                  <a:srgbClr val="2E3033"/>
                </a:solidFill>
                <a:effectLst/>
                <a:latin typeface="Arial" panose="020B0604020202020204" pitchFamily="34" charset="0"/>
              </a:rPr>
              <a:t>。</a:t>
            </a:r>
            <a:r>
              <a:rPr lang="en-US" altLang="zh-CN" b="1" i="0" dirty="0">
                <a:solidFill>
                  <a:srgbClr val="2E3033"/>
                </a:solidFill>
                <a:effectLst/>
                <a:latin typeface="Arial" panose="020B0604020202020204" pitchFamily="34" charset="0"/>
              </a:rPr>
              <a:t>Policy</a:t>
            </a:r>
            <a:r>
              <a:rPr lang="zh-CN" altLang="en-US" b="1" i="0" dirty="0">
                <a:solidFill>
                  <a:srgbClr val="2E3033"/>
                </a:solidFill>
                <a:effectLst/>
                <a:latin typeface="Arial" panose="020B0604020202020204" pitchFamily="34" charset="0"/>
              </a:rPr>
              <a:t>。</a:t>
            </a:r>
            <a:r>
              <a:rPr lang="en-US" altLang="zh-CN" b="1" i="0" dirty="0">
                <a:solidFill>
                  <a:srgbClr val="2E3033"/>
                </a:solidFill>
                <a:effectLst/>
                <a:latin typeface="Arial" panose="020B0604020202020204" pitchFamily="34" charset="0"/>
              </a:rPr>
              <a:t>Feature</a:t>
            </a:r>
            <a:r>
              <a:rPr lang="zh-CN" altLang="en-US" b="0" i="0" dirty="0">
                <a:solidFill>
                  <a:srgbClr val="2E3033"/>
                </a:solidFill>
                <a:effectLst/>
                <a:latin typeface="Arial" panose="020B0604020202020204" pitchFamily="34" charset="0"/>
              </a:rPr>
              <a:t>参数会影响集群中一个节点上共存的数据库数量。当更改控制数据库集群的参数时，客户之间的</a:t>
            </a:r>
            <a:r>
              <a:rPr lang="zh-CN" altLang="en-US" b="1" i="0" dirty="0">
                <a:solidFill>
                  <a:srgbClr val="2E3033"/>
                </a:solidFill>
                <a:effectLst/>
                <a:latin typeface="Arial" panose="020B0604020202020204" pitchFamily="34" charset="0"/>
              </a:rPr>
              <a:t>资源争用</a:t>
            </a:r>
            <a:r>
              <a:rPr lang="zh-CN" altLang="en-US" b="0" i="0" dirty="0">
                <a:solidFill>
                  <a:srgbClr val="2E3033"/>
                </a:solidFill>
                <a:effectLst/>
                <a:latin typeface="Arial" panose="020B0604020202020204" pitchFamily="34" charset="0"/>
              </a:rPr>
              <a:t>会增加。</a:t>
            </a:r>
            <a:endParaRPr lang="en-US" altLang="zh-CN" b="0" i="0" dirty="0">
              <a:solidFill>
                <a:srgbClr val="2E30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2E3033"/>
                </a:solidFill>
                <a:effectLst/>
                <a:latin typeface="Arial" panose="020B0604020202020204" pitchFamily="34" charset="0"/>
              </a:rPr>
              <a:t>想看这些变化对数据库会有什么反应，会有什么影响。找到一个比较方法，是真实环境的代表</a:t>
            </a:r>
            <a:endParaRPr lang="en-US" altLang="zh-CN" b="0" i="0" dirty="0">
              <a:solidFill>
                <a:srgbClr val="2E30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2E3033"/>
                </a:solidFill>
                <a:effectLst/>
                <a:latin typeface="Arial" panose="020B0604020202020204" pitchFamily="34" charset="0"/>
              </a:rPr>
              <a:t>要评估更改，我们可以在两个并行运行的可比较集群上，也可以在单个集群上比较前后的关键性能指标</a:t>
            </a:r>
            <a:r>
              <a:rPr lang="en-US" altLang="zh-CN" b="0" i="0" dirty="0">
                <a:solidFill>
                  <a:srgbClr val="2E3033"/>
                </a:solidFill>
                <a:effectLst/>
                <a:latin typeface="Arial" panose="020B0604020202020204" pitchFamily="34" charset="0"/>
              </a:rPr>
              <a:t>(two cluster side-by-side, one cluster before-and-after) </a:t>
            </a:r>
          </a:p>
          <a:p>
            <a:r>
              <a:rPr lang="en-US" altLang="zh-CN" sz="1200" dirty="0">
                <a:latin typeface="LinLibertineT"/>
              </a:rPr>
              <a:t>A before-and-after analysis</a:t>
            </a:r>
            <a:r>
              <a:rPr lang="zh-CN" altLang="en-US" sz="1200" b="0" i="0" dirty="0">
                <a:solidFill>
                  <a:srgbClr val="2E3033"/>
                </a:solidFill>
                <a:effectLst/>
                <a:latin typeface="Arial" panose="020B0604020202020204" pitchFamily="34" charset="0"/>
              </a:rPr>
              <a:t>这种，因为数据库填充率和规模都已随时间发生变化，此方法不具有实际操作意义。</a:t>
            </a:r>
            <a:endParaRPr lang="en-US" altLang="zh-CN" sz="1200" b="0" i="0" dirty="0">
              <a:solidFill>
                <a:srgbClr val="2E30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LinLibertineT"/>
              </a:rPr>
              <a:t>side-by-side A/B test</a:t>
            </a:r>
            <a:r>
              <a:rPr lang="zh-CN" altLang="en-US" sz="1200" dirty="0">
                <a:latin typeface="LinLibertineT"/>
              </a:rPr>
              <a:t>需</a:t>
            </a:r>
            <a:r>
              <a:rPr lang="zh-CN" altLang="en-US" dirty="0"/>
              <a:t>区域之间要做到相似（增长量创建任务等相同）是有挑战的。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2E3033"/>
                </a:solidFill>
                <a:effectLst/>
                <a:latin typeface="Arial" panose="020B0604020202020204" pitchFamily="34" charset="0"/>
              </a:rPr>
              <a:t>Toto,</a:t>
            </a:r>
            <a:r>
              <a:rPr lang="zh-CN" altLang="en-US" b="0" i="0" dirty="0">
                <a:solidFill>
                  <a:srgbClr val="2E3033"/>
                </a:solidFill>
                <a:effectLst/>
                <a:latin typeface="Arial" panose="020B0604020202020204" pitchFamily="34" charset="0"/>
              </a:rPr>
              <a:t>云服务框架，通过看参数导致的资源变化来评估云服务的效率成本</a:t>
            </a:r>
            <a:endParaRPr lang="zh-CN" altLang="en-US" dirty="0"/>
          </a:p>
        </p:txBody>
      </p:sp>
      <p:sp>
        <p:nvSpPr>
          <p:cNvPr id="4" name="灯片编号占位符 3"/>
          <p:cNvSpPr>
            <a:spLocks noGrp="1"/>
          </p:cNvSpPr>
          <p:nvPr>
            <p:ph type="sldNum" sz="quarter" idx="5"/>
          </p:nvPr>
        </p:nvSpPr>
        <p:spPr/>
        <p:txBody>
          <a:bodyPr/>
          <a:lstStyle/>
          <a:p>
            <a:fld id="{4E679AE3-2790-47EF-AE6C-E34BB49A5A7E}" type="slidenum">
              <a:rPr lang="zh-CN" altLang="en-US" smtClean="0"/>
              <a:t>2</a:t>
            </a:fld>
            <a:endParaRPr lang="zh-CN" altLang="en-US"/>
          </a:p>
        </p:txBody>
      </p:sp>
    </p:spTree>
    <p:extLst>
      <p:ext uri="{BB962C8B-B14F-4D97-AF65-F5344CB8AC3E}">
        <p14:creationId xmlns:p14="http://schemas.microsoft.com/office/powerpoint/2010/main" val="3072394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2E3033"/>
                </a:solidFill>
                <a:effectLst/>
                <a:latin typeface="Arial" panose="020B0604020202020204" pitchFamily="34" charset="0"/>
              </a:rPr>
              <a:t>图</a:t>
            </a:r>
            <a:r>
              <a:rPr lang="en-US" altLang="zh-CN" b="0" i="0" dirty="0">
                <a:solidFill>
                  <a:srgbClr val="2E3033"/>
                </a:solidFill>
                <a:effectLst/>
                <a:latin typeface="Arial" panose="020B0604020202020204" pitchFamily="34" charset="0"/>
              </a:rPr>
              <a:t>14 </a:t>
            </a:r>
            <a:r>
              <a:rPr lang="zh-CN" altLang="en-US" b="0" i="0" dirty="0">
                <a:solidFill>
                  <a:srgbClr val="2E3033"/>
                </a:solidFill>
                <a:effectLst/>
                <a:latin typeface="Arial" panose="020B0604020202020204" pitchFamily="34" charset="0"/>
              </a:rPr>
              <a:t>模型调整的收益</a:t>
            </a:r>
            <a:endParaRPr lang="en-US" altLang="zh-CN" b="0" i="0" dirty="0">
              <a:solidFill>
                <a:srgbClr val="2E30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2E3033"/>
                </a:solidFill>
                <a:effectLst/>
                <a:latin typeface="Arial" panose="020B0604020202020204" pitchFamily="34" charset="0"/>
              </a:rPr>
              <a:t>不是密度越高，越好的</a:t>
            </a:r>
            <a:endParaRPr lang="en-US" altLang="zh-CN" b="0" i="0" dirty="0">
              <a:solidFill>
                <a:srgbClr val="2E3033"/>
              </a:solidFill>
              <a:effectLst/>
              <a:latin typeface="Arial" panose="020B0604020202020204" pitchFamily="34" charset="0"/>
            </a:endParaRPr>
          </a:p>
          <a:p>
            <a:r>
              <a:rPr lang="zh-CN" altLang="en-US" b="0" i="0" dirty="0">
                <a:solidFill>
                  <a:srgbClr val="2E3033"/>
                </a:solidFill>
                <a:effectLst/>
                <a:latin typeface="Arial" panose="020B0604020202020204" pitchFamily="34" charset="0"/>
              </a:rPr>
              <a:t>每个实验的模型调整后的收入会增加到</a:t>
            </a:r>
            <a:r>
              <a:rPr lang="en-US" altLang="zh-CN" b="0" i="0" dirty="0">
                <a:solidFill>
                  <a:srgbClr val="2E3033"/>
                </a:solidFill>
                <a:effectLst/>
                <a:latin typeface="Arial" panose="020B0604020202020204" pitchFamily="34" charset="0"/>
              </a:rPr>
              <a:t>140%</a:t>
            </a:r>
            <a:r>
              <a:rPr lang="zh-CN" altLang="en-US" b="0" i="0" dirty="0">
                <a:solidFill>
                  <a:srgbClr val="2E3033"/>
                </a:solidFill>
                <a:effectLst/>
                <a:latin typeface="Arial" panose="020B0604020202020204" pitchFamily="34" charset="0"/>
              </a:rPr>
              <a:t>，在</a:t>
            </a:r>
            <a:r>
              <a:rPr lang="en-US" altLang="zh-CN" b="0" i="0" dirty="0">
                <a:solidFill>
                  <a:srgbClr val="2E3033"/>
                </a:solidFill>
                <a:effectLst/>
                <a:latin typeface="Arial" panose="020B0604020202020204" pitchFamily="34" charset="0"/>
              </a:rPr>
              <a:t>140%</a:t>
            </a:r>
            <a:r>
              <a:rPr lang="zh-CN" altLang="en-US" b="0" i="0" dirty="0">
                <a:solidFill>
                  <a:srgbClr val="2E3033"/>
                </a:solidFill>
                <a:effectLst/>
                <a:latin typeface="Arial" panose="020B0604020202020204" pitchFamily="34" charset="0"/>
              </a:rPr>
              <a:t>的时候会有明显的下降。</a:t>
            </a:r>
            <a:r>
              <a:rPr lang="en-US" altLang="zh-CN" b="0" i="0" dirty="0">
                <a:solidFill>
                  <a:srgbClr val="2E3033"/>
                </a:solidFill>
                <a:effectLst/>
                <a:latin typeface="Arial" panose="020B0604020202020204" pitchFamily="34" charset="0"/>
              </a:rPr>
              <a:t>140%</a:t>
            </a:r>
            <a:r>
              <a:rPr lang="zh-CN" altLang="en-US" b="0" i="0" dirty="0">
                <a:solidFill>
                  <a:srgbClr val="2E3033"/>
                </a:solidFill>
                <a:effectLst/>
                <a:latin typeface="Arial" panose="020B0604020202020204" pitchFamily="34" charset="0"/>
              </a:rPr>
              <a:t>实验的惩罚比其他实验大</a:t>
            </a:r>
            <a:r>
              <a:rPr lang="en-US" altLang="zh-CN" b="0" i="0" dirty="0">
                <a:solidFill>
                  <a:srgbClr val="2E3033"/>
                </a:solidFill>
                <a:effectLst/>
                <a:latin typeface="Arial" panose="020B0604020202020204" pitchFamily="34" charset="0"/>
              </a:rPr>
              <a:t>60</a:t>
            </a:r>
            <a:r>
              <a:rPr lang="zh-CN" altLang="en-US" b="0" i="0" dirty="0">
                <a:solidFill>
                  <a:srgbClr val="2E3033"/>
                </a:solidFill>
                <a:effectLst/>
                <a:latin typeface="Arial" panose="020B0604020202020204" pitchFamily="34" charset="0"/>
              </a:rPr>
              <a:t>倍以上。</a:t>
            </a:r>
            <a:endParaRPr lang="en-US" altLang="zh-CN" b="0" i="0" dirty="0">
              <a:solidFill>
                <a:srgbClr val="2E3033"/>
              </a:solidFill>
              <a:effectLst/>
              <a:latin typeface="Arial" panose="020B0604020202020204" pitchFamily="34" charset="0"/>
            </a:endParaRPr>
          </a:p>
          <a:p>
            <a:r>
              <a:rPr lang="zh-CN" altLang="en-US" b="0" i="0" dirty="0">
                <a:solidFill>
                  <a:srgbClr val="2E3033"/>
                </a:solidFill>
                <a:effectLst/>
                <a:latin typeface="Arial" panose="020B0604020202020204" pitchFamily="34" charset="0"/>
              </a:rPr>
              <a:t>集群密度水平的增加对模型调整有直接的影响</a:t>
            </a:r>
            <a:r>
              <a:rPr lang="en-US" altLang="zh-CN" b="0" i="0" dirty="0">
                <a:solidFill>
                  <a:srgbClr val="2E3033"/>
                </a:solidFill>
                <a:effectLst/>
                <a:latin typeface="Arial" panose="020B0604020202020204" pitchFamily="34" charset="0"/>
              </a:rPr>
              <a:t>,</a:t>
            </a:r>
            <a:r>
              <a:rPr lang="zh-CN" altLang="en-US" b="0" i="0" dirty="0">
                <a:solidFill>
                  <a:srgbClr val="2E3033"/>
                </a:solidFill>
                <a:effectLst/>
                <a:latin typeface="Arial" panose="020B0604020202020204" pitchFamily="34" charset="0"/>
              </a:rPr>
              <a:t>集群可以容纳更多的数据库，但在更高的密度级别上，故障转移数量的影响对服务是有害的。</a:t>
            </a:r>
            <a:endParaRPr lang="en-US" altLang="zh-CN" b="0" i="0" dirty="0">
              <a:solidFill>
                <a:srgbClr val="2E3033"/>
              </a:solidFill>
              <a:effectLst/>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4E679AE3-2790-47EF-AE6C-E34BB49A5A7E}" type="slidenum">
              <a:rPr lang="zh-CN" altLang="en-US" smtClean="0"/>
              <a:t>20</a:t>
            </a:fld>
            <a:endParaRPr lang="zh-CN" altLang="en-US"/>
          </a:p>
        </p:txBody>
      </p:sp>
    </p:spTree>
    <p:extLst>
      <p:ext uri="{BB962C8B-B14F-4D97-AF65-F5344CB8AC3E}">
        <p14:creationId xmlns:p14="http://schemas.microsoft.com/office/powerpoint/2010/main" val="20478332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实验中用的是磁盘利用率为</a:t>
            </a:r>
            <a:r>
              <a:rPr lang="en-US" altLang="zh-CN" dirty="0"/>
              <a:t>77%</a:t>
            </a:r>
            <a:r>
              <a:rPr lang="zh-CN" altLang="en-US" dirty="0"/>
              <a:t>的逻辑容量</a:t>
            </a:r>
            <a:endParaRPr lang="en-US" altLang="zh-CN" dirty="0"/>
          </a:p>
          <a:p>
            <a:r>
              <a:rPr lang="zh-CN" altLang="en-US" b="0" i="0" dirty="0">
                <a:solidFill>
                  <a:srgbClr val="2E3033"/>
                </a:solidFill>
                <a:effectLst/>
                <a:latin typeface="Arial" panose="020B0604020202020204" pitchFamily="34" charset="0"/>
              </a:rPr>
              <a:t>从服务提供商的角度衡量云服务的效率</a:t>
            </a:r>
            <a:endParaRPr lang="en-US" altLang="zh-CN" b="0" i="0" dirty="0">
              <a:solidFill>
                <a:srgbClr val="2E3033"/>
              </a:solidFill>
              <a:effectLst/>
              <a:latin typeface="Arial" panose="020B0604020202020204" pitchFamily="34" charset="0"/>
            </a:endParaRPr>
          </a:p>
          <a:p>
            <a:r>
              <a:rPr lang="zh-CN" altLang="en-US" b="0" i="0" dirty="0">
                <a:solidFill>
                  <a:srgbClr val="2E3033"/>
                </a:solidFill>
                <a:effectLst/>
                <a:latin typeface="Arial" panose="020B0604020202020204" pitchFamily="34" charset="0"/>
              </a:rPr>
              <a:t>测量云服务效率的其他方法：单个数据库扩展到完全资源利用率的速度</a:t>
            </a:r>
            <a:r>
              <a:rPr lang="en-US" altLang="zh-CN" b="0" i="0" dirty="0">
                <a:solidFill>
                  <a:srgbClr val="2E3033"/>
                </a:solidFill>
                <a:effectLst/>
                <a:latin typeface="Arial" panose="020B0604020202020204" pitchFamily="34" charset="0"/>
              </a:rPr>
              <a:t>/</a:t>
            </a:r>
            <a:r>
              <a:rPr lang="zh-CN" altLang="en-US" b="0" i="0" dirty="0">
                <a:solidFill>
                  <a:srgbClr val="2E3033"/>
                </a:solidFill>
                <a:effectLst/>
                <a:latin typeface="Arial" panose="020B0604020202020204" pitchFamily="34" charset="0"/>
              </a:rPr>
              <a:t>提供新数据库所需的时间</a:t>
            </a:r>
            <a:endParaRPr lang="zh-CN" altLang="en-US" dirty="0"/>
          </a:p>
        </p:txBody>
      </p:sp>
      <p:sp>
        <p:nvSpPr>
          <p:cNvPr id="4" name="灯片编号占位符 3"/>
          <p:cNvSpPr>
            <a:spLocks noGrp="1"/>
          </p:cNvSpPr>
          <p:nvPr>
            <p:ph type="sldNum" sz="quarter" idx="5"/>
          </p:nvPr>
        </p:nvSpPr>
        <p:spPr/>
        <p:txBody>
          <a:bodyPr/>
          <a:lstStyle/>
          <a:p>
            <a:fld id="{4E679AE3-2790-47EF-AE6C-E34BB49A5A7E}" type="slidenum">
              <a:rPr lang="zh-CN" altLang="en-US" smtClean="0"/>
              <a:t>21</a:t>
            </a:fld>
            <a:endParaRPr lang="zh-CN" altLang="en-US"/>
          </a:p>
        </p:txBody>
      </p:sp>
    </p:spTree>
    <p:extLst>
      <p:ext uri="{BB962C8B-B14F-4D97-AF65-F5344CB8AC3E}">
        <p14:creationId xmlns:p14="http://schemas.microsoft.com/office/powerpoint/2010/main" val="8502177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E3033"/>
                </a:solidFill>
                <a:effectLst/>
                <a:latin typeface="Arial" panose="020B0604020202020204" pitchFamily="34" charset="0"/>
              </a:rPr>
              <a:t>使用</a:t>
            </a:r>
            <a:r>
              <a:rPr lang="en-US" altLang="zh-CN" b="0" i="0" dirty="0">
                <a:solidFill>
                  <a:srgbClr val="2E3033"/>
                </a:solidFill>
                <a:effectLst/>
                <a:latin typeface="Arial" panose="020B0604020202020204" pitchFamily="34" charset="0"/>
              </a:rPr>
              <a:t>Toto</a:t>
            </a:r>
            <a:r>
              <a:rPr lang="zh-CN" altLang="en-US" b="0" i="0" dirty="0">
                <a:solidFill>
                  <a:srgbClr val="2E3033"/>
                </a:solidFill>
                <a:effectLst/>
                <a:latin typeface="Arial" panose="020B0604020202020204" pitchFamily="34" charset="0"/>
              </a:rPr>
              <a:t>来衡量</a:t>
            </a:r>
            <a:r>
              <a:rPr lang="en-US" altLang="zh-CN" b="0" i="0" dirty="0" err="1">
                <a:solidFill>
                  <a:srgbClr val="2E3033"/>
                </a:solidFill>
                <a:effectLst/>
                <a:latin typeface="Arial" panose="020B0604020202020204" pitchFamily="34" charset="0"/>
              </a:rPr>
              <a:t>RgManager</a:t>
            </a:r>
            <a:r>
              <a:rPr lang="zh-CN" altLang="en-US" b="0" i="0" dirty="0">
                <a:solidFill>
                  <a:srgbClr val="2E3033"/>
                </a:solidFill>
                <a:effectLst/>
                <a:latin typeface="Arial" panose="020B0604020202020204" pitchFamily="34" charset="0"/>
              </a:rPr>
              <a:t>在缓解潜在性能问题方面的有效性。</a:t>
            </a:r>
            <a:endParaRPr lang="en-US" altLang="zh-CN" b="0" i="0" dirty="0">
              <a:solidFill>
                <a:srgbClr val="2E3033"/>
              </a:solidFill>
              <a:effectLst/>
              <a:latin typeface="Arial" panose="020B0604020202020204" pitchFamily="34" charset="0"/>
            </a:endParaRPr>
          </a:p>
          <a:p>
            <a:r>
              <a:rPr lang="zh-CN" altLang="en-US" b="0" i="0" dirty="0">
                <a:solidFill>
                  <a:srgbClr val="2E3033"/>
                </a:solidFill>
                <a:effectLst/>
                <a:latin typeface="Arial" panose="020B0604020202020204" pitchFamily="34" charset="0"/>
              </a:rPr>
              <a:t>集群</a:t>
            </a:r>
            <a:r>
              <a:rPr lang="en-US" altLang="zh-CN" b="0" i="0" dirty="0">
                <a:solidFill>
                  <a:srgbClr val="2E3033"/>
                </a:solidFill>
                <a:effectLst/>
                <a:latin typeface="Arial" panose="020B0604020202020204" pitchFamily="34" charset="0"/>
                <a:sym typeface="Wingdings" panose="05000000000000000000" pitchFamily="2" charset="2"/>
              </a:rPr>
              <a:t></a:t>
            </a:r>
            <a:r>
              <a:rPr lang="zh-CN" altLang="en-US" b="0" i="0" dirty="0">
                <a:solidFill>
                  <a:srgbClr val="2E3033"/>
                </a:solidFill>
                <a:effectLst/>
                <a:latin typeface="Arial" panose="020B0604020202020204" pitchFamily="34" charset="0"/>
              </a:rPr>
              <a:t>单个</a:t>
            </a:r>
            <a:endParaRPr lang="zh-CN" altLang="en-US" dirty="0"/>
          </a:p>
        </p:txBody>
      </p:sp>
      <p:sp>
        <p:nvSpPr>
          <p:cNvPr id="4" name="灯片编号占位符 3"/>
          <p:cNvSpPr>
            <a:spLocks noGrp="1"/>
          </p:cNvSpPr>
          <p:nvPr>
            <p:ph type="sldNum" sz="quarter" idx="5"/>
          </p:nvPr>
        </p:nvSpPr>
        <p:spPr/>
        <p:txBody>
          <a:bodyPr/>
          <a:lstStyle/>
          <a:p>
            <a:fld id="{4E679AE3-2790-47EF-AE6C-E34BB49A5A7E}" type="slidenum">
              <a:rPr lang="zh-CN" altLang="en-US" smtClean="0"/>
              <a:t>22</a:t>
            </a:fld>
            <a:endParaRPr lang="zh-CN" altLang="en-US"/>
          </a:p>
        </p:txBody>
      </p:sp>
    </p:spTree>
    <p:extLst>
      <p:ext uri="{BB962C8B-B14F-4D97-AF65-F5344CB8AC3E}">
        <p14:creationId xmlns:p14="http://schemas.microsoft.com/office/powerpoint/2010/main" val="5987032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2E3033"/>
                </a:solidFill>
                <a:effectLst/>
                <a:latin typeface="Arial" panose="020B0604020202020204" pitchFamily="34" charset="0"/>
              </a:rPr>
              <a:t>由于无法进行任何可靠的或可重复的“</a:t>
            </a:r>
            <a:r>
              <a:rPr lang="en-US" altLang="zh-CN" dirty="0">
                <a:solidFill>
                  <a:srgbClr val="2E3033"/>
                </a:solidFill>
                <a:latin typeface="Arial" panose="020B0604020202020204" pitchFamily="34" charset="0"/>
              </a:rPr>
              <a:t>A</a:t>
            </a:r>
            <a:r>
              <a:rPr lang="en-US" altLang="zh-CN" b="0" i="0" dirty="0">
                <a:solidFill>
                  <a:srgbClr val="2E3033"/>
                </a:solidFill>
                <a:effectLst/>
                <a:latin typeface="Arial" panose="020B0604020202020204" pitchFamily="34" charset="0"/>
              </a:rPr>
              <a:t>/B”</a:t>
            </a:r>
            <a:r>
              <a:rPr lang="zh-CN" altLang="en-US" b="0" i="0" dirty="0">
                <a:solidFill>
                  <a:srgbClr val="2E3033"/>
                </a:solidFill>
                <a:effectLst/>
                <a:latin typeface="Arial" panose="020B0604020202020204" pitchFamily="34" charset="0"/>
              </a:rPr>
              <a:t>测试，微软总是不能确定一个系统更改在部署到生产环境之前可能产生的影响，甚至不能确定更改部署之后可能产生的影响。</a:t>
            </a:r>
            <a:endParaRPr lang="en-US" altLang="zh-CN" b="0" i="0" dirty="0">
              <a:solidFill>
                <a:srgbClr val="2E3033"/>
              </a:solidFill>
              <a:effectLst/>
              <a:latin typeface="Arial" panose="020B0604020202020204" pitchFamily="34" charset="0"/>
            </a:endParaRPr>
          </a:p>
          <a:p>
            <a:r>
              <a:rPr lang="zh-CN" altLang="en-US" dirty="0"/>
              <a:t>对资源行为建模</a:t>
            </a:r>
          </a:p>
        </p:txBody>
      </p:sp>
      <p:sp>
        <p:nvSpPr>
          <p:cNvPr id="4" name="灯片编号占位符 3"/>
          <p:cNvSpPr>
            <a:spLocks noGrp="1"/>
          </p:cNvSpPr>
          <p:nvPr>
            <p:ph type="sldNum" sz="quarter" idx="5"/>
          </p:nvPr>
        </p:nvSpPr>
        <p:spPr/>
        <p:txBody>
          <a:bodyPr/>
          <a:lstStyle/>
          <a:p>
            <a:fld id="{4E679AE3-2790-47EF-AE6C-E34BB49A5A7E}" type="slidenum">
              <a:rPr lang="zh-CN" altLang="en-US" smtClean="0"/>
              <a:t>23</a:t>
            </a:fld>
            <a:endParaRPr lang="zh-CN" altLang="en-US"/>
          </a:p>
        </p:txBody>
      </p:sp>
    </p:spTree>
    <p:extLst>
      <p:ext uri="{BB962C8B-B14F-4D97-AF65-F5344CB8AC3E}">
        <p14:creationId xmlns:p14="http://schemas.microsoft.com/office/powerpoint/2010/main" val="2200732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E3033"/>
                </a:solidFill>
                <a:effectLst/>
                <a:latin typeface="Arial" panose="020B0604020202020204" pitchFamily="34" charset="0"/>
              </a:rPr>
              <a:t>评估部署前配置的变化</a:t>
            </a:r>
            <a:r>
              <a:rPr lang="en-US" altLang="zh-CN" b="0" i="0" dirty="0">
                <a:solidFill>
                  <a:srgbClr val="2E3033"/>
                </a:solidFill>
                <a:effectLst/>
                <a:latin typeface="Arial" panose="020B0604020202020204" pitchFamily="34" charset="0"/>
              </a:rPr>
              <a:t>/</a:t>
            </a:r>
            <a:r>
              <a:rPr lang="zh-CN" altLang="en-US" b="0" i="0" dirty="0">
                <a:solidFill>
                  <a:srgbClr val="2E3033"/>
                </a:solidFill>
                <a:effectLst/>
                <a:latin typeface="Arial" panose="020B0604020202020204" pitchFamily="34" charset="0"/>
              </a:rPr>
              <a:t>量化提案的优势</a:t>
            </a:r>
            <a:r>
              <a:rPr lang="en-US" altLang="zh-CN" b="0" i="0" dirty="0">
                <a:solidFill>
                  <a:srgbClr val="2E3033"/>
                </a:solidFill>
                <a:effectLst/>
                <a:latin typeface="Arial" panose="020B0604020202020204" pitchFamily="34" charset="0"/>
              </a:rPr>
              <a:t>/</a:t>
            </a:r>
            <a:r>
              <a:rPr lang="zh-CN" altLang="en-US" b="0" i="0" dirty="0">
                <a:solidFill>
                  <a:srgbClr val="2E3033"/>
                </a:solidFill>
                <a:effectLst/>
                <a:latin typeface="Arial" panose="020B0604020202020204" pitchFamily="34" charset="0"/>
              </a:rPr>
              <a:t>复现生产中的问题</a:t>
            </a:r>
            <a:endParaRPr lang="en-US" altLang="zh-CN" b="0" i="0" dirty="0">
              <a:solidFill>
                <a:srgbClr val="2E30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2E3033"/>
                </a:solidFill>
                <a:effectLst/>
                <a:latin typeface="Arial" panose="020B0604020202020204" pitchFamily="34" charset="0"/>
              </a:rPr>
              <a:t>Toto</a:t>
            </a:r>
            <a:r>
              <a:rPr lang="zh-CN" altLang="en-US" b="0" i="0" dirty="0">
                <a:solidFill>
                  <a:srgbClr val="2E3033"/>
                </a:solidFill>
                <a:effectLst/>
                <a:latin typeface="Arial" panose="020B0604020202020204" pitchFamily="34" charset="0"/>
              </a:rPr>
              <a:t>利用数据库由资源消耗和用户行为派生的模型，生成代表</a:t>
            </a:r>
            <a:r>
              <a:rPr lang="en-US" altLang="zh-CN" b="0" i="0" dirty="0">
                <a:solidFill>
                  <a:srgbClr val="2E3033"/>
                </a:solidFill>
                <a:effectLst/>
                <a:latin typeface="Arial" panose="020B0604020202020204" pitchFamily="34" charset="0"/>
              </a:rPr>
              <a:t>SQL</a:t>
            </a:r>
            <a:r>
              <a:rPr lang="zh-CN" altLang="en-US" b="0" i="0" dirty="0">
                <a:solidFill>
                  <a:srgbClr val="2E3033"/>
                </a:solidFill>
                <a:effectLst/>
                <a:latin typeface="Arial" panose="020B0604020202020204" pitchFamily="34" charset="0"/>
              </a:rPr>
              <a:t>引擎实例的请求流。把对</a:t>
            </a:r>
            <a:r>
              <a:rPr lang="en-US" altLang="zh-CN" b="0" i="0" dirty="0">
                <a:solidFill>
                  <a:srgbClr val="2E3033"/>
                </a:solidFill>
                <a:effectLst/>
                <a:latin typeface="Arial" panose="020B0604020202020204" pitchFamily="34" charset="0"/>
              </a:rPr>
              <a:t>SQL</a:t>
            </a:r>
            <a:r>
              <a:rPr lang="zh-CN" altLang="en-US" b="0" i="0" dirty="0">
                <a:solidFill>
                  <a:srgbClr val="2E3033"/>
                </a:solidFill>
                <a:effectLst/>
                <a:latin typeface="Arial" panose="020B0604020202020204" pitchFamily="34" charset="0"/>
              </a:rPr>
              <a:t>的评估转变成对当时资源消耗的一个评估，</a:t>
            </a:r>
            <a:endParaRPr lang="en-US" altLang="zh-CN" dirty="0"/>
          </a:p>
          <a:p>
            <a:endParaRPr lang="en-US" altLang="zh-CN" dirty="0"/>
          </a:p>
          <a:p>
            <a:pPr algn="l"/>
            <a:r>
              <a:rPr lang="zh-CN" altLang="en-US" b="0" i="0" dirty="0">
                <a:solidFill>
                  <a:srgbClr val="2E3033"/>
                </a:solidFill>
                <a:effectLst/>
                <a:latin typeface="Arial" panose="020B0604020202020204" pitchFamily="34" charset="0"/>
              </a:rPr>
              <a:t>第一个对使用了协调器的云服务的效率成本进行评估基准</a:t>
            </a:r>
          </a:p>
          <a:p>
            <a:pPr algn="l"/>
            <a:r>
              <a:rPr lang="en-US" altLang="zh-CN" b="0" i="0" dirty="0">
                <a:solidFill>
                  <a:srgbClr val="2E3033"/>
                </a:solidFill>
                <a:effectLst/>
                <a:latin typeface="Arial" panose="020B0604020202020204" pitchFamily="34" charset="0"/>
              </a:rPr>
              <a:t>Toto</a:t>
            </a:r>
            <a:r>
              <a:rPr lang="zh-CN" altLang="en-US" b="0" i="0" dirty="0">
                <a:solidFill>
                  <a:srgbClr val="2E3033"/>
                </a:solidFill>
                <a:effectLst/>
                <a:latin typeface="Arial" panose="020B0604020202020204" pitchFamily="34" charset="0"/>
              </a:rPr>
              <a:t>实现被部署在</a:t>
            </a:r>
            <a:r>
              <a:rPr lang="en-US" altLang="zh-CN" b="0" i="0" dirty="0">
                <a:solidFill>
                  <a:srgbClr val="2E3033"/>
                </a:solidFill>
                <a:effectLst/>
                <a:latin typeface="Arial" panose="020B0604020202020204" pitchFamily="34" charset="0"/>
              </a:rPr>
              <a:t>Azure SQL DB</a:t>
            </a:r>
            <a:r>
              <a:rPr lang="zh-CN" altLang="en-US" b="0" i="0" dirty="0">
                <a:solidFill>
                  <a:srgbClr val="2E3033"/>
                </a:solidFill>
                <a:effectLst/>
                <a:latin typeface="Arial" panose="020B0604020202020204" pitchFamily="34" charset="0"/>
              </a:rPr>
              <a:t>中</a:t>
            </a:r>
          </a:p>
          <a:p>
            <a:pPr algn="l"/>
            <a:r>
              <a:rPr lang="zh-CN" altLang="en-US" b="0" i="0" dirty="0">
                <a:solidFill>
                  <a:srgbClr val="2E3033"/>
                </a:solidFill>
                <a:effectLst/>
                <a:latin typeface="Arial" panose="020B0604020202020204" pitchFamily="34" charset="0"/>
              </a:rPr>
              <a:t>主要服务和数据库利用模型的描述，这些模型是从生产环境中训练出来的，可以创建基准场景，并由</a:t>
            </a:r>
            <a:r>
              <a:rPr lang="en-US" altLang="zh-CN" b="0" i="0" dirty="0">
                <a:solidFill>
                  <a:srgbClr val="2E3033"/>
                </a:solidFill>
                <a:effectLst/>
                <a:latin typeface="Arial" panose="020B0604020202020204" pitchFamily="34" charset="0"/>
              </a:rPr>
              <a:t>Toto</a:t>
            </a:r>
            <a:r>
              <a:rPr lang="zh-CN" altLang="en-US" b="0" i="0" dirty="0">
                <a:solidFill>
                  <a:srgbClr val="2E3033"/>
                </a:solidFill>
                <a:effectLst/>
                <a:latin typeface="Arial" panose="020B0604020202020204" pitchFamily="34" charset="0"/>
              </a:rPr>
              <a:t>使用。</a:t>
            </a:r>
          </a:p>
          <a:p>
            <a:r>
              <a:rPr lang="zh-CN" altLang="en-US" b="0" i="0" dirty="0">
                <a:solidFill>
                  <a:srgbClr val="2E3033"/>
                </a:solidFill>
                <a:effectLst/>
                <a:latin typeface="Arial" panose="020B0604020202020204" pitchFamily="34" charset="0"/>
              </a:rPr>
              <a:t>展示了使用</a:t>
            </a:r>
            <a:r>
              <a:rPr lang="en-US" altLang="zh-CN" b="0" i="0" dirty="0">
                <a:solidFill>
                  <a:srgbClr val="2E3033"/>
                </a:solidFill>
                <a:effectLst/>
                <a:latin typeface="Arial" panose="020B0604020202020204" pitchFamily="34" charset="0"/>
              </a:rPr>
              <a:t>Toto</a:t>
            </a:r>
            <a:r>
              <a:rPr lang="zh-CN" altLang="en-US" b="0" i="0" dirty="0">
                <a:solidFill>
                  <a:srgbClr val="2E3033"/>
                </a:solidFill>
                <a:effectLst/>
                <a:latin typeface="Arial" panose="020B0604020202020204" pitchFamily="34" charset="0"/>
              </a:rPr>
              <a:t>实现的有关密度的研究</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4E679AE3-2790-47EF-AE6C-E34BB49A5A7E}" type="slidenum">
              <a:rPr lang="zh-CN" altLang="en-US" smtClean="0"/>
              <a:t>3</a:t>
            </a:fld>
            <a:endParaRPr lang="zh-CN" altLang="en-US"/>
          </a:p>
        </p:txBody>
      </p:sp>
    </p:spTree>
    <p:extLst>
      <p:ext uri="{BB962C8B-B14F-4D97-AF65-F5344CB8AC3E}">
        <p14:creationId xmlns:p14="http://schemas.microsoft.com/office/powerpoint/2010/main" val="189684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b="0" i="0" u="none" strike="noStrike" baseline="0" dirty="0">
                <a:latin typeface="LinLibertineT"/>
              </a:rPr>
              <a:t>应用这个工具做的研究，密度、故障转移和收益之间平衡的研究</a:t>
            </a:r>
            <a:endParaRPr lang="en-US" altLang="zh-CN" sz="1800" b="0" i="0" u="none" strike="noStrike" baseline="0" dirty="0">
              <a:latin typeface="LinLibertineT"/>
            </a:endParaRPr>
          </a:p>
          <a:p>
            <a:r>
              <a:rPr lang="zh-CN" altLang="en-US" sz="1200" b="0" i="0" u="none" strike="noStrike" baseline="0" dirty="0">
                <a:latin typeface="LinLibertineT"/>
              </a:rPr>
              <a:t>密度很高时，如</a:t>
            </a:r>
            <a:r>
              <a:rPr lang="zh-CN" altLang="en-US" b="0" i="0" dirty="0">
                <a:solidFill>
                  <a:srgbClr val="2E3033"/>
                </a:solidFill>
                <a:effectLst/>
                <a:latin typeface="Arial" panose="020B0604020202020204" pitchFamily="34" charset="0"/>
              </a:rPr>
              <a:t>果节点上的所有数据库都使用了它们对某一资源</a:t>
            </a:r>
            <a:r>
              <a:rPr lang="en-US" altLang="zh-CN" b="0" i="0" dirty="0">
                <a:solidFill>
                  <a:srgbClr val="2E3033"/>
                </a:solidFill>
                <a:effectLst/>
                <a:latin typeface="Arial" panose="020B0604020202020204" pitchFamily="34" charset="0"/>
              </a:rPr>
              <a:t>(</a:t>
            </a:r>
            <a:r>
              <a:rPr lang="zh-CN" altLang="en-US" b="0" i="0" dirty="0">
                <a:solidFill>
                  <a:srgbClr val="2E3033"/>
                </a:solidFill>
                <a:effectLst/>
                <a:latin typeface="Arial" panose="020B0604020202020204" pitchFamily="34" charset="0"/>
              </a:rPr>
              <a:t>如磁盘</a:t>
            </a:r>
            <a:r>
              <a:rPr lang="en-US" altLang="zh-CN" b="0" i="0" dirty="0">
                <a:solidFill>
                  <a:srgbClr val="2E3033"/>
                </a:solidFill>
                <a:effectLst/>
                <a:latin typeface="Arial" panose="020B0604020202020204" pitchFamily="34" charset="0"/>
              </a:rPr>
              <a:t>)</a:t>
            </a:r>
            <a:r>
              <a:rPr lang="zh-CN" altLang="en-US" b="0" i="0" dirty="0">
                <a:solidFill>
                  <a:srgbClr val="2E3033"/>
                </a:solidFill>
                <a:effectLst/>
                <a:latin typeface="Arial" panose="020B0604020202020204" pitchFamily="34" charset="0"/>
              </a:rPr>
              <a:t>的实际配额限制</a:t>
            </a:r>
            <a:r>
              <a:rPr lang="zh-CN" altLang="en-US" sz="1200" b="0" i="0" u="none" strike="noStrike" baseline="0" dirty="0">
                <a:latin typeface="LinLibertineT"/>
              </a:rPr>
              <a:t>，节点将没有磁盘空间来发送请求。超过逻辑容量限制时会发生故障转移。</a:t>
            </a:r>
            <a:endParaRPr lang="en-US" altLang="zh-CN" sz="1200" b="0" i="0" u="none" strike="noStrike" baseline="0" dirty="0">
              <a:latin typeface="LinLibertineT"/>
            </a:endParaRPr>
          </a:p>
          <a:p>
            <a:r>
              <a:rPr lang="en-US" altLang="zh-CN" b="0" i="0" dirty="0">
                <a:solidFill>
                  <a:srgbClr val="666666"/>
                </a:solidFill>
                <a:effectLst/>
                <a:latin typeface="Raleway" panose="020B0604020202020204" pitchFamily="2" charset="0"/>
              </a:rPr>
              <a:t>Reservation</a:t>
            </a:r>
            <a:r>
              <a:rPr lang="zh-CN" altLang="en-US" b="0" i="0" dirty="0">
                <a:solidFill>
                  <a:srgbClr val="666666"/>
                </a:solidFill>
                <a:effectLst/>
                <a:latin typeface="Raleway" panose="020B0604020202020204" pitchFamily="2" charset="0"/>
              </a:rPr>
              <a:t>：</a:t>
            </a:r>
            <a:r>
              <a:rPr lang="en-US" altLang="zh-CN" b="0" i="0" dirty="0">
                <a:solidFill>
                  <a:srgbClr val="666666"/>
                </a:solidFill>
                <a:effectLst/>
                <a:latin typeface="Raleway" panose="020B0604020202020204" pitchFamily="2" charset="0"/>
              </a:rPr>
              <a:t>CPU</a:t>
            </a:r>
            <a:r>
              <a:rPr lang="zh-CN" altLang="en-US" b="0" i="0" dirty="0">
                <a:solidFill>
                  <a:srgbClr val="666666"/>
                </a:solidFill>
                <a:effectLst/>
                <a:latin typeface="Raleway" panose="020B0604020202020204" pitchFamily="2" charset="0"/>
              </a:rPr>
              <a:t>调度程序将至少为其提供该数量的资源</a:t>
            </a:r>
            <a:endParaRPr lang="en-US" altLang="zh-CN" b="0" i="0" dirty="0">
              <a:solidFill>
                <a:srgbClr val="666666"/>
              </a:solidFill>
              <a:effectLst/>
              <a:latin typeface="Raleway" panose="020B0604020202020204" pitchFamily="2" charset="0"/>
            </a:endParaRPr>
          </a:p>
          <a:p>
            <a:r>
              <a:rPr lang="zh-CN" altLang="en-US" sz="1200" b="0" i="0" u="none" strike="noStrike" baseline="0" dirty="0">
                <a:solidFill>
                  <a:srgbClr val="666666"/>
                </a:solidFill>
                <a:effectLst/>
                <a:latin typeface="Raleway" panose="020B0604020202020204" pitchFamily="2" charset="0"/>
              </a:rPr>
              <a:t>相对变化</a:t>
            </a:r>
            <a:endParaRPr lang="en-US" altLang="zh-CN" sz="1200" b="0" i="0" u="none" strike="noStrike" baseline="0" dirty="0">
              <a:latin typeface="LinLibertineT"/>
            </a:endParaRPr>
          </a:p>
          <a:p>
            <a:r>
              <a:rPr lang="zh-CN" altLang="en-US" sz="1200" b="0" i="0" u="none" strike="noStrike" baseline="0" dirty="0">
                <a:latin typeface="LinLibertineT"/>
              </a:rPr>
              <a:t>图</a:t>
            </a:r>
            <a:r>
              <a:rPr lang="en-US" altLang="zh-CN" sz="1200" b="0" i="0" u="none" strike="noStrike" baseline="0" dirty="0">
                <a:latin typeface="LinLibertineT"/>
              </a:rPr>
              <a:t>2</a:t>
            </a:r>
            <a:r>
              <a:rPr lang="zh-CN" altLang="en-US" sz="1200" b="0" i="0" u="none" strike="noStrike" baseline="0" dirty="0">
                <a:latin typeface="LinLibertineT"/>
              </a:rPr>
              <a:t>展示了节点数据库密度、</a:t>
            </a:r>
            <a:r>
              <a:rPr lang="en-US" altLang="zh-CN" sz="1200" b="0" i="0" u="none" strike="noStrike" baseline="0" dirty="0">
                <a:latin typeface="LinLibertineT"/>
              </a:rPr>
              <a:t>failover</a:t>
            </a:r>
            <a:r>
              <a:rPr lang="zh-CN" altLang="en-US" sz="1200" b="0" i="0" u="none" strike="noStrike" baseline="0" dirty="0">
                <a:latin typeface="LinLibertineT"/>
              </a:rPr>
              <a:t>量化和建模的调整后的收益之间的平衡，</a:t>
            </a:r>
            <a:r>
              <a:rPr lang="en-US" altLang="zh-CN" sz="1200" b="0" i="0" u="none" strike="noStrike" baseline="0" dirty="0">
                <a:latin typeface="LinLibertineT"/>
              </a:rPr>
              <a:t>y</a:t>
            </a:r>
            <a:r>
              <a:rPr lang="zh-CN" altLang="en-US" sz="1200" b="0" i="0" u="none" strike="noStrike" baseline="0" dirty="0">
                <a:latin typeface="LinLibertineT"/>
              </a:rPr>
              <a:t>轴是最终达到的</a:t>
            </a:r>
            <a:r>
              <a:rPr lang="en-US" altLang="zh-CN" sz="1200" b="0" i="0" u="none" strike="noStrike" baseline="0" dirty="0">
                <a:latin typeface="LinLibertineT"/>
              </a:rPr>
              <a:t>CPU</a:t>
            </a:r>
            <a:r>
              <a:rPr lang="zh-CN" altLang="en-US" sz="1200" b="0" i="0" u="none" strike="noStrike" baseline="0" dirty="0">
                <a:latin typeface="LinLibertineT"/>
              </a:rPr>
              <a:t>预留级别，</a:t>
            </a:r>
            <a:r>
              <a:rPr lang="en-US" altLang="zh-CN" sz="1200" b="0" i="0" u="none" strike="noStrike" baseline="0" dirty="0">
                <a:latin typeface="LinLibertineT"/>
              </a:rPr>
              <a:t>x</a:t>
            </a:r>
            <a:r>
              <a:rPr lang="zh-CN" altLang="en-US" sz="1200" b="0" i="0" u="none" strike="noStrike" baseline="0" dirty="0">
                <a:latin typeface="LinLibertineT"/>
              </a:rPr>
              <a:t>轴是</a:t>
            </a:r>
            <a:r>
              <a:rPr lang="zh-CN" altLang="en-US" b="0" i="0" dirty="0">
                <a:solidFill>
                  <a:srgbClr val="2E3033"/>
                </a:solidFill>
                <a:effectLst/>
                <a:latin typeface="Arial" panose="020B0604020202020204" pitchFamily="34" charset="0"/>
              </a:rPr>
              <a:t>当高密度导致数据库临时需要等待它所请求的资源时，必须在集群中移动的客户容量</a:t>
            </a:r>
            <a:r>
              <a:rPr lang="en-US" altLang="zh-CN" b="0" i="0" dirty="0">
                <a:solidFill>
                  <a:srgbClr val="2E3033"/>
                </a:solidFill>
                <a:effectLst/>
                <a:latin typeface="Arial" panose="020B0604020202020204" pitchFamily="34" charset="0"/>
              </a:rPr>
              <a:t>(</a:t>
            </a:r>
            <a:r>
              <a:rPr lang="zh-CN" altLang="en-US" b="0" i="0" dirty="0">
                <a:solidFill>
                  <a:srgbClr val="2E3033"/>
                </a:solidFill>
                <a:effectLst/>
                <a:latin typeface="Arial" panose="020B0604020202020204" pitchFamily="34" charset="0"/>
              </a:rPr>
              <a:t>以核心为单位</a:t>
            </a:r>
            <a:r>
              <a:rPr lang="en-US" altLang="zh-CN" b="0" i="0" dirty="0">
                <a:solidFill>
                  <a:srgbClr val="2E3033"/>
                </a:solidFill>
                <a:effectLst/>
                <a:latin typeface="Arial" panose="020B0604020202020204" pitchFamily="34" charset="0"/>
              </a:rPr>
              <a:t>)</a:t>
            </a:r>
            <a:r>
              <a:rPr lang="zh-CN" altLang="en-US" b="0" i="0" dirty="0">
                <a:solidFill>
                  <a:srgbClr val="2E3033"/>
                </a:solidFill>
                <a:effectLst/>
                <a:latin typeface="Arial" panose="020B0604020202020204" pitchFamily="34" charset="0"/>
              </a:rPr>
              <a:t>的相对数量。</a:t>
            </a:r>
            <a:endParaRPr lang="en-US" altLang="zh-CN" sz="1200" b="0" i="0" u="none" strike="noStrike" baseline="0" dirty="0">
              <a:latin typeface="LinLibertineT"/>
            </a:endParaRPr>
          </a:p>
          <a:p>
            <a:r>
              <a:rPr lang="zh-CN" altLang="en-US" sz="1200" b="0" i="0" u="none" strike="noStrike" baseline="0" dirty="0">
                <a:latin typeface="LinLibertineT"/>
              </a:rPr>
              <a:t>使用</a:t>
            </a:r>
            <a:r>
              <a:rPr lang="en-US" altLang="zh-CN" sz="1200" b="0" i="0" u="none" strike="noStrike" baseline="0" dirty="0">
                <a:latin typeface="LinLibertineT"/>
              </a:rPr>
              <a:t>gen5</a:t>
            </a:r>
            <a:r>
              <a:rPr lang="zh-CN" altLang="en-US" sz="1200" b="0" i="0" u="none" strike="noStrike" baseline="0" dirty="0">
                <a:latin typeface="LinLibertineT"/>
              </a:rPr>
              <a:t>中一个控制</a:t>
            </a:r>
            <a:r>
              <a:rPr lang="en-US" altLang="zh-CN" sz="1200" b="0" i="0" u="none" strike="noStrike" baseline="0" dirty="0">
                <a:latin typeface="LinLibertineT"/>
              </a:rPr>
              <a:t>DB</a:t>
            </a:r>
            <a:r>
              <a:rPr lang="zh-CN" altLang="en-US" sz="1200" b="0" i="0" u="none" strike="noStrike" baseline="0" dirty="0">
                <a:latin typeface="LinLibertineT"/>
              </a:rPr>
              <a:t>允许密度的参数，使得能够进行这种特殊的测量，允许比原先设定的更多的数据库进入</a:t>
            </a:r>
            <a:endParaRPr lang="zh-CN" altLang="en-US" dirty="0"/>
          </a:p>
        </p:txBody>
      </p:sp>
      <p:sp>
        <p:nvSpPr>
          <p:cNvPr id="4" name="灯片编号占位符 3"/>
          <p:cNvSpPr>
            <a:spLocks noGrp="1"/>
          </p:cNvSpPr>
          <p:nvPr>
            <p:ph type="sldNum" sz="quarter" idx="5"/>
          </p:nvPr>
        </p:nvSpPr>
        <p:spPr/>
        <p:txBody>
          <a:bodyPr/>
          <a:lstStyle/>
          <a:p>
            <a:fld id="{0A8C5610-7CDB-4087-B586-4C00CCC8EB60}" type="slidenum">
              <a:rPr lang="zh-CN" altLang="en-US" smtClean="0"/>
              <a:t>4</a:t>
            </a:fld>
            <a:endParaRPr lang="zh-CN" altLang="en-US"/>
          </a:p>
        </p:txBody>
      </p:sp>
    </p:spTree>
    <p:extLst>
      <p:ext uri="{BB962C8B-B14F-4D97-AF65-F5344CB8AC3E}">
        <p14:creationId xmlns:p14="http://schemas.microsoft.com/office/powerpoint/2010/main" val="3611658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baseline="0" dirty="0">
                <a:latin typeface="LinLibertineT"/>
              </a:rPr>
              <a:t>Rings:</a:t>
            </a:r>
            <a:r>
              <a:rPr lang="zh-CN" altLang="en-US" sz="1200" b="0" i="0" u="none" strike="noStrike" baseline="0" dirty="0">
                <a:latin typeface="LinLibertineT"/>
              </a:rPr>
              <a:t>不同的</a:t>
            </a:r>
            <a:r>
              <a:rPr lang="en-US" altLang="zh-CN" sz="1200" b="0" i="0" u="none" strike="noStrike" baseline="0" dirty="0">
                <a:latin typeface="LinLibertineT"/>
              </a:rPr>
              <a:t>Azure</a:t>
            </a:r>
            <a:r>
              <a:rPr lang="zh-CN" altLang="en-US" sz="1200" b="0" i="0" u="none" strike="noStrike" baseline="0" dirty="0">
                <a:latin typeface="LinLibertineT"/>
              </a:rPr>
              <a:t>服务占用不同的环，每个环大小不同，包含</a:t>
            </a:r>
            <a:r>
              <a:rPr lang="en-US" altLang="zh-CN" sz="1200" b="0" i="0" u="none" strike="noStrike" baseline="0" dirty="0">
                <a:latin typeface="LinLibertineT"/>
              </a:rPr>
              <a:t>50-150</a:t>
            </a:r>
            <a:r>
              <a:rPr lang="zh-CN" altLang="en-US" sz="1200" b="0" i="0" u="none" strike="noStrike" baseline="0" dirty="0">
                <a:latin typeface="LinLibertineT"/>
              </a:rPr>
              <a:t>个节点不等。被认为是从硬件</a:t>
            </a:r>
            <a:r>
              <a:rPr lang="en-US" altLang="zh-CN" sz="1200" b="0" i="0" u="none" strike="noStrike" baseline="0" dirty="0">
                <a:latin typeface="LinLibertineT"/>
              </a:rPr>
              <a:t>SKU</a:t>
            </a:r>
            <a:r>
              <a:rPr lang="zh-CN" altLang="en-US" sz="1200" b="0" i="0" u="none" strike="noStrike" baseline="0" dirty="0">
                <a:latin typeface="LinLibertineT"/>
              </a:rPr>
              <a:t>上看同构的（相同的</a:t>
            </a:r>
            <a:r>
              <a:rPr lang="en-US" altLang="zh-CN" sz="1200" b="0" i="0" u="none" strike="noStrike" baseline="0" dirty="0">
                <a:latin typeface="LinLibertineT"/>
              </a:rPr>
              <a:t>gen</a:t>
            </a:r>
            <a:r>
              <a:rPr lang="zh-CN" altLang="en-US" sz="1200" b="0" i="0" u="none" strike="noStrike" baseline="0" dirty="0">
                <a:latin typeface="LinLibertineT"/>
              </a:rPr>
              <a:t>编号）</a:t>
            </a:r>
            <a:endParaRPr lang="en-US" altLang="zh-CN" sz="1200" b="0" i="0" u="none" strike="noStrike" baseline="0" dirty="0">
              <a:latin typeface="LinLibertine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u="none" strike="noStrike" baseline="0" dirty="0">
                <a:latin typeface="LinLibertineT"/>
              </a:rPr>
              <a:t>资源比率（</a:t>
            </a:r>
            <a:r>
              <a:rPr lang="en-US" altLang="zh-CN" sz="1200" b="0" i="0" u="none" strike="noStrike" baseline="0" dirty="0">
                <a:latin typeface="LinLibertineT"/>
              </a:rPr>
              <a:t>CPU/memory</a:t>
            </a:r>
            <a:r>
              <a:rPr lang="zh-CN" altLang="en-US" sz="1200" b="0" i="0" u="none" strike="noStrike" baseline="0" dirty="0">
                <a:latin typeface="LinLibertineT"/>
              </a:rPr>
              <a:t>，</a:t>
            </a:r>
            <a:r>
              <a:rPr lang="en-US" altLang="zh-CN" sz="1200" b="0" i="0" u="none" strike="noStrike" baseline="0" dirty="0">
                <a:latin typeface="LinLibertineT"/>
              </a:rPr>
              <a:t>memory/local storage</a:t>
            </a:r>
            <a:r>
              <a:rPr lang="zh-CN" altLang="en-US" sz="1200" b="0" i="0" u="none" strike="noStrike" baseline="0" dirty="0">
                <a:latin typeface="LinLibertineT"/>
              </a:rPr>
              <a:t>）影响整体的运行效率，需要与需求对齐</a:t>
            </a:r>
            <a:endParaRPr lang="en-US" altLang="zh-CN" sz="1200" b="0" i="0" u="none" strike="noStrike" baseline="0" dirty="0">
              <a:latin typeface="LinLibertineT"/>
            </a:endParaRPr>
          </a:p>
          <a:p>
            <a:pPr algn="l"/>
            <a:r>
              <a:rPr lang="en-US" altLang="zh-CN" sz="1200" b="0" i="0" u="none" strike="noStrike" baseline="0" dirty="0">
                <a:latin typeface="LinLibertineT"/>
              </a:rPr>
              <a:t>Remote-stored database</a:t>
            </a:r>
            <a:r>
              <a:rPr lang="zh-CN" altLang="en-US" sz="1200" b="0" i="0" u="none" strike="noStrike" baseline="0" dirty="0">
                <a:latin typeface="LinLibertineT"/>
              </a:rPr>
              <a:t>：</a:t>
            </a:r>
            <a:r>
              <a:rPr lang="zh-CN" altLang="en-US" b="0" i="0" dirty="0">
                <a:solidFill>
                  <a:srgbClr val="2E3033"/>
                </a:solidFill>
                <a:effectLst/>
                <a:latin typeface="Arial" panose="020B0604020202020204" pitchFamily="34" charset="0"/>
              </a:rPr>
              <a:t>这些数据库</a:t>
            </a:r>
            <a:r>
              <a:rPr lang="en-US" altLang="zh-CN" b="0" i="0" dirty="0">
                <a:solidFill>
                  <a:srgbClr val="2E3033"/>
                </a:solidFill>
                <a:effectLst/>
                <a:latin typeface="Arial" panose="020B0604020202020204" pitchFamily="34" charset="0"/>
              </a:rPr>
              <a:t>SQL</a:t>
            </a:r>
            <a:r>
              <a:rPr lang="zh-CN" altLang="en-US" b="0" i="0" dirty="0">
                <a:solidFill>
                  <a:srgbClr val="2E3033"/>
                </a:solidFill>
                <a:effectLst/>
                <a:latin typeface="Arial" panose="020B0604020202020204" pitchFamily="34" charset="0"/>
              </a:rPr>
              <a:t>数据和日志文件 与 计算节点是远程存储的，</a:t>
            </a:r>
            <a:r>
              <a:rPr lang="en-US" altLang="zh-CN" sz="1800" b="0" i="0" u="none" strike="noStrike" baseline="0" dirty="0">
                <a:latin typeface="LinLibertineT"/>
              </a:rPr>
              <a:t>Standard </a:t>
            </a:r>
            <a:r>
              <a:rPr lang="en-US" altLang="zh-CN" sz="1800" b="0" i="0" u="none" strike="noStrike" baseline="0" dirty="0" err="1">
                <a:latin typeface="LinLibertineT"/>
              </a:rPr>
              <a:t>DTU”and</a:t>
            </a:r>
            <a:r>
              <a:rPr lang="en-US" altLang="zh-CN" sz="1800" b="0" i="0" u="none" strike="noStrike" baseline="0" dirty="0">
                <a:latin typeface="LinLibertineT"/>
              </a:rPr>
              <a:t> “General Purpose </a:t>
            </a:r>
            <a:r>
              <a:rPr lang="en-US" altLang="zh-CN" sz="1800" b="0" i="0" u="none" strike="noStrike" baseline="0" dirty="0" err="1">
                <a:latin typeface="LinLibertineT"/>
              </a:rPr>
              <a:t>VCore</a:t>
            </a:r>
            <a:r>
              <a:rPr lang="en-US" altLang="zh-CN" sz="1800" b="0" i="0" u="none" strike="noStrike" baseline="0" dirty="0">
                <a:latin typeface="LinLibertineT"/>
              </a:rPr>
              <a:t>” (GP)</a:t>
            </a:r>
            <a:endParaRPr lang="en-US" altLang="zh-CN" b="0" i="0" dirty="0">
              <a:solidFill>
                <a:srgbClr val="2E3033"/>
              </a:solidFill>
              <a:effectLst/>
              <a:latin typeface="Arial" panose="020B0604020202020204" pitchFamily="34" charset="0"/>
            </a:endParaRPr>
          </a:p>
          <a:p>
            <a:pPr algn="l"/>
            <a:r>
              <a:rPr lang="en-US" altLang="zh-CN" b="0" i="0" dirty="0">
                <a:solidFill>
                  <a:srgbClr val="2E3033"/>
                </a:solidFill>
                <a:effectLst/>
                <a:latin typeface="Arial" panose="020B0604020202020204" pitchFamily="34" charset="0"/>
              </a:rPr>
              <a:t>Local-stored database</a:t>
            </a:r>
            <a:r>
              <a:rPr lang="zh-CN" altLang="en-US" b="0" i="0" dirty="0">
                <a:solidFill>
                  <a:srgbClr val="2E3033"/>
                </a:solidFill>
                <a:effectLst/>
                <a:latin typeface="Arial" panose="020B0604020202020204" pitchFamily="34" charset="0"/>
              </a:rPr>
              <a:t>：数据库文件存放在计算节点本地</a:t>
            </a:r>
            <a:r>
              <a:rPr lang="en-US" altLang="zh-CN" b="0" i="0" dirty="0" err="1">
                <a:solidFill>
                  <a:srgbClr val="2E3033"/>
                </a:solidFill>
                <a:effectLst/>
                <a:latin typeface="Arial" panose="020B0604020202020204" pitchFamily="34" charset="0"/>
              </a:rPr>
              <a:t>ssd</a:t>
            </a:r>
            <a:r>
              <a:rPr lang="zh-CN" altLang="en-US" b="0" i="0" dirty="0">
                <a:solidFill>
                  <a:srgbClr val="2E3033"/>
                </a:solidFill>
                <a:effectLst/>
                <a:latin typeface="Arial" panose="020B0604020202020204" pitchFamily="34" charset="0"/>
              </a:rPr>
              <a:t>盘上，</a:t>
            </a:r>
            <a:r>
              <a:rPr lang="en-US" altLang="zh-CN" sz="1800" b="0" i="0" u="none" strike="noStrike" baseline="0" dirty="0">
                <a:latin typeface="LinLibertineT"/>
              </a:rPr>
              <a:t>Premium DTU” and “Business Critical </a:t>
            </a:r>
            <a:r>
              <a:rPr lang="en-US" altLang="zh-CN" sz="1800" b="0" i="0" u="none" strike="noStrike" baseline="0" dirty="0" err="1">
                <a:latin typeface="LinLibertineT"/>
              </a:rPr>
              <a:t>VCore</a:t>
            </a:r>
            <a:r>
              <a:rPr lang="en-US" altLang="zh-CN" sz="1800" b="0" i="0" u="none" strike="noStrike" baseline="0" dirty="0">
                <a:latin typeface="LinLibertineT"/>
              </a:rPr>
              <a:t>” (BC)</a:t>
            </a:r>
          </a:p>
          <a:p>
            <a:pPr algn="l"/>
            <a:r>
              <a:rPr lang="en-US" altLang="zh-CN" sz="1800" b="0" i="0" u="none" strike="noStrike" baseline="0" dirty="0">
                <a:solidFill>
                  <a:srgbClr val="2E3033"/>
                </a:solidFill>
                <a:effectLst/>
                <a:latin typeface="LinLibertineT"/>
              </a:rPr>
              <a:t>Local-stored database </a:t>
            </a:r>
            <a:r>
              <a:rPr lang="zh-CN" altLang="en-US" sz="1800" b="0" i="0" u="none" strike="noStrike" baseline="0" dirty="0">
                <a:solidFill>
                  <a:srgbClr val="2E3033"/>
                </a:solidFill>
                <a:effectLst/>
                <a:latin typeface="LinLibertineT"/>
              </a:rPr>
              <a:t>查询处理性能更优，但是从提供者角度看成本却更高，因为</a:t>
            </a:r>
            <a:r>
              <a:rPr lang="en-US" altLang="zh-CN" sz="1800" b="0" i="0" u="none" strike="noStrike" baseline="0" dirty="0" err="1">
                <a:solidFill>
                  <a:srgbClr val="2E3033"/>
                </a:solidFill>
                <a:effectLst/>
                <a:latin typeface="LinLibertineT"/>
              </a:rPr>
              <a:t>ssd</a:t>
            </a:r>
            <a:r>
              <a:rPr lang="zh-CN" altLang="en-US" sz="1800" b="0" i="0" u="none" strike="noStrike" baseline="0" dirty="0">
                <a:solidFill>
                  <a:srgbClr val="2E3033"/>
                </a:solidFill>
                <a:effectLst/>
                <a:latin typeface="LinLibertineT"/>
              </a:rPr>
              <a:t>和复制成本</a:t>
            </a:r>
            <a:endParaRPr lang="en-US" altLang="zh-CN" sz="1800" b="0" i="0" u="none" strike="noStrike" baseline="0" dirty="0">
              <a:solidFill>
                <a:srgbClr val="2E3033"/>
              </a:solidFill>
              <a:effectLst/>
              <a:latin typeface="LinLibertineT"/>
            </a:endParaRPr>
          </a:p>
          <a:p>
            <a:pPr algn="l"/>
            <a:r>
              <a:rPr lang="en-US" altLang="zh-CN" sz="1800" b="0" i="0" u="none" strike="noStrike" baseline="0" dirty="0">
                <a:solidFill>
                  <a:srgbClr val="2E3033"/>
                </a:solidFill>
                <a:effectLst/>
                <a:latin typeface="LinLibertineT"/>
              </a:rPr>
              <a:t>SQL</a:t>
            </a:r>
            <a:r>
              <a:rPr lang="zh-CN" altLang="en-US" sz="1800" b="0" i="0" u="none" strike="noStrike" baseline="0" dirty="0">
                <a:solidFill>
                  <a:srgbClr val="2E3033"/>
                </a:solidFill>
                <a:effectLst/>
                <a:latin typeface="LinLibertineT"/>
              </a:rPr>
              <a:t>引擎处理</a:t>
            </a:r>
            <a:r>
              <a:rPr lang="en-US" altLang="zh-CN" sz="1800" b="0" i="0" u="none" strike="noStrike" baseline="0" dirty="0">
                <a:solidFill>
                  <a:srgbClr val="2E3033"/>
                </a:solidFill>
                <a:effectLst/>
                <a:latin typeface="LinLibertineT"/>
              </a:rPr>
              <a:t>SQL</a:t>
            </a:r>
            <a:r>
              <a:rPr lang="zh-CN" altLang="en-US" sz="1800" b="0" i="0" u="none" strike="noStrike" baseline="0" dirty="0">
                <a:solidFill>
                  <a:srgbClr val="2E3033"/>
                </a:solidFill>
                <a:effectLst/>
                <a:latin typeface="LinLibertineT"/>
              </a:rPr>
              <a:t>查询，其余部分只关心资源消耗和释放的情况。</a:t>
            </a:r>
            <a:r>
              <a:rPr lang="en-US" altLang="zh-CN" sz="1800" b="0" i="0" u="none" strike="noStrike" baseline="0" dirty="0">
                <a:solidFill>
                  <a:srgbClr val="2E3033"/>
                </a:solidFill>
                <a:effectLst/>
                <a:latin typeface="LinLibertineT"/>
              </a:rPr>
              <a:t>CPU</a:t>
            </a:r>
            <a:r>
              <a:rPr lang="zh-CN" altLang="en-US" sz="1800" b="0" i="0" u="none" strike="noStrike" baseline="0" dirty="0">
                <a:solidFill>
                  <a:srgbClr val="2E3033"/>
                </a:solidFill>
                <a:effectLst/>
                <a:latin typeface="LinLibertineT"/>
              </a:rPr>
              <a:t>和</a:t>
            </a:r>
            <a:r>
              <a:rPr lang="en-US" altLang="zh-CN" sz="1800" b="0" i="0" u="none" strike="noStrike" baseline="0" dirty="0">
                <a:solidFill>
                  <a:srgbClr val="2E3033"/>
                </a:solidFill>
                <a:effectLst/>
                <a:latin typeface="LinLibertineT"/>
              </a:rPr>
              <a:t>memory</a:t>
            </a:r>
            <a:r>
              <a:rPr lang="zh-CN" altLang="en-US" sz="1800" b="0" i="0" u="none" strike="noStrike" baseline="0" dirty="0">
                <a:solidFill>
                  <a:srgbClr val="2E3033"/>
                </a:solidFill>
                <a:effectLst/>
                <a:latin typeface="LinLibertineT"/>
              </a:rPr>
              <a:t>是简单的，但是</a:t>
            </a:r>
            <a:r>
              <a:rPr lang="en-US" altLang="zh-CN" sz="1800" b="0" i="0" u="none" strike="noStrike" baseline="0" dirty="0">
                <a:solidFill>
                  <a:srgbClr val="2E3033"/>
                </a:solidFill>
                <a:effectLst/>
                <a:latin typeface="LinLibertineT"/>
              </a:rPr>
              <a:t>disk</a:t>
            </a:r>
            <a:r>
              <a:rPr lang="zh-CN" altLang="en-US" sz="1800" b="0" i="0" u="none" strike="noStrike" baseline="0" dirty="0">
                <a:solidFill>
                  <a:srgbClr val="2E3033"/>
                </a:solidFill>
                <a:effectLst/>
                <a:latin typeface="LinLibertineT"/>
              </a:rPr>
              <a:t>有点微妙，特别是在上面讨论的不同版本上</a:t>
            </a:r>
            <a:endParaRPr lang="en-US" altLang="zh-CN" b="0" i="0" dirty="0">
              <a:solidFill>
                <a:srgbClr val="2E30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LinLibertineT"/>
              </a:rPr>
              <a:t>箱型图</a:t>
            </a:r>
            <a:r>
              <a:rPr lang="en-US" altLang="zh-CN" sz="1200" dirty="0">
                <a:latin typeface="LinLibertineT"/>
              </a:rPr>
              <a:t>box-plot</a:t>
            </a:r>
            <a:r>
              <a:rPr lang="zh-CN" altLang="en-US" sz="1200" dirty="0">
                <a:latin typeface="LinLibertineT"/>
              </a:rPr>
              <a:t>：用于显示一组数据的分散情况，最大</a:t>
            </a:r>
            <a:r>
              <a:rPr lang="en-US" altLang="zh-CN" sz="1200" dirty="0">
                <a:latin typeface="LinLibertineT"/>
              </a:rPr>
              <a:t>/</a:t>
            </a:r>
            <a:r>
              <a:rPr lang="zh-CN" altLang="en-US" sz="1200" dirty="0">
                <a:latin typeface="LinLibertineT"/>
              </a:rPr>
              <a:t>最小</a:t>
            </a:r>
            <a:r>
              <a:rPr lang="en-US" altLang="zh-CN" sz="1200" dirty="0">
                <a:latin typeface="LinLibertineT"/>
              </a:rPr>
              <a:t>/</a:t>
            </a:r>
            <a:r>
              <a:rPr lang="zh-CN" altLang="en-US" sz="1200" dirty="0">
                <a:latin typeface="LinLibertineT"/>
              </a:rPr>
              <a:t>中位数</a:t>
            </a:r>
            <a:r>
              <a:rPr lang="en-US" altLang="zh-CN" sz="1200" dirty="0">
                <a:latin typeface="LinLibertineT"/>
              </a:rPr>
              <a:t>/</a:t>
            </a:r>
            <a:r>
              <a:rPr lang="zh-CN" altLang="en-US" sz="1200" dirty="0">
                <a:latin typeface="LinLibertineT"/>
              </a:rPr>
              <a:t>上下四分位数</a:t>
            </a:r>
            <a:endParaRPr lang="en-US" altLang="zh-CN" sz="1200" dirty="0">
              <a:latin typeface="LinLibertine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2E3033"/>
                </a:solidFill>
                <a:effectLst/>
                <a:latin typeface="Arial" panose="020B0604020202020204" pitchFamily="34" charset="0"/>
              </a:rPr>
              <a:t>3(a)</a:t>
            </a:r>
            <a:r>
              <a:rPr lang="zh-CN" altLang="en-US" b="0" i="0" dirty="0">
                <a:solidFill>
                  <a:srgbClr val="2E3033"/>
                </a:solidFill>
                <a:effectLst/>
                <a:latin typeface="Arial" panose="020B0604020202020204" pitchFamily="34" charset="0"/>
              </a:rPr>
              <a:t>显示了在一个星期内，对于两个不同的</a:t>
            </a:r>
            <a:r>
              <a:rPr lang="en-US" altLang="zh-CN" b="0" i="0" dirty="0">
                <a:solidFill>
                  <a:srgbClr val="2E3033"/>
                </a:solidFill>
                <a:effectLst/>
                <a:latin typeface="Arial" panose="020B0604020202020204" pitchFamily="34" charset="0"/>
              </a:rPr>
              <a:t>Azure</a:t>
            </a:r>
            <a:r>
              <a:rPr lang="zh-CN" altLang="en-US" b="0" i="0" dirty="0">
                <a:solidFill>
                  <a:srgbClr val="2E3033"/>
                </a:solidFill>
                <a:effectLst/>
                <a:latin typeface="Arial" panose="020B0604020202020204" pitchFamily="34" charset="0"/>
              </a:rPr>
              <a:t>区域，每个集群中</a:t>
            </a:r>
            <a:r>
              <a:rPr lang="en-US" altLang="zh-CN" b="0" i="0" dirty="0">
                <a:solidFill>
                  <a:srgbClr val="2E3033"/>
                </a:solidFill>
                <a:effectLst/>
                <a:latin typeface="Arial" panose="020B0604020202020204" pitchFamily="34" charset="0"/>
              </a:rPr>
              <a:t>local-store</a:t>
            </a:r>
            <a:r>
              <a:rPr lang="zh-CN" altLang="en-US" b="0" i="0" dirty="0">
                <a:solidFill>
                  <a:srgbClr val="2E3033"/>
                </a:solidFill>
                <a:effectLst/>
                <a:latin typeface="Arial" panose="020B0604020202020204" pitchFamily="34" charset="0"/>
              </a:rPr>
              <a:t>数据库的占比，箱型图上的</a:t>
            </a:r>
            <a:r>
              <a:rPr lang="en-US" altLang="zh-CN" b="0" i="0" dirty="0">
                <a:solidFill>
                  <a:srgbClr val="2E3033"/>
                </a:solidFill>
                <a:effectLst/>
                <a:latin typeface="Arial" panose="020B0604020202020204" pitchFamily="34" charset="0"/>
              </a:rPr>
              <a:t>x</a:t>
            </a:r>
            <a:r>
              <a:rPr lang="zh-CN" altLang="en-US" b="0" i="0" dirty="0">
                <a:solidFill>
                  <a:srgbClr val="2E3033"/>
                </a:solidFill>
                <a:effectLst/>
                <a:latin typeface="Arial" panose="020B0604020202020204" pitchFamily="34" charset="0"/>
              </a:rPr>
              <a:t>表示该</a:t>
            </a:r>
            <a:r>
              <a:rPr lang="en-US" altLang="zh-CN" b="0" i="0" dirty="0">
                <a:solidFill>
                  <a:srgbClr val="2E3033"/>
                </a:solidFill>
                <a:effectLst/>
                <a:latin typeface="Arial" panose="020B0604020202020204" pitchFamily="34" charset="0"/>
              </a:rPr>
              <a:t>region</a:t>
            </a:r>
            <a:r>
              <a:rPr lang="zh-CN" altLang="en-US" b="0" i="0" dirty="0">
                <a:solidFill>
                  <a:srgbClr val="2E3033"/>
                </a:solidFill>
                <a:effectLst/>
                <a:latin typeface="Arial" panose="020B0604020202020204" pitchFamily="34" charset="0"/>
              </a:rPr>
              <a:t>上的平均。</a:t>
            </a:r>
            <a:endParaRPr lang="en-US" altLang="zh-CN" b="0" i="0" dirty="0">
              <a:solidFill>
                <a:srgbClr val="2E30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dirty="0">
                <a:solidFill>
                  <a:srgbClr val="2E3033"/>
                </a:solidFill>
                <a:effectLst/>
                <a:latin typeface="Arial" panose="020B0604020202020204" pitchFamily="34" charset="0"/>
              </a:rPr>
              <a:t>如果想要通过在两个集群上并行运行来比较一个变化的影响，那么寻找两个相似的集群是重要的。</a:t>
            </a:r>
            <a:endParaRPr lang="en-US" altLang="zh-CN" sz="1200" dirty="0">
              <a:latin typeface="LinLibertine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LinLibertineT"/>
              </a:rPr>
              <a:t>如果这样的两个</a:t>
            </a:r>
            <a:r>
              <a:rPr lang="en-US" altLang="zh-CN" sz="1200" dirty="0">
                <a:latin typeface="LinLibertineT"/>
              </a:rPr>
              <a:t>cluster</a:t>
            </a:r>
            <a:r>
              <a:rPr lang="zh-CN" altLang="en-US" sz="1200" dirty="0">
                <a:latin typeface="LinLibertineT"/>
              </a:rPr>
              <a:t>可能可以找到，还需要相同工作负载、增长行为、相似增删任务仍然具有挑战性</a:t>
            </a:r>
            <a:endParaRPr lang="en-US" altLang="zh-CN" sz="1200" dirty="0">
              <a:latin typeface="LinLibertine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LinLibertine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2E3033"/>
                </a:solidFill>
                <a:effectLst/>
                <a:latin typeface="Arial" panose="020B0604020202020204" pitchFamily="34" charset="0"/>
              </a:rPr>
              <a:t>3(b)</a:t>
            </a:r>
            <a:r>
              <a:rPr lang="zh-CN" altLang="en-US" b="0" i="0" dirty="0">
                <a:solidFill>
                  <a:srgbClr val="2E3033"/>
                </a:solidFill>
                <a:effectLst/>
                <a:latin typeface="Arial" panose="020B0604020202020204" pitchFamily="34" charset="0"/>
              </a:rPr>
              <a:t>显示了一个</a:t>
            </a:r>
            <a:r>
              <a:rPr lang="en-US" altLang="zh-CN" b="0" i="0" dirty="0">
                <a:solidFill>
                  <a:srgbClr val="2E3033"/>
                </a:solidFill>
                <a:effectLst/>
                <a:latin typeface="Arial" panose="020B0604020202020204" pitchFamily="34" charset="0"/>
              </a:rPr>
              <a:t>Azure</a:t>
            </a:r>
            <a:r>
              <a:rPr lang="zh-CN" altLang="en-US" b="0" i="0" dirty="0">
                <a:solidFill>
                  <a:srgbClr val="2E3033"/>
                </a:solidFill>
                <a:effectLst/>
                <a:latin typeface="Arial" panose="020B0604020202020204" pitchFamily="34" charset="0"/>
              </a:rPr>
              <a:t>区域在</a:t>
            </a:r>
            <a:r>
              <a:rPr lang="en-US" altLang="zh-CN" b="0" i="0" dirty="0">
                <a:solidFill>
                  <a:srgbClr val="2E3033"/>
                </a:solidFill>
                <a:effectLst/>
                <a:latin typeface="Arial" panose="020B0604020202020204" pitchFamily="34" charset="0"/>
              </a:rPr>
              <a:t>12</a:t>
            </a:r>
            <a:r>
              <a:rPr lang="zh-CN" altLang="en-US" b="0" i="0" dirty="0">
                <a:solidFill>
                  <a:srgbClr val="2E3033"/>
                </a:solidFill>
                <a:effectLst/>
                <a:latin typeface="Arial" panose="020B0604020202020204" pitchFamily="34" charset="0"/>
              </a:rPr>
              <a:t>小时的白天期间的平均数据库</a:t>
            </a:r>
            <a:r>
              <a:rPr lang="en-US" altLang="zh-CN" b="0" i="0" dirty="0">
                <a:solidFill>
                  <a:srgbClr val="2E3033"/>
                </a:solidFill>
                <a:effectLst/>
                <a:latin typeface="Arial" panose="020B0604020202020204" pitchFamily="34" charset="0"/>
              </a:rPr>
              <a:t>CPU</a:t>
            </a:r>
            <a:r>
              <a:rPr lang="zh-CN" altLang="en-US" b="0" i="0" dirty="0">
                <a:solidFill>
                  <a:srgbClr val="2E3033"/>
                </a:solidFill>
                <a:effectLst/>
                <a:latin typeface="Arial" panose="020B0604020202020204" pitchFamily="34" charset="0"/>
              </a:rPr>
              <a:t>和内存利用率</a:t>
            </a:r>
            <a:endParaRPr lang="en-US" altLang="zh-CN" b="0" i="0" dirty="0">
              <a:solidFill>
                <a:srgbClr val="2E30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2E3033"/>
                </a:solidFill>
                <a:effectLst/>
                <a:latin typeface="Arial" panose="020B0604020202020204" pitchFamily="34" charset="0"/>
              </a:rPr>
              <a:t>大部分数据库的</a:t>
            </a:r>
            <a:r>
              <a:rPr lang="en-US" altLang="zh-CN" b="0" i="0" dirty="0">
                <a:solidFill>
                  <a:srgbClr val="2E3033"/>
                </a:solidFill>
                <a:effectLst/>
                <a:latin typeface="Arial" panose="020B0604020202020204" pitchFamily="34" charset="0"/>
              </a:rPr>
              <a:t>CPU</a:t>
            </a:r>
            <a:r>
              <a:rPr lang="zh-CN" altLang="en-US" b="0" i="0" dirty="0">
                <a:solidFill>
                  <a:srgbClr val="2E3033"/>
                </a:solidFill>
                <a:effectLst/>
                <a:latin typeface="Arial" panose="020B0604020202020204" pitchFamily="34" charset="0"/>
              </a:rPr>
              <a:t>和内存利用率都很低，满负载运行和低负载运行时，资源消耗情况不同，评估得到的效率成本应该是不一样的，因此我们在基准测试框架中避免使用</a:t>
            </a:r>
            <a:r>
              <a:rPr lang="en-US" altLang="zh-CN" b="0" i="0" dirty="0">
                <a:solidFill>
                  <a:srgbClr val="2E3033"/>
                </a:solidFill>
                <a:effectLst/>
                <a:latin typeface="Arial" panose="020B0604020202020204" pitchFamily="34" charset="0"/>
              </a:rPr>
              <a:t>TPC-x</a:t>
            </a:r>
            <a:r>
              <a:rPr lang="zh-CN" altLang="en-US" b="0" i="0" dirty="0">
                <a:solidFill>
                  <a:srgbClr val="2E3033"/>
                </a:solidFill>
                <a:effectLst/>
                <a:latin typeface="Arial" panose="020B0604020202020204" pitchFamily="34" charset="0"/>
              </a:rPr>
              <a:t>基准测试，因此我们选择围绕资源消耗设计一个效率基准框架</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4E679AE3-2790-47EF-AE6C-E34BB49A5A7E}" type="slidenum">
              <a:rPr lang="zh-CN" altLang="en-US" smtClean="0"/>
              <a:t>5</a:t>
            </a:fld>
            <a:endParaRPr lang="zh-CN" altLang="en-US"/>
          </a:p>
        </p:txBody>
      </p:sp>
    </p:spTree>
    <p:extLst>
      <p:ext uri="{BB962C8B-B14F-4D97-AF65-F5344CB8AC3E}">
        <p14:creationId xmlns:p14="http://schemas.microsoft.com/office/powerpoint/2010/main" val="2754026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ServiceFabric</a:t>
            </a:r>
            <a:r>
              <a:rPr lang="zh-CN" altLang="en-US" dirty="0"/>
              <a:t>是一个部署了微服务的分布式平台，是一个</a:t>
            </a:r>
            <a:r>
              <a:rPr lang="en-US" altLang="zh-CN" dirty="0"/>
              <a:t>Azure SQL DB</a:t>
            </a:r>
            <a:r>
              <a:rPr lang="zh-CN" altLang="en-US" dirty="0"/>
              <a:t>运行在其上的协调器框架</a:t>
            </a:r>
            <a:endParaRPr lang="en-US" altLang="zh-CN" dirty="0"/>
          </a:p>
          <a:p>
            <a:r>
              <a:rPr lang="zh-CN" altLang="en-US" dirty="0"/>
              <a:t>每个</a:t>
            </a:r>
            <a:r>
              <a:rPr lang="en-US" altLang="zh-CN" dirty="0"/>
              <a:t>Azure region</a:t>
            </a:r>
            <a:r>
              <a:rPr lang="zh-CN" altLang="en-US" dirty="0"/>
              <a:t>被打散为多个</a:t>
            </a:r>
            <a:r>
              <a:rPr lang="en-US" altLang="zh-CN" dirty="0"/>
              <a:t>Service Fabric cluster</a:t>
            </a:r>
            <a:r>
              <a:rPr lang="zh-CN" altLang="en-US" dirty="0"/>
              <a:t>，</a:t>
            </a:r>
            <a:r>
              <a:rPr lang="en-US" altLang="zh-CN" dirty="0"/>
              <a:t>control/data plane service</a:t>
            </a:r>
            <a:r>
              <a:rPr lang="zh-CN" altLang="en-US" dirty="0"/>
              <a:t>，每个节点预定义一个逻辑容量作为触发</a:t>
            </a:r>
            <a:r>
              <a:rPr lang="en-US" altLang="zh-CN" dirty="0"/>
              <a:t>failover</a:t>
            </a:r>
            <a:r>
              <a:rPr lang="zh-CN" altLang="en-US" dirty="0"/>
              <a:t>的阈值</a:t>
            </a:r>
            <a:endParaRPr lang="en-US" altLang="zh-CN" dirty="0"/>
          </a:p>
          <a:p>
            <a:r>
              <a:rPr lang="en-US" altLang="zh-CN" dirty="0"/>
              <a:t>PLB</a:t>
            </a:r>
            <a:r>
              <a:rPr lang="zh-CN" altLang="en-US" dirty="0"/>
              <a:t>是</a:t>
            </a:r>
            <a:r>
              <a:rPr lang="en-US" altLang="zh-CN" dirty="0"/>
              <a:t>SF</a:t>
            </a:r>
            <a:r>
              <a:rPr lang="zh-CN" altLang="en-US" dirty="0"/>
              <a:t>的一部分，决定数据库的位置和移动，每一个副本需要向</a:t>
            </a:r>
            <a:r>
              <a:rPr lang="en-US" altLang="zh-CN" dirty="0"/>
              <a:t>PLB</a:t>
            </a:r>
            <a:r>
              <a:rPr lang="zh-CN" altLang="en-US" dirty="0"/>
              <a:t>报告他们的</a:t>
            </a:r>
            <a:r>
              <a:rPr lang="en-US" altLang="zh-CN" dirty="0"/>
              <a:t>load</a:t>
            </a:r>
            <a:r>
              <a:rPr lang="zh-CN" altLang="en-US" dirty="0"/>
              <a:t>（发生改变或者经过指定时间间隔）</a:t>
            </a:r>
            <a:endParaRPr lang="en-US" altLang="zh-CN" dirty="0"/>
          </a:p>
          <a:p>
            <a:r>
              <a:rPr lang="zh-CN" altLang="en-US" dirty="0"/>
              <a:t>当用户创建数据库，选择一个</a:t>
            </a:r>
            <a:r>
              <a:rPr lang="en-US" altLang="zh-CN" dirty="0"/>
              <a:t>Service Fabric</a:t>
            </a:r>
            <a:r>
              <a:rPr lang="zh-CN" altLang="en-US" dirty="0"/>
              <a:t>后，作为控制节点，这个请求会前进到</a:t>
            </a:r>
            <a:r>
              <a:rPr lang="en-US" altLang="zh-CN" dirty="0"/>
              <a:t>PLB</a:t>
            </a:r>
            <a:r>
              <a:rPr lang="zh-CN" altLang="en-US" dirty="0"/>
              <a:t>，</a:t>
            </a:r>
            <a:r>
              <a:rPr lang="en-US" altLang="zh-CN" dirty="0"/>
              <a:t>PLB</a:t>
            </a:r>
            <a:r>
              <a:rPr lang="zh-CN" altLang="en-US" dirty="0"/>
              <a:t>按照微服务的复制因子分发各副本到不同节点</a:t>
            </a:r>
            <a:endParaRPr lang="en-US" altLang="zh-CN" dirty="0"/>
          </a:p>
          <a:p>
            <a:r>
              <a:rPr lang="zh-CN" altLang="en-US" dirty="0"/>
              <a:t>协调器需要知道各应用的负载以便做出智能的位置决策和在节点负载重时的移动</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404040"/>
                </a:solidFill>
                <a:effectLst/>
                <a:latin typeface="-apple-system"/>
              </a:rPr>
              <a:t>RPC</a:t>
            </a:r>
            <a:r>
              <a:rPr lang="zh-CN" altLang="en-US" b="0" i="0" dirty="0">
                <a:solidFill>
                  <a:srgbClr val="404040"/>
                </a:solidFill>
                <a:effectLst/>
                <a:latin typeface="-apple-system"/>
              </a:rPr>
              <a:t>（</a:t>
            </a:r>
            <a:r>
              <a:rPr lang="en-US" altLang="zh-CN" b="0" i="0" dirty="0">
                <a:solidFill>
                  <a:srgbClr val="404040"/>
                </a:solidFill>
                <a:effectLst/>
                <a:latin typeface="-apple-system"/>
              </a:rPr>
              <a:t>Remote Procedure Call</a:t>
            </a:r>
            <a:r>
              <a:rPr lang="zh-CN" altLang="en-US" b="0" i="0" dirty="0">
                <a:solidFill>
                  <a:srgbClr val="404040"/>
                </a:solidFill>
                <a:effectLst/>
                <a:latin typeface="-apple-system"/>
              </a:rPr>
              <a:t>）远程过程调用，简单的理解是一个节点请求另一个节点提供的服务</a:t>
            </a:r>
          </a:p>
          <a:p>
            <a:r>
              <a:rPr lang="en-US" altLang="zh-CN" dirty="0" err="1"/>
              <a:t>RgManager</a:t>
            </a:r>
            <a:r>
              <a:rPr lang="zh-CN" altLang="en-US" dirty="0"/>
              <a:t>管理节点的资源</a:t>
            </a:r>
            <a:r>
              <a:rPr lang="en-US" altLang="zh-CN" dirty="0"/>
              <a:t>resource metric</a:t>
            </a:r>
            <a:r>
              <a:rPr lang="zh-CN" altLang="en-US" dirty="0"/>
              <a:t>（需要向</a:t>
            </a:r>
            <a:r>
              <a:rPr lang="en-US" altLang="zh-CN" dirty="0"/>
              <a:t>PLB</a:t>
            </a:r>
            <a:r>
              <a:rPr lang="zh-CN" altLang="en-US" dirty="0"/>
              <a:t>报告的</a:t>
            </a:r>
            <a:r>
              <a:rPr lang="en-US" altLang="zh-CN" dirty="0"/>
              <a:t>metric</a:t>
            </a:r>
            <a:r>
              <a:rPr lang="zh-CN" altLang="en-US" dirty="0"/>
              <a:t>），每个节点一个，有专门用于检索各个数据库资源使用情况的</a:t>
            </a:r>
            <a:r>
              <a:rPr lang="en-US" altLang="zh-CN" dirty="0"/>
              <a:t>API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Govern node’s resource and mitigate potential noisy from neighbor performance issues</a:t>
            </a:r>
          </a:p>
          <a:p>
            <a:r>
              <a:rPr lang="zh-CN" altLang="en-US" dirty="0"/>
              <a:t>当需要向</a:t>
            </a:r>
            <a:r>
              <a:rPr lang="en-US" altLang="zh-CN" dirty="0"/>
              <a:t>PLB</a:t>
            </a:r>
            <a:r>
              <a:rPr lang="zh-CN" altLang="en-US" dirty="0"/>
              <a:t>报告时，首先向</a:t>
            </a:r>
            <a:r>
              <a:rPr lang="en-US" altLang="zh-CN" dirty="0" err="1"/>
              <a:t>RgManager</a:t>
            </a:r>
            <a:r>
              <a:rPr lang="zh-CN" altLang="en-US" dirty="0"/>
              <a:t>发起一个</a:t>
            </a:r>
            <a:r>
              <a:rPr lang="en-US" altLang="zh-CN" dirty="0"/>
              <a:t>RPC</a:t>
            </a:r>
            <a:r>
              <a:rPr lang="zh-CN" altLang="en-US" dirty="0"/>
              <a:t>，由</a:t>
            </a:r>
            <a:r>
              <a:rPr lang="en-US" altLang="zh-CN" dirty="0" err="1"/>
              <a:t>RgManager</a:t>
            </a:r>
            <a:r>
              <a:rPr lang="zh-CN" altLang="en-US" dirty="0"/>
              <a:t>计算并记录后返回给</a:t>
            </a:r>
            <a:r>
              <a:rPr lang="en-US" altLang="zh-CN" dirty="0"/>
              <a:t>DB</a:t>
            </a:r>
            <a:r>
              <a:rPr lang="zh-CN" altLang="en-US" dirty="0"/>
              <a:t>，再向</a:t>
            </a:r>
            <a:r>
              <a:rPr lang="en-US" altLang="zh-CN" dirty="0"/>
              <a:t>PLB</a:t>
            </a:r>
            <a:r>
              <a:rPr lang="zh-CN" altLang="en-US" dirty="0"/>
              <a:t>报告</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0A8C5610-7CDB-4087-B586-4C00CCC8EB60}" type="slidenum">
              <a:rPr lang="zh-CN" altLang="en-US" smtClean="0"/>
              <a:t>6</a:t>
            </a:fld>
            <a:endParaRPr lang="zh-CN" altLang="en-US"/>
          </a:p>
        </p:txBody>
      </p:sp>
    </p:spTree>
    <p:extLst>
      <p:ext uri="{BB962C8B-B14F-4D97-AF65-F5344CB8AC3E}">
        <p14:creationId xmlns:p14="http://schemas.microsoft.com/office/powerpoint/2010/main" val="2720845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重定向</a:t>
            </a:r>
            <a:r>
              <a:rPr lang="en-US" altLang="zh-CN" dirty="0"/>
              <a:t>RPC</a:t>
            </a:r>
            <a:r>
              <a:rPr lang="zh-CN" altLang="en-US" dirty="0"/>
              <a:t>到一个指定的模型中计算来返回结果，</a:t>
            </a:r>
            <a:r>
              <a:rPr lang="zh-CN" altLang="en-US" b="0" i="0" dirty="0">
                <a:solidFill>
                  <a:srgbClr val="2E3033"/>
                </a:solidFill>
                <a:effectLst/>
                <a:latin typeface="Arial" panose="020B0604020202020204" pitchFamily="34" charset="0"/>
              </a:rPr>
              <a:t>而不是返回实际的资源利用率</a:t>
            </a:r>
            <a:endParaRPr lang="en-US" altLang="zh-CN" dirty="0"/>
          </a:p>
          <a:p>
            <a:r>
              <a:rPr lang="en-US" altLang="zh-CN" dirty="0"/>
              <a:t>Resource model</a:t>
            </a:r>
            <a:r>
              <a:rPr lang="zh-CN" altLang="en-US" dirty="0"/>
              <a:t>在</a:t>
            </a:r>
            <a:r>
              <a:rPr lang="en-US" altLang="zh-CN" dirty="0" err="1"/>
              <a:t>RgManager</a:t>
            </a:r>
            <a:r>
              <a:rPr lang="zh-CN" altLang="en-US" dirty="0"/>
              <a:t>内，他们能够捕获产品的资源行为</a:t>
            </a:r>
            <a:r>
              <a:rPr lang="en-US" altLang="zh-CN" dirty="0"/>
              <a:t>, </a:t>
            </a:r>
            <a:r>
              <a:rPr lang="zh-CN" altLang="en-US" dirty="0"/>
              <a:t>主要是要向</a:t>
            </a:r>
            <a:r>
              <a:rPr lang="en-US" altLang="zh-CN" dirty="0"/>
              <a:t>PLB</a:t>
            </a:r>
            <a:r>
              <a:rPr lang="zh-CN" altLang="en-US" dirty="0"/>
              <a:t>报告的指标，</a:t>
            </a:r>
            <a:r>
              <a:rPr lang="en-US" altLang="zh-CN" dirty="0"/>
              <a:t>disk/CPU/memory.</a:t>
            </a:r>
            <a:r>
              <a:rPr lang="zh-CN" altLang="en-US" dirty="0"/>
              <a:t>后面会讲</a:t>
            </a:r>
            <a:r>
              <a:rPr lang="en-US" altLang="zh-CN" dirty="0"/>
              <a:t>disk usage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trike="sngStrike" dirty="0"/>
              <a:t>Imitate production behavior model,</a:t>
            </a:r>
            <a:r>
              <a:rPr lang="zh-CN" altLang="en-US" strike="sngStrike" dirty="0"/>
              <a:t> 有一个</a:t>
            </a:r>
            <a:r>
              <a:rPr lang="en-US" altLang="zh-CN" strike="sngStrike" dirty="0"/>
              <a:t>stateful/stateless</a:t>
            </a:r>
            <a:r>
              <a:rPr lang="zh-CN" altLang="en-US" strike="sngStrike" dirty="0"/>
              <a:t>的感知通过一个可调的</a:t>
            </a:r>
            <a:r>
              <a:rPr lang="en-US" altLang="zh-CN" strike="sngStrike" dirty="0"/>
              <a:t>persistence</a:t>
            </a:r>
            <a:r>
              <a:rPr lang="zh-CN" altLang="en-US" strike="sngStrike" dirty="0"/>
              <a:t>参数。</a:t>
            </a:r>
            <a:endParaRPr lang="en-US" altLang="zh-CN" strike="sngStrike"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trike="sngStrike" dirty="0"/>
              <a:t>Capture stateless/stateful-allow persistence a adjusted parameter</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协调器、资源行为的模拟、数量管理</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Naming Service</a:t>
            </a:r>
            <a:r>
              <a:rPr lang="zh-CN" altLang="en-US" dirty="0"/>
              <a:t>是</a:t>
            </a:r>
            <a:r>
              <a:rPr lang="en-US" altLang="zh-CN" dirty="0"/>
              <a:t>Service Fabric</a:t>
            </a:r>
            <a:r>
              <a:rPr lang="zh-CN" altLang="en-US" dirty="0"/>
              <a:t>的一部分，存储</a:t>
            </a:r>
            <a:r>
              <a:rPr lang="en-US" altLang="zh-CN" dirty="0"/>
              <a:t>cluster</a:t>
            </a:r>
            <a:r>
              <a:rPr lang="zh-CN" altLang="en-US" dirty="0"/>
              <a:t>中运行服务的元数据</a:t>
            </a:r>
            <a:endParaRPr lang="en-US" altLang="zh-CN" dirty="0"/>
          </a:p>
          <a:p>
            <a:r>
              <a:rPr lang="zh-CN" altLang="en-US" dirty="0"/>
              <a:t>训练好的模型被序列化后写入</a:t>
            </a:r>
            <a:r>
              <a:rPr lang="en-US" altLang="zh-CN" dirty="0"/>
              <a:t>Service Fabric</a:t>
            </a:r>
            <a:r>
              <a:rPr lang="zh-CN" altLang="en-US" dirty="0"/>
              <a:t>的</a:t>
            </a:r>
            <a:r>
              <a:rPr lang="en-US" altLang="zh-CN" dirty="0" err="1"/>
              <a:t>NamingService</a:t>
            </a:r>
            <a:r>
              <a:rPr lang="zh-CN" altLang="en-US" dirty="0"/>
              <a:t>组件</a:t>
            </a:r>
            <a:endParaRPr lang="en-US" altLang="zh-CN" dirty="0"/>
          </a:p>
          <a:p>
            <a:r>
              <a:rPr lang="en-US" altLang="zh-CN" dirty="0" err="1"/>
              <a:t>RgManager</a:t>
            </a:r>
            <a:r>
              <a:rPr lang="zh-CN" altLang="en-US" dirty="0"/>
              <a:t>每</a:t>
            </a:r>
            <a:r>
              <a:rPr lang="en-US" altLang="zh-CN" dirty="0"/>
              <a:t>15</a:t>
            </a:r>
            <a:r>
              <a:rPr lang="zh-CN" altLang="en-US" dirty="0"/>
              <a:t>分钟读取一次</a:t>
            </a:r>
            <a:r>
              <a:rPr lang="en-US" altLang="zh-CN" dirty="0" err="1"/>
              <a:t>NamingService</a:t>
            </a:r>
            <a:r>
              <a:rPr lang="zh-CN" altLang="en-US" dirty="0"/>
              <a:t>的数据，解析后建模型对象（模型描述、适用的数据库，报告给</a:t>
            </a:r>
            <a:r>
              <a:rPr lang="en-US" altLang="zh-CN" dirty="0" err="1"/>
              <a:t>plb</a:t>
            </a:r>
            <a:r>
              <a:rPr lang="zh-CN" altLang="en-US" dirty="0"/>
              <a:t>的周期性）</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2E3033"/>
                </a:solidFill>
                <a:effectLst/>
                <a:latin typeface="Arial" panose="020B0604020202020204" pitchFamily="34" charset="0"/>
              </a:rPr>
              <a:t>Population manager</a:t>
            </a:r>
            <a:r>
              <a:rPr lang="zh-CN" altLang="en-US" b="0" i="0" dirty="0">
                <a:solidFill>
                  <a:srgbClr val="2E3033"/>
                </a:solidFill>
                <a:effectLst/>
                <a:latin typeface="Arial" panose="020B0604020202020204" pitchFamily="34" charset="0"/>
              </a:rPr>
              <a:t>就是数据库的数量管理器，可以通过它进行新数据库的注入和旧库删除</a:t>
            </a:r>
            <a:endParaRPr lang="en-US" altLang="zh-CN" b="0" i="0" dirty="0">
              <a:solidFill>
                <a:srgbClr val="2E30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2E3033"/>
                </a:solidFill>
                <a:effectLst/>
                <a:latin typeface="Arial" panose="020B0604020202020204" pitchFamily="34" charset="0"/>
              </a:rPr>
              <a:t>Daemon</a:t>
            </a:r>
            <a:r>
              <a:rPr lang="zh-CN" altLang="en-US" b="0" i="0" dirty="0">
                <a:solidFill>
                  <a:srgbClr val="2E3033"/>
                </a:solidFill>
                <a:effectLst/>
                <a:latin typeface="Arial" panose="020B0604020202020204" pitchFamily="34" charset="0"/>
              </a:rPr>
              <a:t>后台程序</a:t>
            </a:r>
            <a:endParaRPr lang="en-US" altLang="zh-CN" b="0" i="0" dirty="0">
              <a:solidFill>
                <a:srgbClr val="2E30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2E3033"/>
                </a:solidFill>
                <a:effectLst/>
                <a:latin typeface="Arial" panose="020B0604020202020204" pitchFamily="34" charset="0"/>
              </a:rPr>
              <a:t>在本研究中，</a:t>
            </a:r>
            <a:r>
              <a:rPr lang="en-US" altLang="zh-CN" dirty="0"/>
              <a:t>Population Manager</a:t>
            </a:r>
            <a:r>
              <a:rPr lang="zh-CN" altLang="en-US" b="0" i="0" dirty="0">
                <a:solidFill>
                  <a:srgbClr val="2E3033"/>
                </a:solidFill>
                <a:effectLst/>
                <a:latin typeface="Arial" panose="020B0604020202020204" pitchFamily="34" charset="0"/>
              </a:rPr>
              <a:t>根据工作日</a:t>
            </a:r>
            <a:r>
              <a:rPr lang="en-US" altLang="zh-CN" b="0" i="0" dirty="0">
                <a:solidFill>
                  <a:srgbClr val="2E3033"/>
                </a:solidFill>
                <a:effectLst/>
                <a:latin typeface="Arial" panose="020B0604020202020204" pitchFamily="34" charset="0"/>
              </a:rPr>
              <a:t>/</a:t>
            </a:r>
            <a:r>
              <a:rPr lang="zh-CN" altLang="en-US" b="0" i="0" dirty="0">
                <a:solidFill>
                  <a:srgbClr val="2E3033"/>
                </a:solidFill>
                <a:effectLst/>
                <a:latin typeface="Arial" panose="020B0604020202020204" pitchFamily="34" charset="0"/>
              </a:rPr>
              <a:t>周末模型训练生产创建</a:t>
            </a:r>
            <a:r>
              <a:rPr lang="en-US" altLang="zh-CN" b="0" i="0" dirty="0">
                <a:solidFill>
                  <a:srgbClr val="2E3033"/>
                </a:solidFill>
                <a:effectLst/>
                <a:latin typeface="Arial" panose="020B0604020202020204" pitchFamily="34" charset="0"/>
              </a:rPr>
              <a:t>/</a:t>
            </a:r>
            <a:r>
              <a:rPr lang="zh-CN" altLang="en-US" b="0" i="0" dirty="0">
                <a:solidFill>
                  <a:srgbClr val="2E3033"/>
                </a:solidFill>
                <a:effectLst/>
                <a:latin typeface="Arial" panose="020B0604020202020204" pitchFamily="34" charset="0"/>
              </a:rPr>
              <a:t>删除率</a:t>
            </a:r>
            <a:r>
              <a:rPr lang="en-US" altLang="zh-CN" b="0" i="0" dirty="0">
                <a:solidFill>
                  <a:srgbClr val="2E3033"/>
                </a:solidFill>
                <a:effectLst/>
                <a:latin typeface="Arial" panose="020B0604020202020204" pitchFamily="34" charset="0"/>
              </a:rPr>
              <a:t>,</a:t>
            </a:r>
            <a:r>
              <a:rPr lang="zh-CN" altLang="en-US" b="0" i="0" dirty="0">
                <a:solidFill>
                  <a:srgbClr val="2E3033"/>
                </a:solidFill>
                <a:effectLst/>
                <a:latin typeface="Arial" panose="020B0604020202020204" pitchFamily="34" charset="0"/>
              </a:rPr>
              <a:t>执行创建和删除请求</a:t>
            </a:r>
            <a:endParaRPr lang="en-US" altLang="zh-CN" b="0" i="0" dirty="0">
              <a:solidFill>
                <a:srgbClr val="2E30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2E3033"/>
                </a:solidFill>
                <a:effectLst/>
                <a:latin typeface="Arial" panose="020B0604020202020204" pitchFamily="34" charset="0"/>
              </a:rPr>
              <a:t>它在每个小时的顶部醒来执行，从提供的模型中取样，然后安排下一个小时的创建或删除请求。然后，每个创建和删除请求将使用提供的元数据调用相应的控制平面</a:t>
            </a:r>
            <a:r>
              <a:rPr lang="en-US" altLang="zh-CN" b="0" i="0" dirty="0">
                <a:solidFill>
                  <a:srgbClr val="2E3033"/>
                </a:solidFill>
                <a:effectLst/>
                <a:latin typeface="Arial" panose="020B0604020202020204" pitchFamily="34" charset="0"/>
              </a:rPr>
              <a:t>API</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0A8C5610-7CDB-4087-B586-4C00CCC8EB60}" type="slidenum">
              <a:rPr lang="zh-CN" altLang="en-US" smtClean="0"/>
              <a:t>7</a:t>
            </a:fld>
            <a:endParaRPr lang="zh-CN" altLang="en-US"/>
          </a:p>
        </p:txBody>
      </p:sp>
    </p:spTree>
    <p:extLst>
      <p:ext uri="{BB962C8B-B14F-4D97-AF65-F5344CB8AC3E}">
        <p14:creationId xmlns:p14="http://schemas.microsoft.com/office/powerpoint/2010/main" val="3408942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Imitating Production Resource Behaviors</a:t>
            </a:r>
            <a:endParaRPr lang="en-US" altLang="zh-CN" u="sng" dirty="0"/>
          </a:p>
          <a:p>
            <a:r>
              <a:rPr lang="en-US" altLang="zh-CN" u="sng" dirty="0"/>
              <a:t>Create DB and drop DB Model</a:t>
            </a:r>
            <a:r>
              <a:rPr lang="en-US" altLang="zh-CN" dirty="0"/>
              <a:t>: modeled as an event, occurring probability belongs to a distribution.</a:t>
            </a:r>
            <a:r>
              <a:rPr lang="zh-CN" altLang="en-US" b="0" i="0" dirty="0">
                <a:solidFill>
                  <a:srgbClr val="2E3033"/>
                </a:solidFill>
                <a:effectLst/>
                <a:latin typeface="Arial" panose="020B0604020202020204" pitchFamily="34" charset="0"/>
              </a:rPr>
              <a:t>作为一个事件模型，发生概率属于一个分布。</a:t>
            </a:r>
            <a:r>
              <a:rPr lang="en-US" altLang="zh-CN" dirty="0"/>
              <a:t> execute by population manager</a:t>
            </a:r>
          </a:p>
          <a:p>
            <a:r>
              <a:rPr lang="en-US" altLang="zh-CN" u="sng" dirty="0"/>
              <a:t>Disk usage model</a:t>
            </a:r>
            <a:r>
              <a:rPr lang="en-US" altLang="zh-CN" dirty="0"/>
              <a:t>: modeled various types of disk usage patterns separately.</a:t>
            </a:r>
            <a:r>
              <a:rPr lang="zh-CN" altLang="en-US" b="0" i="0" dirty="0">
                <a:solidFill>
                  <a:srgbClr val="2E3033"/>
                </a:solidFill>
                <a:effectLst/>
                <a:latin typeface="Arial" panose="020B0604020202020204" pitchFamily="34" charset="0"/>
              </a:rPr>
              <a:t> 建模各种类型的磁盘使用模式</a:t>
            </a:r>
            <a:r>
              <a:rPr lang="en-US" altLang="zh-CN" dirty="0"/>
              <a:t>Execute by </a:t>
            </a:r>
            <a:r>
              <a:rPr lang="en-US" altLang="zh-CN" dirty="0" err="1"/>
              <a:t>RgManager</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4E679AE3-2790-47EF-AE6C-E34BB49A5A7E}" type="slidenum">
              <a:rPr lang="zh-CN" altLang="en-US" smtClean="0"/>
              <a:t>8</a:t>
            </a:fld>
            <a:endParaRPr lang="zh-CN" altLang="en-US"/>
          </a:p>
        </p:txBody>
      </p:sp>
    </p:spTree>
    <p:extLst>
      <p:ext uri="{BB962C8B-B14F-4D97-AF65-F5344CB8AC3E}">
        <p14:creationId xmlns:p14="http://schemas.microsoft.com/office/powerpoint/2010/main" val="1727441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2E3033"/>
                </a:solidFill>
                <a:effectLst/>
                <a:latin typeface="Arial" panose="020B0604020202020204" pitchFamily="34" charset="0"/>
              </a:rPr>
              <a:t>两个假设：一个区域内的每个租户环被选中的概率是相等的；按该区域内租户环的总数缩放模型参数的值</a:t>
            </a:r>
            <a:endParaRPr lang="en-US" altLang="zh-CN" b="0" i="0" dirty="0">
              <a:solidFill>
                <a:srgbClr val="2E3033"/>
              </a:solidFill>
              <a:effectLst/>
              <a:latin typeface="Arial" panose="020B0604020202020204" pitchFamily="34" charset="0"/>
            </a:endParaRPr>
          </a:p>
          <a:p>
            <a:r>
              <a:rPr lang="zh-CN" altLang="en-US" b="0" i="0" dirty="0">
                <a:solidFill>
                  <a:srgbClr val="2E3033"/>
                </a:solidFill>
                <a:effectLst/>
                <a:latin typeface="Arial" panose="020B0604020202020204" pitchFamily="34" charset="0"/>
              </a:rPr>
              <a:t>如何选择环不在考虑范围内</a:t>
            </a:r>
            <a:endParaRPr lang="en-US" altLang="zh-CN" b="0" i="0" dirty="0">
              <a:solidFill>
                <a:srgbClr val="2E30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Analyse</a:t>
            </a:r>
            <a:r>
              <a:rPr lang="en-US" altLang="zh-CN" dirty="0"/>
              <a:t> per second or minute,</a:t>
            </a:r>
            <a:r>
              <a:rPr lang="zh-CN" altLang="en-US" dirty="0"/>
              <a:t>出现创建删除事件的可能性很低，所以选了</a:t>
            </a:r>
            <a:r>
              <a:rPr lang="en-US" altLang="zh-CN" dirty="0"/>
              <a:t>hour</a:t>
            </a:r>
          </a:p>
          <a:p>
            <a:r>
              <a:rPr lang="en-US" altLang="zh-CN" dirty="0" err="1"/>
              <a:t>Internal:hour</a:t>
            </a:r>
            <a:endParaRPr lang="en-US" altLang="zh-CN" dirty="0"/>
          </a:p>
          <a:p>
            <a:r>
              <a:rPr lang="en-US" altLang="zh-CN" dirty="0" err="1"/>
              <a:t>Weekday,weekend</a:t>
            </a:r>
            <a:endParaRPr lang="en-US" altLang="zh-CN" dirty="0"/>
          </a:p>
          <a:p>
            <a:r>
              <a:rPr lang="en-US" altLang="zh-CN" dirty="0"/>
              <a:t>Database </a:t>
            </a:r>
            <a:r>
              <a:rPr lang="en-US" altLang="zh-CN" dirty="0" err="1"/>
              <a:t>edition:Standard</a:t>
            </a:r>
            <a:r>
              <a:rPr lang="en-US" altLang="zh-CN" dirty="0"/>
              <a:t>/</a:t>
            </a:r>
            <a:r>
              <a:rPr lang="en-US" altLang="zh-CN" dirty="0" err="1"/>
              <a:t>GP,Premium</a:t>
            </a:r>
            <a:r>
              <a:rPr lang="en-US" altLang="zh-CN" dirty="0"/>
              <a:t>/BC</a:t>
            </a:r>
          </a:p>
          <a:p>
            <a:r>
              <a:rPr lang="en-US" altLang="zh-CN" dirty="0"/>
              <a:t>Weekdays more, Premium/BC databases lower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4E679AE3-2790-47EF-AE6C-E34BB49A5A7E}" type="slidenum">
              <a:rPr lang="zh-CN" altLang="en-US" smtClean="0"/>
              <a:t>9</a:t>
            </a:fld>
            <a:endParaRPr lang="zh-CN" altLang="en-US"/>
          </a:p>
        </p:txBody>
      </p:sp>
    </p:spTree>
    <p:extLst>
      <p:ext uri="{BB962C8B-B14F-4D97-AF65-F5344CB8AC3E}">
        <p14:creationId xmlns:p14="http://schemas.microsoft.com/office/powerpoint/2010/main" val="2450047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AEEEF8-0F7E-443D-AE66-93E1D24F32E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5BBCB88-8F9E-468E-AB02-28D37E0DDE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B74113A-C51E-45BD-A64E-83F4C9BA9E2E}"/>
              </a:ext>
            </a:extLst>
          </p:cNvPr>
          <p:cNvSpPr>
            <a:spLocks noGrp="1"/>
          </p:cNvSpPr>
          <p:nvPr>
            <p:ph type="dt" sz="half" idx="10"/>
          </p:nvPr>
        </p:nvSpPr>
        <p:spPr/>
        <p:txBody>
          <a:bodyPr/>
          <a:lstStyle/>
          <a:p>
            <a:fld id="{D91C4BA2-67F6-474D-A8A3-E7EA65287290}" type="datetime1">
              <a:rPr lang="zh-CN" altLang="en-US" smtClean="0"/>
              <a:t>2021/10/4</a:t>
            </a:fld>
            <a:endParaRPr lang="zh-CN" altLang="en-US"/>
          </a:p>
        </p:txBody>
      </p:sp>
      <p:sp>
        <p:nvSpPr>
          <p:cNvPr id="5" name="页脚占位符 4">
            <a:extLst>
              <a:ext uri="{FF2B5EF4-FFF2-40B4-BE49-F238E27FC236}">
                <a16:creationId xmlns:a16="http://schemas.microsoft.com/office/drawing/2014/main" id="{0102BC49-3C4B-434B-9EA3-954D5A5575F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CB69F19-0030-4323-874A-E465483C5604}"/>
              </a:ext>
            </a:extLst>
          </p:cNvPr>
          <p:cNvSpPr>
            <a:spLocks noGrp="1"/>
          </p:cNvSpPr>
          <p:nvPr>
            <p:ph type="sldNum" sz="quarter" idx="12"/>
          </p:nvPr>
        </p:nvSpPr>
        <p:spPr/>
        <p:txBody>
          <a:bodyPr/>
          <a:lstStyle/>
          <a:p>
            <a:fld id="{F842C779-DDB2-4AE9-AAEF-5470622EC580}" type="slidenum">
              <a:rPr lang="zh-CN" altLang="en-US" smtClean="0"/>
              <a:t>‹#›</a:t>
            </a:fld>
            <a:endParaRPr lang="zh-CN" altLang="en-US"/>
          </a:p>
        </p:txBody>
      </p:sp>
    </p:spTree>
    <p:extLst>
      <p:ext uri="{BB962C8B-B14F-4D97-AF65-F5344CB8AC3E}">
        <p14:creationId xmlns:p14="http://schemas.microsoft.com/office/powerpoint/2010/main" val="529641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20FF1E-F174-4BE3-A9A4-93BFE6864E5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290B27C-FFFB-4E1D-8FC1-CCD0084AFE4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927A258-45F6-4A47-B3E7-C3CF0C958E2A}"/>
              </a:ext>
            </a:extLst>
          </p:cNvPr>
          <p:cNvSpPr>
            <a:spLocks noGrp="1"/>
          </p:cNvSpPr>
          <p:nvPr>
            <p:ph type="dt" sz="half" idx="10"/>
          </p:nvPr>
        </p:nvSpPr>
        <p:spPr/>
        <p:txBody>
          <a:bodyPr/>
          <a:lstStyle/>
          <a:p>
            <a:fld id="{98AE4302-3C54-4EFE-95D4-87248A8EA187}" type="datetime1">
              <a:rPr lang="zh-CN" altLang="en-US" smtClean="0"/>
              <a:t>2021/10/4</a:t>
            </a:fld>
            <a:endParaRPr lang="zh-CN" altLang="en-US"/>
          </a:p>
        </p:txBody>
      </p:sp>
      <p:sp>
        <p:nvSpPr>
          <p:cNvPr id="5" name="页脚占位符 4">
            <a:extLst>
              <a:ext uri="{FF2B5EF4-FFF2-40B4-BE49-F238E27FC236}">
                <a16:creationId xmlns:a16="http://schemas.microsoft.com/office/drawing/2014/main" id="{E81F1AFB-134B-4B80-8ABB-504403974F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C575C21-326F-4208-8216-D12856FD117C}"/>
              </a:ext>
            </a:extLst>
          </p:cNvPr>
          <p:cNvSpPr>
            <a:spLocks noGrp="1"/>
          </p:cNvSpPr>
          <p:nvPr>
            <p:ph type="sldNum" sz="quarter" idx="12"/>
          </p:nvPr>
        </p:nvSpPr>
        <p:spPr/>
        <p:txBody>
          <a:bodyPr/>
          <a:lstStyle/>
          <a:p>
            <a:fld id="{F842C779-DDB2-4AE9-AAEF-5470622EC580}" type="slidenum">
              <a:rPr lang="zh-CN" altLang="en-US" smtClean="0"/>
              <a:t>‹#›</a:t>
            </a:fld>
            <a:endParaRPr lang="zh-CN" altLang="en-US"/>
          </a:p>
        </p:txBody>
      </p:sp>
    </p:spTree>
    <p:extLst>
      <p:ext uri="{BB962C8B-B14F-4D97-AF65-F5344CB8AC3E}">
        <p14:creationId xmlns:p14="http://schemas.microsoft.com/office/powerpoint/2010/main" val="649423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4EA0D78-5321-41FA-AB82-F0FE83D322A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D14C508-B1AC-44C6-B672-F7EE94C0D17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2C2D4B1-C236-4ED1-B196-121DABD9A3EA}"/>
              </a:ext>
            </a:extLst>
          </p:cNvPr>
          <p:cNvSpPr>
            <a:spLocks noGrp="1"/>
          </p:cNvSpPr>
          <p:nvPr>
            <p:ph type="dt" sz="half" idx="10"/>
          </p:nvPr>
        </p:nvSpPr>
        <p:spPr/>
        <p:txBody>
          <a:bodyPr/>
          <a:lstStyle/>
          <a:p>
            <a:fld id="{3057FCD9-922C-465C-8858-E98A4C51F245}" type="datetime1">
              <a:rPr lang="zh-CN" altLang="en-US" smtClean="0"/>
              <a:t>2021/10/4</a:t>
            </a:fld>
            <a:endParaRPr lang="zh-CN" altLang="en-US"/>
          </a:p>
        </p:txBody>
      </p:sp>
      <p:sp>
        <p:nvSpPr>
          <p:cNvPr id="5" name="页脚占位符 4">
            <a:extLst>
              <a:ext uri="{FF2B5EF4-FFF2-40B4-BE49-F238E27FC236}">
                <a16:creationId xmlns:a16="http://schemas.microsoft.com/office/drawing/2014/main" id="{9FCBC387-B433-43FF-9DAE-890FDB1EF6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5E9CB7-F901-4FC4-82E1-71DE8B7370CD}"/>
              </a:ext>
            </a:extLst>
          </p:cNvPr>
          <p:cNvSpPr>
            <a:spLocks noGrp="1"/>
          </p:cNvSpPr>
          <p:nvPr>
            <p:ph type="sldNum" sz="quarter" idx="12"/>
          </p:nvPr>
        </p:nvSpPr>
        <p:spPr/>
        <p:txBody>
          <a:bodyPr/>
          <a:lstStyle/>
          <a:p>
            <a:fld id="{F842C779-DDB2-4AE9-AAEF-5470622EC580}" type="slidenum">
              <a:rPr lang="zh-CN" altLang="en-US" smtClean="0"/>
              <a:t>‹#›</a:t>
            </a:fld>
            <a:endParaRPr lang="zh-CN" altLang="en-US"/>
          </a:p>
        </p:txBody>
      </p:sp>
    </p:spTree>
    <p:extLst>
      <p:ext uri="{BB962C8B-B14F-4D97-AF65-F5344CB8AC3E}">
        <p14:creationId xmlns:p14="http://schemas.microsoft.com/office/powerpoint/2010/main" val="388573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7F8D2E-7ABE-4B54-B231-04EF48621BD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D4B7E7F-B54F-403E-A7F5-E32C60F16C4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64F766D-E96D-4C50-AB1D-5111FB565E45}"/>
              </a:ext>
            </a:extLst>
          </p:cNvPr>
          <p:cNvSpPr>
            <a:spLocks noGrp="1"/>
          </p:cNvSpPr>
          <p:nvPr>
            <p:ph type="dt" sz="half" idx="10"/>
          </p:nvPr>
        </p:nvSpPr>
        <p:spPr/>
        <p:txBody>
          <a:bodyPr/>
          <a:lstStyle/>
          <a:p>
            <a:fld id="{76752F44-0258-4562-80F1-09B32509FE45}" type="datetime1">
              <a:rPr lang="zh-CN" altLang="en-US" smtClean="0"/>
              <a:t>2021/10/4</a:t>
            </a:fld>
            <a:endParaRPr lang="zh-CN" altLang="en-US"/>
          </a:p>
        </p:txBody>
      </p:sp>
      <p:sp>
        <p:nvSpPr>
          <p:cNvPr id="5" name="页脚占位符 4">
            <a:extLst>
              <a:ext uri="{FF2B5EF4-FFF2-40B4-BE49-F238E27FC236}">
                <a16:creationId xmlns:a16="http://schemas.microsoft.com/office/drawing/2014/main" id="{A3551FE0-9449-4C9F-A2E5-2FD74C174C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949408-121D-4580-9941-644E90F05099}"/>
              </a:ext>
            </a:extLst>
          </p:cNvPr>
          <p:cNvSpPr>
            <a:spLocks noGrp="1"/>
          </p:cNvSpPr>
          <p:nvPr>
            <p:ph type="sldNum" sz="quarter" idx="12"/>
          </p:nvPr>
        </p:nvSpPr>
        <p:spPr/>
        <p:txBody>
          <a:bodyPr/>
          <a:lstStyle/>
          <a:p>
            <a:fld id="{F842C779-DDB2-4AE9-AAEF-5470622EC580}" type="slidenum">
              <a:rPr lang="zh-CN" altLang="en-US" smtClean="0"/>
              <a:t>‹#›</a:t>
            </a:fld>
            <a:endParaRPr lang="zh-CN" altLang="en-US"/>
          </a:p>
        </p:txBody>
      </p:sp>
    </p:spTree>
    <p:extLst>
      <p:ext uri="{BB962C8B-B14F-4D97-AF65-F5344CB8AC3E}">
        <p14:creationId xmlns:p14="http://schemas.microsoft.com/office/powerpoint/2010/main" val="1209811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DC81C6-024B-4318-8E28-99BFDFE2930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912BC40-F6BD-4002-A31B-17BAD2FB1C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17D52DA-83F7-4868-AB31-433E0CB60FD9}"/>
              </a:ext>
            </a:extLst>
          </p:cNvPr>
          <p:cNvSpPr>
            <a:spLocks noGrp="1"/>
          </p:cNvSpPr>
          <p:nvPr>
            <p:ph type="dt" sz="half" idx="10"/>
          </p:nvPr>
        </p:nvSpPr>
        <p:spPr/>
        <p:txBody>
          <a:bodyPr/>
          <a:lstStyle/>
          <a:p>
            <a:fld id="{C026F721-DE49-4C2E-91A2-C902D43FF5C8}" type="datetime1">
              <a:rPr lang="zh-CN" altLang="en-US" smtClean="0"/>
              <a:t>2021/10/4</a:t>
            </a:fld>
            <a:endParaRPr lang="zh-CN" altLang="en-US"/>
          </a:p>
        </p:txBody>
      </p:sp>
      <p:sp>
        <p:nvSpPr>
          <p:cNvPr id="5" name="页脚占位符 4">
            <a:extLst>
              <a:ext uri="{FF2B5EF4-FFF2-40B4-BE49-F238E27FC236}">
                <a16:creationId xmlns:a16="http://schemas.microsoft.com/office/drawing/2014/main" id="{482562F3-6CEB-4D81-9F3C-53EB1BF0AE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8330B91-7397-4FBE-8DA4-9D7DD71C9420}"/>
              </a:ext>
            </a:extLst>
          </p:cNvPr>
          <p:cNvSpPr>
            <a:spLocks noGrp="1"/>
          </p:cNvSpPr>
          <p:nvPr>
            <p:ph type="sldNum" sz="quarter" idx="12"/>
          </p:nvPr>
        </p:nvSpPr>
        <p:spPr/>
        <p:txBody>
          <a:bodyPr/>
          <a:lstStyle/>
          <a:p>
            <a:fld id="{F842C779-DDB2-4AE9-AAEF-5470622EC580}" type="slidenum">
              <a:rPr lang="zh-CN" altLang="en-US" smtClean="0"/>
              <a:t>‹#›</a:t>
            </a:fld>
            <a:endParaRPr lang="zh-CN" altLang="en-US"/>
          </a:p>
        </p:txBody>
      </p:sp>
    </p:spTree>
    <p:extLst>
      <p:ext uri="{BB962C8B-B14F-4D97-AF65-F5344CB8AC3E}">
        <p14:creationId xmlns:p14="http://schemas.microsoft.com/office/powerpoint/2010/main" val="2132654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A898C9-8B17-4877-913A-DDAB3B6D8A1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AD83341-5896-47D1-BE6D-862936C973B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73310F3-FDAB-46C9-AFDC-60CAD1A278A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3CF137B-56F6-4D52-8317-372D35B4D143}"/>
              </a:ext>
            </a:extLst>
          </p:cNvPr>
          <p:cNvSpPr>
            <a:spLocks noGrp="1"/>
          </p:cNvSpPr>
          <p:nvPr>
            <p:ph type="dt" sz="half" idx="10"/>
          </p:nvPr>
        </p:nvSpPr>
        <p:spPr/>
        <p:txBody>
          <a:bodyPr/>
          <a:lstStyle/>
          <a:p>
            <a:fld id="{A033CC6B-74EA-4048-807C-516F5BCC968C}" type="datetime1">
              <a:rPr lang="zh-CN" altLang="en-US" smtClean="0"/>
              <a:t>2021/10/4</a:t>
            </a:fld>
            <a:endParaRPr lang="zh-CN" altLang="en-US"/>
          </a:p>
        </p:txBody>
      </p:sp>
      <p:sp>
        <p:nvSpPr>
          <p:cNvPr id="6" name="页脚占位符 5">
            <a:extLst>
              <a:ext uri="{FF2B5EF4-FFF2-40B4-BE49-F238E27FC236}">
                <a16:creationId xmlns:a16="http://schemas.microsoft.com/office/drawing/2014/main" id="{C090EC28-FC08-429F-AFFB-78C679A6EBB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DF4EAF7-FBA5-41AA-B598-AA966DF8BC86}"/>
              </a:ext>
            </a:extLst>
          </p:cNvPr>
          <p:cNvSpPr>
            <a:spLocks noGrp="1"/>
          </p:cNvSpPr>
          <p:nvPr>
            <p:ph type="sldNum" sz="quarter" idx="12"/>
          </p:nvPr>
        </p:nvSpPr>
        <p:spPr/>
        <p:txBody>
          <a:bodyPr/>
          <a:lstStyle/>
          <a:p>
            <a:fld id="{F842C779-DDB2-4AE9-AAEF-5470622EC580}" type="slidenum">
              <a:rPr lang="zh-CN" altLang="en-US" smtClean="0"/>
              <a:t>‹#›</a:t>
            </a:fld>
            <a:endParaRPr lang="zh-CN" altLang="en-US"/>
          </a:p>
        </p:txBody>
      </p:sp>
    </p:spTree>
    <p:extLst>
      <p:ext uri="{BB962C8B-B14F-4D97-AF65-F5344CB8AC3E}">
        <p14:creationId xmlns:p14="http://schemas.microsoft.com/office/powerpoint/2010/main" val="211253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9B7833-7F29-43F4-9E36-E511DE08D8B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24A345C-6A74-43BB-8EA2-CCC68B9020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FCDC96A-C48F-4295-B2A4-0D01F8B22C3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D8AD93C-84E5-4313-AC1D-0B583F2F3E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DBCDEFE-6541-4DA5-9245-127E7811B2B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F90F687-167F-4224-98BC-CFB37B32450B}"/>
              </a:ext>
            </a:extLst>
          </p:cNvPr>
          <p:cNvSpPr>
            <a:spLocks noGrp="1"/>
          </p:cNvSpPr>
          <p:nvPr>
            <p:ph type="dt" sz="half" idx="10"/>
          </p:nvPr>
        </p:nvSpPr>
        <p:spPr/>
        <p:txBody>
          <a:bodyPr/>
          <a:lstStyle/>
          <a:p>
            <a:fld id="{E17CA8CF-23F9-49FF-BD15-837EC166D427}" type="datetime1">
              <a:rPr lang="zh-CN" altLang="en-US" smtClean="0"/>
              <a:t>2021/10/4</a:t>
            </a:fld>
            <a:endParaRPr lang="zh-CN" altLang="en-US"/>
          </a:p>
        </p:txBody>
      </p:sp>
      <p:sp>
        <p:nvSpPr>
          <p:cNvPr id="8" name="页脚占位符 7">
            <a:extLst>
              <a:ext uri="{FF2B5EF4-FFF2-40B4-BE49-F238E27FC236}">
                <a16:creationId xmlns:a16="http://schemas.microsoft.com/office/drawing/2014/main" id="{9CEDB55B-A2B3-4E54-8BB2-7A9001E61B2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EE41C5D-5B42-49FB-90A2-03A31A9D2787}"/>
              </a:ext>
            </a:extLst>
          </p:cNvPr>
          <p:cNvSpPr>
            <a:spLocks noGrp="1"/>
          </p:cNvSpPr>
          <p:nvPr>
            <p:ph type="sldNum" sz="quarter" idx="12"/>
          </p:nvPr>
        </p:nvSpPr>
        <p:spPr/>
        <p:txBody>
          <a:bodyPr/>
          <a:lstStyle/>
          <a:p>
            <a:fld id="{F842C779-DDB2-4AE9-AAEF-5470622EC580}" type="slidenum">
              <a:rPr lang="zh-CN" altLang="en-US" smtClean="0"/>
              <a:t>‹#›</a:t>
            </a:fld>
            <a:endParaRPr lang="zh-CN" altLang="en-US"/>
          </a:p>
        </p:txBody>
      </p:sp>
    </p:spTree>
    <p:extLst>
      <p:ext uri="{BB962C8B-B14F-4D97-AF65-F5344CB8AC3E}">
        <p14:creationId xmlns:p14="http://schemas.microsoft.com/office/powerpoint/2010/main" val="3202727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CD9AF6-2657-490B-85BC-C348BC2C09F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C0FA15F-B08D-4422-87F4-95D971AF83FC}"/>
              </a:ext>
            </a:extLst>
          </p:cNvPr>
          <p:cNvSpPr>
            <a:spLocks noGrp="1"/>
          </p:cNvSpPr>
          <p:nvPr>
            <p:ph type="dt" sz="half" idx="10"/>
          </p:nvPr>
        </p:nvSpPr>
        <p:spPr/>
        <p:txBody>
          <a:bodyPr/>
          <a:lstStyle/>
          <a:p>
            <a:fld id="{F3E4767F-D2EB-4420-BA68-5A62019CCDCF}" type="datetime1">
              <a:rPr lang="zh-CN" altLang="en-US" smtClean="0"/>
              <a:t>2021/10/4</a:t>
            </a:fld>
            <a:endParaRPr lang="zh-CN" altLang="en-US"/>
          </a:p>
        </p:txBody>
      </p:sp>
      <p:sp>
        <p:nvSpPr>
          <p:cNvPr id="4" name="页脚占位符 3">
            <a:extLst>
              <a:ext uri="{FF2B5EF4-FFF2-40B4-BE49-F238E27FC236}">
                <a16:creationId xmlns:a16="http://schemas.microsoft.com/office/drawing/2014/main" id="{63C853D9-C2A9-4E05-8E41-DB177B2D6C8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0DC176A-CA8A-485A-8C7D-7427FD84B5DD}"/>
              </a:ext>
            </a:extLst>
          </p:cNvPr>
          <p:cNvSpPr>
            <a:spLocks noGrp="1"/>
          </p:cNvSpPr>
          <p:nvPr>
            <p:ph type="sldNum" sz="quarter" idx="12"/>
          </p:nvPr>
        </p:nvSpPr>
        <p:spPr/>
        <p:txBody>
          <a:bodyPr/>
          <a:lstStyle/>
          <a:p>
            <a:fld id="{F842C779-DDB2-4AE9-AAEF-5470622EC580}" type="slidenum">
              <a:rPr lang="zh-CN" altLang="en-US" smtClean="0"/>
              <a:t>‹#›</a:t>
            </a:fld>
            <a:endParaRPr lang="zh-CN" altLang="en-US"/>
          </a:p>
        </p:txBody>
      </p:sp>
    </p:spTree>
    <p:extLst>
      <p:ext uri="{BB962C8B-B14F-4D97-AF65-F5344CB8AC3E}">
        <p14:creationId xmlns:p14="http://schemas.microsoft.com/office/powerpoint/2010/main" val="2686229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491DD8A-9901-4817-BD5F-26D67BAED900}"/>
              </a:ext>
            </a:extLst>
          </p:cNvPr>
          <p:cNvSpPr>
            <a:spLocks noGrp="1"/>
          </p:cNvSpPr>
          <p:nvPr>
            <p:ph type="dt" sz="half" idx="10"/>
          </p:nvPr>
        </p:nvSpPr>
        <p:spPr/>
        <p:txBody>
          <a:bodyPr/>
          <a:lstStyle/>
          <a:p>
            <a:fld id="{E21B9DD2-4009-466E-B0F7-8647D7E9445D}" type="datetime1">
              <a:rPr lang="zh-CN" altLang="en-US" smtClean="0"/>
              <a:t>2021/10/4</a:t>
            </a:fld>
            <a:endParaRPr lang="zh-CN" altLang="en-US"/>
          </a:p>
        </p:txBody>
      </p:sp>
      <p:sp>
        <p:nvSpPr>
          <p:cNvPr id="3" name="页脚占位符 2">
            <a:extLst>
              <a:ext uri="{FF2B5EF4-FFF2-40B4-BE49-F238E27FC236}">
                <a16:creationId xmlns:a16="http://schemas.microsoft.com/office/drawing/2014/main" id="{75578C68-EF5A-4501-9D81-F083048856E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4B86B71-18AB-4419-9ED1-8D61ECF43834}"/>
              </a:ext>
            </a:extLst>
          </p:cNvPr>
          <p:cNvSpPr>
            <a:spLocks noGrp="1"/>
          </p:cNvSpPr>
          <p:nvPr>
            <p:ph type="sldNum" sz="quarter" idx="12"/>
          </p:nvPr>
        </p:nvSpPr>
        <p:spPr/>
        <p:txBody>
          <a:bodyPr/>
          <a:lstStyle/>
          <a:p>
            <a:fld id="{F842C779-DDB2-4AE9-AAEF-5470622EC580}" type="slidenum">
              <a:rPr lang="zh-CN" altLang="en-US" smtClean="0"/>
              <a:t>‹#›</a:t>
            </a:fld>
            <a:endParaRPr lang="zh-CN" altLang="en-US"/>
          </a:p>
        </p:txBody>
      </p:sp>
    </p:spTree>
    <p:extLst>
      <p:ext uri="{BB962C8B-B14F-4D97-AF65-F5344CB8AC3E}">
        <p14:creationId xmlns:p14="http://schemas.microsoft.com/office/powerpoint/2010/main" val="3445679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007D1A-EE9F-4D4E-98F2-E6DF36E6166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0915B8D-68F0-4ECC-B027-57272A899B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39A071F-C813-4101-9A90-6F97A1E416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D25184A-FAE7-4939-8CB5-15F8FB280CA2}"/>
              </a:ext>
            </a:extLst>
          </p:cNvPr>
          <p:cNvSpPr>
            <a:spLocks noGrp="1"/>
          </p:cNvSpPr>
          <p:nvPr>
            <p:ph type="dt" sz="half" idx="10"/>
          </p:nvPr>
        </p:nvSpPr>
        <p:spPr/>
        <p:txBody>
          <a:bodyPr/>
          <a:lstStyle/>
          <a:p>
            <a:fld id="{BB3770BF-1C78-4289-B3A5-FCBC8EBF7152}" type="datetime1">
              <a:rPr lang="zh-CN" altLang="en-US" smtClean="0"/>
              <a:t>2021/10/4</a:t>
            </a:fld>
            <a:endParaRPr lang="zh-CN" altLang="en-US"/>
          </a:p>
        </p:txBody>
      </p:sp>
      <p:sp>
        <p:nvSpPr>
          <p:cNvPr id="6" name="页脚占位符 5">
            <a:extLst>
              <a:ext uri="{FF2B5EF4-FFF2-40B4-BE49-F238E27FC236}">
                <a16:creationId xmlns:a16="http://schemas.microsoft.com/office/drawing/2014/main" id="{1F76043B-0DC4-487E-BF5C-01AE6674E13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5CD99BF-2E4F-4885-8841-B5D4E685FFE1}"/>
              </a:ext>
            </a:extLst>
          </p:cNvPr>
          <p:cNvSpPr>
            <a:spLocks noGrp="1"/>
          </p:cNvSpPr>
          <p:nvPr>
            <p:ph type="sldNum" sz="quarter" idx="12"/>
          </p:nvPr>
        </p:nvSpPr>
        <p:spPr/>
        <p:txBody>
          <a:bodyPr/>
          <a:lstStyle/>
          <a:p>
            <a:fld id="{F842C779-DDB2-4AE9-AAEF-5470622EC580}" type="slidenum">
              <a:rPr lang="zh-CN" altLang="en-US" smtClean="0"/>
              <a:t>‹#›</a:t>
            </a:fld>
            <a:endParaRPr lang="zh-CN" altLang="en-US"/>
          </a:p>
        </p:txBody>
      </p:sp>
    </p:spTree>
    <p:extLst>
      <p:ext uri="{BB962C8B-B14F-4D97-AF65-F5344CB8AC3E}">
        <p14:creationId xmlns:p14="http://schemas.microsoft.com/office/powerpoint/2010/main" val="1266198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7E7028-8C2B-459D-93BA-110AC1E0F9C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FEE10C3-83ED-4F0E-B4E1-7AE0473A8D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739BBF5-76CD-4B8D-8E34-6FE5A07135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3396BDE-E59A-414D-832B-87F03E2960E4}"/>
              </a:ext>
            </a:extLst>
          </p:cNvPr>
          <p:cNvSpPr>
            <a:spLocks noGrp="1"/>
          </p:cNvSpPr>
          <p:nvPr>
            <p:ph type="dt" sz="half" idx="10"/>
          </p:nvPr>
        </p:nvSpPr>
        <p:spPr/>
        <p:txBody>
          <a:bodyPr/>
          <a:lstStyle/>
          <a:p>
            <a:fld id="{EABB29E5-D9DD-41EA-80CD-FE7A435A2445}" type="datetime1">
              <a:rPr lang="zh-CN" altLang="en-US" smtClean="0"/>
              <a:t>2021/10/4</a:t>
            </a:fld>
            <a:endParaRPr lang="zh-CN" altLang="en-US"/>
          </a:p>
        </p:txBody>
      </p:sp>
      <p:sp>
        <p:nvSpPr>
          <p:cNvPr id="6" name="页脚占位符 5">
            <a:extLst>
              <a:ext uri="{FF2B5EF4-FFF2-40B4-BE49-F238E27FC236}">
                <a16:creationId xmlns:a16="http://schemas.microsoft.com/office/drawing/2014/main" id="{6BEC0092-FEC5-47E3-AB45-EFB1AA18042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9C74146-9467-4AA6-8886-67E32CB00E29}"/>
              </a:ext>
            </a:extLst>
          </p:cNvPr>
          <p:cNvSpPr>
            <a:spLocks noGrp="1"/>
          </p:cNvSpPr>
          <p:nvPr>
            <p:ph type="sldNum" sz="quarter" idx="12"/>
          </p:nvPr>
        </p:nvSpPr>
        <p:spPr/>
        <p:txBody>
          <a:bodyPr/>
          <a:lstStyle/>
          <a:p>
            <a:fld id="{F842C779-DDB2-4AE9-AAEF-5470622EC580}" type="slidenum">
              <a:rPr lang="zh-CN" altLang="en-US" smtClean="0"/>
              <a:t>‹#›</a:t>
            </a:fld>
            <a:endParaRPr lang="zh-CN" altLang="en-US"/>
          </a:p>
        </p:txBody>
      </p:sp>
    </p:spTree>
    <p:extLst>
      <p:ext uri="{BB962C8B-B14F-4D97-AF65-F5344CB8AC3E}">
        <p14:creationId xmlns:p14="http://schemas.microsoft.com/office/powerpoint/2010/main" val="118449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16C36FC-ADEF-475D-BD5C-6D01FCC022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55E5765-1422-4F04-97CF-F99ABB68A0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CAF5278-5906-4450-953F-26A483FC87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944418-36B7-4717-A799-2A04D6E4B0FC}" type="datetime1">
              <a:rPr lang="zh-CN" altLang="en-US" smtClean="0"/>
              <a:t>2021/10/4</a:t>
            </a:fld>
            <a:endParaRPr lang="zh-CN" altLang="en-US"/>
          </a:p>
        </p:txBody>
      </p:sp>
      <p:sp>
        <p:nvSpPr>
          <p:cNvPr id="5" name="页脚占位符 4">
            <a:extLst>
              <a:ext uri="{FF2B5EF4-FFF2-40B4-BE49-F238E27FC236}">
                <a16:creationId xmlns:a16="http://schemas.microsoft.com/office/drawing/2014/main" id="{977076F0-6F8E-46EF-A1FC-4A7465839E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9F4C865-A6A9-45EB-888F-10E7618B22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42C779-DDB2-4AE9-AAEF-5470622EC580}" type="slidenum">
              <a:rPr lang="zh-CN" altLang="en-US" smtClean="0"/>
              <a:t>‹#›</a:t>
            </a:fld>
            <a:endParaRPr lang="zh-CN" altLang="en-US"/>
          </a:p>
        </p:txBody>
      </p:sp>
    </p:spTree>
    <p:extLst>
      <p:ext uri="{BB962C8B-B14F-4D97-AF65-F5344CB8AC3E}">
        <p14:creationId xmlns:p14="http://schemas.microsoft.com/office/powerpoint/2010/main" val="3762213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9C7CD1-7525-49B3-A630-811415288DB6}"/>
              </a:ext>
            </a:extLst>
          </p:cNvPr>
          <p:cNvSpPr>
            <a:spLocks noGrp="1"/>
          </p:cNvSpPr>
          <p:nvPr>
            <p:ph type="ctrTitle"/>
          </p:nvPr>
        </p:nvSpPr>
        <p:spPr>
          <a:xfrm>
            <a:off x="342900" y="2236536"/>
            <a:ext cx="11506200" cy="1019426"/>
          </a:xfrm>
        </p:spPr>
        <p:txBody>
          <a:bodyPr>
            <a:noAutofit/>
          </a:bodyPr>
          <a:lstStyle/>
          <a:p>
            <a:r>
              <a:rPr lang="en-US" altLang="zh-CN" sz="4000" b="0" i="0" u="none" strike="noStrike" baseline="0" dirty="0">
                <a:latin typeface="LinBiolinumTB"/>
              </a:rPr>
              <a:t>Toto - Benchmarking the Efficiency of a Cloud Service</a:t>
            </a:r>
            <a:endParaRPr lang="zh-CN" altLang="en-US" sz="8800" dirty="0"/>
          </a:p>
        </p:txBody>
      </p:sp>
      <p:sp>
        <p:nvSpPr>
          <p:cNvPr id="3" name="副标题 2">
            <a:extLst>
              <a:ext uri="{FF2B5EF4-FFF2-40B4-BE49-F238E27FC236}">
                <a16:creationId xmlns:a16="http://schemas.microsoft.com/office/drawing/2014/main" id="{4A6DC0FB-2F5B-4AA1-AFE4-EBC4D45F8B3C}"/>
              </a:ext>
            </a:extLst>
          </p:cNvPr>
          <p:cNvSpPr>
            <a:spLocks noGrp="1"/>
          </p:cNvSpPr>
          <p:nvPr>
            <p:ph type="subTitle" idx="1"/>
          </p:nvPr>
        </p:nvSpPr>
        <p:spPr/>
        <p:txBody>
          <a:bodyPr/>
          <a:lstStyle/>
          <a:p>
            <a:r>
              <a:rPr lang="de-DE" altLang="zh-CN" sz="1800" b="0" i="0" u="none" strike="noStrike" baseline="0" dirty="0">
                <a:latin typeface="LinLibertineT"/>
              </a:rPr>
              <a:t>Justin Moeller, Zi Ye, Katherine Lin, Willis Lang</a:t>
            </a:r>
          </a:p>
          <a:p>
            <a:endParaRPr lang="de-DE" altLang="zh-CN" sz="1800" dirty="0">
              <a:latin typeface="LinLibertineT"/>
            </a:endParaRPr>
          </a:p>
          <a:p>
            <a:r>
              <a:rPr lang="en-US" altLang="zh-CN" sz="1800" dirty="0">
                <a:latin typeface="LinLibertineT"/>
              </a:rPr>
              <a:t>Microsoft Azure SQL DB</a:t>
            </a:r>
          </a:p>
          <a:p>
            <a:r>
              <a:rPr lang="en-US" altLang="zh-CN" sz="1800" dirty="0">
                <a:latin typeface="LinLibertineT"/>
              </a:rPr>
              <a:t>Industrial track paper</a:t>
            </a:r>
            <a:r>
              <a:rPr lang="zh-CN" altLang="en-US" sz="1800" dirty="0">
                <a:latin typeface="LinLibertineT"/>
              </a:rPr>
              <a:t>，</a:t>
            </a:r>
            <a:r>
              <a:rPr lang="en-US" altLang="zh-CN" sz="1800" dirty="0">
                <a:latin typeface="LinLibertineT"/>
              </a:rPr>
              <a:t>sigmod’21</a:t>
            </a:r>
            <a:r>
              <a:rPr lang="zh-CN" altLang="en-US" sz="1800" dirty="0">
                <a:latin typeface="LinLibertineT"/>
              </a:rPr>
              <a:t>，</a:t>
            </a:r>
            <a:r>
              <a:rPr lang="en-US" altLang="zh-CN" sz="1800" dirty="0">
                <a:latin typeface="LinLibertineT"/>
              </a:rPr>
              <a:t>June 20-25</a:t>
            </a:r>
            <a:r>
              <a:rPr lang="zh-CN" altLang="en-US" sz="1800" dirty="0">
                <a:latin typeface="LinLibertineT"/>
              </a:rPr>
              <a:t>，</a:t>
            </a:r>
            <a:r>
              <a:rPr lang="en-US" altLang="zh-CN" sz="1800" dirty="0">
                <a:latin typeface="LinLibertineT"/>
              </a:rPr>
              <a:t>Virtual Event</a:t>
            </a:r>
            <a:r>
              <a:rPr lang="zh-CN" altLang="en-US" sz="1800" dirty="0">
                <a:latin typeface="LinLibertineT"/>
              </a:rPr>
              <a:t>，</a:t>
            </a:r>
            <a:r>
              <a:rPr lang="en-US" altLang="zh-CN" sz="1800" dirty="0">
                <a:latin typeface="LinLibertineT"/>
              </a:rPr>
              <a:t>China</a:t>
            </a:r>
            <a:endParaRPr lang="zh-CN" altLang="en-US" dirty="0"/>
          </a:p>
        </p:txBody>
      </p:sp>
      <p:sp>
        <p:nvSpPr>
          <p:cNvPr id="4" name="灯片编号占位符 3">
            <a:extLst>
              <a:ext uri="{FF2B5EF4-FFF2-40B4-BE49-F238E27FC236}">
                <a16:creationId xmlns:a16="http://schemas.microsoft.com/office/drawing/2014/main" id="{A885C9D5-F70E-444D-866B-7788CFDF05B8}"/>
              </a:ext>
            </a:extLst>
          </p:cNvPr>
          <p:cNvSpPr>
            <a:spLocks noGrp="1"/>
          </p:cNvSpPr>
          <p:nvPr>
            <p:ph type="sldNum" sz="quarter" idx="12"/>
          </p:nvPr>
        </p:nvSpPr>
        <p:spPr/>
        <p:txBody>
          <a:bodyPr/>
          <a:lstStyle/>
          <a:p>
            <a:fld id="{F842C779-DDB2-4AE9-AAEF-5470622EC580}" type="slidenum">
              <a:rPr lang="zh-CN" altLang="en-US" smtClean="0"/>
              <a:t>1</a:t>
            </a:fld>
            <a:endParaRPr lang="zh-CN" altLang="en-US"/>
          </a:p>
        </p:txBody>
      </p:sp>
    </p:spTree>
    <p:extLst>
      <p:ext uri="{BB962C8B-B14F-4D97-AF65-F5344CB8AC3E}">
        <p14:creationId xmlns:p14="http://schemas.microsoft.com/office/powerpoint/2010/main" val="1308773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A86269B-C91C-4B33-9341-4ED6883E659E}"/>
              </a:ext>
            </a:extLst>
          </p:cNvPr>
          <p:cNvSpPr>
            <a:spLocks noGrp="1"/>
          </p:cNvSpPr>
          <p:nvPr>
            <p:ph idx="1"/>
          </p:nvPr>
        </p:nvSpPr>
        <p:spPr>
          <a:xfrm>
            <a:off x="535046" y="277791"/>
            <a:ext cx="11479476" cy="3541855"/>
          </a:xfrm>
        </p:spPr>
        <p:txBody>
          <a:bodyPr>
            <a:normAutofit/>
          </a:bodyPr>
          <a:lstStyle/>
          <a:p>
            <a:r>
              <a:rPr lang="en-US" altLang="zh-CN" dirty="0"/>
              <a:t>96 (2×24×2) Create/Drop DB models</a:t>
            </a:r>
          </a:p>
          <a:p>
            <a:r>
              <a:rPr lang="en-US" altLang="zh-CN" dirty="0"/>
              <a:t>Normal distribution – best</a:t>
            </a:r>
          </a:p>
          <a:p>
            <a:r>
              <a:rPr lang="en-US" altLang="zh-CN" dirty="0"/>
              <a:t>Reason: </a:t>
            </a:r>
          </a:p>
          <a:p>
            <a:pPr lvl="1"/>
            <a:r>
              <a:rPr lang="en-US" altLang="zh-CN" dirty="0"/>
              <a:t>1. most representative </a:t>
            </a:r>
          </a:p>
          <a:p>
            <a:pPr lvl="1"/>
            <a:r>
              <a:rPr lang="en-US" altLang="zh-CN" dirty="0"/>
              <a:t>2. the best fitted distribution for the Steady State Growth of disk usage</a:t>
            </a:r>
          </a:p>
          <a:p>
            <a:r>
              <a:rPr lang="en-US" altLang="zh-CN" dirty="0"/>
              <a:t>Non-parametric Kolmogorov-Smirnov (K-S) test, p-value&gt;0.05</a:t>
            </a:r>
          </a:p>
          <a:p>
            <a:r>
              <a:rPr lang="en-US" altLang="zh-CN" dirty="0"/>
              <a:t>Cannot reject the null hypothesis</a:t>
            </a:r>
          </a:p>
        </p:txBody>
      </p:sp>
      <p:pic>
        <p:nvPicPr>
          <p:cNvPr id="5" name="图片 4">
            <a:extLst>
              <a:ext uri="{FF2B5EF4-FFF2-40B4-BE49-F238E27FC236}">
                <a16:creationId xmlns:a16="http://schemas.microsoft.com/office/drawing/2014/main" id="{9EAB5A64-47B3-49E8-AA32-D7438213D373}"/>
              </a:ext>
            </a:extLst>
          </p:cNvPr>
          <p:cNvPicPr>
            <a:picLocks noChangeAspect="1"/>
          </p:cNvPicPr>
          <p:nvPr/>
        </p:nvPicPr>
        <p:blipFill>
          <a:blip r:embed="rId3"/>
          <a:stretch>
            <a:fillRect/>
          </a:stretch>
        </p:blipFill>
        <p:spPr>
          <a:xfrm>
            <a:off x="6559575" y="3429000"/>
            <a:ext cx="5632425" cy="3429000"/>
          </a:xfrm>
          <a:prstGeom prst="rect">
            <a:avLst/>
          </a:prstGeom>
        </p:spPr>
      </p:pic>
      <p:pic>
        <p:nvPicPr>
          <p:cNvPr id="4" name="图片 3">
            <a:extLst>
              <a:ext uri="{FF2B5EF4-FFF2-40B4-BE49-F238E27FC236}">
                <a16:creationId xmlns:a16="http://schemas.microsoft.com/office/drawing/2014/main" id="{55926761-A3D8-4565-8980-AEE9BD5C32F5}"/>
              </a:ext>
            </a:extLst>
          </p:cNvPr>
          <p:cNvPicPr>
            <a:picLocks noChangeAspect="1"/>
          </p:cNvPicPr>
          <p:nvPr/>
        </p:nvPicPr>
        <p:blipFill>
          <a:blip r:embed="rId4"/>
          <a:stretch>
            <a:fillRect/>
          </a:stretch>
        </p:blipFill>
        <p:spPr>
          <a:xfrm>
            <a:off x="0" y="4260889"/>
            <a:ext cx="6590561" cy="2155868"/>
          </a:xfrm>
          <a:prstGeom prst="rect">
            <a:avLst/>
          </a:prstGeom>
        </p:spPr>
      </p:pic>
      <p:sp>
        <p:nvSpPr>
          <p:cNvPr id="2" name="灯片编号占位符 1">
            <a:extLst>
              <a:ext uri="{FF2B5EF4-FFF2-40B4-BE49-F238E27FC236}">
                <a16:creationId xmlns:a16="http://schemas.microsoft.com/office/drawing/2014/main" id="{109B7AE6-6C02-4A0C-83E6-F040D1895D4B}"/>
              </a:ext>
            </a:extLst>
          </p:cNvPr>
          <p:cNvSpPr>
            <a:spLocks noGrp="1"/>
          </p:cNvSpPr>
          <p:nvPr>
            <p:ph type="sldNum" sz="quarter" idx="12"/>
          </p:nvPr>
        </p:nvSpPr>
        <p:spPr/>
        <p:txBody>
          <a:bodyPr/>
          <a:lstStyle/>
          <a:p>
            <a:fld id="{F842C779-DDB2-4AE9-AAEF-5470622EC580}" type="slidenum">
              <a:rPr lang="zh-CN" altLang="en-US" smtClean="0"/>
              <a:t>10</a:t>
            </a:fld>
            <a:endParaRPr lang="zh-CN" altLang="en-US"/>
          </a:p>
        </p:txBody>
      </p:sp>
    </p:spTree>
    <p:extLst>
      <p:ext uri="{BB962C8B-B14F-4D97-AF65-F5344CB8AC3E}">
        <p14:creationId xmlns:p14="http://schemas.microsoft.com/office/powerpoint/2010/main" val="66608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ADA35FF-A141-40BE-B60A-5349C0BDAC62}"/>
              </a:ext>
            </a:extLst>
          </p:cNvPr>
          <p:cNvSpPr>
            <a:spLocks noGrp="1"/>
          </p:cNvSpPr>
          <p:nvPr>
            <p:ph idx="1"/>
          </p:nvPr>
        </p:nvSpPr>
        <p:spPr>
          <a:xfrm>
            <a:off x="666047" y="724280"/>
            <a:ext cx="10515600" cy="4351338"/>
          </a:xfrm>
        </p:spPr>
        <p:txBody>
          <a:bodyPr/>
          <a:lstStyle/>
          <a:p>
            <a:pPr marL="0" indent="0">
              <a:buNone/>
            </a:pPr>
            <a:r>
              <a:rPr lang="en-US" altLang="zh-CN" sz="4400" dirty="0">
                <a:latin typeface="+mj-lt"/>
                <a:ea typeface="+mj-ea"/>
                <a:cs typeface="+mj-cs"/>
              </a:rPr>
              <a:t>Simulate result</a:t>
            </a:r>
          </a:p>
          <a:p>
            <a:r>
              <a:rPr lang="en-US" altLang="zh-CN" dirty="0"/>
              <a:t>100 times run in simulated environment</a:t>
            </a:r>
          </a:p>
        </p:txBody>
      </p:sp>
      <p:pic>
        <p:nvPicPr>
          <p:cNvPr id="4" name="图片 3">
            <a:extLst>
              <a:ext uri="{FF2B5EF4-FFF2-40B4-BE49-F238E27FC236}">
                <a16:creationId xmlns:a16="http://schemas.microsoft.com/office/drawing/2014/main" id="{D60ED7A5-2795-4C5C-8B13-098671D74E54}"/>
              </a:ext>
            </a:extLst>
          </p:cNvPr>
          <p:cNvPicPr>
            <a:picLocks noChangeAspect="1"/>
          </p:cNvPicPr>
          <p:nvPr/>
        </p:nvPicPr>
        <p:blipFill>
          <a:blip r:embed="rId3"/>
          <a:stretch>
            <a:fillRect/>
          </a:stretch>
        </p:blipFill>
        <p:spPr>
          <a:xfrm>
            <a:off x="-142875" y="2244636"/>
            <a:ext cx="12477750" cy="4003420"/>
          </a:xfrm>
          <a:prstGeom prst="rect">
            <a:avLst/>
          </a:prstGeom>
        </p:spPr>
      </p:pic>
      <p:sp>
        <p:nvSpPr>
          <p:cNvPr id="2" name="灯片编号占位符 1">
            <a:extLst>
              <a:ext uri="{FF2B5EF4-FFF2-40B4-BE49-F238E27FC236}">
                <a16:creationId xmlns:a16="http://schemas.microsoft.com/office/drawing/2014/main" id="{4938997D-B29B-498F-A657-AB8C6EA5E19B}"/>
              </a:ext>
            </a:extLst>
          </p:cNvPr>
          <p:cNvSpPr>
            <a:spLocks noGrp="1"/>
          </p:cNvSpPr>
          <p:nvPr>
            <p:ph type="sldNum" sz="quarter" idx="12"/>
          </p:nvPr>
        </p:nvSpPr>
        <p:spPr/>
        <p:txBody>
          <a:bodyPr/>
          <a:lstStyle/>
          <a:p>
            <a:fld id="{F842C779-DDB2-4AE9-AAEF-5470622EC580}" type="slidenum">
              <a:rPr lang="zh-CN" altLang="en-US" smtClean="0"/>
              <a:t>11</a:t>
            </a:fld>
            <a:endParaRPr lang="zh-CN" altLang="en-US"/>
          </a:p>
        </p:txBody>
      </p:sp>
    </p:spTree>
    <p:extLst>
      <p:ext uri="{BB962C8B-B14F-4D97-AF65-F5344CB8AC3E}">
        <p14:creationId xmlns:p14="http://schemas.microsoft.com/office/powerpoint/2010/main" val="2382558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0DA73-AD98-49E5-8D2E-C9A202FBD507}"/>
              </a:ext>
            </a:extLst>
          </p:cNvPr>
          <p:cNvSpPr>
            <a:spLocks noGrp="1"/>
          </p:cNvSpPr>
          <p:nvPr>
            <p:ph type="title"/>
          </p:nvPr>
        </p:nvSpPr>
        <p:spPr/>
        <p:txBody>
          <a:bodyPr/>
          <a:lstStyle/>
          <a:p>
            <a:r>
              <a:rPr lang="en-US" altLang="zh-CN" b="1" dirty="0"/>
              <a:t>Disk usage model</a:t>
            </a:r>
            <a:endParaRPr lang="zh-CN" altLang="en-US" b="1" dirty="0"/>
          </a:p>
        </p:txBody>
      </p:sp>
      <p:sp>
        <p:nvSpPr>
          <p:cNvPr id="3" name="内容占位符 2">
            <a:extLst>
              <a:ext uri="{FF2B5EF4-FFF2-40B4-BE49-F238E27FC236}">
                <a16:creationId xmlns:a16="http://schemas.microsoft.com/office/drawing/2014/main" id="{CB819BCF-EC48-4822-BC03-8CFD74C208BB}"/>
              </a:ext>
            </a:extLst>
          </p:cNvPr>
          <p:cNvSpPr>
            <a:spLocks noGrp="1"/>
          </p:cNvSpPr>
          <p:nvPr>
            <p:ph idx="1"/>
          </p:nvPr>
        </p:nvSpPr>
        <p:spPr>
          <a:xfrm>
            <a:off x="838200" y="1435261"/>
            <a:ext cx="10515600" cy="4741702"/>
          </a:xfrm>
        </p:spPr>
        <p:txBody>
          <a:bodyPr>
            <a:normAutofit/>
          </a:bodyPr>
          <a:lstStyle/>
          <a:p>
            <a:r>
              <a:rPr lang="en-US" altLang="zh-CN" dirty="0"/>
              <a:t>Imitate</a:t>
            </a:r>
            <a:r>
              <a:rPr lang="zh-CN" altLang="en-US" dirty="0"/>
              <a:t> </a:t>
            </a:r>
            <a:r>
              <a:rPr lang="en-US" altLang="zh-CN" dirty="0"/>
              <a:t>the </a:t>
            </a:r>
            <a:r>
              <a:rPr lang="en-US" altLang="zh-CN" dirty="0">
                <a:solidFill>
                  <a:srgbClr val="FF0000"/>
                </a:solidFill>
              </a:rPr>
              <a:t>disk usage growth patterns </a:t>
            </a:r>
            <a:r>
              <a:rPr lang="en-US" altLang="zh-CN" dirty="0"/>
              <a:t>of databases</a:t>
            </a:r>
          </a:p>
          <a:p>
            <a:r>
              <a:rPr lang="en-US" altLang="zh-CN" dirty="0"/>
              <a:t>Determine what load should be reported to PLB</a:t>
            </a:r>
          </a:p>
          <a:p>
            <a:r>
              <a:rPr lang="en-US" altLang="zh-CN" i="1" u="sng" dirty="0"/>
              <a:t>Delta Disk Usage </a:t>
            </a:r>
            <a:r>
              <a:rPr lang="en-US" altLang="zh-CN" dirty="0"/>
              <a:t>: every 20 minutes the disk space usage difference</a:t>
            </a:r>
          </a:p>
          <a:p>
            <a:r>
              <a:rPr lang="en-US" altLang="zh-CN" b="1" dirty="0"/>
              <a:t>Steady-State Growth pattern </a:t>
            </a:r>
          </a:p>
          <a:p>
            <a:r>
              <a:rPr lang="en-US" altLang="zh-CN" b="1" dirty="0"/>
              <a:t>Initial Creation Growth pattern </a:t>
            </a:r>
            <a:r>
              <a:rPr lang="en-US" altLang="zh-CN" dirty="0"/>
              <a:t>restoring a database from an existing </a:t>
            </a:r>
            <a:r>
              <a:rPr lang="en-US" altLang="zh-CN" dirty="0" err="1"/>
              <a:t>mdf</a:t>
            </a:r>
            <a:r>
              <a:rPr lang="en-US" altLang="zh-CN" dirty="0"/>
              <a:t> file</a:t>
            </a:r>
          </a:p>
          <a:p>
            <a:pPr algn="l"/>
            <a:r>
              <a:rPr lang="en-US" altLang="zh-CN" b="1" dirty="0"/>
              <a:t>Predictable Rapid Growth pattern </a:t>
            </a:r>
            <a:r>
              <a:rPr lang="en-US" altLang="zh-CN" dirty="0"/>
              <a:t>model large increases in disk (a batch import every day at midnight)</a:t>
            </a:r>
            <a:endParaRPr lang="zh-CN" altLang="en-US" dirty="0"/>
          </a:p>
        </p:txBody>
      </p:sp>
      <p:sp>
        <p:nvSpPr>
          <p:cNvPr id="4" name="灯片编号占位符 3">
            <a:extLst>
              <a:ext uri="{FF2B5EF4-FFF2-40B4-BE49-F238E27FC236}">
                <a16:creationId xmlns:a16="http://schemas.microsoft.com/office/drawing/2014/main" id="{B48B6AAE-377B-4CCB-8EFB-D8464DDF82DA}"/>
              </a:ext>
            </a:extLst>
          </p:cNvPr>
          <p:cNvSpPr>
            <a:spLocks noGrp="1"/>
          </p:cNvSpPr>
          <p:nvPr>
            <p:ph type="sldNum" sz="quarter" idx="12"/>
          </p:nvPr>
        </p:nvSpPr>
        <p:spPr/>
        <p:txBody>
          <a:bodyPr/>
          <a:lstStyle/>
          <a:p>
            <a:fld id="{F842C779-DDB2-4AE9-AAEF-5470622EC580}" type="slidenum">
              <a:rPr lang="zh-CN" altLang="en-US" smtClean="0"/>
              <a:t>12</a:t>
            </a:fld>
            <a:endParaRPr lang="zh-CN" altLang="en-US"/>
          </a:p>
        </p:txBody>
      </p:sp>
    </p:spTree>
    <p:extLst>
      <p:ext uri="{BB962C8B-B14F-4D97-AF65-F5344CB8AC3E}">
        <p14:creationId xmlns:p14="http://schemas.microsoft.com/office/powerpoint/2010/main" val="2169142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A86F9A-9129-4BCF-9093-02F487995622}"/>
              </a:ext>
            </a:extLst>
          </p:cNvPr>
          <p:cNvSpPr>
            <a:spLocks noGrp="1"/>
          </p:cNvSpPr>
          <p:nvPr>
            <p:ph type="title"/>
          </p:nvPr>
        </p:nvSpPr>
        <p:spPr/>
        <p:txBody>
          <a:bodyPr/>
          <a:lstStyle/>
          <a:p>
            <a:r>
              <a:rPr lang="en-US" altLang="zh-CN" b="1" dirty="0"/>
              <a:t>Steady-State Growth pattern</a:t>
            </a:r>
            <a:endParaRPr lang="zh-CN" altLang="en-US" dirty="0"/>
          </a:p>
        </p:txBody>
      </p:sp>
      <p:sp>
        <p:nvSpPr>
          <p:cNvPr id="3" name="内容占位符 2">
            <a:extLst>
              <a:ext uri="{FF2B5EF4-FFF2-40B4-BE49-F238E27FC236}">
                <a16:creationId xmlns:a16="http://schemas.microsoft.com/office/drawing/2014/main" id="{2E73FDAF-3EAB-4BC9-B438-B4911EE0C7D3}"/>
              </a:ext>
            </a:extLst>
          </p:cNvPr>
          <p:cNvSpPr>
            <a:spLocks noGrp="1"/>
          </p:cNvSpPr>
          <p:nvPr>
            <p:ph idx="1"/>
          </p:nvPr>
        </p:nvSpPr>
        <p:spPr>
          <a:xfrm>
            <a:off x="838200" y="1408937"/>
            <a:ext cx="10515600" cy="4351338"/>
          </a:xfrm>
        </p:spPr>
        <p:txBody>
          <a:bodyPr/>
          <a:lstStyle/>
          <a:p>
            <a:r>
              <a:rPr lang="en-US" altLang="zh-CN" dirty="0"/>
              <a:t>Training over the 99.8% Delta Disk Usage values,</a:t>
            </a:r>
            <a:r>
              <a:rPr lang="zh-CN" altLang="en-US" dirty="0"/>
              <a:t> </a:t>
            </a:r>
            <a:r>
              <a:rPr lang="en-US" altLang="zh-CN" dirty="0"/>
              <a:t>but</a:t>
            </a:r>
            <a:r>
              <a:rPr lang="zh-CN" altLang="en-US" dirty="0"/>
              <a:t> </a:t>
            </a:r>
            <a:r>
              <a:rPr lang="en-US" altLang="zh-CN" dirty="0"/>
              <a:t>using a "hourly normal" model to imitate the Delta Disk Usage</a:t>
            </a:r>
          </a:p>
        </p:txBody>
      </p:sp>
      <p:pic>
        <p:nvPicPr>
          <p:cNvPr id="5" name="图片 4">
            <a:extLst>
              <a:ext uri="{FF2B5EF4-FFF2-40B4-BE49-F238E27FC236}">
                <a16:creationId xmlns:a16="http://schemas.microsoft.com/office/drawing/2014/main" id="{34822C0D-5D4A-47A7-A267-60B62AE5F63E}"/>
              </a:ext>
            </a:extLst>
          </p:cNvPr>
          <p:cNvPicPr>
            <a:picLocks noChangeAspect="1"/>
          </p:cNvPicPr>
          <p:nvPr/>
        </p:nvPicPr>
        <p:blipFill>
          <a:blip r:embed="rId3"/>
          <a:stretch>
            <a:fillRect/>
          </a:stretch>
        </p:blipFill>
        <p:spPr>
          <a:xfrm>
            <a:off x="2226824" y="2329083"/>
            <a:ext cx="6726675" cy="4393585"/>
          </a:xfrm>
          <a:prstGeom prst="rect">
            <a:avLst/>
          </a:prstGeom>
        </p:spPr>
      </p:pic>
      <p:sp>
        <p:nvSpPr>
          <p:cNvPr id="4" name="灯片编号占位符 3">
            <a:extLst>
              <a:ext uri="{FF2B5EF4-FFF2-40B4-BE49-F238E27FC236}">
                <a16:creationId xmlns:a16="http://schemas.microsoft.com/office/drawing/2014/main" id="{AB659BF0-D5FB-4286-A516-B74544084448}"/>
              </a:ext>
            </a:extLst>
          </p:cNvPr>
          <p:cNvSpPr>
            <a:spLocks noGrp="1"/>
          </p:cNvSpPr>
          <p:nvPr>
            <p:ph type="sldNum" sz="quarter" idx="12"/>
          </p:nvPr>
        </p:nvSpPr>
        <p:spPr/>
        <p:txBody>
          <a:bodyPr/>
          <a:lstStyle/>
          <a:p>
            <a:fld id="{F842C779-DDB2-4AE9-AAEF-5470622EC580}" type="slidenum">
              <a:rPr lang="zh-CN" altLang="en-US" smtClean="0"/>
              <a:t>13</a:t>
            </a:fld>
            <a:endParaRPr lang="zh-CN" altLang="en-US"/>
          </a:p>
        </p:txBody>
      </p:sp>
    </p:spTree>
    <p:extLst>
      <p:ext uri="{BB962C8B-B14F-4D97-AF65-F5344CB8AC3E}">
        <p14:creationId xmlns:p14="http://schemas.microsoft.com/office/powerpoint/2010/main" val="597603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E6E6FD-505A-4047-8234-CE624DE4695A}"/>
              </a:ext>
            </a:extLst>
          </p:cNvPr>
          <p:cNvSpPr>
            <a:spLocks noGrp="1"/>
          </p:cNvSpPr>
          <p:nvPr>
            <p:ph type="title"/>
          </p:nvPr>
        </p:nvSpPr>
        <p:spPr/>
        <p:txBody>
          <a:bodyPr/>
          <a:lstStyle/>
          <a:p>
            <a:r>
              <a:rPr lang="en-US" altLang="zh-CN" b="1" dirty="0"/>
              <a:t>Initial Creation Growth pattern</a:t>
            </a:r>
            <a:endParaRPr lang="zh-CN" altLang="en-US" dirty="0"/>
          </a:p>
        </p:txBody>
      </p:sp>
      <p:sp>
        <p:nvSpPr>
          <p:cNvPr id="3" name="内容占位符 2">
            <a:extLst>
              <a:ext uri="{FF2B5EF4-FFF2-40B4-BE49-F238E27FC236}">
                <a16:creationId xmlns:a16="http://schemas.microsoft.com/office/drawing/2014/main" id="{350627AA-88C8-4BE0-BA9A-CC82319B35F6}"/>
              </a:ext>
            </a:extLst>
          </p:cNvPr>
          <p:cNvSpPr>
            <a:spLocks noGrp="1"/>
          </p:cNvSpPr>
          <p:nvPr>
            <p:ph idx="1"/>
          </p:nvPr>
        </p:nvSpPr>
        <p:spPr/>
        <p:txBody>
          <a:bodyPr>
            <a:normAutofit lnSpcReduction="10000"/>
          </a:bodyPr>
          <a:lstStyle/>
          <a:p>
            <a:r>
              <a:rPr lang="en-US" altLang="zh-CN" dirty="0"/>
              <a:t>Restore from </a:t>
            </a:r>
            <a:r>
              <a:rPr lang="en-US" altLang="zh-CN" dirty="0" err="1"/>
              <a:t>mdf</a:t>
            </a:r>
            <a:r>
              <a:rPr lang="en-US" altLang="zh-CN" dirty="0"/>
              <a:t> file/bulk load into database</a:t>
            </a:r>
          </a:p>
          <a:p>
            <a:r>
              <a:rPr lang="en-US" altLang="zh-CN" dirty="0"/>
              <a:t>First 30 minutes rapid growth </a:t>
            </a:r>
          </a:p>
          <a:p>
            <a:r>
              <a:rPr lang="en-US" altLang="zh-CN" dirty="0"/>
              <a:t>“High Initial Growth” : if they had </a:t>
            </a:r>
            <a:r>
              <a:rPr lang="en-US" altLang="zh-CN" u="sng" dirty="0"/>
              <a:t>growth more than 12GB </a:t>
            </a:r>
            <a:r>
              <a:rPr lang="en-US" altLang="zh-CN" dirty="0"/>
              <a:t>within the </a:t>
            </a:r>
            <a:r>
              <a:rPr lang="en-US" altLang="zh-CN" u="sng" dirty="0"/>
              <a:t>first five minutes </a:t>
            </a:r>
            <a:r>
              <a:rPr lang="en-US" altLang="zh-CN" dirty="0"/>
              <a:t>of the database’s lifetime</a:t>
            </a:r>
          </a:p>
          <a:p>
            <a:r>
              <a:rPr lang="en-US" altLang="zh-CN" dirty="0"/>
              <a:t>Use this labeled subset to compute</a:t>
            </a:r>
          </a:p>
          <a:p>
            <a:pPr lvl="1"/>
            <a:r>
              <a:rPr lang="en-US" altLang="zh-CN" u="sng" dirty="0"/>
              <a:t>a probability distribution </a:t>
            </a:r>
            <a:r>
              <a:rPr lang="en-US" altLang="zh-CN" dirty="0"/>
              <a:t>how much the database should grow in the first 30 minutes </a:t>
            </a:r>
          </a:p>
          <a:p>
            <a:pPr lvl="1"/>
            <a:r>
              <a:rPr lang="en-US" altLang="zh-CN" u="sng" dirty="0"/>
              <a:t>a probability</a:t>
            </a:r>
            <a:r>
              <a:rPr lang="en-US" altLang="zh-CN" dirty="0"/>
              <a:t> that a database exhibit ”High Initial Growth” behavior</a:t>
            </a:r>
          </a:p>
          <a:p>
            <a:r>
              <a:rPr lang="en-US" altLang="zh-CN" b="1" dirty="0"/>
              <a:t>Probability distribution</a:t>
            </a:r>
            <a:r>
              <a:rPr lang="zh-CN" altLang="en-US" b="1" dirty="0"/>
              <a:t>：</a:t>
            </a:r>
            <a:r>
              <a:rPr lang="en-US" altLang="zh-CN" dirty="0"/>
              <a:t>“High Initial Growth” delta disk usage value </a:t>
            </a:r>
            <a:r>
              <a:rPr lang="en-US" altLang="zh-CN" dirty="0" err="1"/>
              <a:t>patition</a:t>
            </a:r>
            <a:r>
              <a:rPr lang="en-US" altLang="zh-CN" dirty="0"/>
              <a:t> into 5. is used to determine whether should have a high initial growth</a:t>
            </a:r>
            <a:endParaRPr lang="zh-CN" altLang="en-US" dirty="0"/>
          </a:p>
        </p:txBody>
      </p:sp>
      <p:sp>
        <p:nvSpPr>
          <p:cNvPr id="4" name="灯片编号占位符 3">
            <a:extLst>
              <a:ext uri="{FF2B5EF4-FFF2-40B4-BE49-F238E27FC236}">
                <a16:creationId xmlns:a16="http://schemas.microsoft.com/office/drawing/2014/main" id="{30429ED3-F206-4A5C-A4B0-08E7CDE09523}"/>
              </a:ext>
            </a:extLst>
          </p:cNvPr>
          <p:cNvSpPr>
            <a:spLocks noGrp="1"/>
          </p:cNvSpPr>
          <p:nvPr>
            <p:ph type="sldNum" sz="quarter" idx="12"/>
          </p:nvPr>
        </p:nvSpPr>
        <p:spPr/>
        <p:txBody>
          <a:bodyPr/>
          <a:lstStyle/>
          <a:p>
            <a:fld id="{F842C779-DDB2-4AE9-AAEF-5470622EC580}" type="slidenum">
              <a:rPr lang="zh-CN" altLang="en-US" smtClean="0"/>
              <a:t>14</a:t>
            </a:fld>
            <a:endParaRPr lang="zh-CN" altLang="en-US"/>
          </a:p>
        </p:txBody>
      </p:sp>
    </p:spTree>
    <p:extLst>
      <p:ext uri="{BB962C8B-B14F-4D97-AF65-F5344CB8AC3E}">
        <p14:creationId xmlns:p14="http://schemas.microsoft.com/office/powerpoint/2010/main" val="1410473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2EDEFB-A498-44B6-859D-6E756A45D9E5}"/>
              </a:ext>
            </a:extLst>
          </p:cNvPr>
          <p:cNvSpPr>
            <a:spLocks noGrp="1"/>
          </p:cNvSpPr>
          <p:nvPr>
            <p:ph type="title"/>
          </p:nvPr>
        </p:nvSpPr>
        <p:spPr/>
        <p:txBody>
          <a:bodyPr/>
          <a:lstStyle/>
          <a:p>
            <a:r>
              <a:rPr lang="en-US" altLang="zh-CN" b="1" dirty="0"/>
              <a:t>Predictable Rapid Growth pattern</a:t>
            </a:r>
            <a:endParaRPr lang="zh-CN" altLang="en-US" dirty="0"/>
          </a:p>
        </p:txBody>
      </p:sp>
      <p:sp>
        <p:nvSpPr>
          <p:cNvPr id="3" name="内容占位符 2">
            <a:extLst>
              <a:ext uri="{FF2B5EF4-FFF2-40B4-BE49-F238E27FC236}">
                <a16:creationId xmlns:a16="http://schemas.microsoft.com/office/drawing/2014/main" id="{0C44EFCB-5679-4EC9-B4B4-BBB6B573182F}"/>
              </a:ext>
            </a:extLst>
          </p:cNvPr>
          <p:cNvSpPr>
            <a:spLocks noGrp="1"/>
          </p:cNvSpPr>
          <p:nvPr>
            <p:ph idx="1"/>
          </p:nvPr>
        </p:nvSpPr>
        <p:spPr/>
        <p:txBody>
          <a:bodyPr>
            <a:normAutofit/>
          </a:bodyPr>
          <a:lstStyle/>
          <a:p>
            <a:r>
              <a:rPr lang="en-US" altLang="zh-CN" dirty="0"/>
              <a:t>A large rapid spike followed by a rapid decrease </a:t>
            </a:r>
          </a:p>
          <a:p>
            <a:r>
              <a:rPr lang="en-US" altLang="zh-CN" dirty="0"/>
              <a:t>Use counts in each partition to </a:t>
            </a:r>
            <a:r>
              <a:rPr lang="en-US" altLang="zh-CN" u="sng" dirty="0"/>
              <a:t>compute the probability</a:t>
            </a:r>
            <a:r>
              <a:rPr lang="en-US" altLang="zh-CN" dirty="0"/>
              <a:t> of the occurrence of this pattern</a:t>
            </a:r>
          </a:p>
          <a:p>
            <a:r>
              <a:rPr lang="en-US" altLang="zh-CN" dirty="0"/>
              <a:t>A state machine inside Toto</a:t>
            </a:r>
          </a:p>
          <a:p>
            <a:r>
              <a:rPr lang="en-US" altLang="zh-CN" dirty="0"/>
              <a:t>State: the growth magnitude + the amount of time till next state</a:t>
            </a:r>
          </a:p>
          <a:p>
            <a:r>
              <a:rPr lang="en-US" altLang="zh-CN" dirty="0"/>
              <a:t>States:  Steady State Growth/Rapid Disk Increase/Steady State Growth Between Spikes/Rapid Disk Decrease</a:t>
            </a:r>
          </a:p>
          <a:p>
            <a:endParaRPr lang="zh-CN" altLang="en-US" dirty="0"/>
          </a:p>
        </p:txBody>
      </p:sp>
      <p:sp>
        <p:nvSpPr>
          <p:cNvPr id="4" name="灯片编号占位符 3">
            <a:extLst>
              <a:ext uri="{FF2B5EF4-FFF2-40B4-BE49-F238E27FC236}">
                <a16:creationId xmlns:a16="http://schemas.microsoft.com/office/drawing/2014/main" id="{27B4E78F-F40D-4220-97C0-60E0F7887E4F}"/>
              </a:ext>
            </a:extLst>
          </p:cNvPr>
          <p:cNvSpPr>
            <a:spLocks noGrp="1"/>
          </p:cNvSpPr>
          <p:nvPr>
            <p:ph type="sldNum" sz="quarter" idx="12"/>
          </p:nvPr>
        </p:nvSpPr>
        <p:spPr/>
        <p:txBody>
          <a:bodyPr/>
          <a:lstStyle/>
          <a:p>
            <a:fld id="{F842C779-DDB2-4AE9-AAEF-5470622EC580}" type="slidenum">
              <a:rPr lang="zh-CN" altLang="en-US" smtClean="0"/>
              <a:t>15</a:t>
            </a:fld>
            <a:endParaRPr lang="zh-CN" altLang="en-US"/>
          </a:p>
        </p:txBody>
      </p:sp>
    </p:spTree>
    <p:extLst>
      <p:ext uri="{BB962C8B-B14F-4D97-AF65-F5344CB8AC3E}">
        <p14:creationId xmlns:p14="http://schemas.microsoft.com/office/powerpoint/2010/main" val="448327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E3C9E4-ACC6-44D2-80EB-7D9FD73B9EE5}"/>
              </a:ext>
            </a:extLst>
          </p:cNvPr>
          <p:cNvSpPr>
            <a:spLocks noGrp="1"/>
          </p:cNvSpPr>
          <p:nvPr>
            <p:ph type="title"/>
          </p:nvPr>
        </p:nvSpPr>
        <p:spPr>
          <a:xfrm>
            <a:off x="838200" y="0"/>
            <a:ext cx="10515600" cy="1325563"/>
          </a:xfrm>
        </p:spPr>
        <p:txBody>
          <a:bodyPr/>
          <a:lstStyle/>
          <a:p>
            <a:r>
              <a:rPr lang="en-US" altLang="zh-CN" dirty="0"/>
              <a:t>Experiment and discussion</a:t>
            </a:r>
            <a:endParaRPr lang="zh-CN" altLang="en-US" dirty="0"/>
          </a:p>
        </p:txBody>
      </p:sp>
      <p:sp>
        <p:nvSpPr>
          <p:cNvPr id="3" name="内容占位符 2">
            <a:extLst>
              <a:ext uri="{FF2B5EF4-FFF2-40B4-BE49-F238E27FC236}">
                <a16:creationId xmlns:a16="http://schemas.microsoft.com/office/drawing/2014/main" id="{DC61C056-7126-4848-8504-7835003A1F85}"/>
              </a:ext>
            </a:extLst>
          </p:cNvPr>
          <p:cNvSpPr>
            <a:spLocks noGrp="1"/>
          </p:cNvSpPr>
          <p:nvPr>
            <p:ph idx="1"/>
          </p:nvPr>
        </p:nvSpPr>
        <p:spPr>
          <a:xfrm>
            <a:off x="703288" y="1253331"/>
            <a:ext cx="10515600" cy="4351338"/>
          </a:xfrm>
        </p:spPr>
        <p:txBody>
          <a:bodyPr>
            <a:normAutofit/>
          </a:bodyPr>
          <a:lstStyle/>
          <a:p>
            <a:r>
              <a:rPr lang="en-US" altLang="zh-CN" dirty="0"/>
              <a:t>Orchestrate the disk usage load and the population of databases </a:t>
            </a:r>
          </a:p>
          <a:p>
            <a:r>
              <a:rPr lang="en-US" altLang="zh-CN" dirty="0" err="1"/>
              <a:t>Goal:Measure</a:t>
            </a:r>
            <a:r>
              <a:rPr lang="en-US" altLang="zh-CN" dirty="0"/>
              <a:t> the service  efficiency at different density level to</a:t>
            </a:r>
            <a:r>
              <a:rPr lang="zh-CN" altLang="en-US" dirty="0"/>
              <a:t> </a:t>
            </a:r>
            <a:r>
              <a:rPr lang="en-US" altLang="zh-CN" dirty="0"/>
              <a:t>find</a:t>
            </a:r>
            <a:r>
              <a:rPr lang="zh-CN" altLang="en-US" dirty="0"/>
              <a:t> </a:t>
            </a:r>
            <a:r>
              <a:rPr lang="en-US" altLang="zh-CN" dirty="0"/>
              <a:t>the</a:t>
            </a:r>
            <a:r>
              <a:rPr lang="zh-CN" altLang="en-US" dirty="0"/>
              <a:t> </a:t>
            </a:r>
            <a:r>
              <a:rPr lang="en-US" altLang="zh-CN" dirty="0"/>
              <a:t>optimal</a:t>
            </a:r>
            <a:r>
              <a:rPr lang="zh-CN" altLang="en-US" dirty="0"/>
              <a:t> </a:t>
            </a:r>
            <a:r>
              <a:rPr lang="en-US" altLang="zh-CN" dirty="0"/>
              <a:t>density</a:t>
            </a:r>
          </a:p>
          <a:p>
            <a:r>
              <a:rPr lang="en-US" altLang="zh-CN" dirty="0"/>
              <a:t>4 density level, run 6 days, 14 node, gen5, stage cluster</a:t>
            </a:r>
          </a:p>
          <a:p>
            <a:r>
              <a:rPr lang="en-US" altLang="zh-CN" dirty="0"/>
              <a:t>Model </a:t>
            </a:r>
            <a:r>
              <a:rPr lang="en-US" altLang="zh-CN" u="sng" dirty="0"/>
              <a:t>adjusted revenue </a:t>
            </a:r>
            <a:r>
              <a:rPr lang="en-US" altLang="zh-CN" dirty="0"/>
              <a:t>based on </a:t>
            </a:r>
            <a:r>
              <a:rPr lang="en-US" altLang="zh-CN" dirty="0">
                <a:solidFill>
                  <a:srgbClr val="FF0000"/>
                </a:solidFill>
              </a:rPr>
              <a:t>revenue</a:t>
            </a:r>
            <a:r>
              <a:rPr lang="en-US" altLang="zh-CN" dirty="0"/>
              <a:t> and </a:t>
            </a:r>
            <a:r>
              <a:rPr lang="en-US" altLang="zh-CN" dirty="0">
                <a:solidFill>
                  <a:srgbClr val="FF0000"/>
                </a:solidFill>
              </a:rPr>
              <a:t>penalty cost</a:t>
            </a:r>
            <a:endParaRPr lang="en-US" altLang="zh-CN" dirty="0"/>
          </a:p>
          <a:p>
            <a:r>
              <a:rPr lang="en-US" altLang="zh-CN" dirty="0"/>
              <a:t>Revenue=compute </a:t>
            </a:r>
            <a:r>
              <a:rPr lang="en-US" altLang="zh-CN" dirty="0" err="1"/>
              <a:t>revenue+storage</a:t>
            </a:r>
            <a:r>
              <a:rPr lang="en-US" altLang="zh-CN" dirty="0"/>
              <a:t> revenue</a:t>
            </a:r>
          </a:p>
          <a:p>
            <a:endParaRPr lang="zh-CN" altLang="en-US" dirty="0"/>
          </a:p>
        </p:txBody>
      </p:sp>
      <p:pic>
        <p:nvPicPr>
          <p:cNvPr id="5" name="图片 4">
            <a:extLst>
              <a:ext uri="{FF2B5EF4-FFF2-40B4-BE49-F238E27FC236}">
                <a16:creationId xmlns:a16="http://schemas.microsoft.com/office/drawing/2014/main" id="{65D4E6A2-F5B6-4C29-AB30-0A874239824A}"/>
              </a:ext>
            </a:extLst>
          </p:cNvPr>
          <p:cNvPicPr>
            <a:picLocks noChangeAspect="1"/>
          </p:cNvPicPr>
          <p:nvPr/>
        </p:nvPicPr>
        <p:blipFill>
          <a:blip r:embed="rId3"/>
          <a:stretch>
            <a:fillRect/>
          </a:stretch>
        </p:blipFill>
        <p:spPr>
          <a:xfrm>
            <a:off x="253383" y="4941887"/>
            <a:ext cx="6167769" cy="1325563"/>
          </a:xfrm>
          <a:prstGeom prst="rect">
            <a:avLst/>
          </a:prstGeom>
        </p:spPr>
      </p:pic>
      <p:pic>
        <p:nvPicPr>
          <p:cNvPr id="7" name="图片 6">
            <a:extLst>
              <a:ext uri="{FF2B5EF4-FFF2-40B4-BE49-F238E27FC236}">
                <a16:creationId xmlns:a16="http://schemas.microsoft.com/office/drawing/2014/main" id="{2B0E2F25-1EC3-4059-8F25-C1F3CBD5682E}"/>
              </a:ext>
            </a:extLst>
          </p:cNvPr>
          <p:cNvPicPr>
            <a:picLocks noChangeAspect="1"/>
          </p:cNvPicPr>
          <p:nvPr/>
        </p:nvPicPr>
        <p:blipFill>
          <a:blip r:embed="rId4"/>
          <a:stretch>
            <a:fillRect/>
          </a:stretch>
        </p:blipFill>
        <p:spPr>
          <a:xfrm>
            <a:off x="6421152" y="4624706"/>
            <a:ext cx="5067560" cy="2171812"/>
          </a:xfrm>
          <a:prstGeom prst="rect">
            <a:avLst/>
          </a:prstGeom>
        </p:spPr>
      </p:pic>
      <p:sp>
        <p:nvSpPr>
          <p:cNvPr id="4" name="灯片编号占位符 3">
            <a:extLst>
              <a:ext uri="{FF2B5EF4-FFF2-40B4-BE49-F238E27FC236}">
                <a16:creationId xmlns:a16="http://schemas.microsoft.com/office/drawing/2014/main" id="{E415FB3B-5720-404F-B6ED-2D53E2EC6C6D}"/>
              </a:ext>
            </a:extLst>
          </p:cNvPr>
          <p:cNvSpPr>
            <a:spLocks noGrp="1"/>
          </p:cNvSpPr>
          <p:nvPr>
            <p:ph type="sldNum" sz="quarter" idx="12"/>
          </p:nvPr>
        </p:nvSpPr>
        <p:spPr/>
        <p:txBody>
          <a:bodyPr/>
          <a:lstStyle/>
          <a:p>
            <a:fld id="{F842C779-DDB2-4AE9-AAEF-5470622EC580}" type="slidenum">
              <a:rPr lang="zh-CN" altLang="en-US" smtClean="0"/>
              <a:t>16</a:t>
            </a:fld>
            <a:endParaRPr lang="zh-CN" altLang="en-US"/>
          </a:p>
        </p:txBody>
      </p:sp>
    </p:spTree>
    <p:extLst>
      <p:ext uri="{BB962C8B-B14F-4D97-AF65-F5344CB8AC3E}">
        <p14:creationId xmlns:p14="http://schemas.microsoft.com/office/powerpoint/2010/main" val="1630104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AD8E7DC1-45B0-4039-99E5-BCD23AF0BF6F}"/>
              </a:ext>
            </a:extLst>
          </p:cNvPr>
          <p:cNvSpPr>
            <a:spLocks noGrp="1"/>
          </p:cNvSpPr>
          <p:nvPr>
            <p:ph type="title"/>
          </p:nvPr>
        </p:nvSpPr>
        <p:spPr>
          <a:xfrm>
            <a:off x="673100" y="18255"/>
            <a:ext cx="10515600" cy="1325563"/>
          </a:xfrm>
        </p:spPr>
        <p:txBody>
          <a:bodyPr/>
          <a:lstStyle/>
          <a:p>
            <a:r>
              <a:rPr lang="en-US" altLang="zh-CN" dirty="0"/>
              <a:t>Creation redirects</a:t>
            </a:r>
            <a:endParaRPr lang="zh-CN" altLang="en-US" dirty="0"/>
          </a:p>
        </p:txBody>
      </p:sp>
      <p:sp>
        <p:nvSpPr>
          <p:cNvPr id="7" name="内容占位符 6">
            <a:extLst>
              <a:ext uri="{FF2B5EF4-FFF2-40B4-BE49-F238E27FC236}">
                <a16:creationId xmlns:a16="http://schemas.microsoft.com/office/drawing/2014/main" id="{AAF3DA12-8F93-4A65-BBF9-0AE4D5222774}"/>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B7798B43-FB1E-4C60-9222-3D7678C27960}"/>
              </a:ext>
            </a:extLst>
          </p:cNvPr>
          <p:cNvPicPr>
            <a:picLocks noChangeAspect="1"/>
          </p:cNvPicPr>
          <p:nvPr/>
        </p:nvPicPr>
        <p:blipFill>
          <a:blip r:embed="rId3"/>
          <a:stretch>
            <a:fillRect/>
          </a:stretch>
        </p:blipFill>
        <p:spPr>
          <a:xfrm>
            <a:off x="2506407" y="1343818"/>
            <a:ext cx="6939352" cy="5349082"/>
          </a:xfrm>
          <a:prstGeom prst="rect">
            <a:avLst/>
          </a:prstGeom>
        </p:spPr>
      </p:pic>
      <p:sp>
        <p:nvSpPr>
          <p:cNvPr id="2" name="灯片编号占位符 1">
            <a:extLst>
              <a:ext uri="{FF2B5EF4-FFF2-40B4-BE49-F238E27FC236}">
                <a16:creationId xmlns:a16="http://schemas.microsoft.com/office/drawing/2014/main" id="{62BE05C3-5084-4041-91A5-302A2C62AE18}"/>
              </a:ext>
            </a:extLst>
          </p:cNvPr>
          <p:cNvSpPr>
            <a:spLocks noGrp="1"/>
          </p:cNvSpPr>
          <p:nvPr>
            <p:ph type="sldNum" sz="quarter" idx="12"/>
          </p:nvPr>
        </p:nvSpPr>
        <p:spPr/>
        <p:txBody>
          <a:bodyPr/>
          <a:lstStyle/>
          <a:p>
            <a:fld id="{F842C779-DDB2-4AE9-AAEF-5470622EC580}" type="slidenum">
              <a:rPr lang="zh-CN" altLang="en-US" smtClean="0"/>
              <a:t>17</a:t>
            </a:fld>
            <a:endParaRPr lang="zh-CN" altLang="en-US"/>
          </a:p>
        </p:txBody>
      </p:sp>
    </p:spTree>
    <p:extLst>
      <p:ext uri="{BB962C8B-B14F-4D97-AF65-F5344CB8AC3E}">
        <p14:creationId xmlns:p14="http://schemas.microsoft.com/office/powerpoint/2010/main" val="3068974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78B786-D23A-4286-A074-1EAD09C3D35D}"/>
              </a:ext>
            </a:extLst>
          </p:cNvPr>
          <p:cNvSpPr>
            <a:spLocks noGrp="1"/>
          </p:cNvSpPr>
          <p:nvPr>
            <p:ph type="title"/>
          </p:nvPr>
        </p:nvSpPr>
        <p:spPr/>
        <p:txBody>
          <a:bodyPr/>
          <a:lstStyle/>
          <a:p>
            <a:r>
              <a:rPr lang="en-US" altLang="zh-CN" dirty="0"/>
              <a:t>Reserved core and disk usage</a:t>
            </a:r>
            <a:endParaRPr lang="zh-CN" altLang="en-US" dirty="0"/>
          </a:p>
        </p:txBody>
      </p:sp>
      <p:sp>
        <p:nvSpPr>
          <p:cNvPr id="3" name="内容占位符 2">
            <a:extLst>
              <a:ext uri="{FF2B5EF4-FFF2-40B4-BE49-F238E27FC236}">
                <a16:creationId xmlns:a16="http://schemas.microsoft.com/office/drawing/2014/main" id="{17E0490F-C038-448E-8CC3-8ECAB31ED7FD}"/>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2992F2DE-071E-49E9-B34F-63077AD431F5}"/>
              </a:ext>
            </a:extLst>
          </p:cNvPr>
          <p:cNvPicPr>
            <a:picLocks noChangeAspect="1"/>
          </p:cNvPicPr>
          <p:nvPr/>
        </p:nvPicPr>
        <p:blipFill>
          <a:blip r:embed="rId3"/>
          <a:stretch>
            <a:fillRect/>
          </a:stretch>
        </p:blipFill>
        <p:spPr>
          <a:xfrm>
            <a:off x="3112670" y="1445878"/>
            <a:ext cx="6654621" cy="5412121"/>
          </a:xfrm>
          <a:prstGeom prst="rect">
            <a:avLst/>
          </a:prstGeom>
        </p:spPr>
      </p:pic>
      <p:sp>
        <p:nvSpPr>
          <p:cNvPr id="4" name="灯片编号占位符 3">
            <a:extLst>
              <a:ext uri="{FF2B5EF4-FFF2-40B4-BE49-F238E27FC236}">
                <a16:creationId xmlns:a16="http://schemas.microsoft.com/office/drawing/2014/main" id="{19D1C94C-AE92-494E-B562-36E7A3B09F28}"/>
              </a:ext>
            </a:extLst>
          </p:cNvPr>
          <p:cNvSpPr>
            <a:spLocks noGrp="1"/>
          </p:cNvSpPr>
          <p:nvPr>
            <p:ph type="sldNum" sz="quarter" idx="12"/>
          </p:nvPr>
        </p:nvSpPr>
        <p:spPr/>
        <p:txBody>
          <a:bodyPr/>
          <a:lstStyle/>
          <a:p>
            <a:fld id="{F842C779-DDB2-4AE9-AAEF-5470622EC580}" type="slidenum">
              <a:rPr lang="zh-CN" altLang="en-US" smtClean="0"/>
              <a:t>18</a:t>
            </a:fld>
            <a:endParaRPr lang="zh-CN" altLang="en-US"/>
          </a:p>
        </p:txBody>
      </p:sp>
    </p:spTree>
    <p:extLst>
      <p:ext uri="{BB962C8B-B14F-4D97-AF65-F5344CB8AC3E}">
        <p14:creationId xmlns:p14="http://schemas.microsoft.com/office/powerpoint/2010/main" val="2556295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B415CD-71D7-40AF-9BA5-F289E88CE8F5}"/>
              </a:ext>
            </a:extLst>
          </p:cNvPr>
          <p:cNvSpPr>
            <a:spLocks noGrp="1"/>
          </p:cNvSpPr>
          <p:nvPr>
            <p:ph type="title"/>
          </p:nvPr>
        </p:nvSpPr>
        <p:spPr/>
        <p:txBody>
          <a:bodyPr/>
          <a:lstStyle/>
          <a:p>
            <a:r>
              <a:rPr lang="en-US" altLang="zh-CN" dirty="0"/>
              <a:t>Fail-over cores</a:t>
            </a:r>
            <a:endParaRPr lang="zh-CN" altLang="en-US" dirty="0"/>
          </a:p>
        </p:txBody>
      </p:sp>
      <p:sp>
        <p:nvSpPr>
          <p:cNvPr id="3" name="内容占位符 2">
            <a:extLst>
              <a:ext uri="{FF2B5EF4-FFF2-40B4-BE49-F238E27FC236}">
                <a16:creationId xmlns:a16="http://schemas.microsoft.com/office/drawing/2014/main" id="{EA6460B3-7E89-4AC1-8637-F88F60A9F887}"/>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8E1E194E-FE9D-4731-83F9-BE95EDD708A2}"/>
              </a:ext>
            </a:extLst>
          </p:cNvPr>
          <p:cNvPicPr>
            <a:picLocks noChangeAspect="1"/>
          </p:cNvPicPr>
          <p:nvPr/>
        </p:nvPicPr>
        <p:blipFill>
          <a:blip r:embed="rId3"/>
          <a:stretch>
            <a:fillRect/>
          </a:stretch>
        </p:blipFill>
        <p:spPr>
          <a:xfrm>
            <a:off x="1617725" y="1266825"/>
            <a:ext cx="8956550" cy="4720746"/>
          </a:xfrm>
          <a:prstGeom prst="rect">
            <a:avLst/>
          </a:prstGeom>
        </p:spPr>
      </p:pic>
      <p:sp>
        <p:nvSpPr>
          <p:cNvPr id="4" name="灯片编号占位符 3">
            <a:extLst>
              <a:ext uri="{FF2B5EF4-FFF2-40B4-BE49-F238E27FC236}">
                <a16:creationId xmlns:a16="http://schemas.microsoft.com/office/drawing/2014/main" id="{2F3B8E0B-96EC-42AA-89CB-47AA0157EB30}"/>
              </a:ext>
            </a:extLst>
          </p:cNvPr>
          <p:cNvSpPr>
            <a:spLocks noGrp="1"/>
          </p:cNvSpPr>
          <p:nvPr>
            <p:ph type="sldNum" sz="quarter" idx="12"/>
          </p:nvPr>
        </p:nvSpPr>
        <p:spPr/>
        <p:txBody>
          <a:bodyPr/>
          <a:lstStyle/>
          <a:p>
            <a:fld id="{F842C779-DDB2-4AE9-AAEF-5470622EC580}" type="slidenum">
              <a:rPr lang="zh-CN" altLang="en-US" smtClean="0"/>
              <a:t>19</a:t>
            </a:fld>
            <a:endParaRPr lang="zh-CN" altLang="en-US"/>
          </a:p>
        </p:txBody>
      </p:sp>
    </p:spTree>
    <p:extLst>
      <p:ext uri="{BB962C8B-B14F-4D97-AF65-F5344CB8AC3E}">
        <p14:creationId xmlns:p14="http://schemas.microsoft.com/office/powerpoint/2010/main" val="1731649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A49A2A-8E15-46D7-A82E-E21EF525DAB2}"/>
              </a:ext>
            </a:extLst>
          </p:cNvPr>
          <p:cNvSpPr>
            <a:spLocks noGrp="1"/>
          </p:cNvSpPr>
          <p:nvPr>
            <p:ph type="title"/>
          </p:nvPr>
        </p:nvSpPr>
        <p:spPr>
          <a:xfrm>
            <a:off x="643328" y="0"/>
            <a:ext cx="10515600" cy="1325563"/>
          </a:xfrm>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D498F568-2592-40AC-8671-ED1BB54883FA}"/>
              </a:ext>
            </a:extLst>
          </p:cNvPr>
          <p:cNvSpPr>
            <a:spLocks noGrp="1"/>
          </p:cNvSpPr>
          <p:nvPr>
            <p:ph idx="1"/>
          </p:nvPr>
        </p:nvSpPr>
        <p:spPr>
          <a:xfrm>
            <a:off x="643328" y="1325562"/>
            <a:ext cx="11331672" cy="5030787"/>
          </a:xfrm>
        </p:spPr>
        <p:txBody>
          <a:bodyPr>
            <a:normAutofit fontScale="92500"/>
          </a:bodyPr>
          <a:lstStyle/>
          <a:p>
            <a:r>
              <a:rPr lang="en-US" altLang="zh-CN" sz="3200" dirty="0">
                <a:latin typeface="LinLibertineT"/>
              </a:rPr>
              <a:t>Maximize customer </a:t>
            </a:r>
            <a:r>
              <a:rPr lang="en-US" altLang="zh-CN" sz="3200" dirty="0" err="1">
                <a:latin typeface="LinLibertineT"/>
              </a:rPr>
              <a:t>number</a:t>
            </a:r>
            <a:r>
              <a:rPr lang="en-US" altLang="zh-CN" sz="3200" dirty="0" err="1">
                <a:latin typeface="LinLibertineT"/>
                <a:sym typeface="Wingdings" panose="05000000000000000000" pitchFamily="2" charset="2"/>
              </a:rPr>
              <a:t></a:t>
            </a:r>
            <a:r>
              <a:rPr lang="en-US" altLang="zh-CN" sz="3200" dirty="0" err="1">
                <a:latin typeface="LinLibertineT"/>
              </a:rPr>
              <a:t>maximize</a:t>
            </a:r>
            <a:r>
              <a:rPr lang="en-US" altLang="zh-CN" sz="3200" dirty="0">
                <a:latin typeface="LinLibertineT"/>
              </a:rPr>
              <a:t> efficiency</a:t>
            </a:r>
          </a:p>
          <a:p>
            <a:r>
              <a:rPr lang="en-US" altLang="zh-CN" sz="3200" dirty="0">
                <a:latin typeface="LinLibertineT"/>
              </a:rPr>
              <a:t>Changing the </a:t>
            </a:r>
            <a:r>
              <a:rPr lang="en-US" altLang="zh-CN" sz="3200" b="1" u="sng" dirty="0">
                <a:latin typeface="LinLibertineT"/>
              </a:rPr>
              <a:t>configurations, policies, and features</a:t>
            </a:r>
            <a:r>
              <a:rPr lang="en-US" altLang="zh-CN" sz="3200" dirty="0">
                <a:latin typeface="LinLibertineT"/>
              </a:rPr>
              <a:t> that control database co-location on cluster nodes</a:t>
            </a:r>
          </a:p>
          <a:p>
            <a:r>
              <a:rPr lang="en-US" altLang="zh-CN" sz="3200" dirty="0">
                <a:latin typeface="LinLibertineT"/>
              </a:rPr>
              <a:t>Several params impact the </a:t>
            </a:r>
            <a:r>
              <a:rPr lang="en-US" altLang="zh-CN" sz="3200" u="sng" dirty="0">
                <a:latin typeface="LinLibertineT"/>
              </a:rPr>
              <a:t>number of database co-exist </a:t>
            </a:r>
            <a:r>
              <a:rPr lang="en-US" altLang="zh-CN" sz="3200" dirty="0">
                <a:latin typeface="LinLibertineT"/>
              </a:rPr>
              <a:t>on a node</a:t>
            </a:r>
          </a:p>
          <a:p>
            <a:r>
              <a:rPr lang="en-US" altLang="zh-CN" sz="3200" dirty="0">
                <a:latin typeface="LinLibertineT"/>
              </a:rPr>
              <a:t>How to </a:t>
            </a:r>
            <a:r>
              <a:rPr lang="en-US" altLang="zh-CN" sz="3200" u="sng" dirty="0">
                <a:latin typeface="LinLibertineT"/>
              </a:rPr>
              <a:t>evaluate param change effect </a:t>
            </a:r>
            <a:r>
              <a:rPr lang="en-US" altLang="zh-CN" sz="3200" dirty="0">
                <a:latin typeface="LinLibertineT"/>
              </a:rPr>
              <a:t>to database density and QoS</a:t>
            </a:r>
          </a:p>
          <a:p>
            <a:pPr lvl="1"/>
            <a:r>
              <a:rPr lang="en-US" altLang="zh-CN" sz="2800" dirty="0">
                <a:latin typeface="LinLibertineT"/>
              </a:rPr>
              <a:t>a way to compare the change</a:t>
            </a:r>
          </a:p>
          <a:p>
            <a:pPr lvl="1"/>
            <a:r>
              <a:rPr lang="en-US" altLang="zh-CN" sz="2800" dirty="0">
                <a:latin typeface="LinLibertineT"/>
              </a:rPr>
              <a:t>environment </a:t>
            </a:r>
            <a:r>
              <a:rPr lang="en-US" altLang="zh-CN" sz="2800" dirty="0" err="1">
                <a:latin typeface="LinLibertineT"/>
              </a:rPr>
              <a:t>representivity</a:t>
            </a:r>
            <a:endParaRPr lang="zh-CN" altLang="en-US" sz="2800" dirty="0"/>
          </a:p>
          <a:p>
            <a:r>
              <a:rPr lang="en-US" altLang="zh-CN" sz="3200" dirty="0">
                <a:latin typeface="LinLibertineT"/>
              </a:rPr>
              <a:t>Cloud service framework, reveal the impact of changes on a cloud service </a:t>
            </a:r>
          </a:p>
          <a:p>
            <a:r>
              <a:rPr lang="en-US" altLang="zh-CN" sz="3200" dirty="0">
                <a:latin typeface="LinLibertineT"/>
              </a:rPr>
              <a:t>Toto </a:t>
            </a:r>
            <a:r>
              <a:rPr lang="en-US" altLang="zh-CN" sz="3200" dirty="0" err="1">
                <a:latin typeface="LinLibertineT"/>
              </a:rPr>
              <a:t>benchmark</a:t>
            </a:r>
            <a:r>
              <a:rPr lang="en-US" altLang="zh-CN" sz="3200" dirty="0" err="1">
                <a:latin typeface="LinLibertineT"/>
                <a:sym typeface="Wingdings" panose="05000000000000000000" pitchFamily="2" charset="2"/>
              </a:rPr>
              <a:t></a:t>
            </a:r>
            <a:r>
              <a:rPr lang="en-US" altLang="zh-CN" sz="3200" dirty="0" err="1">
                <a:latin typeface="LinLibertineT"/>
              </a:rPr>
              <a:t>evaluate</a:t>
            </a:r>
            <a:r>
              <a:rPr lang="en-US" altLang="zh-CN" sz="3200" dirty="0">
                <a:latin typeface="LinLibertineT"/>
              </a:rPr>
              <a:t> the efficiency of cloud service</a:t>
            </a:r>
          </a:p>
          <a:p>
            <a:endParaRPr lang="en-US" altLang="zh-CN" sz="3200" dirty="0">
              <a:latin typeface="LinLibertineT"/>
            </a:endParaRPr>
          </a:p>
          <a:p>
            <a:pPr lvl="1"/>
            <a:endParaRPr lang="en-US" altLang="zh-CN" sz="2800" dirty="0">
              <a:latin typeface="LinLibertineT"/>
            </a:endParaRPr>
          </a:p>
          <a:p>
            <a:pPr lvl="1"/>
            <a:endParaRPr lang="en-US" altLang="zh-CN" sz="2800" dirty="0">
              <a:latin typeface="LinLibertineT"/>
            </a:endParaRPr>
          </a:p>
          <a:p>
            <a:pPr lvl="1"/>
            <a:endParaRPr lang="zh-CN" altLang="en-US" sz="2800" dirty="0">
              <a:latin typeface="LinLibertineT"/>
            </a:endParaRPr>
          </a:p>
        </p:txBody>
      </p:sp>
      <p:sp>
        <p:nvSpPr>
          <p:cNvPr id="4" name="灯片编号占位符 3">
            <a:extLst>
              <a:ext uri="{FF2B5EF4-FFF2-40B4-BE49-F238E27FC236}">
                <a16:creationId xmlns:a16="http://schemas.microsoft.com/office/drawing/2014/main" id="{BA4F8322-E6C2-4B26-82FE-DDC7A2A9520F}"/>
              </a:ext>
            </a:extLst>
          </p:cNvPr>
          <p:cNvSpPr>
            <a:spLocks noGrp="1"/>
          </p:cNvSpPr>
          <p:nvPr>
            <p:ph type="sldNum" sz="quarter" idx="12"/>
          </p:nvPr>
        </p:nvSpPr>
        <p:spPr/>
        <p:txBody>
          <a:bodyPr/>
          <a:lstStyle/>
          <a:p>
            <a:fld id="{F842C779-DDB2-4AE9-AAEF-5470622EC580}" type="slidenum">
              <a:rPr lang="zh-CN" altLang="en-US" smtClean="0"/>
              <a:t>2</a:t>
            </a:fld>
            <a:endParaRPr lang="zh-CN" altLang="en-US"/>
          </a:p>
        </p:txBody>
      </p:sp>
    </p:spTree>
    <p:extLst>
      <p:ext uri="{BB962C8B-B14F-4D97-AF65-F5344CB8AC3E}">
        <p14:creationId xmlns:p14="http://schemas.microsoft.com/office/powerpoint/2010/main" val="1718726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FDDBC6-AD29-48ED-9576-C4B10DCBB871}"/>
              </a:ext>
            </a:extLst>
          </p:cNvPr>
          <p:cNvSpPr>
            <a:spLocks noGrp="1"/>
          </p:cNvSpPr>
          <p:nvPr>
            <p:ph type="title"/>
          </p:nvPr>
        </p:nvSpPr>
        <p:spPr/>
        <p:txBody>
          <a:bodyPr/>
          <a:lstStyle/>
          <a:p>
            <a:r>
              <a:rPr lang="en-US" altLang="zh-CN" sz="4400" dirty="0"/>
              <a:t>Modeled adjusted revenue</a:t>
            </a:r>
            <a:br>
              <a:rPr lang="zh-CN" altLang="en-US" sz="4400" dirty="0"/>
            </a:br>
            <a:endParaRPr lang="zh-CN" altLang="en-US" dirty="0"/>
          </a:p>
        </p:txBody>
      </p:sp>
      <p:sp>
        <p:nvSpPr>
          <p:cNvPr id="3" name="内容占位符 2">
            <a:extLst>
              <a:ext uri="{FF2B5EF4-FFF2-40B4-BE49-F238E27FC236}">
                <a16:creationId xmlns:a16="http://schemas.microsoft.com/office/drawing/2014/main" id="{5F9A0BDE-3ACF-4D4D-828C-BDE818CBB990}"/>
              </a:ext>
            </a:extLst>
          </p:cNvPr>
          <p:cNvSpPr>
            <a:spLocks noGrp="1"/>
          </p:cNvSpPr>
          <p:nvPr>
            <p:ph idx="1"/>
          </p:nvPr>
        </p:nvSpPr>
        <p:spPr/>
        <p:txBody>
          <a:bodyPr/>
          <a:lstStyle/>
          <a:p>
            <a:endParaRPr lang="zh-CN" altLang="en-US" dirty="0"/>
          </a:p>
        </p:txBody>
      </p:sp>
      <p:pic>
        <p:nvPicPr>
          <p:cNvPr id="6" name="图片 5">
            <a:extLst>
              <a:ext uri="{FF2B5EF4-FFF2-40B4-BE49-F238E27FC236}">
                <a16:creationId xmlns:a16="http://schemas.microsoft.com/office/drawing/2014/main" id="{62840A6B-1AA0-4A4A-B7F4-44F86F9B8947}"/>
              </a:ext>
            </a:extLst>
          </p:cNvPr>
          <p:cNvPicPr>
            <a:picLocks noChangeAspect="1"/>
          </p:cNvPicPr>
          <p:nvPr/>
        </p:nvPicPr>
        <p:blipFill>
          <a:blip r:embed="rId3"/>
          <a:stretch>
            <a:fillRect/>
          </a:stretch>
        </p:blipFill>
        <p:spPr>
          <a:xfrm>
            <a:off x="1773193" y="1608961"/>
            <a:ext cx="8223338" cy="4784666"/>
          </a:xfrm>
          <a:prstGeom prst="rect">
            <a:avLst/>
          </a:prstGeom>
        </p:spPr>
      </p:pic>
      <p:sp>
        <p:nvSpPr>
          <p:cNvPr id="8" name="灯片编号占位符 7">
            <a:extLst>
              <a:ext uri="{FF2B5EF4-FFF2-40B4-BE49-F238E27FC236}">
                <a16:creationId xmlns:a16="http://schemas.microsoft.com/office/drawing/2014/main" id="{394866C8-710D-4D8B-A1FF-C6E65E42A464}"/>
              </a:ext>
            </a:extLst>
          </p:cNvPr>
          <p:cNvSpPr>
            <a:spLocks noGrp="1"/>
          </p:cNvSpPr>
          <p:nvPr>
            <p:ph type="sldNum" sz="quarter" idx="12"/>
          </p:nvPr>
        </p:nvSpPr>
        <p:spPr/>
        <p:txBody>
          <a:bodyPr/>
          <a:lstStyle/>
          <a:p>
            <a:fld id="{F842C779-DDB2-4AE9-AAEF-5470622EC580}" type="slidenum">
              <a:rPr lang="zh-CN" altLang="en-US" smtClean="0"/>
              <a:t>20</a:t>
            </a:fld>
            <a:endParaRPr lang="zh-CN" altLang="en-US"/>
          </a:p>
        </p:txBody>
      </p:sp>
    </p:spTree>
    <p:extLst>
      <p:ext uri="{BB962C8B-B14F-4D97-AF65-F5344CB8AC3E}">
        <p14:creationId xmlns:p14="http://schemas.microsoft.com/office/powerpoint/2010/main" val="3400936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7090BA-0A6E-4998-AFF6-C0C6CB6FDE2F}"/>
              </a:ext>
            </a:extLst>
          </p:cNvPr>
          <p:cNvSpPr>
            <a:spLocks noGrp="1"/>
          </p:cNvSpPr>
          <p:nvPr>
            <p:ph type="title"/>
          </p:nvPr>
        </p:nvSpPr>
        <p:spPr/>
        <p:txBody>
          <a:bodyPr/>
          <a:lstStyle/>
          <a:p>
            <a:r>
              <a:rPr lang="en-US" altLang="zh-CN" dirty="0"/>
              <a:t>Discussion </a:t>
            </a:r>
            <a:endParaRPr lang="zh-CN" altLang="en-US" dirty="0"/>
          </a:p>
        </p:txBody>
      </p:sp>
      <p:sp>
        <p:nvSpPr>
          <p:cNvPr id="3" name="内容占位符 2">
            <a:extLst>
              <a:ext uri="{FF2B5EF4-FFF2-40B4-BE49-F238E27FC236}">
                <a16:creationId xmlns:a16="http://schemas.microsoft.com/office/drawing/2014/main" id="{2F4DA782-1484-4A5E-8A47-87E700EFD58B}"/>
              </a:ext>
            </a:extLst>
          </p:cNvPr>
          <p:cNvSpPr>
            <a:spLocks noGrp="1"/>
          </p:cNvSpPr>
          <p:nvPr>
            <p:ph idx="1"/>
          </p:nvPr>
        </p:nvSpPr>
        <p:spPr>
          <a:xfrm>
            <a:off x="838200" y="1838687"/>
            <a:ext cx="10515600" cy="4351338"/>
          </a:xfrm>
        </p:spPr>
        <p:txBody>
          <a:bodyPr>
            <a:normAutofit lnSpcReduction="10000"/>
          </a:bodyPr>
          <a:lstStyle/>
          <a:p>
            <a:r>
              <a:rPr lang="en-US" altLang="zh-CN" dirty="0"/>
              <a:t>A trade-off : density - the rate of failovers</a:t>
            </a:r>
          </a:p>
          <a:p>
            <a:r>
              <a:rPr lang="en-US" altLang="zh-CN" dirty="0" err="1"/>
              <a:t>RgManager</a:t>
            </a:r>
            <a:r>
              <a:rPr lang="en-US" altLang="zh-CN" dirty="0"/>
              <a:t> and PLB cannot ensure a good QoS for the customer if a poor density scenario due to a “bad database population”.</a:t>
            </a:r>
          </a:p>
          <a:p>
            <a:r>
              <a:rPr lang="en-US" altLang="zh-CN" dirty="0"/>
              <a:t>Toto can be used to find an optimal density level, given an initial population of databases at a specific resource utilization</a:t>
            </a:r>
          </a:p>
          <a:p>
            <a:r>
              <a:rPr lang="en-US" altLang="zh-CN" dirty="0"/>
              <a:t>Measure a cloud service’s efficiency from the service provider’s perspective</a:t>
            </a:r>
          </a:p>
          <a:p>
            <a:r>
              <a:rPr lang="en-US" altLang="zh-CN" dirty="0"/>
              <a:t>Other way: </a:t>
            </a:r>
          </a:p>
          <a:p>
            <a:pPr lvl="1"/>
            <a:r>
              <a:rPr lang="en-US" altLang="zh-CN" dirty="0"/>
              <a:t>how quickly an individual database can scale up to full resource utilization</a:t>
            </a:r>
          </a:p>
          <a:p>
            <a:pPr lvl="1"/>
            <a:r>
              <a:rPr lang="en-US" altLang="zh-CN" dirty="0"/>
              <a:t>the amount of time it takes to provision a new database</a:t>
            </a:r>
            <a:endParaRPr lang="zh-CN" altLang="en-US" dirty="0"/>
          </a:p>
        </p:txBody>
      </p:sp>
      <p:sp>
        <p:nvSpPr>
          <p:cNvPr id="4" name="灯片编号占位符 3">
            <a:extLst>
              <a:ext uri="{FF2B5EF4-FFF2-40B4-BE49-F238E27FC236}">
                <a16:creationId xmlns:a16="http://schemas.microsoft.com/office/drawing/2014/main" id="{2F536EE0-4309-4AE2-843E-C5A2CC58A86D}"/>
              </a:ext>
            </a:extLst>
          </p:cNvPr>
          <p:cNvSpPr>
            <a:spLocks noGrp="1"/>
          </p:cNvSpPr>
          <p:nvPr>
            <p:ph type="sldNum" sz="quarter" idx="12"/>
          </p:nvPr>
        </p:nvSpPr>
        <p:spPr/>
        <p:txBody>
          <a:bodyPr/>
          <a:lstStyle/>
          <a:p>
            <a:fld id="{F842C779-DDB2-4AE9-AAEF-5470622EC580}" type="slidenum">
              <a:rPr lang="zh-CN" altLang="en-US" smtClean="0"/>
              <a:t>21</a:t>
            </a:fld>
            <a:endParaRPr lang="zh-CN" altLang="en-US"/>
          </a:p>
        </p:txBody>
      </p:sp>
    </p:spTree>
    <p:extLst>
      <p:ext uri="{BB962C8B-B14F-4D97-AF65-F5344CB8AC3E}">
        <p14:creationId xmlns:p14="http://schemas.microsoft.com/office/powerpoint/2010/main" val="581333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4D6F2F-D67B-4A3E-B919-FE721817363F}"/>
              </a:ext>
            </a:extLst>
          </p:cNvPr>
          <p:cNvSpPr>
            <a:spLocks noGrp="1"/>
          </p:cNvSpPr>
          <p:nvPr>
            <p:ph type="title"/>
          </p:nvPr>
        </p:nvSpPr>
        <p:spPr/>
        <p:txBody>
          <a:bodyPr/>
          <a:lstStyle/>
          <a:p>
            <a:r>
              <a:rPr lang="en-US" altLang="zh-CN" dirty="0"/>
              <a:t>Future work</a:t>
            </a:r>
            <a:endParaRPr lang="zh-CN" altLang="en-US" dirty="0"/>
          </a:p>
        </p:txBody>
      </p:sp>
      <p:sp>
        <p:nvSpPr>
          <p:cNvPr id="3" name="内容占位符 2">
            <a:extLst>
              <a:ext uri="{FF2B5EF4-FFF2-40B4-BE49-F238E27FC236}">
                <a16:creationId xmlns:a16="http://schemas.microsoft.com/office/drawing/2014/main" id="{E2A6BAFF-0B33-4A5B-BED5-E0A56275D73B}"/>
              </a:ext>
            </a:extLst>
          </p:cNvPr>
          <p:cNvSpPr>
            <a:spLocks noGrp="1"/>
          </p:cNvSpPr>
          <p:nvPr>
            <p:ph idx="1"/>
          </p:nvPr>
        </p:nvSpPr>
        <p:spPr/>
        <p:txBody>
          <a:bodyPr>
            <a:normAutofit/>
          </a:bodyPr>
          <a:lstStyle/>
          <a:p>
            <a:r>
              <a:rPr lang="en-US" altLang="zh-CN" dirty="0"/>
              <a:t>Improve Toto to capture a wider variety of cluster states</a:t>
            </a:r>
          </a:p>
          <a:p>
            <a:r>
              <a:rPr lang="en-US" altLang="zh-CN" dirty="0"/>
              <a:t>Add models for memory and CPU usage (including distinct models for HA primary and secondary replicas)</a:t>
            </a:r>
          </a:p>
          <a:p>
            <a:r>
              <a:rPr lang="en-US" altLang="zh-CN" dirty="0"/>
              <a:t>Population of database : </a:t>
            </a:r>
          </a:p>
          <a:p>
            <a:pPr lvl="1"/>
            <a:r>
              <a:rPr lang="en-US" altLang="zh-CN" dirty="0"/>
              <a:t>SQL DB singletons </a:t>
            </a:r>
            <a:r>
              <a:rPr lang="en-US" altLang="zh-CN" dirty="0">
                <a:sym typeface="Wingdings" panose="05000000000000000000" pitchFamily="2" charset="2"/>
              </a:rPr>
              <a:t> multitenancy inside a single SQL DB instance</a:t>
            </a:r>
          </a:p>
          <a:p>
            <a:r>
              <a:rPr lang="en-US" altLang="zh-CN" dirty="0"/>
              <a:t>Use Toto to measure </a:t>
            </a:r>
            <a:r>
              <a:rPr lang="en-US" altLang="zh-CN" dirty="0" err="1"/>
              <a:t>RgManager’s</a:t>
            </a:r>
            <a:r>
              <a:rPr lang="en-US" altLang="zh-CN" dirty="0"/>
              <a:t> effectiveness at mitigating potential performance issues</a:t>
            </a:r>
          </a:p>
          <a:p>
            <a:r>
              <a:rPr lang="en-US" altLang="zh-CN" dirty="0"/>
              <a:t>Aggregate level of databases in the </a:t>
            </a:r>
            <a:r>
              <a:rPr lang="en-US" altLang="zh-CN" dirty="0" err="1"/>
              <a:t>cluster</a:t>
            </a:r>
            <a:r>
              <a:rPr lang="en-US" altLang="zh-CN" dirty="0" err="1">
                <a:sym typeface="Wingdings" panose="05000000000000000000" pitchFamily="2" charset="2"/>
              </a:rPr>
              <a:t></a:t>
            </a:r>
            <a:r>
              <a:rPr lang="en-US" altLang="zh-CN" dirty="0" err="1"/>
              <a:t>individual</a:t>
            </a:r>
            <a:r>
              <a:rPr lang="en-US" altLang="zh-CN" dirty="0"/>
              <a:t> database’s lifetime</a:t>
            </a:r>
            <a:endParaRPr lang="zh-CN" altLang="en-US" dirty="0"/>
          </a:p>
        </p:txBody>
      </p:sp>
      <p:sp>
        <p:nvSpPr>
          <p:cNvPr id="4" name="灯片编号占位符 3">
            <a:extLst>
              <a:ext uri="{FF2B5EF4-FFF2-40B4-BE49-F238E27FC236}">
                <a16:creationId xmlns:a16="http://schemas.microsoft.com/office/drawing/2014/main" id="{50DE0FEE-91CD-411D-A53B-4FD3D51A898F}"/>
              </a:ext>
            </a:extLst>
          </p:cNvPr>
          <p:cNvSpPr>
            <a:spLocks noGrp="1"/>
          </p:cNvSpPr>
          <p:nvPr>
            <p:ph type="sldNum" sz="quarter" idx="12"/>
          </p:nvPr>
        </p:nvSpPr>
        <p:spPr/>
        <p:txBody>
          <a:bodyPr/>
          <a:lstStyle/>
          <a:p>
            <a:fld id="{F842C779-DDB2-4AE9-AAEF-5470622EC580}" type="slidenum">
              <a:rPr lang="zh-CN" altLang="en-US" smtClean="0"/>
              <a:t>22</a:t>
            </a:fld>
            <a:endParaRPr lang="zh-CN" altLang="en-US"/>
          </a:p>
        </p:txBody>
      </p:sp>
    </p:spTree>
    <p:extLst>
      <p:ext uri="{BB962C8B-B14F-4D97-AF65-F5344CB8AC3E}">
        <p14:creationId xmlns:p14="http://schemas.microsoft.com/office/powerpoint/2010/main" val="1703123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DC9542-ABA2-4731-B8AC-486CF374E879}"/>
              </a:ext>
            </a:extLst>
          </p:cNvPr>
          <p:cNvSpPr>
            <a:spLocks noGrp="1"/>
          </p:cNvSpPr>
          <p:nvPr>
            <p:ph type="title"/>
          </p:nvPr>
        </p:nvSpPr>
        <p:spPr/>
        <p:txBody>
          <a:bodyPr/>
          <a:lstStyle/>
          <a:p>
            <a:r>
              <a:rPr lang="en-US" altLang="zh-CN" dirty="0"/>
              <a:t>Conclusion</a:t>
            </a:r>
            <a:endParaRPr lang="zh-CN" altLang="en-US" dirty="0"/>
          </a:p>
        </p:txBody>
      </p:sp>
      <p:sp>
        <p:nvSpPr>
          <p:cNvPr id="3" name="内容占位符 2">
            <a:extLst>
              <a:ext uri="{FF2B5EF4-FFF2-40B4-BE49-F238E27FC236}">
                <a16:creationId xmlns:a16="http://schemas.microsoft.com/office/drawing/2014/main" id="{02CE2FDC-8BCA-4025-8F09-1530622E907E}"/>
              </a:ext>
            </a:extLst>
          </p:cNvPr>
          <p:cNvSpPr>
            <a:spLocks noGrp="1"/>
          </p:cNvSpPr>
          <p:nvPr>
            <p:ph idx="1"/>
          </p:nvPr>
        </p:nvSpPr>
        <p:spPr/>
        <p:txBody>
          <a:bodyPr/>
          <a:lstStyle/>
          <a:p>
            <a:r>
              <a:rPr lang="zh-CN" altLang="en-US" b="0" i="0" dirty="0">
                <a:solidFill>
                  <a:srgbClr val="2E3033"/>
                </a:solidFill>
                <a:effectLst/>
                <a:latin typeface="Arial" panose="020B0604020202020204" pitchFamily="34" charset="0"/>
              </a:rPr>
              <a:t>通过经验，我们发现，试图从关键绩效指标推断系统变化的结果，在很大程度上是不可靠或不确定</a:t>
            </a:r>
            <a:endParaRPr lang="en-US" altLang="zh-CN" b="0" i="0" dirty="0">
              <a:solidFill>
                <a:srgbClr val="2E3033"/>
              </a:solidFill>
              <a:effectLst/>
              <a:latin typeface="Arial" panose="020B0604020202020204" pitchFamily="34" charset="0"/>
            </a:endParaRPr>
          </a:p>
          <a:p>
            <a:r>
              <a:rPr lang="en-US" altLang="zh-CN" b="0" i="0" dirty="0">
                <a:solidFill>
                  <a:srgbClr val="2E3033"/>
                </a:solidFill>
                <a:effectLst/>
                <a:latin typeface="Arial" panose="020B0604020202020204" pitchFamily="34" charset="0"/>
              </a:rPr>
              <a:t>Toto</a:t>
            </a:r>
            <a:r>
              <a:rPr lang="zh-CN" altLang="en-US" b="0" i="0" dirty="0">
                <a:solidFill>
                  <a:srgbClr val="2E3033"/>
                </a:solidFill>
                <a:effectLst/>
                <a:latin typeface="Arial" panose="020B0604020202020204" pitchFamily="34" charset="0"/>
              </a:rPr>
              <a:t>有效地劫持了客户应用程序</a:t>
            </a:r>
            <a:r>
              <a:rPr lang="en-US" altLang="zh-CN" b="0" i="0" dirty="0">
                <a:solidFill>
                  <a:srgbClr val="2E3033"/>
                </a:solidFill>
                <a:effectLst/>
                <a:latin typeface="Arial" panose="020B0604020202020204" pitchFamily="34" charset="0"/>
              </a:rPr>
              <a:t>(</a:t>
            </a:r>
            <a:r>
              <a:rPr lang="zh-CN" altLang="en-US" b="0" i="0" dirty="0">
                <a:solidFill>
                  <a:srgbClr val="2E3033"/>
                </a:solidFill>
                <a:effectLst/>
                <a:latin typeface="Arial" panose="020B0604020202020204" pitchFamily="34" charset="0"/>
              </a:rPr>
              <a:t>即通过</a:t>
            </a:r>
            <a:r>
              <a:rPr lang="en-US" altLang="zh-CN" b="0" i="0" dirty="0" err="1">
                <a:solidFill>
                  <a:srgbClr val="2E3033"/>
                </a:solidFill>
                <a:effectLst/>
                <a:latin typeface="Arial" panose="020B0604020202020204" pitchFamily="34" charset="0"/>
              </a:rPr>
              <a:t>RgManager</a:t>
            </a:r>
            <a:r>
              <a:rPr lang="zh-CN" altLang="en-US" b="0" i="0" dirty="0">
                <a:solidFill>
                  <a:srgbClr val="2E3033"/>
                </a:solidFill>
                <a:effectLst/>
                <a:latin typeface="Arial" panose="020B0604020202020204" pitchFamily="34" charset="0"/>
              </a:rPr>
              <a:t>的</a:t>
            </a:r>
            <a:r>
              <a:rPr lang="en-US" altLang="zh-CN" b="0" i="0" dirty="0">
                <a:solidFill>
                  <a:srgbClr val="2E3033"/>
                </a:solidFill>
                <a:effectLst/>
                <a:latin typeface="Arial" panose="020B0604020202020204" pitchFamily="34" charset="0"/>
              </a:rPr>
              <a:t>SQL</a:t>
            </a:r>
            <a:r>
              <a:rPr lang="zh-CN" altLang="en-US" b="0" i="0" dirty="0">
                <a:solidFill>
                  <a:srgbClr val="2E3033"/>
                </a:solidFill>
                <a:effectLst/>
                <a:latin typeface="Arial" panose="020B0604020202020204" pitchFamily="34" charset="0"/>
              </a:rPr>
              <a:t>数据库</a:t>
            </a:r>
            <a:r>
              <a:rPr lang="en-US" altLang="zh-CN" b="0" i="0" dirty="0">
                <a:solidFill>
                  <a:srgbClr val="2E3033"/>
                </a:solidFill>
                <a:effectLst/>
                <a:latin typeface="Arial" panose="020B0604020202020204" pitchFamily="34" charset="0"/>
              </a:rPr>
              <a:t>)</a:t>
            </a:r>
            <a:r>
              <a:rPr lang="zh-CN" altLang="en-US" b="0" i="0" dirty="0">
                <a:solidFill>
                  <a:srgbClr val="2E3033"/>
                </a:solidFill>
                <a:effectLst/>
                <a:latin typeface="Arial" panose="020B0604020202020204" pitchFamily="34" charset="0"/>
              </a:rPr>
              <a:t>与集群协调器</a:t>
            </a:r>
            <a:r>
              <a:rPr lang="en-US" altLang="zh-CN" b="0" i="0" dirty="0">
                <a:solidFill>
                  <a:srgbClr val="2E3033"/>
                </a:solidFill>
                <a:effectLst/>
                <a:latin typeface="Arial" panose="020B0604020202020204" pitchFamily="34" charset="0"/>
              </a:rPr>
              <a:t>(FS)</a:t>
            </a:r>
            <a:r>
              <a:rPr lang="zh-CN" altLang="en-US" b="0" i="0" dirty="0">
                <a:solidFill>
                  <a:srgbClr val="2E3033"/>
                </a:solidFill>
                <a:effectLst/>
                <a:latin typeface="Arial" panose="020B0604020202020204" pitchFamily="34" charset="0"/>
              </a:rPr>
              <a:t>之间的通信，评估服务的效率</a:t>
            </a:r>
            <a:endParaRPr lang="zh-CN" altLang="en-US" dirty="0"/>
          </a:p>
        </p:txBody>
      </p:sp>
      <p:pic>
        <p:nvPicPr>
          <p:cNvPr id="4" name="图片 3">
            <a:extLst>
              <a:ext uri="{FF2B5EF4-FFF2-40B4-BE49-F238E27FC236}">
                <a16:creationId xmlns:a16="http://schemas.microsoft.com/office/drawing/2014/main" id="{60209279-8742-4138-9CCB-AA1B349063F8}"/>
              </a:ext>
            </a:extLst>
          </p:cNvPr>
          <p:cNvPicPr>
            <a:picLocks noChangeAspect="1"/>
          </p:cNvPicPr>
          <p:nvPr/>
        </p:nvPicPr>
        <p:blipFill>
          <a:blip r:embed="rId3"/>
          <a:stretch>
            <a:fillRect/>
          </a:stretch>
        </p:blipFill>
        <p:spPr>
          <a:xfrm>
            <a:off x="6546623" y="3698870"/>
            <a:ext cx="4807177" cy="2613030"/>
          </a:xfrm>
          <a:prstGeom prst="rect">
            <a:avLst/>
          </a:prstGeom>
        </p:spPr>
      </p:pic>
      <p:sp>
        <p:nvSpPr>
          <p:cNvPr id="5" name="灯片编号占位符 4">
            <a:extLst>
              <a:ext uri="{FF2B5EF4-FFF2-40B4-BE49-F238E27FC236}">
                <a16:creationId xmlns:a16="http://schemas.microsoft.com/office/drawing/2014/main" id="{4376C86B-B921-4D68-A117-A3CDBB4219F7}"/>
              </a:ext>
            </a:extLst>
          </p:cNvPr>
          <p:cNvSpPr>
            <a:spLocks noGrp="1"/>
          </p:cNvSpPr>
          <p:nvPr>
            <p:ph type="sldNum" sz="quarter" idx="12"/>
          </p:nvPr>
        </p:nvSpPr>
        <p:spPr/>
        <p:txBody>
          <a:bodyPr/>
          <a:lstStyle/>
          <a:p>
            <a:fld id="{F842C779-DDB2-4AE9-AAEF-5470622EC580}" type="slidenum">
              <a:rPr lang="zh-CN" altLang="en-US" smtClean="0"/>
              <a:t>23</a:t>
            </a:fld>
            <a:endParaRPr lang="zh-CN" altLang="en-US"/>
          </a:p>
        </p:txBody>
      </p:sp>
    </p:spTree>
    <p:extLst>
      <p:ext uri="{BB962C8B-B14F-4D97-AF65-F5344CB8AC3E}">
        <p14:creationId xmlns:p14="http://schemas.microsoft.com/office/powerpoint/2010/main" val="2780005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BD7DCD-CD57-4973-897E-486DC45827A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F534A3EF-9263-47C6-A626-ACFCCCC9F55C}"/>
              </a:ext>
            </a:extLst>
          </p:cNvPr>
          <p:cNvSpPr>
            <a:spLocks noGrp="1"/>
          </p:cNvSpPr>
          <p:nvPr>
            <p:ph idx="1"/>
          </p:nvPr>
        </p:nvSpPr>
        <p:spPr>
          <a:xfrm>
            <a:off x="579737" y="1847850"/>
            <a:ext cx="11403715" cy="4351338"/>
          </a:xfrm>
        </p:spPr>
        <p:txBody>
          <a:bodyPr>
            <a:normAutofit/>
          </a:bodyPr>
          <a:lstStyle/>
          <a:p>
            <a:r>
              <a:rPr lang="en-US" altLang="zh-CN" sz="3200" dirty="0">
                <a:latin typeface="LinLibertineT"/>
              </a:rPr>
              <a:t>Toto</a:t>
            </a:r>
          </a:p>
          <a:p>
            <a:pPr lvl="1"/>
            <a:r>
              <a:rPr lang="en-US" altLang="zh-CN" sz="2800" dirty="0">
                <a:latin typeface="LinLibertineT"/>
              </a:rPr>
              <a:t>evaluate configuration changes before deploy(buffer, placement policy)</a:t>
            </a:r>
          </a:p>
          <a:p>
            <a:pPr lvl="1"/>
            <a:r>
              <a:rPr lang="en-US" altLang="zh-CN" sz="2800" dirty="0">
                <a:latin typeface="LinLibertineT"/>
              </a:rPr>
              <a:t>quantify the benefits of proposals</a:t>
            </a:r>
          </a:p>
          <a:p>
            <a:pPr lvl="1"/>
            <a:r>
              <a:rPr lang="en-US" altLang="zh-CN" sz="2800" dirty="0">
                <a:latin typeface="LinLibertineT"/>
              </a:rPr>
              <a:t>debug (“repro”) problems from the production clusters.</a:t>
            </a:r>
          </a:p>
          <a:p>
            <a:pPr algn="l"/>
            <a:r>
              <a:rPr lang="en-US" altLang="zh-CN" sz="3200" dirty="0">
                <a:latin typeface="LinLibertineT"/>
              </a:rPr>
              <a:t>Toto contributions:</a:t>
            </a:r>
          </a:p>
          <a:p>
            <a:pPr lvl="1"/>
            <a:r>
              <a:rPr lang="en-US" altLang="zh-CN" sz="2800" dirty="0">
                <a:latin typeface="LinLibertineT"/>
              </a:rPr>
              <a:t>First benchmark—to evaluate a cloud service that uses orchestrators</a:t>
            </a:r>
          </a:p>
          <a:p>
            <a:pPr lvl="1"/>
            <a:r>
              <a:rPr lang="en-US" altLang="zh-CN" sz="2800" dirty="0">
                <a:latin typeface="LinLibertineT"/>
              </a:rPr>
              <a:t>Deployed within Azure SQL DB</a:t>
            </a:r>
          </a:p>
          <a:p>
            <a:pPr lvl="1"/>
            <a:r>
              <a:rPr lang="en-US" altLang="zh-CN" sz="2800" b="0" i="0" u="none" strike="noStrike" baseline="0" dirty="0">
                <a:latin typeface="LinLibertineT"/>
              </a:rPr>
              <a:t>Presented a density study using our Toto implementation and scored using “adjusted” revenue</a:t>
            </a:r>
            <a:endParaRPr lang="zh-CN" altLang="en-US" sz="3200" dirty="0"/>
          </a:p>
        </p:txBody>
      </p:sp>
      <p:sp>
        <p:nvSpPr>
          <p:cNvPr id="4" name="灯片编号占位符 3">
            <a:extLst>
              <a:ext uri="{FF2B5EF4-FFF2-40B4-BE49-F238E27FC236}">
                <a16:creationId xmlns:a16="http://schemas.microsoft.com/office/drawing/2014/main" id="{53246E9A-82C0-450F-8A2F-21CD84447BD8}"/>
              </a:ext>
            </a:extLst>
          </p:cNvPr>
          <p:cNvSpPr>
            <a:spLocks noGrp="1"/>
          </p:cNvSpPr>
          <p:nvPr>
            <p:ph type="sldNum" sz="quarter" idx="12"/>
          </p:nvPr>
        </p:nvSpPr>
        <p:spPr/>
        <p:txBody>
          <a:bodyPr/>
          <a:lstStyle/>
          <a:p>
            <a:fld id="{F842C779-DDB2-4AE9-AAEF-5470622EC580}" type="slidenum">
              <a:rPr lang="zh-CN" altLang="en-US" smtClean="0"/>
              <a:t>3</a:t>
            </a:fld>
            <a:endParaRPr lang="zh-CN" altLang="en-US"/>
          </a:p>
        </p:txBody>
      </p:sp>
    </p:spTree>
    <p:extLst>
      <p:ext uri="{BB962C8B-B14F-4D97-AF65-F5344CB8AC3E}">
        <p14:creationId xmlns:p14="http://schemas.microsoft.com/office/powerpoint/2010/main" val="2397624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DB0A36-B6B5-4F4C-B4BD-A357C111D4AE}"/>
              </a:ext>
            </a:extLst>
          </p:cNvPr>
          <p:cNvSpPr>
            <a:spLocks noGrp="1"/>
          </p:cNvSpPr>
          <p:nvPr>
            <p:ph type="title"/>
          </p:nvPr>
        </p:nvSpPr>
        <p:spPr>
          <a:xfrm>
            <a:off x="838200" y="0"/>
            <a:ext cx="10515600" cy="1325563"/>
          </a:xfrm>
        </p:spPr>
        <p:txBody>
          <a:bodyPr/>
          <a:lstStyle/>
          <a:p>
            <a:r>
              <a:rPr lang="en-US" altLang="zh-CN" dirty="0"/>
              <a:t>A</a:t>
            </a:r>
            <a:r>
              <a:rPr lang="zh-CN" altLang="en-US" dirty="0"/>
              <a:t> </a:t>
            </a:r>
            <a:r>
              <a:rPr lang="en-US" altLang="zh-CN" dirty="0"/>
              <a:t>density tuning study</a:t>
            </a:r>
            <a:endParaRPr lang="zh-CN" altLang="en-US" dirty="0"/>
          </a:p>
        </p:txBody>
      </p:sp>
      <p:sp>
        <p:nvSpPr>
          <p:cNvPr id="3" name="内容占位符 2">
            <a:extLst>
              <a:ext uri="{FF2B5EF4-FFF2-40B4-BE49-F238E27FC236}">
                <a16:creationId xmlns:a16="http://schemas.microsoft.com/office/drawing/2014/main" id="{D43CCFA4-1074-4F78-BE2B-E46C36EF56B2}"/>
              </a:ext>
            </a:extLst>
          </p:cNvPr>
          <p:cNvSpPr>
            <a:spLocks noGrp="1"/>
          </p:cNvSpPr>
          <p:nvPr>
            <p:ph idx="1"/>
          </p:nvPr>
        </p:nvSpPr>
        <p:spPr>
          <a:xfrm>
            <a:off x="588696" y="1090199"/>
            <a:ext cx="10515601" cy="4351338"/>
          </a:xfrm>
        </p:spPr>
        <p:txBody>
          <a:bodyPr/>
          <a:lstStyle/>
          <a:p>
            <a:r>
              <a:rPr lang="en-US" altLang="zh-CN" dirty="0"/>
              <a:t>Balance between database cluster density, failovers, and “adjusted” revenue</a:t>
            </a:r>
            <a:endParaRPr lang="zh-CN" altLang="en-US" dirty="0"/>
          </a:p>
        </p:txBody>
      </p:sp>
      <p:pic>
        <p:nvPicPr>
          <p:cNvPr id="4" name="图片 3">
            <a:extLst>
              <a:ext uri="{FF2B5EF4-FFF2-40B4-BE49-F238E27FC236}">
                <a16:creationId xmlns:a16="http://schemas.microsoft.com/office/drawing/2014/main" id="{32F51996-025E-433F-84C7-6E0A8065E3BE}"/>
              </a:ext>
            </a:extLst>
          </p:cNvPr>
          <p:cNvPicPr>
            <a:picLocks noChangeAspect="1"/>
          </p:cNvPicPr>
          <p:nvPr/>
        </p:nvPicPr>
        <p:blipFill>
          <a:blip r:embed="rId3"/>
          <a:stretch>
            <a:fillRect/>
          </a:stretch>
        </p:blipFill>
        <p:spPr>
          <a:xfrm>
            <a:off x="2050232" y="1895739"/>
            <a:ext cx="7592531" cy="4962261"/>
          </a:xfrm>
          <a:prstGeom prst="rect">
            <a:avLst/>
          </a:prstGeom>
        </p:spPr>
      </p:pic>
      <p:sp>
        <p:nvSpPr>
          <p:cNvPr id="5" name="灯片编号占位符 4">
            <a:extLst>
              <a:ext uri="{FF2B5EF4-FFF2-40B4-BE49-F238E27FC236}">
                <a16:creationId xmlns:a16="http://schemas.microsoft.com/office/drawing/2014/main" id="{5F2B80CC-E331-4776-B2A9-35EE5F48AB19}"/>
              </a:ext>
            </a:extLst>
          </p:cNvPr>
          <p:cNvSpPr>
            <a:spLocks noGrp="1"/>
          </p:cNvSpPr>
          <p:nvPr>
            <p:ph type="sldNum" sz="quarter" idx="12"/>
          </p:nvPr>
        </p:nvSpPr>
        <p:spPr/>
        <p:txBody>
          <a:bodyPr/>
          <a:lstStyle/>
          <a:p>
            <a:fld id="{F842C779-DDB2-4AE9-AAEF-5470622EC580}" type="slidenum">
              <a:rPr lang="zh-CN" altLang="en-US" smtClean="0"/>
              <a:t>4</a:t>
            </a:fld>
            <a:endParaRPr lang="zh-CN" altLang="en-US"/>
          </a:p>
        </p:txBody>
      </p:sp>
    </p:spTree>
    <p:extLst>
      <p:ext uri="{BB962C8B-B14F-4D97-AF65-F5344CB8AC3E}">
        <p14:creationId xmlns:p14="http://schemas.microsoft.com/office/powerpoint/2010/main" val="2695302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226659-BA18-478C-9107-F62FCDC99EA9}"/>
              </a:ext>
            </a:extLst>
          </p:cNvPr>
          <p:cNvSpPr>
            <a:spLocks noGrp="1"/>
          </p:cNvSpPr>
          <p:nvPr>
            <p:ph type="title"/>
          </p:nvPr>
        </p:nvSpPr>
        <p:spPr/>
        <p:txBody>
          <a:bodyPr/>
          <a:lstStyle/>
          <a:p>
            <a:r>
              <a:rPr lang="en-US" altLang="zh-CN" dirty="0"/>
              <a:t>Background</a:t>
            </a:r>
            <a:endParaRPr lang="zh-CN" altLang="en-US" dirty="0"/>
          </a:p>
        </p:txBody>
      </p:sp>
      <p:sp>
        <p:nvSpPr>
          <p:cNvPr id="3" name="内容占位符 2">
            <a:extLst>
              <a:ext uri="{FF2B5EF4-FFF2-40B4-BE49-F238E27FC236}">
                <a16:creationId xmlns:a16="http://schemas.microsoft.com/office/drawing/2014/main" id="{E8A4C06A-E725-4CEF-B72D-E3C0925D1F7C}"/>
              </a:ext>
            </a:extLst>
          </p:cNvPr>
          <p:cNvSpPr>
            <a:spLocks noGrp="1"/>
          </p:cNvSpPr>
          <p:nvPr>
            <p:ph idx="1"/>
          </p:nvPr>
        </p:nvSpPr>
        <p:spPr>
          <a:xfrm>
            <a:off x="703289" y="1446212"/>
            <a:ext cx="5772462" cy="5046663"/>
          </a:xfrm>
        </p:spPr>
        <p:txBody>
          <a:bodyPr>
            <a:normAutofit/>
          </a:bodyPr>
          <a:lstStyle/>
          <a:p>
            <a:pPr algn="l"/>
            <a:r>
              <a:rPr lang="en-US" altLang="zh-CN" sz="2400" b="0" i="0" u="none" strike="noStrike" baseline="0" dirty="0">
                <a:latin typeface="LinLibertineT"/>
              </a:rPr>
              <a:t>SQL DB </a:t>
            </a:r>
            <a:r>
              <a:rPr lang="en-US" altLang="zh-CN" sz="2400" b="0" i="0" u="none" strike="noStrike" baseline="0" dirty="0">
                <a:solidFill>
                  <a:srgbClr val="FF0000"/>
                </a:solidFill>
                <a:latin typeface="LinLibertineT"/>
              </a:rPr>
              <a:t>rings</a:t>
            </a:r>
            <a:r>
              <a:rPr lang="en-US" altLang="zh-CN" sz="2400" b="0" i="0" u="none" strike="noStrike" baseline="0" dirty="0">
                <a:latin typeface="LinLibertineT"/>
              </a:rPr>
              <a:t> vary in size </a:t>
            </a:r>
            <a:r>
              <a:rPr lang="en-US" altLang="zh-CN" sz="2400" dirty="0">
                <a:latin typeface="LinLibertineT"/>
              </a:rPr>
              <a:t>(</a:t>
            </a:r>
            <a:r>
              <a:rPr lang="en-US" altLang="zh-CN" sz="2400" b="0" i="0" u="none" strike="noStrike" baseline="0" dirty="0">
                <a:latin typeface="LinLibertineT"/>
              </a:rPr>
              <a:t>50-150 nodes</a:t>
            </a:r>
            <a:r>
              <a:rPr lang="en-US" altLang="zh-CN" sz="2400" dirty="0">
                <a:latin typeface="LinLibertineT"/>
              </a:rPr>
              <a:t>),</a:t>
            </a:r>
            <a:r>
              <a:rPr lang="en-US" altLang="zh-CN" sz="2400" b="0" i="0" u="none" strike="noStrike" baseline="0" dirty="0">
                <a:latin typeface="LinLibertineT"/>
              </a:rPr>
              <a:t> homogeneous in hardware SKU, resource ratio important.</a:t>
            </a:r>
          </a:p>
          <a:p>
            <a:pPr algn="l"/>
            <a:r>
              <a:rPr lang="en-US" altLang="zh-CN" sz="2400" b="0" i="0" u="none" strike="noStrike" baseline="0" dirty="0">
                <a:solidFill>
                  <a:srgbClr val="FF0000"/>
                </a:solidFill>
                <a:latin typeface="LinLibertineT"/>
              </a:rPr>
              <a:t>SQL DB Editions</a:t>
            </a:r>
            <a:r>
              <a:rPr lang="zh-CN" altLang="en-US" sz="2400" b="0" i="0" u="none" strike="noStrike" baseline="0" dirty="0">
                <a:latin typeface="LinLibertineT"/>
              </a:rPr>
              <a:t>：</a:t>
            </a:r>
            <a:r>
              <a:rPr lang="en-US" altLang="zh-CN" sz="2400" b="0" i="0" u="none" strike="noStrike" baseline="0" dirty="0">
                <a:latin typeface="LinLibertineT"/>
              </a:rPr>
              <a:t>remote-stored database</a:t>
            </a:r>
            <a:r>
              <a:rPr lang="zh-CN" altLang="en-US" sz="2400" b="0" i="0" u="none" strike="noStrike" baseline="0" dirty="0">
                <a:latin typeface="LinLibertineT"/>
              </a:rPr>
              <a:t>；</a:t>
            </a:r>
            <a:r>
              <a:rPr lang="en-US" altLang="zh-CN" sz="2400" b="0" i="0" u="none" strike="noStrike" baseline="0" dirty="0">
                <a:latin typeface="LinLibertineT"/>
              </a:rPr>
              <a:t>local-stored database</a:t>
            </a:r>
          </a:p>
          <a:p>
            <a:pPr algn="l"/>
            <a:r>
              <a:rPr lang="en-US" altLang="zh-CN" sz="2400" b="0" i="0" u="none" strike="noStrike" baseline="0" dirty="0">
                <a:latin typeface="LinLibertineT"/>
              </a:rPr>
              <a:t>The </a:t>
            </a:r>
            <a:r>
              <a:rPr lang="en-US" altLang="zh-CN" sz="2400" b="0" i="0" u="none" strike="noStrike" baseline="0" dirty="0">
                <a:solidFill>
                  <a:srgbClr val="FF0000"/>
                </a:solidFill>
                <a:latin typeface="LinLibertineT"/>
              </a:rPr>
              <a:t>main resources </a:t>
            </a:r>
            <a:r>
              <a:rPr lang="zh-CN" altLang="en-US" sz="2400" dirty="0">
                <a:solidFill>
                  <a:srgbClr val="FF0000"/>
                </a:solidFill>
                <a:latin typeface="LinLibertineT"/>
              </a:rPr>
              <a:t>：</a:t>
            </a:r>
            <a:r>
              <a:rPr lang="en-US" altLang="zh-CN" sz="2400" b="0" i="0" u="none" strike="noStrike" baseline="0" dirty="0">
                <a:latin typeface="LinLibertineT"/>
              </a:rPr>
              <a:t>CPU, memory, disk consumption. </a:t>
            </a:r>
          </a:p>
          <a:p>
            <a:pPr algn="l"/>
            <a:r>
              <a:rPr lang="en-US" altLang="zh-CN" sz="2400" dirty="0">
                <a:latin typeface="LinLibertineT"/>
              </a:rPr>
              <a:t>Production environment</a:t>
            </a:r>
          </a:p>
          <a:p>
            <a:r>
              <a:rPr lang="en-US" altLang="zh-CN" sz="2400" dirty="0">
                <a:latin typeface="LinLibertineT"/>
              </a:rPr>
              <a:t>Representing workloads</a:t>
            </a:r>
          </a:p>
          <a:p>
            <a:pPr algn="l"/>
            <a:endParaRPr lang="en-US" altLang="zh-CN" sz="2400" b="0" i="0" u="none" strike="noStrike" baseline="0" dirty="0">
              <a:latin typeface="LinLibertineT"/>
            </a:endParaRPr>
          </a:p>
        </p:txBody>
      </p:sp>
      <p:pic>
        <p:nvPicPr>
          <p:cNvPr id="4" name="图片 3">
            <a:extLst>
              <a:ext uri="{FF2B5EF4-FFF2-40B4-BE49-F238E27FC236}">
                <a16:creationId xmlns:a16="http://schemas.microsoft.com/office/drawing/2014/main" id="{13DE72B8-B5DB-46E4-B076-7BD26386179D}"/>
              </a:ext>
            </a:extLst>
          </p:cNvPr>
          <p:cNvPicPr>
            <a:picLocks noChangeAspect="1"/>
          </p:cNvPicPr>
          <p:nvPr/>
        </p:nvPicPr>
        <p:blipFill>
          <a:blip r:embed="rId3"/>
          <a:stretch>
            <a:fillRect/>
          </a:stretch>
        </p:blipFill>
        <p:spPr>
          <a:xfrm>
            <a:off x="6340839" y="777202"/>
            <a:ext cx="5649658" cy="5303596"/>
          </a:xfrm>
          <a:prstGeom prst="rect">
            <a:avLst/>
          </a:prstGeom>
        </p:spPr>
      </p:pic>
      <p:sp>
        <p:nvSpPr>
          <p:cNvPr id="5" name="灯片编号占位符 4">
            <a:extLst>
              <a:ext uri="{FF2B5EF4-FFF2-40B4-BE49-F238E27FC236}">
                <a16:creationId xmlns:a16="http://schemas.microsoft.com/office/drawing/2014/main" id="{DAAA7375-94CA-4A3D-80E3-C7782FF6CC94}"/>
              </a:ext>
            </a:extLst>
          </p:cNvPr>
          <p:cNvSpPr>
            <a:spLocks noGrp="1"/>
          </p:cNvSpPr>
          <p:nvPr>
            <p:ph type="sldNum" sz="quarter" idx="12"/>
          </p:nvPr>
        </p:nvSpPr>
        <p:spPr/>
        <p:txBody>
          <a:bodyPr/>
          <a:lstStyle/>
          <a:p>
            <a:fld id="{F842C779-DDB2-4AE9-AAEF-5470622EC580}" type="slidenum">
              <a:rPr lang="zh-CN" altLang="en-US" smtClean="0"/>
              <a:t>5</a:t>
            </a:fld>
            <a:endParaRPr lang="zh-CN" altLang="en-US"/>
          </a:p>
        </p:txBody>
      </p:sp>
    </p:spTree>
    <p:extLst>
      <p:ext uri="{BB962C8B-B14F-4D97-AF65-F5344CB8AC3E}">
        <p14:creationId xmlns:p14="http://schemas.microsoft.com/office/powerpoint/2010/main" val="4173030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290EB9-0292-4634-8335-CEE0BECD0379}"/>
              </a:ext>
            </a:extLst>
          </p:cNvPr>
          <p:cNvSpPr>
            <a:spLocks noGrp="1"/>
          </p:cNvSpPr>
          <p:nvPr>
            <p:ph type="title"/>
          </p:nvPr>
        </p:nvSpPr>
        <p:spPr>
          <a:xfrm>
            <a:off x="775561" y="116670"/>
            <a:ext cx="10515600" cy="1325563"/>
          </a:xfrm>
        </p:spPr>
        <p:txBody>
          <a:bodyPr>
            <a:normAutofit/>
          </a:bodyPr>
          <a:lstStyle/>
          <a:p>
            <a:r>
              <a:rPr lang="en-US" altLang="zh-CN" dirty="0"/>
              <a:t>Components and interactions</a:t>
            </a:r>
            <a:br>
              <a:rPr lang="en-US" altLang="zh-CN" dirty="0"/>
            </a:br>
            <a:endParaRPr lang="zh-CN" altLang="en-US" dirty="0"/>
          </a:p>
        </p:txBody>
      </p:sp>
      <p:sp>
        <p:nvSpPr>
          <p:cNvPr id="3" name="内容占位符 2">
            <a:extLst>
              <a:ext uri="{FF2B5EF4-FFF2-40B4-BE49-F238E27FC236}">
                <a16:creationId xmlns:a16="http://schemas.microsoft.com/office/drawing/2014/main" id="{C5FBBC03-0D20-400B-BA9E-BF219926B3DF}"/>
              </a:ext>
            </a:extLst>
          </p:cNvPr>
          <p:cNvSpPr>
            <a:spLocks noGrp="1"/>
          </p:cNvSpPr>
          <p:nvPr>
            <p:ph idx="1"/>
          </p:nvPr>
        </p:nvSpPr>
        <p:spPr>
          <a:xfrm>
            <a:off x="775561" y="4750457"/>
            <a:ext cx="11171405" cy="1978706"/>
          </a:xfrm>
        </p:spPr>
        <p:txBody>
          <a:bodyPr>
            <a:normAutofit fontScale="85000" lnSpcReduction="20000"/>
          </a:bodyPr>
          <a:lstStyle/>
          <a:p>
            <a:r>
              <a:rPr lang="en-US" altLang="zh-CN" dirty="0"/>
              <a:t>Service Fabric</a:t>
            </a:r>
            <a:r>
              <a:rPr lang="zh-CN" altLang="en-US" dirty="0"/>
              <a:t>：</a:t>
            </a:r>
            <a:r>
              <a:rPr lang="en-US" altLang="zh-CN" dirty="0"/>
              <a:t>orchestration</a:t>
            </a:r>
          </a:p>
          <a:p>
            <a:r>
              <a:rPr lang="en-US" altLang="zh-CN" b="1" i="1" dirty="0"/>
              <a:t>Dynamic load metric </a:t>
            </a:r>
            <a:r>
              <a:rPr lang="en-US" altLang="zh-CN" dirty="0"/>
              <a:t>– usually model CPU, memory, disk</a:t>
            </a:r>
          </a:p>
          <a:p>
            <a:r>
              <a:rPr lang="en-US" altLang="zh-CN" dirty="0"/>
              <a:t>Create database</a:t>
            </a:r>
            <a:r>
              <a:rPr lang="zh-CN" altLang="en-US" dirty="0"/>
              <a:t>：</a:t>
            </a:r>
            <a:r>
              <a:rPr lang="en-US" altLang="zh-CN" dirty="0"/>
              <a:t>User – Service Fabric - PLB - data node  </a:t>
            </a:r>
          </a:p>
          <a:p>
            <a:r>
              <a:rPr lang="en-US" altLang="zh-CN" dirty="0" err="1"/>
              <a:t>RgManager</a:t>
            </a:r>
            <a:r>
              <a:rPr lang="zh-CN" altLang="en-US" dirty="0"/>
              <a:t>：</a:t>
            </a:r>
            <a:r>
              <a:rPr lang="en-US" altLang="zh-CN" dirty="0"/>
              <a:t>govern node</a:t>
            </a:r>
            <a:r>
              <a:rPr lang="zh-CN" altLang="en-US" dirty="0"/>
              <a:t>‘</a:t>
            </a:r>
            <a:r>
              <a:rPr lang="en-US" altLang="zh-CN" dirty="0"/>
              <a:t>s resource</a:t>
            </a:r>
          </a:p>
          <a:p>
            <a:r>
              <a:rPr lang="en-US" altLang="zh-CN" dirty="0"/>
              <a:t>Report to PLB</a:t>
            </a:r>
            <a:r>
              <a:rPr lang="zh-CN" altLang="en-US" dirty="0"/>
              <a:t>：</a:t>
            </a:r>
            <a:r>
              <a:rPr lang="en-US" altLang="zh-CN" dirty="0"/>
              <a:t>SQL DB-</a:t>
            </a:r>
            <a:r>
              <a:rPr lang="en-US" altLang="zh-CN" dirty="0" err="1"/>
              <a:t>RgManager</a:t>
            </a:r>
            <a:r>
              <a:rPr lang="en-US" altLang="zh-CN" dirty="0"/>
              <a:t> - compute and count-SQL DB-PLB</a:t>
            </a:r>
          </a:p>
          <a:p>
            <a:endParaRPr lang="en-US" altLang="zh-CN" dirty="0"/>
          </a:p>
        </p:txBody>
      </p:sp>
      <p:pic>
        <p:nvPicPr>
          <p:cNvPr id="5" name="图片 4">
            <a:extLst>
              <a:ext uri="{FF2B5EF4-FFF2-40B4-BE49-F238E27FC236}">
                <a16:creationId xmlns:a16="http://schemas.microsoft.com/office/drawing/2014/main" id="{1E1A207C-D0EB-4F9D-B484-3F9077AB4EB9}"/>
              </a:ext>
            </a:extLst>
          </p:cNvPr>
          <p:cNvPicPr>
            <a:picLocks noChangeAspect="1"/>
          </p:cNvPicPr>
          <p:nvPr/>
        </p:nvPicPr>
        <p:blipFill rotWithShape="1">
          <a:blip r:embed="rId3"/>
          <a:srcRect t="6239"/>
          <a:stretch/>
        </p:blipFill>
        <p:spPr>
          <a:xfrm>
            <a:off x="1730494" y="1129863"/>
            <a:ext cx="8354032" cy="3620594"/>
          </a:xfrm>
          <a:prstGeom prst="rect">
            <a:avLst/>
          </a:prstGeom>
        </p:spPr>
      </p:pic>
      <p:sp>
        <p:nvSpPr>
          <p:cNvPr id="4" name="灯片编号占位符 3">
            <a:extLst>
              <a:ext uri="{FF2B5EF4-FFF2-40B4-BE49-F238E27FC236}">
                <a16:creationId xmlns:a16="http://schemas.microsoft.com/office/drawing/2014/main" id="{4C10EAE1-51B0-419F-988A-495F065FD1ED}"/>
              </a:ext>
            </a:extLst>
          </p:cNvPr>
          <p:cNvSpPr>
            <a:spLocks noGrp="1"/>
          </p:cNvSpPr>
          <p:nvPr>
            <p:ph type="sldNum" sz="quarter" idx="12"/>
          </p:nvPr>
        </p:nvSpPr>
        <p:spPr/>
        <p:txBody>
          <a:bodyPr/>
          <a:lstStyle/>
          <a:p>
            <a:fld id="{F842C779-DDB2-4AE9-AAEF-5470622EC580}" type="slidenum">
              <a:rPr lang="zh-CN" altLang="en-US" smtClean="0"/>
              <a:t>6</a:t>
            </a:fld>
            <a:endParaRPr lang="zh-CN" altLang="en-US"/>
          </a:p>
        </p:txBody>
      </p:sp>
    </p:spTree>
    <p:extLst>
      <p:ext uri="{BB962C8B-B14F-4D97-AF65-F5344CB8AC3E}">
        <p14:creationId xmlns:p14="http://schemas.microsoft.com/office/powerpoint/2010/main" val="3615591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0DABAE-D596-4B5A-829B-2780EF3CC16E}"/>
              </a:ext>
            </a:extLst>
          </p:cNvPr>
          <p:cNvSpPr>
            <a:spLocks noGrp="1"/>
          </p:cNvSpPr>
          <p:nvPr>
            <p:ph type="title"/>
          </p:nvPr>
        </p:nvSpPr>
        <p:spPr>
          <a:xfrm>
            <a:off x="838200" y="-72232"/>
            <a:ext cx="10515600" cy="1325563"/>
          </a:xfrm>
        </p:spPr>
        <p:txBody>
          <a:bodyPr/>
          <a:lstStyle/>
          <a:p>
            <a:r>
              <a:rPr lang="en-US" altLang="zh-CN" dirty="0"/>
              <a:t>Toto</a:t>
            </a:r>
            <a:endParaRPr lang="zh-CN" altLang="en-US" dirty="0"/>
          </a:p>
        </p:txBody>
      </p:sp>
      <p:sp>
        <p:nvSpPr>
          <p:cNvPr id="3" name="内容占位符 2">
            <a:extLst>
              <a:ext uri="{FF2B5EF4-FFF2-40B4-BE49-F238E27FC236}">
                <a16:creationId xmlns:a16="http://schemas.microsoft.com/office/drawing/2014/main" id="{AF6AB444-E10D-4CB1-BBB6-D1672E9D8F8B}"/>
              </a:ext>
            </a:extLst>
          </p:cNvPr>
          <p:cNvSpPr>
            <a:spLocks noGrp="1"/>
          </p:cNvSpPr>
          <p:nvPr>
            <p:ph idx="1"/>
          </p:nvPr>
        </p:nvSpPr>
        <p:spPr>
          <a:xfrm>
            <a:off x="701266" y="809591"/>
            <a:ext cx="10515600" cy="4351338"/>
          </a:xfrm>
        </p:spPr>
        <p:txBody>
          <a:bodyPr/>
          <a:lstStyle/>
          <a:p>
            <a:r>
              <a:rPr lang="en-US" altLang="zh-CN" dirty="0"/>
              <a:t>Orchestrator, Imitating Production Resource Behaviors and population manager</a:t>
            </a:r>
          </a:p>
          <a:p>
            <a:r>
              <a:rPr lang="en-US" altLang="zh-CN" dirty="0"/>
              <a:t>Population manager, re-create environment, CURD API</a:t>
            </a:r>
          </a:p>
        </p:txBody>
      </p:sp>
      <p:pic>
        <p:nvPicPr>
          <p:cNvPr id="5" name="图片 4">
            <a:extLst>
              <a:ext uri="{FF2B5EF4-FFF2-40B4-BE49-F238E27FC236}">
                <a16:creationId xmlns:a16="http://schemas.microsoft.com/office/drawing/2014/main" id="{E9DD3122-7F1F-4010-935E-A3D085A7226F}"/>
              </a:ext>
            </a:extLst>
          </p:cNvPr>
          <p:cNvPicPr>
            <a:picLocks noChangeAspect="1"/>
          </p:cNvPicPr>
          <p:nvPr/>
        </p:nvPicPr>
        <p:blipFill rotWithShape="1">
          <a:blip r:embed="rId3"/>
          <a:srcRect l="8048" t="5096" r="9502"/>
          <a:stretch/>
        </p:blipFill>
        <p:spPr>
          <a:xfrm>
            <a:off x="249180" y="2681730"/>
            <a:ext cx="6253797" cy="3719069"/>
          </a:xfrm>
          <a:prstGeom prst="rect">
            <a:avLst/>
          </a:prstGeom>
        </p:spPr>
      </p:pic>
      <p:pic>
        <p:nvPicPr>
          <p:cNvPr id="7" name="图片 6">
            <a:extLst>
              <a:ext uri="{FF2B5EF4-FFF2-40B4-BE49-F238E27FC236}">
                <a16:creationId xmlns:a16="http://schemas.microsoft.com/office/drawing/2014/main" id="{4CD6CC5A-0ACD-462C-A6D2-1B2E9792F3D9}"/>
              </a:ext>
            </a:extLst>
          </p:cNvPr>
          <p:cNvPicPr>
            <a:picLocks noChangeAspect="1"/>
          </p:cNvPicPr>
          <p:nvPr/>
        </p:nvPicPr>
        <p:blipFill rotWithShape="1">
          <a:blip r:embed="rId4"/>
          <a:srcRect l="5915" r="4121"/>
          <a:stretch/>
        </p:blipFill>
        <p:spPr>
          <a:xfrm>
            <a:off x="6271522" y="2891591"/>
            <a:ext cx="5920478" cy="3509208"/>
          </a:xfrm>
          <a:prstGeom prst="rect">
            <a:avLst/>
          </a:prstGeom>
        </p:spPr>
      </p:pic>
      <p:sp>
        <p:nvSpPr>
          <p:cNvPr id="4" name="灯片编号占位符 3">
            <a:extLst>
              <a:ext uri="{FF2B5EF4-FFF2-40B4-BE49-F238E27FC236}">
                <a16:creationId xmlns:a16="http://schemas.microsoft.com/office/drawing/2014/main" id="{56001D27-8E4B-4F71-81EB-282B18A9271F}"/>
              </a:ext>
            </a:extLst>
          </p:cNvPr>
          <p:cNvSpPr>
            <a:spLocks noGrp="1"/>
          </p:cNvSpPr>
          <p:nvPr>
            <p:ph type="sldNum" sz="quarter" idx="12"/>
          </p:nvPr>
        </p:nvSpPr>
        <p:spPr/>
        <p:txBody>
          <a:bodyPr/>
          <a:lstStyle/>
          <a:p>
            <a:fld id="{F842C779-DDB2-4AE9-AAEF-5470622EC580}" type="slidenum">
              <a:rPr lang="zh-CN" altLang="en-US" smtClean="0"/>
              <a:t>7</a:t>
            </a:fld>
            <a:endParaRPr lang="zh-CN" altLang="en-US"/>
          </a:p>
        </p:txBody>
      </p:sp>
    </p:spTree>
    <p:extLst>
      <p:ext uri="{BB962C8B-B14F-4D97-AF65-F5344CB8AC3E}">
        <p14:creationId xmlns:p14="http://schemas.microsoft.com/office/powerpoint/2010/main" val="1327194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39A217-C6C5-4ABD-A5CA-C87AAAF85FEF}"/>
              </a:ext>
            </a:extLst>
          </p:cNvPr>
          <p:cNvSpPr>
            <a:spLocks noGrp="1"/>
          </p:cNvSpPr>
          <p:nvPr>
            <p:ph type="title"/>
          </p:nvPr>
        </p:nvSpPr>
        <p:spPr/>
        <p:txBody>
          <a:bodyPr/>
          <a:lstStyle/>
          <a:p>
            <a:r>
              <a:rPr lang="en-US" altLang="zh-CN" dirty="0"/>
              <a:t>Building models of behavior</a:t>
            </a:r>
            <a:endParaRPr lang="zh-CN" altLang="en-US" dirty="0"/>
          </a:p>
        </p:txBody>
      </p:sp>
      <p:sp>
        <p:nvSpPr>
          <p:cNvPr id="3" name="内容占位符 2">
            <a:extLst>
              <a:ext uri="{FF2B5EF4-FFF2-40B4-BE49-F238E27FC236}">
                <a16:creationId xmlns:a16="http://schemas.microsoft.com/office/drawing/2014/main" id="{7A288C87-03B0-43D0-B50E-D7F3F5765861}"/>
              </a:ext>
            </a:extLst>
          </p:cNvPr>
          <p:cNvSpPr>
            <a:spLocks noGrp="1"/>
          </p:cNvSpPr>
          <p:nvPr>
            <p:ph idx="1"/>
          </p:nvPr>
        </p:nvSpPr>
        <p:spPr>
          <a:xfrm>
            <a:off x="838200" y="1825625"/>
            <a:ext cx="10515600" cy="4667250"/>
          </a:xfrm>
        </p:spPr>
        <p:txBody>
          <a:bodyPr/>
          <a:lstStyle/>
          <a:p>
            <a:r>
              <a:rPr lang="en-US" altLang="zh-CN" dirty="0"/>
              <a:t>Two models</a:t>
            </a:r>
            <a:r>
              <a:rPr lang="zh-CN" altLang="en-US" dirty="0"/>
              <a:t>：</a:t>
            </a:r>
            <a:endParaRPr lang="en-US" altLang="zh-CN" dirty="0"/>
          </a:p>
          <a:p>
            <a:pPr lvl="1"/>
            <a:r>
              <a:rPr lang="en-US" altLang="zh-CN" dirty="0"/>
              <a:t>Create DB and drop DB Model: execute by population manager</a:t>
            </a:r>
          </a:p>
          <a:p>
            <a:pPr lvl="1"/>
            <a:r>
              <a:rPr lang="en-US" altLang="zh-CN" dirty="0"/>
              <a:t>Disk usage model: 3, execute by </a:t>
            </a:r>
            <a:r>
              <a:rPr lang="en-US" altLang="zh-CN" dirty="0" err="1"/>
              <a:t>RgManager</a:t>
            </a:r>
            <a:endParaRPr lang="en-US" altLang="zh-CN" dirty="0"/>
          </a:p>
          <a:p>
            <a:r>
              <a:rPr lang="en-US" altLang="zh-CN" dirty="0" err="1"/>
              <a:t>Attemp</a:t>
            </a:r>
            <a:r>
              <a:rPr lang="en-US" altLang="zh-CN" dirty="0"/>
              <a:t> on ML and statistical modeling, but for accuracy, scalability and complexity, choose </a:t>
            </a:r>
            <a:r>
              <a:rPr lang="en-US" altLang="zh-CN" dirty="0">
                <a:solidFill>
                  <a:srgbClr val="FF0000"/>
                </a:solidFill>
              </a:rPr>
              <a:t>simple statistical model</a:t>
            </a:r>
            <a:r>
              <a:rPr lang="en-US" altLang="zh-CN" dirty="0"/>
              <a:t> </a:t>
            </a:r>
          </a:p>
        </p:txBody>
      </p:sp>
      <p:sp>
        <p:nvSpPr>
          <p:cNvPr id="4" name="灯片编号占位符 3">
            <a:extLst>
              <a:ext uri="{FF2B5EF4-FFF2-40B4-BE49-F238E27FC236}">
                <a16:creationId xmlns:a16="http://schemas.microsoft.com/office/drawing/2014/main" id="{2AF5FA94-A114-4150-90E6-E0432A388859}"/>
              </a:ext>
            </a:extLst>
          </p:cNvPr>
          <p:cNvSpPr>
            <a:spLocks noGrp="1"/>
          </p:cNvSpPr>
          <p:nvPr>
            <p:ph type="sldNum" sz="quarter" idx="12"/>
          </p:nvPr>
        </p:nvSpPr>
        <p:spPr/>
        <p:txBody>
          <a:bodyPr/>
          <a:lstStyle/>
          <a:p>
            <a:fld id="{F842C779-DDB2-4AE9-AAEF-5470622EC580}" type="slidenum">
              <a:rPr lang="zh-CN" altLang="en-US" smtClean="0"/>
              <a:t>8</a:t>
            </a:fld>
            <a:endParaRPr lang="zh-CN" altLang="en-US"/>
          </a:p>
        </p:txBody>
      </p:sp>
    </p:spTree>
    <p:extLst>
      <p:ext uri="{BB962C8B-B14F-4D97-AF65-F5344CB8AC3E}">
        <p14:creationId xmlns:p14="http://schemas.microsoft.com/office/powerpoint/2010/main" val="2299323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C12420-AC75-4B7B-A7DC-BC2774AFCB26}"/>
              </a:ext>
            </a:extLst>
          </p:cNvPr>
          <p:cNvSpPr>
            <a:spLocks noGrp="1"/>
          </p:cNvSpPr>
          <p:nvPr>
            <p:ph type="title"/>
          </p:nvPr>
        </p:nvSpPr>
        <p:spPr/>
        <p:txBody>
          <a:bodyPr/>
          <a:lstStyle/>
          <a:p>
            <a:r>
              <a:rPr lang="en-US" altLang="zh-CN" dirty="0"/>
              <a:t>Create DB and drop DB Model</a:t>
            </a:r>
            <a:endParaRPr lang="zh-CN" altLang="en-US" dirty="0"/>
          </a:p>
        </p:txBody>
      </p:sp>
      <p:sp>
        <p:nvSpPr>
          <p:cNvPr id="3" name="内容占位符 2">
            <a:extLst>
              <a:ext uri="{FF2B5EF4-FFF2-40B4-BE49-F238E27FC236}">
                <a16:creationId xmlns:a16="http://schemas.microsoft.com/office/drawing/2014/main" id="{7F361854-A565-4E0D-B765-F9CF358E14C0}"/>
              </a:ext>
            </a:extLst>
          </p:cNvPr>
          <p:cNvSpPr>
            <a:spLocks noGrp="1"/>
          </p:cNvSpPr>
          <p:nvPr>
            <p:ph idx="1"/>
          </p:nvPr>
        </p:nvSpPr>
        <p:spPr>
          <a:xfrm>
            <a:off x="330200" y="1571625"/>
            <a:ext cx="11303000" cy="4351338"/>
          </a:xfrm>
        </p:spPr>
        <p:txBody>
          <a:bodyPr>
            <a:normAutofit/>
          </a:bodyPr>
          <a:lstStyle/>
          <a:p>
            <a:r>
              <a:rPr lang="en-US" altLang="zh-CN" dirty="0"/>
              <a:t>Imitate </a:t>
            </a:r>
            <a:r>
              <a:rPr lang="en-US" altLang="zh-CN" dirty="0">
                <a:solidFill>
                  <a:srgbClr val="FF0000"/>
                </a:solidFill>
              </a:rPr>
              <a:t>the number of net creates of database </a:t>
            </a:r>
            <a:r>
              <a:rPr lang="en-US" altLang="zh-CN" dirty="0"/>
              <a:t>in a fixed time interval</a:t>
            </a:r>
          </a:p>
          <a:p>
            <a:r>
              <a:rPr lang="en-US" altLang="zh-CN" dirty="0"/>
              <a:t>Using the create and drop events at the region level</a:t>
            </a:r>
          </a:p>
          <a:p>
            <a:r>
              <a:rPr lang="en-US" altLang="zh-CN" dirty="0"/>
              <a:t>Data analysis,</a:t>
            </a:r>
            <a:r>
              <a:rPr lang="zh-CN" altLang="en-US" dirty="0"/>
              <a:t> </a:t>
            </a:r>
            <a:r>
              <a:rPr lang="en-US" altLang="zh-CN" dirty="0"/>
              <a:t>Model formulations</a:t>
            </a:r>
          </a:p>
        </p:txBody>
      </p:sp>
      <p:pic>
        <p:nvPicPr>
          <p:cNvPr id="4" name="图片 3">
            <a:extLst>
              <a:ext uri="{FF2B5EF4-FFF2-40B4-BE49-F238E27FC236}">
                <a16:creationId xmlns:a16="http://schemas.microsoft.com/office/drawing/2014/main" id="{60732D23-5E4E-45FC-94E0-4220AF66871C}"/>
              </a:ext>
            </a:extLst>
          </p:cNvPr>
          <p:cNvPicPr>
            <a:picLocks noChangeAspect="1"/>
          </p:cNvPicPr>
          <p:nvPr/>
        </p:nvPicPr>
        <p:blipFill>
          <a:blip r:embed="rId3"/>
          <a:stretch>
            <a:fillRect/>
          </a:stretch>
        </p:blipFill>
        <p:spPr>
          <a:xfrm>
            <a:off x="-131953" y="3388207"/>
            <a:ext cx="12470566" cy="3469793"/>
          </a:xfrm>
          <a:prstGeom prst="rect">
            <a:avLst/>
          </a:prstGeom>
        </p:spPr>
      </p:pic>
      <p:sp>
        <p:nvSpPr>
          <p:cNvPr id="5" name="灯片编号占位符 4">
            <a:extLst>
              <a:ext uri="{FF2B5EF4-FFF2-40B4-BE49-F238E27FC236}">
                <a16:creationId xmlns:a16="http://schemas.microsoft.com/office/drawing/2014/main" id="{6B816623-9A78-47CD-8038-D3EAF115B4DE}"/>
              </a:ext>
            </a:extLst>
          </p:cNvPr>
          <p:cNvSpPr>
            <a:spLocks noGrp="1"/>
          </p:cNvSpPr>
          <p:nvPr>
            <p:ph type="sldNum" sz="quarter" idx="12"/>
          </p:nvPr>
        </p:nvSpPr>
        <p:spPr/>
        <p:txBody>
          <a:bodyPr/>
          <a:lstStyle/>
          <a:p>
            <a:fld id="{F842C779-DDB2-4AE9-AAEF-5470622EC580}" type="slidenum">
              <a:rPr lang="zh-CN" altLang="en-US" smtClean="0"/>
              <a:t>9</a:t>
            </a:fld>
            <a:endParaRPr lang="zh-CN" altLang="en-US"/>
          </a:p>
        </p:txBody>
      </p:sp>
      <mc:AlternateContent xmlns:mc="http://schemas.openxmlformats.org/markup-compatibility/2006" xmlns:p14="http://schemas.microsoft.com/office/powerpoint/2010/main">
        <mc:Choice Requires="p14">
          <p:contentPart p14:bwMode="auto" r:id="rId4">
            <p14:nvContentPartPr>
              <p14:cNvPr id="6" name="墨迹 5">
                <a:extLst>
                  <a:ext uri="{FF2B5EF4-FFF2-40B4-BE49-F238E27FC236}">
                    <a16:creationId xmlns:a16="http://schemas.microsoft.com/office/drawing/2014/main" id="{30B77F4A-CE01-4C02-A7FC-4F3918CEC7A0}"/>
                  </a:ext>
                </a:extLst>
              </p14:cNvPr>
              <p14:cNvContentPartPr/>
              <p14:nvPr/>
            </p14:nvContentPartPr>
            <p14:xfrm>
              <a:off x="10937880" y="2338920"/>
              <a:ext cx="360" cy="360"/>
            </p14:xfrm>
          </p:contentPart>
        </mc:Choice>
        <mc:Fallback xmlns="">
          <p:pic>
            <p:nvPicPr>
              <p:cNvPr id="6" name="墨迹 5">
                <a:extLst>
                  <a:ext uri="{FF2B5EF4-FFF2-40B4-BE49-F238E27FC236}">
                    <a16:creationId xmlns:a16="http://schemas.microsoft.com/office/drawing/2014/main" id="{30B77F4A-CE01-4C02-A7FC-4F3918CEC7A0}"/>
                  </a:ext>
                </a:extLst>
              </p:cNvPr>
              <p:cNvPicPr/>
              <p:nvPr/>
            </p:nvPicPr>
            <p:blipFill>
              <a:blip r:embed="rId5"/>
              <a:stretch>
                <a:fillRect/>
              </a:stretch>
            </p:blipFill>
            <p:spPr>
              <a:xfrm>
                <a:off x="10928520" y="2329560"/>
                <a:ext cx="19080" cy="19080"/>
              </a:xfrm>
              <a:prstGeom prst="rect">
                <a:avLst/>
              </a:prstGeom>
            </p:spPr>
          </p:pic>
        </mc:Fallback>
      </mc:AlternateContent>
    </p:spTree>
    <p:extLst>
      <p:ext uri="{BB962C8B-B14F-4D97-AF65-F5344CB8AC3E}">
        <p14:creationId xmlns:p14="http://schemas.microsoft.com/office/powerpoint/2010/main" val="52663887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8067</TotalTime>
  <Words>4009</Words>
  <Application>Microsoft Office PowerPoint</Application>
  <PresentationFormat>宽屏</PresentationFormat>
  <Paragraphs>281</Paragraphs>
  <Slides>23</Slides>
  <Notes>23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-apple-system</vt:lpstr>
      <vt:lpstr>LinBiolinumTB</vt:lpstr>
      <vt:lpstr>LinLibertineT</vt:lpstr>
      <vt:lpstr>PingFang SC</vt:lpstr>
      <vt:lpstr>等线</vt:lpstr>
      <vt:lpstr>等线 Light</vt:lpstr>
      <vt:lpstr>Arial</vt:lpstr>
      <vt:lpstr>Raleway</vt:lpstr>
      <vt:lpstr>Office 主题​​</vt:lpstr>
      <vt:lpstr>Toto - Benchmarking the Efficiency of a Cloud Service</vt:lpstr>
      <vt:lpstr>Introduction</vt:lpstr>
      <vt:lpstr>PowerPoint 演示文稿</vt:lpstr>
      <vt:lpstr>A density tuning study</vt:lpstr>
      <vt:lpstr>Background</vt:lpstr>
      <vt:lpstr>Components and interactions </vt:lpstr>
      <vt:lpstr>Toto</vt:lpstr>
      <vt:lpstr>Building models of behavior</vt:lpstr>
      <vt:lpstr>Create DB and drop DB Model</vt:lpstr>
      <vt:lpstr>PowerPoint 演示文稿</vt:lpstr>
      <vt:lpstr>PowerPoint 演示文稿</vt:lpstr>
      <vt:lpstr>Disk usage model</vt:lpstr>
      <vt:lpstr>Steady-State Growth pattern</vt:lpstr>
      <vt:lpstr>Initial Creation Growth pattern</vt:lpstr>
      <vt:lpstr>Predictable Rapid Growth pattern</vt:lpstr>
      <vt:lpstr>Experiment and discussion</vt:lpstr>
      <vt:lpstr>Creation redirects</vt:lpstr>
      <vt:lpstr>Reserved core and disk usage</vt:lpstr>
      <vt:lpstr>Fail-over cores</vt:lpstr>
      <vt:lpstr>Modeled adjusted revenue </vt:lpstr>
      <vt:lpstr>Discussion </vt:lpstr>
      <vt:lpstr>Future work</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俞 融</dc:creator>
  <cp:lastModifiedBy>俞 融</cp:lastModifiedBy>
  <cp:revision>121</cp:revision>
  <dcterms:created xsi:type="dcterms:W3CDTF">2021-09-07T12:03:20Z</dcterms:created>
  <dcterms:modified xsi:type="dcterms:W3CDTF">2021-10-04T03:45:44Z</dcterms:modified>
</cp:coreProperties>
</file>