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54" r:id="rId3"/>
    <p:sldId id="307" r:id="rId4"/>
    <p:sldId id="353" r:id="rId5"/>
    <p:sldId id="308" r:id="rId6"/>
    <p:sldId id="356" r:id="rId7"/>
    <p:sldId id="357" r:id="rId8"/>
    <p:sldId id="309" r:id="rId9"/>
    <p:sldId id="310" r:id="rId10"/>
    <p:sldId id="329" r:id="rId11"/>
    <p:sldId id="369" r:id="rId12"/>
    <p:sldId id="311" r:id="rId13"/>
    <p:sldId id="370" r:id="rId14"/>
    <p:sldId id="355" r:id="rId15"/>
    <p:sldId id="371" r:id="rId16"/>
    <p:sldId id="372" r:id="rId17"/>
    <p:sldId id="358" r:id="rId18"/>
    <p:sldId id="312" r:id="rId19"/>
    <p:sldId id="359" r:id="rId20"/>
    <p:sldId id="360" r:id="rId21"/>
    <p:sldId id="361" r:id="rId22"/>
    <p:sldId id="373" r:id="rId23"/>
    <p:sldId id="314" r:id="rId24"/>
    <p:sldId id="330" r:id="rId25"/>
    <p:sldId id="363" r:id="rId26"/>
    <p:sldId id="364" r:id="rId27"/>
    <p:sldId id="365" r:id="rId28"/>
    <p:sldId id="366" r:id="rId29"/>
    <p:sldId id="367" r:id="rId30"/>
    <p:sldId id="368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32540-164E-4103-93B7-B3F1216137B1}">
          <p14:sldIdLst>
            <p14:sldId id="256"/>
            <p14:sldId id="354"/>
            <p14:sldId id="307"/>
            <p14:sldId id="353"/>
            <p14:sldId id="308"/>
            <p14:sldId id="356"/>
            <p14:sldId id="357"/>
            <p14:sldId id="309"/>
            <p14:sldId id="310"/>
            <p14:sldId id="329"/>
            <p14:sldId id="369"/>
            <p14:sldId id="311"/>
            <p14:sldId id="370"/>
            <p14:sldId id="355"/>
            <p14:sldId id="371"/>
            <p14:sldId id="372"/>
            <p14:sldId id="358"/>
            <p14:sldId id="312"/>
            <p14:sldId id="359"/>
            <p14:sldId id="360"/>
            <p14:sldId id="361"/>
            <p14:sldId id="373"/>
            <p14:sldId id="314"/>
            <p14:sldId id="330"/>
            <p14:sldId id="363"/>
            <p14:sldId id="364"/>
            <p14:sldId id="365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3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6233" autoAdjust="0"/>
  </p:normalViewPr>
  <p:slideViewPr>
    <p:cSldViewPr snapToGrid="0">
      <p:cViewPr varScale="1">
        <p:scale>
          <a:sx n="110" d="100"/>
          <a:sy n="110" d="100"/>
        </p:scale>
        <p:origin x="33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#1 MVTO never allows a transaction to read uncommitted versions and allow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the transaction to read an older version without updating 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#1 MVTO never allows a transaction to read uncommitted versions and allow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the transaction to read an older version without updating 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44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#1 MVTO never allows a transaction to read uncommitted versions and allow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the transaction to read an older version without updating 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4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89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#1 MVTO never allows a transaction to read uncommitted versions and allow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the transaction to read an older version without updating 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25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#1 MVTO never allows a transaction to read uncommitted versions and allow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the transaction to read an older version without updating 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5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9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The append-only scheme is better for analytical queries that perform large scans because versions are stored contiguously in memory, which minimizes CPU cache misses and is ideal for hardware prefetching.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But queries that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access an older version of a tuple suffer from higher overhead be cause the DBMS follows the tuple’s chain to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fifind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 the proper version. 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The append-only scheme also exposes physical versions to the index structures, which enables additional index management options.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4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2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/>
              <a:t>Maintain the master versions of tuples in the main table and a sequence of delta versions in a separate delta storage.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All of the storage schemes require the DBMS to allocate memory for each transaction from centralized data structures (i.e., tables, delta storage). 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Multiple threads will access and update this centralized storage at the same time, thereby causing access contention. 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To avoid this problem, the DBMS can maintain separate memory spaces for each centralized structure (i.e., tables, delta storage) and expand them in fixed-size increments.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17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/>
              <a:t>Maintain the master versions of tuples in the main table and a sequence of delta versions in a separate delta storage.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All of the storage schemes require the DBMS to allocate memory for each transaction from centralized data structures (i.e., tables, delta storage). 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Multiple threads will access and update this centralized storage at the same time, thereby causing access contention. 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To avoid this problem, the DBMS can maintain separate memory spaces for each centralized structure (i.e., tables, delta storage) and expand them in fixed-size increments.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88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Separate threads periodically scan the table and look for reclaimable versions.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Worker threads identify reclaimable versions as they traverse version chain.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45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DBMS reclaims storage space at transaction-level granularity.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53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e.g. delta storage need not, O2N append-only storage need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27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91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DBMS uses a fixed identifier that does not change for each tuple in its index entry.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5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DBMS uses a fixed identifier that does not change for each tuple in its index entry.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1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characteristics have changed drastically in a multi-core and main-memory setting due to the absence of disk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newer high-performance variants that remove locks/latches and centralized data structures, and are optimized for byte-addressable storage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Concurrency control protocol:</a:t>
            </a:r>
          </a:p>
          <a:p>
            <a:r>
              <a:rPr lang="en-US" altLang="zh-CN" dirty="0"/>
              <a:t>1. whether to allow a transaction to access or modify a particular tuple version in the database at runtime</a:t>
            </a:r>
          </a:p>
          <a:p>
            <a:r>
              <a:rPr lang="en-US" altLang="zh-CN" dirty="0"/>
              <a:t>2. whether to allow a transaction to commit its modifications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 read-write concurrency for operating on only one item</a:t>
            </a:r>
          </a:p>
          <a:p>
            <a:endParaRPr lang="en-US" altLang="zh-CN" dirty="0"/>
          </a:p>
          <a:p>
            <a:r>
              <a:rPr lang="en-US" altLang="zh-CN" dirty="0"/>
              <a:t>When operating on several items, still suffer from write skew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9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2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tuple-level locking as this is sufficient to ensure serializable execution</a:t>
            </a:r>
          </a:p>
          <a:p>
            <a:endParaRPr lang="en-US" altLang="zh-CN" dirty="0"/>
          </a:p>
          <a:p>
            <a:r>
              <a:rPr lang="en-US" altLang="zh-CN" dirty="0"/>
              <a:t>txn-id:</a:t>
            </a:r>
          </a:p>
          <a:p>
            <a:r>
              <a:rPr lang="en-US" altLang="zh-CN" dirty="0"/>
              <a:t>1. mark tuple versions that a transaction accesses</a:t>
            </a:r>
          </a:p>
          <a:p>
            <a:r>
              <a:rPr lang="en-US" altLang="zh-CN" dirty="0"/>
              <a:t>2. use for the serialization order of transactions</a:t>
            </a:r>
          </a:p>
          <a:p>
            <a:r>
              <a:rPr lang="en-US" altLang="zh-CN" dirty="0"/>
              <a:t>3. serves as the version’s write lock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C71CA1CB-313E-44EC-AF0C-DF20A1F22FD1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999-7227-4761-A794-CDCE8DB214AC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B4E9-1CA7-4089-BB00-431F787E9D7B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3B7-F2C7-4E19-99E9-6FFB7EA04A36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r>
              <a:rPr lang="en-US" altLang="zh-CN" dirty="0"/>
              <a:t>/30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E406-DB9F-4811-83E6-DA195D3B2D36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532-9634-4202-8D41-8B3EF5C23AA2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45D-CA7D-4270-A32B-F73528B05E9D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F7E6-CC7C-457C-90CD-A0DFDD5D1826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F029-E631-4198-95BF-FE426C2EE6D9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8419-E6B3-4557-AE8D-8A797C502227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50E-44CD-4617-AE7F-B7EE6301E424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9B89-3360-4629-9EE2-094561BA9392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0272"/>
            <a:ext cx="12223115" cy="238760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+mj-ea"/>
              </a:rPr>
              <a:t>An Empirical Evaluation of</a:t>
            </a:r>
            <a:br>
              <a:rPr kumimoji="1" lang="en-US" altLang="zh-CN" sz="3600" dirty="0">
                <a:latin typeface="+mj-ea"/>
              </a:rPr>
            </a:br>
            <a:r>
              <a:rPr kumimoji="1" lang="en-US" altLang="zh-CN" sz="3600" dirty="0">
                <a:latin typeface="+mj-ea"/>
              </a:rPr>
              <a:t>In-Memory Multi-Version Concurrency Control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557" y="4979035"/>
            <a:ext cx="9144000" cy="953770"/>
          </a:xfrm>
        </p:spPr>
        <p:txBody>
          <a:bodyPr/>
          <a:lstStyle/>
          <a:p>
            <a:r>
              <a:rPr kumimoji="1" lang="en-US" altLang="zh-CN" dirty="0">
                <a:latin typeface="+mn-ea"/>
              </a:rPr>
              <a:t>Proceedings of the VLDB Endowment,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2017</a:t>
            </a:r>
            <a:endParaRPr kumimoji="1" lang="en-US" altLang="en-US" dirty="0">
              <a:latin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20" y="3430905"/>
            <a:ext cx="7141845" cy="1540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ym typeface="+mn-ea"/>
              </a:rPr>
              <a:t>Timestamp Ordering (MVTO)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ECCD97B-6D7C-C84E-E1F1-D5AB992B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466" y="1690692"/>
            <a:ext cx="6458293" cy="2333375"/>
          </a:xfrm>
          <a:prstGeom prst="rect">
            <a:avLst/>
          </a:prstGeom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756F9812-52F4-B472-E029-8E7FA8C0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85" y="4078225"/>
            <a:ext cx="10198332" cy="2779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#1 Read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can read version if latch is unset and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-ID between BEGIN-TS and END-TS.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set READ-TS to </a:t>
            </a:r>
            <a:r>
              <a:rPr lang="en-US" altLang="zh-CN" sz="1800" dirty="0" err="1"/>
              <a:t>Txn_ID</a:t>
            </a:r>
            <a:r>
              <a:rPr lang="en-US" altLang="zh-CN" sz="1800" dirty="0"/>
              <a:t> if current value is smaller.</a:t>
            </a:r>
          </a:p>
          <a:p>
            <a:pPr marL="0" indent="0">
              <a:buNone/>
            </a:pPr>
            <a:r>
              <a:rPr lang="en-US" altLang="zh-CN" sz="1800" dirty="0"/>
              <a:t>#2 Update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creates a new version if no other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holds latch and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-ID is greater than READ-TS.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set END-TS to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-ID in old version and set BEGIN-TS, END-TS to INF in new version.</a:t>
            </a:r>
          </a:p>
          <a:p>
            <a:pPr marL="0" indent="0">
              <a:buNone/>
            </a:pPr>
            <a:r>
              <a:rPr lang="en-US" altLang="zh-CN" sz="1800" dirty="0"/>
              <a:t>#3 Commit</a:t>
            </a:r>
          </a:p>
          <a:p>
            <a:pPr marL="0" indent="0">
              <a:buNone/>
            </a:pPr>
            <a:r>
              <a:rPr lang="en-US" altLang="zh-CN" sz="1800" dirty="0"/>
              <a:t>      Set BEGIN-TS to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-ID for all writes in </a:t>
            </a:r>
            <a:r>
              <a:rPr lang="en-US" altLang="zh-CN" sz="1800" dirty="0" err="1"/>
              <a:t>writeset</a:t>
            </a:r>
            <a:r>
              <a:rPr lang="en-US" altLang="zh-CN" sz="1800" dirty="0"/>
              <a:t>.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643561E8-A95C-3FA0-29C0-309DD5A43CA9}"/>
              </a:ext>
            </a:extLst>
          </p:cNvPr>
          <p:cNvSpPr txBox="1">
            <a:spLocks/>
          </p:cNvSpPr>
          <p:nvPr/>
        </p:nvSpPr>
        <p:spPr>
          <a:xfrm>
            <a:off x="455647" y="2095699"/>
            <a:ext cx="4050516" cy="68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err="1"/>
              <a:t>Txns</a:t>
            </a:r>
            <a:r>
              <a:rPr lang="en-US" altLang="zh-CN" sz="1800" dirty="0"/>
              <a:t> use READ-TS to track the timestamp of the last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that read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ym typeface="+mn-ea"/>
              </a:rPr>
              <a:t>Timestamp Ordering (MVTO)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ECCD97B-6D7C-C84E-E1F1-D5AB992B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089" y="431597"/>
            <a:ext cx="4644687" cy="1678121"/>
          </a:xfrm>
          <a:prstGeom prst="rect">
            <a:avLst/>
          </a:prstGeom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756F9812-52F4-B472-E029-8E7FA8C0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8620"/>
            <a:ext cx="10198332" cy="305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#1 Read-Write Conflict</a:t>
            </a:r>
          </a:p>
          <a:p>
            <a:pPr marL="0" indent="0">
              <a:buNone/>
            </a:pPr>
            <a:r>
              <a:rPr lang="en-US" altLang="zh-CN" sz="1800" dirty="0"/>
              <a:t>      Read cannot get the new version created by write.</a:t>
            </a:r>
          </a:p>
          <a:p>
            <a:pPr marL="0" indent="0">
              <a:buNone/>
            </a:pPr>
            <a:r>
              <a:rPr lang="en-US" altLang="zh-CN" sz="1800" dirty="0"/>
              <a:t>#2 Write-Read Conflict</a:t>
            </a:r>
          </a:p>
          <a:p>
            <a:pPr marL="0" indent="0">
              <a:buNone/>
            </a:pPr>
            <a:r>
              <a:rPr lang="en-US" altLang="zh-CN" sz="1800" dirty="0"/>
              <a:t>      Read updates READ-TS, write find its timestamp less than READ-TS.</a:t>
            </a:r>
          </a:p>
          <a:p>
            <a:pPr marL="0" indent="0">
              <a:buNone/>
            </a:pPr>
            <a:r>
              <a:rPr lang="en-US" altLang="zh-CN" sz="1800" dirty="0"/>
              <a:t>#3 Dirty Read</a:t>
            </a:r>
          </a:p>
          <a:p>
            <a:pPr marL="0" indent="0">
              <a:buNone/>
            </a:pPr>
            <a:r>
              <a:rPr lang="en-US" altLang="zh-CN" sz="1800" dirty="0"/>
              <a:t>      Read timestamp is less than write timestamp, read cannot get the new version created by write.</a:t>
            </a:r>
          </a:p>
          <a:p>
            <a:pPr marL="0" indent="0">
              <a:buNone/>
            </a:pPr>
            <a:r>
              <a:rPr lang="en-US" altLang="zh-CN" sz="1800" dirty="0"/>
              <a:t>#4 Write-Write Conflict</a:t>
            </a:r>
          </a:p>
          <a:p>
            <a:pPr marL="0" indent="0">
              <a:buNone/>
            </a:pPr>
            <a:r>
              <a:rPr lang="en-US" altLang="zh-CN" sz="1800" dirty="0"/>
              <a:t>      Lock ensure mutual exclusion access of writes.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AAA697-E9F9-E6B9-F0D4-3FDB2B10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231" y="2109718"/>
            <a:ext cx="4650545" cy="10723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F99A49-55D0-8A44-C757-C91123A1B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230" y="3182113"/>
            <a:ext cx="4650546" cy="960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0149D9-3749-8F67-D3C4-95E511F36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229" y="4142203"/>
            <a:ext cx="4650547" cy="8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8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Two-Phase Locking (MV2PL)</a:t>
            </a:r>
            <a:endParaRPr lang="zh-CN" altLang="en-US" sz="36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EF020-97D0-9D18-13FD-AAB9694C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97" y="1702322"/>
            <a:ext cx="6607148" cy="2405074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52DEE95-7B1A-ED55-6FF8-4AA8EEDC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4" y="4336336"/>
            <a:ext cx="10198332" cy="252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#1 Read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can acquire SHARD lock by incrementing the READ-CNT field if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-ID is zero.</a:t>
            </a:r>
          </a:p>
          <a:p>
            <a:pPr marL="0" indent="0">
              <a:buNone/>
            </a:pPr>
            <a:r>
              <a:rPr lang="en-US" altLang="zh-CN" sz="1800" dirty="0"/>
              <a:t>#2 Update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can acquire EXCLUSIVE lock by setting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-ID if it is zero.</a:t>
            </a:r>
          </a:p>
          <a:p>
            <a:pPr marL="0" indent="0">
              <a:buNone/>
            </a:pPr>
            <a:r>
              <a:rPr lang="en-US" altLang="zh-CN" sz="1800" dirty="0"/>
              <a:t>#3 Commit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update BEGIN-TS field with T-Commit for the versions created by that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and release locks.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C3F20F4-ADD1-35DB-74B1-FF0181CFD60C}"/>
              </a:ext>
            </a:extLst>
          </p:cNvPr>
          <p:cNvSpPr txBox="1">
            <a:spLocks/>
          </p:cNvSpPr>
          <p:nvPr/>
        </p:nvSpPr>
        <p:spPr>
          <a:xfrm>
            <a:off x="455647" y="2095699"/>
            <a:ext cx="4050516" cy="118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 err="1"/>
              <a:t>Txn</a:t>
            </a:r>
            <a:r>
              <a:rPr lang="en-US" altLang="zh-CN" sz="1800" dirty="0"/>
              <a:t> use READ-CNT as SHARD lock and use TXN-ID as EXCLUSIVE lock.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ym typeface="+mn-ea"/>
              </a:rPr>
              <a:t>Two-Phase Locking (MV2PL)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756F9812-52F4-B472-E029-8E7FA8C0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8620"/>
            <a:ext cx="10198332" cy="305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#1 Read-Write Conflict</a:t>
            </a:r>
          </a:p>
          <a:p>
            <a:pPr marL="0" indent="0">
              <a:buNone/>
            </a:pPr>
            <a:r>
              <a:rPr lang="en-US" altLang="zh-CN" sz="1800" dirty="0"/>
              <a:t>      Write gets EXCLUSIVE lock first.</a:t>
            </a:r>
          </a:p>
          <a:p>
            <a:pPr marL="0" indent="0">
              <a:buNone/>
            </a:pPr>
            <a:r>
              <a:rPr lang="en-US" altLang="zh-CN" sz="1800" dirty="0"/>
              <a:t>#2 Write-Read Conflict</a:t>
            </a:r>
          </a:p>
          <a:p>
            <a:pPr marL="0" indent="0">
              <a:buNone/>
            </a:pPr>
            <a:r>
              <a:rPr lang="en-US" altLang="zh-CN" sz="1800" dirty="0"/>
              <a:t>      Read gets SHARD lock first.</a:t>
            </a:r>
          </a:p>
          <a:p>
            <a:pPr marL="0" indent="0">
              <a:buNone/>
            </a:pPr>
            <a:r>
              <a:rPr lang="en-US" altLang="zh-CN" sz="1800" dirty="0"/>
              <a:t>#3 Dirty Read</a:t>
            </a:r>
          </a:p>
          <a:p>
            <a:pPr marL="0" indent="0">
              <a:buNone/>
            </a:pPr>
            <a:r>
              <a:rPr lang="en-US" altLang="zh-CN" sz="1800" dirty="0"/>
              <a:t>      Read can only get committed data.</a:t>
            </a:r>
          </a:p>
          <a:p>
            <a:pPr marL="0" indent="0">
              <a:buNone/>
            </a:pPr>
            <a:r>
              <a:rPr lang="en-US" altLang="zh-CN" sz="1800" dirty="0"/>
              <a:t>#4 Write-Write Conflict</a:t>
            </a:r>
          </a:p>
          <a:p>
            <a:pPr marL="0" indent="0">
              <a:buNone/>
            </a:pPr>
            <a:r>
              <a:rPr lang="en-US" altLang="zh-CN" sz="1800" dirty="0"/>
              <a:t>      Lock ensure mutual exclusion access of writes.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AAA697-E9F9-E6B9-F0D4-3FDB2B10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231" y="2109718"/>
            <a:ext cx="4650545" cy="10723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F99A49-55D0-8A44-C757-C91123A1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230" y="3182113"/>
            <a:ext cx="4650546" cy="960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0149D9-3749-8F67-D3C4-95E511F36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229" y="4142203"/>
            <a:ext cx="4650547" cy="8577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007569-B04F-9234-4360-2BDEB6813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228" y="408834"/>
            <a:ext cx="4650547" cy="16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Optimistic Concurrency Control (MVOCC)</a:t>
            </a:r>
            <a:endParaRPr lang="zh-CN" altLang="en-US" sz="36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52DEE95-7B1A-ED55-6FF8-4AA8EEDC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4" y="4336336"/>
            <a:ext cx="10750020" cy="25216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800" dirty="0"/>
              <a:t>#1 Read-Phase</a:t>
            </a:r>
          </a:p>
          <a:p>
            <a:pPr marL="0" indent="0">
              <a:buNone/>
            </a:pPr>
            <a:r>
              <a:rPr lang="en-US" altLang="zh-CN" sz="1800" dirty="0"/>
              <a:t>      Read: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perform read operation for a visible version based on BEGIN-TS and END-TS fields.</a:t>
            </a:r>
          </a:p>
          <a:p>
            <a:pPr marL="0" indent="0">
              <a:buNone/>
            </a:pPr>
            <a:r>
              <a:rPr lang="en-US" altLang="zh-CN" sz="1800" dirty="0"/>
              <a:t>      Write: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create new version with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-ID if write lock is not acquired.</a:t>
            </a:r>
          </a:p>
          <a:p>
            <a:pPr marL="0" indent="0">
              <a:buNone/>
            </a:pPr>
            <a:r>
              <a:rPr lang="en-US" altLang="zh-CN" sz="1800" dirty="0"/>
              <a:t>#2 Validation-Phase</a:t>
            </a:r>
          </a:p>
          <a:p>
            <a:pPr marL="0" indent="0">
              <a:buNone/>
            </a:pPr>
            <a:r>
              <a:rPr lang="en-US" altLang="zh-CN" sz="1800" dirty="0"/>
              <a:t>      Assign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another timestamp T-Commit to determine serialization order, check if read set updated by committed </a:t>
            </a:r>
            <a:r>
              <a:rPr lang="en-US" altLang="zh-CN" sz="1800" dirty="0" err="1"/>
              <a:t>txns</a:t>
            </a:r>
            <a:r>
              <a:rPr lang="en-US" altLang="zh-CN" sz="1800" dirty="0"/>
              <a:t>.</a:t>
            </a:r>
          </a:p>
          <a:p>
            <a:pPr marL="0" indent="0">
              <a:buNone/>
            </a:pPr>
            <a:r>
              <a:rPr lang="en-US" altLang="zh-CN" sz="1800" dirty="0"/>
              <a:t>#3 Write-Phase</a:t>
            </a:r>
          </a:p>
          <a:p>
            <a:pPr marL="0" indent="0">
              <a:buNone/>
            </a:pPr>
            <a:r>
              <a:rPr lang="en-US" altLang="zh-CN" sz="1800" dirty="0"/>
              <a:t>      Set BEGIN-TS to T-Commit and END-TS to INF.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C3F20F4-ADD1-35DB-74B1-FF0181CFD60C}"/>
              </a:ext>
            </a:extLst>
          </p:cNvPr>
          <p:cNvSpPr txBox="1">
            <a:spLocks/>
          </p:cNvSpPr>
          <p:nvPr/>
        </p:nvSpPr>
        <p:spPr>
          <a:xfrm>
            <a:off x="455647" y="2103014"/>
            <a:ext cx="4050516" cy="1188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DBMS does not maintain a private workspace for transactions, since tuples versioning information already prevents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from reading/updating versions not visible to them.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172E7B-46ED-5E49-D1C7-86278557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93" y="1596315"/>
            <a:ext cx="6936267" cy="24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Optimistic Concurrency Control (MVOCC)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756F9812-52F4-B472-E029-8E7FA8C0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8620"/>
            <a:ext cx="10198332" cy="305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#1 Read-Write Conflict</a:t>
            </a:r>
          </a:p>
          <a:p>
            <a:pPr marL="0" indent="0">
              <a:buNone/>
            </a:pPr>
            <a:r>
              <a:rPr lang="en-US" altLang="zh-CN" sz="1800" dirty="0"/>
              <a:t>      New Version created by write is not visible to read.</a:t>
            </a:r>
          </a:p>
          <a:p>
            <a:pPr marL="0" indent="0">
              <a:buNone/>
            </a:pPr>
            <a:r>
              <a:rPr lang="en-US" altLang="zh-CN" sz="1800" dirty="0"/>
              <a:t>#2 Write-Read Conflict</a:t>
            </a:r>
          </a:p>
          <a:p>
            <a:pPr marL="0" indent="0">
              <a:buNone/>
            </a:pPr>
            <a:r>
              <a:rPr lang="en-US" altLang="zh-CN" sz="1800" dirty="0"/>
              <a:t>      Read that get old data will abort in validation stage.</a:t>
            </a:r>
          </a:p>
          <a:p>
            <a:pPr marL="0" indent="0">
              <a:buNone/>
            </a:pPr>
            <a:r>
              <a:rPr lang="en-US" altLang="zh-CN" sz="1800" dirty="0"/>
              <a:t>#3 Dirty Read</a:t>
            </a:r>
          </a:p>
          <a:p>
            <a:pPr marL="0" indent="0">
              <a:buNone/>
            </a:pPr>
            <a:r>
              <a:rPr lang="en-US" altLang="zh-CN" sz="1800" dirty="0"/>
              <a:t>      Read can only get committed data.</a:t>
            </a:r>
          </a:p>
          <a:p>
            <a:pPr marL="0" indent="0">
              <a:buNone/>
            </a:pPr>
            <a:r>
              <a:rPr lang="en-US" altLang="zh-CN" sz="1800" dirty="0"/>
              <a:t>#4 Write-Write Conflict</a:t>
            </a:r>
          </a:p>
          <a:p>
            <a:pPr marL="0" indent="0">
              <a:buNone/>
            </a:pPr>
            <a:r>
              <a:rPr lang="en-US" altLang="zh-CN" sz="1800" dirty="0"/>
              <a:t>      Lock ensure mutual exclusion access of writes.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AAA697-E9F9-E6B9-F0D4-3FDB2B10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231" y="3155790"/>
            <a:ext cx="4650545" cy="10723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F99A49-55D0-8A44-C757-C91123A1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230" y="4228185"/>
            <a:ext cx="4650546" cy="960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0149D9-3749-8F67-D3C4-95E511F36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229" y="5188275"/>
            <a:ext cx="4650547" cy="8577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845651-B8AB-5471-1EF6-C3A4C951B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229" y="1513510"/>
            <a:ext cx="4650547" cy="16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2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Concurrency Control Protocol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B0863D-C4F9-2354-627D-4F008DFB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72" y="1481131"/>
            <a:ext cx="5448580" cy="4191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34C1DD-F977-1A01-4B2A-6633A92A3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3" y="2065794"/>
            <a:ext cx="5448579" cy="21686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32F8578-89B0-E982-D08F-A1BDBBDF3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362" y="2065794"/>
            <a:ext cx="5370969" cy="21686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D42A024-1F72-8D45-91D5-EA5174B58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710" y="4399991"/>
            <a:ext cx="5448579" cy="23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4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Version Storage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Approach #1: Append-Only Storage</a:t>
            </a:r>
          </a:p>
          <a:p>
            <a:pPr lvl="1"/>
            <a:r>
              <a:rPr lang="en-US" altLang="zh-CN" dirty="0"/>
              <a:t>New versions are appended to the same table space.</a:t>
            </a:r>
          </a:p>
          <a:p>
            <a:r>
              <a:rPr lang="en-US" altLang="zh-CN" dirty="0"/>
              <a:t>Approach #2: Time-Travel Storage</a:t>
            </a:r>
          </a:p>
          <a:p>
            <a:pPr lvl="1"/>
            <a:r>
              <a:rPr lang="en-US" altLang="zh-CN" dirty="0"/>
              <a:t>Old versions are copied to separate table space.</a:t>
            </a:r>
          </a:p>
          <a:p>
            <a:r>
              <a:rPr lang="en-US" altLang="zh-CN" dirty="0"/>
              <a:t>Approach #3: Delta Storage</a:t>
            </a:r>
          </a:p>
          <a:p>
            <a:pPr lvl="1"/>
            <a:r>
              <a:rPr lang="en-US" altLang="zh-CN" dirty="0"/>
              <a:t>The original values of the modified attributes are copied into a separate delta record space.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54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Append-Only Storage (Oldest-to-Newest) 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9E1602-E37D-9084-68AA-34379C834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2728" y="1989217"/>
            <a:ext cx="4661140" cy="2546481"/>
          </a:xfr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98ADA56-BFF2-8FAA-F12B-F89F6D8AC991}"/>
              </a:ext>
            </a:extLst>
          </p:cNvPr>
          <p:cNvSpPr txBox="1">
            <a:spLocks/>
          </p:cNvSpPr>
          <p:nvPr/>
        </p:nvSpPr>
        <p:spPr>
          <a:xfrm>
            <a:off x="1861386" y="5302665"/>
            <a:ext cx="10198332" cy="776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Advantage: DBMS need not update indexes to point to newer version whenever modified.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Drawback: Traverse a long version chain to find the latest version during query processing.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Append-Only Storage (Newest-to-Oldest) 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410C66-A046-1133-4979-E3DB5E3F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75" y="1921393"/>
            <a:ext cx="4705592" cy="2590933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74C62DE-B5F0-0B8A-BE33-FD846CCE9557}"/>
              </a:ext>
            </a:extLst>
          </p:cNvPr>
          <p:cNvSpPr txBox="1">
            <a:spLocks/>
          </p:cNvSpPr>
          <p:nvPr/>
        </p:nvSpPr>
        <p:spPr>
          <a:xfrm>
            <a:off x="1155468" y="5145388"/>
            <a:ext cx="10198332" cy="103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Advantage: DBMS need not traverse the chain, since most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access the latest version.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Drawback: Chain’s head changes whenever a tuple is modified, DBMS update all indexes(primary/secondary) to point to the new version.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A6E870-CE0E-FCAF-39EA-6B4BCD72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01" y="1899531"/>
            <a:ext cx="5369045" cy="26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MVCC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DBMS maintains multiple physical versions of a single logical object in the database:</a:t>
            </a:r>
          </a:p>
          <a:p>
            <a:pPr lvl="1"/>
            <a:r>
              <a:rPr lang="en-US" altLang="zh-CN" dirty="0"/>
              <a:t>When a txn writes to an object, DBMS creates a new version of that object.</a:t>
            </a:r>
          </a:p>
          <a:p>
            <a:pPr lvl="1"/>
            <a:r>
              <a:rPr lang="en-US" altLang="zh-CN" dirty="0"/>
              <a:t>When a txn reads an object, it reads the newest version that existed when the txn started.</a:t>
            </a:r>
          </a:p>
          <a:p>
            <a:r>
              <a:rPr lang="en-US" altLang="zh-CN" dirty="0"/>
              <a:t>First proposed in 1978 MIT PhD dissertation.</a:t>
            </a:r>
          </a:p>
          <a:p>
            <a:r>
              <a:rPr lang="en-US" altLang="zh-CN" dirty="0"/>
              <a:t>First implementation was InterBase (Firebird).</a:t>
            </a:r>
          </a:p>
          <a:p>
            <a:r>
              <a:rPr lang="en-US" altLang="zh-CN" dirty="0"/>
              <a:t>Used in almost every new DBMS in last 10 years.</a:t>
            </a:r>
          </a:p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Time-Travel Storage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2F322F-BD2F-F6ED-5193-A0F0DB237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73" y="1902833"/>
            <a:ext cx="4705592" cy="262903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B8BE37D-E117-5AD0-9770-64D804578546}"/>
              </a:ext>
            </a:extLst>
          </p:cNvPr>
          <p:cNvSpPr txBox="1">
            <a:spLocks/>
          </p:cNvSpPr>
          <p:nvPr/>
        </p:nvSpPr>
        <p:spPr>
          <a:xfrm>
            <a:off x="932355" y="5391956"/>
            <a:ext cx="10198332" cy="949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Advantage: Indexes are not affected by version chain updates because they always point to the master version, old version data can use column-store.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Drawback: Suffer from non-inline attributes(e.g., BLOBs, Variable-Length Data).</a:t>
            </a:r>
          </a:p>
        </p:txBody>
      </p:sp>
    </p:spTree>
    <p:extLst>
      <p:ext uri="{BB962C8B-B14F-4D97-AF65-F5344CB8AC3E}">
        <p14:creationId xmlns:p14="http://schemas.microsoft.com/office/powerpoint/2010/main" val="297927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Delta Storage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E93E5-BF7D-1E29-30D3-5B0F8B244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92" y="1813175"/>
            <a:ext cx="4847357" cy="2699426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88FBE4-F9B9-0D74-D1B2-D3799D73404E}"/>
              </a:ext>
            </a:extLst>
          </p:cNvPr>
          <p:cNvSpPr txBox="1">
            <a:spLocks/>
          </p:cNvSpPr>
          <p:nvPr/>
        </p:nvSpPr>
        <p:spPr>
          <a:xfrm>
            <a:off x="455647" y="2103014"/>
            <a:ext cx="4050516" cy="118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BE03CB6-C996-AECA-F458-29ABF1ABF583}"/>
              </a:ext>
            </a:extLst>
          </p:cNvPr>
          <p:cNvSpPr txBox="1">
            <a:spLocks/>
          </p:cNvSpPr>
          <p:nvPr/>
        </p:nvSpPr>
        <p:spPr>
          <a:xfrm>
            <a:off x="996834" y="5446184"/>
            <a:ext cx="10198332" cy="100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Advantage: Reduce memory allocations for update operations that modify a subset of tuple’s attributes.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Drawback: Lead to higher overhead for read-intensive workloads, since DBMS has to traverse the version chain to fetch data for each attribute.</a:t>
            </a:r>
          </a:p>
        </p:txBody>
      </p:sp>
    </p:spTree>
    <p:extLst>
      <p:ext uri="{BB962C8B-B14F-4D97-AF65-F5344CB8AC3E}">
        <p14:creationId xmlns:p14="http://schemas.microsoft.com/office/powerpoint/2010/main" val="210276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Version Storage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88FBE4-F9B9-0D74-D1B2-D3799D73404E}"/>
              </a:ext>
            </a:extLst>
          </p:cNvPr>
          <p:cNvSpPr txBox="1">
            <a:spLocks/>
          </p:cNvSpPr>
          <p:nvPr/>
        </p:nvSpPr>
        <p:spPr>
          <a:xfrm>
            <a:off x="455647" y="2103014"/>
            <a:ext cx="4050516" cy="118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844C5B-63CF-ADD6-CA95-95562F45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92" y="2074474"/>
            <a:ext cx="4847357" cy="19389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DE4066C-C05C-4738-75BA-14C16B393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252" y="4436074"/>
            <a:ext cx="5373502" cy="22207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25260F-8063-00F5-AD0B-88DE6A29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66" y="1690692"/>
            <a:ext cx="4861561" cy="23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Garbage Collection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Detect </a:t>
            </a:r>
            <a:r>
              <a:rPr lang="en-US" altLang="zh-CN" u="sng" dirty="0"/>
              <a:t>expired versions</a:t>
            </a:r>
            <a:r>
              <a:rPr lang="en-US" altLang="zh-CN" dirty="0"/>
              <a:t>, Unlink those versions from their associated chains and indexes, Reclaim their storage space.</a:t>
            </a:r>
          </a:p>
          <a:p>
            <a:pPr lvl="1"/>
            <a:r>
              <a:rPr lang="en-US" altLang="zh-CN" dirty="0"/>
              <a:t>The version was created by an aborted </a:t>
            </a:r>
            <a:r>
              <a:rPr lang="en-US" altLang="zh-CN" dirty="0" err="1"/>
              <a:t>txn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No active </a:t>
            </a:r>
            <a:r>
              <a:rPr lang="en-US" altLang="zh-CN" dirty="0" err="1"/>
              <a:t>txn</a:t>
            </a:r>
            <a:r>
              <a:rPr lang="en-US" altLang="zh-CN" dirty="0"/>
              <a:t> in the DBMS can see that version.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Approach #1: Tuple-Level</a:t>
            </a:r>
          </a:p>
          <a:p>
            <a:pPr lvl="1"/>
            <a:r>
              <a:rPr lang="en-US" altLang="zh-CN" dirty="0"/>
              <a:t>Find old versions by examining tuples directly.</a:t>
            </a:r>
          </a:p>
          <a:p>
            <a:pPr lvl="1"/>
            <a:r>
              <a:rPr lang="en-US" altLang="zh-CN" dirty="0"/>
              <a:t>Background Vacuuming vs. Cooperative Cleaning.</a:t>
            </a:r>
          </a:p>
          <a:p>
            <a:r>
              <a:rPr lang="en-US" altLang="zh-CN" dirty="0"/>
              <a:t>Approach #2: Transaction-Level</a:t>
            </a:r>
          </a:p>
          <a:p>
            <a:pPr lvl="1"/>
            <a:r>
              <a:rPr lang="en-US" altLang="zh-CN" dirty="0" err="1"/>
              <a:t>Txns</a:t>
            </a:r>
            <a:r>
              <a:rPr lang="en-US" altLang="zh-CN" dirty="0"/>
              <a:t> keep track of their old versions so the DBMS does not have to scan tuples to determine visibility.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455" y="290584"/>
            <a:ext cx="106076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Tuple-Level Garbage Collection (Background </a:t>
            </a:r>
            <a:r>
              <a:rPr lang="en-US" altLang="zh-CN" sz="3600" dirty="0" err="1"/>
              <a:t>Vacumming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0E95FE-536A-FDBD-285C-7FC91B44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32" y="2137296"/>
            <a:ext cx="5556536" cy="198765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0C63C27-D293-0898-FB66-58184262255B}"/>
              </a:ext>
            </a:extLst>
          </p:cNvPr>
          <p:cNvSpPr txBox="1">
            <a:spLocks/>
          </p:cNvSpPr>
          <p:nvPr/>
        </p:nvSpPr>
        <p:spPr>
          <a:xfrm>
            <a:off x="455647" y="2103014"/>
            <a:ext cx="4050516" cy="118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7F39D22-C150-8057-C101-3187003FCD7C}"/>
              </a:ext>
            </a:extLst>
          </p:cNvPr>
          <p:cNvSpPr txBox="1">
            <a:spLocks/>
          </p:cNvSpPr>
          <p:nvPr/>
        </p:nvSpPr>
        <p:spPr>
          <a:xfrm>
            <a:off x="1097114" y="4646097"/>
            <a:ext cx="10198332" cy="113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Advantage: Easy to implement and works with all version storage schemas.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Drawback: Hard to scale for large databases.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Optimization: Maintain a bitmap of dirty blocks so that </a:t>
            </a:r>
            <a:r>
              <a:rPr lang="en-US" altLang="zh-CN" sz="1800" dirty="0" err="1"/>
              <a:t>vacumm</a:t>
            </a:r>
            <a:r>
              <a:rPr lang="en-US" altLang="zh-CN" sz="1800" dirty="0"/>
              <a:t> threads do not examine blocks that were not modified since last GC.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Tuple-Level Garbage Collection (Cooperative Cleaning)</a:t>
            </a:r>
            <a:endParaRPr lang="zh-CN" altLang="en-US" sz="3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0E95FE-536A-FDBD-285C-7FC91B44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47" y="2646094"/>
            <a:ext cx="5556536" cy="198765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0C63C27-D293-0898-FB66-58184262255B}"/>
              </a:ext>
            </a:extLst>
          </p:cNvPr>
          <p:cNvSpPr txBox="1">
            <a:spLocks/>
          </p:cNvSpPr>
          <p:nvPr/>
        </p:nvSpPr>
        <p:spPr>
          <a:xfrm>
            <a:off x="455647" y="2103014"/>
            <a:ext cx="4050516" cy="118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410E24-FACF-72CF-F2C9-471DC5766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75" y="1616046"/>
            <a:ext cx="4634618" cy="2267204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6A6C524-08BB-5EB3-E6D4-3483F34F1422}"/>
              </a:ext>
            </a:extLst>
          </p:cNvPr>
          <p:cNvSpPr txBox="1">
            <a:spLocks/>
          </p:cNvSpPr>
          <p:nvPr/>
        </p:nvSpPr>
        <p:spPr>
          <a:xfrm>
            <a:off x="603000" y="5589148"/>
            <a:ext cx="10198332" cy="949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Advantage</a:t>
            </a:r>
            <a:r>
              <a:rPr lang="en-US" altLang="zh-CN" sz="1800"/>
              <a:t>: Scalable and lower cost.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Drawback: Only work with O2N Append-Only Storage, higher query latency and never remove expired version if a version chain is not traversed.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97F0CE0-A6FF-FE03-6CF2-9398BEE5E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475" y="3883250"/>
            <a:ext cx="4634618" cy="18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Transaction-Level Garbage Collection</a:t>
            </a:r>
            <a:endParaRPr lang="zh-CN" altLang="en-US" sz="3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0C63C27-D293-0898-FB66-58184262255B}"/>
              </a:ext>
            </a:extLst>
          </p:cNvPr>
          <p:cNvSpPr txBox="1">
            <a:spLocks/>
          </p:cNvSpPr>
          <p:nvPr/>
        </p:nvSpPr>
        <p:spPr>
          <a:xfrm>
            <a:off x="455647" y="2103014"/>
            <a:ext cx="4050516" cy="118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7376B0-E27D-4826-C3AB-C8F7E4BCB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69" y="2460651"/>
            <a:ext cx="4127712" cy="2527430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95F0F99-2DED-1E96-0FA5-70A98F0D21A1}"/>
              </a:ext>
            </a:extLst>
          </p:cNvPr>
          <p:cNvSpPr txBox="1">
            <a:spLocks/>
          </p:cNvSpPr>
          <p:nvPr/>
        </p:nvSpPr>
        <p:spPr>
          <a:xfrm>
            <a:off x="603000" y="5589148"/>
            <a:ext cx="10198332" cy="949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#1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are grouped into epochs.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#2 DBMS tracks the read/write sets of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for each epoch.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#3 DBMS considers a </a:t>
            </a:r>
            <a:r>
              <a:rPr lang="en-US" altLang="zh-CN" sz="1800" dirty="0" err="1"/>
              <a:t>txn</a:t>
            </a:r>
            <a:r>
              <a:rPr lang="en-US" altLang="zh-CN" sz="1800" dirty="0"/>
              <a:t> as expired when the version it generated are not visible to any active transaction.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9DD4909-0D50-1A3D-315D-0B1CFD485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54" y="1444599"/>
            <a:ext cx="4692891" cy="22797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2AF3E7D-C5DB-0E47-2DB8-8B93E8247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153" y="3710559"/>
            <a:ext cx="4692891" cy="19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85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Index Management (Primary Index)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Primary key indexes always point to the current version of a tuple.</a:t>
            </a:r>
          </a:p>
          <a:p>
            <a:r>
              <a:rPr lang="en-US" altLang="zh-CN" dirty="0"/>
              <a:t>How often the DBMS updates a primary key index depends on whether or not its version storage schema creates new versions when a tuple is updated.</a:t>
            </a:r>
          </a:p>
          <a:p>
            <a:r>
              <a:rPr lang="en-US" altLang="zh-CN" dirty="0"/>
              <a:t>DBMS never incur false negative from an index, but may get false positive matches because the index can point to a key version that may not be visible to a particular </a:t>
            </a:r>
            <a:r>
              <a:rPr lang="en-US" altLang="zh-CN" dirty="0" err="1"/>
              <a:t>txn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3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Index Management (Secondary Index)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Approach #1: Logical Pointers</a:t>
            </a:r>
          </a:p>
          <a:p>
            <a:pPr lvl="1"/>
            <a:r>
              <a:rPr lang="en-US" altLang="zh-CN" dirty="0"/>
              <a:t>Use a fixed identifier per tuple that does not change.</a:t>
            </a:r>
          </a:p>
          <a:p>
            <a:pPr lvl="1"/>
            <a:r>
              <a:rPr lang="en-US" altLang="zh-CN" dirty="0"/>
              <a:t>Requires an extra indirection layer.</a:t>
            </a:r>
          </a:p>
          <a:p>
            <a:pPr lvl="1"/>
            <a:r>
              <a:rPr lang="en-US" altLang="zh-CN" dirty="0"/>
              <a:t>Primary Keys vs. Tuple Id</a:t>
            </a:r>
          </a:p>
          <a:p>
            <a:r>
              <a:rPr lang="en-US" altLang="zh-CN" dirty="0"/>
              <a:t>Approach #2: Physical Pointers</a:t>
            </a:r>
          </a:p>
          <a:p>
            <a:pPr lvl="1"/>
            <a:r>
              <a:rPr lang="en-US" altLang="zh-CN" dirty="0"/>
              <a:t>Use the physical address to the version chain head.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7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Logical Pointers</a:t>
            </a:r>
            <a:endParaRPr lang="zh-CN" altLang="en-US" sz="3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0C63C27-D293-0898-FB66-58184262255B}"/>
              </a:ext>
            </a:extLst>
          </p:cNvPr>
          <p:cNvSpPr txBox="1">
            <a:spLocks/>
          </p:cNvSpPr>
          <p:nvPr/>
        </p:nvSpPr>
        <p:spPr>
          <a:xfrm>
            <a:off x="455647" y="2103014"/>
            <a:ext cx="4050516" cy="118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B197683-3B3B-FDE4-9B2B-742B651B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69" y="4258449"/>
            <a:ext cx="9195538" cy="22804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Avoid the problem of having to update all of a table’s indexes to point to a new physical location whenever a tuple is modified </a:t>
            </a:r>
          </a:p>
          <a:p>
            <a:pPr lvl="1"/>
            <a:r>
              <a:rPr lang="en-US" altLang="zh-CN" dirty="0"/>
              <a:t>Primary Key: Retrieve an entry from a secondary index and perform another look-up by primary key to locate version chain head.</a:t>
            </a:r>
          </a:p>
          <a:p>
            <a:pPr lvl="1"/>
            <a:r>
              <a:rPr lang="en-US" altLang="zh-CN" dirty="0"/>
              <a:t>Tuple Id: Storage overhead increases as the size of a tuple’s primary key increases, use a unique 64-bit tuple identifier and a separate hash table instead.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D6A3F-AF32-AFFE-B610-5A2B639A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33" y="2031461"/>
            <a:ext cx="4635738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Benefits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Allow for greater concurrency than a single-version system.</a:t>
            </a:r>
          </a:p>
          <a:p>
            <a:pPr lvl="1"/>
            <a:r>
              <a:rPr lang="en-US" altLang="zh-CN" dirty="0"/>
              <a:t>Allow a transaction to read an older version of an object at the same time that another transaction updates that same object.</a:t>
            </a:r>
          </a:p>
          <a:p>
            <a:endParaRPr lang="en-US" altLang="zh-CN" dirty="0"/>
          </a:p>
          <a:p>
            <a:r>
              <a:rPr lang="en-US" altLang="zh-CN" dirty="0"/>
              <a:t>Support time-travel operations to query a consistent snapshot of the database at some point of time in the past.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Physical Pointers</a:t>
            </a:r>
            <a:endParaRPr lang="zh-CN" altLang="en-US" sz="3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0C63C27-D293-0898-FB66-58184262255B}"/>
              </a:ext>
            </a:extLst>
          </p:cNvPr>
          <p:cNvSpPr txBox="1">
            <a:spLocks/>
          </p:cNvSpPr>
          <p:nvPr/>
        </p:nvSpPr>
        <p:spPr>
          <a:xfrm>
            <a:off x="455647" y="2103014"/>
            <a:ext cx="4050516" cy="118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8F1D35-68AE-D475-424D-B957FA22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96" y="2463393"/>
            <a:ext cx="4705270" cy="20446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8E781CC-043A-669E-AD22-973C35ED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80" y="1374312"/>
            <a:ext cx="4680191" cy="21781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9786476-F747-8E56-8585-BC9E3C088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180" y="3552474"/>
            <a:ext cx="467384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7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Several design choices have different trade-offs and performance behaviors, as well as bottlenecks.</a:t>
            </a:r>
          </a:p>
          <a:p>
            <a:endParaRPr lang="en-US" altLang="zh-CN" dirty="0"/>
          </a:p>
          <a:p>
            <a:r>
              <a:rPr lang="en-US" altLang="zh-CN" dirty="0"/>
              <a:t>Previous work(</a:t>
            </a:r>
            <a:r>
              <a:rPr lang="en-US" altLang="zh-CN" dirty="0">
                <a:sym typeface="+mn-ea"/>
              </a:rPr>
              <a:t>1980s)</a:t>
            </a:r>
            <a:r>
              <a:rPr lang="en-US" altLang="zh-CN" dirty="0"/>
              <a:t> does not reflect recent trends in latch free, serializable concurrency control, in memory storage and hybrid workloads.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MVCC design decisions:</a:t>
            </a:r>
          </a:p>
          <a:p>
            <a:pPr lvl="1"/>
            <a:r>
              <a:rPr lang="en-US" altLang="zh-CN" dirty="0"/>
              <a:t>Concurrency control protocol (MVTO, MVOCC, MV2PL)</a:t>
            </a:r>
          </a:p>
          <a:p>
            <a:pPr lvl="1"/>
            <a:r>
              <a:rPr lang="en-US" altLang="zh-CN" dirty="0"/>
              <a:t>Version storage (Append-only, Time-Travel, Delta)</a:t>
            </a:r>
          </a:p>
          <a:p>
            <a:pPr lvl="1"/>
            <a:r>
              <a:rPr lang="en-US" altLang="zh-CN" dirty="0"/>
              <a:t>Garbage Collection (Tuple-level, Transaction-level)</a:t>
            </a:r>
          </a:p>
          <a:p>
            <a:pPr lvl="1"/>
            <a:r>
              <a:rPr lang="en-US" altLang="zh-CN" dirty="0"/>
              <a:t>Index management (Logical Pointer, Physical Pointer)</a:t>
            </a:r>
          </a:p>
          <a:p>
            <a:endParaRPr lang="en-US" altLang="zh-CN" dirty="0"/>
          </a:p>
          <a:p>
            <a:r>
              <a:rPr lang="en-US" altLang="zh-CN" dirty="0"/>
              <a:t>Implement all of the approaches in the Peloton (in-memory MVCC DBMS) and conduct comprehensive comparative study.</a:t>
            </a:r>
          </a:p>
          <a:p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Read Write Conflicts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543993"/>
          </a:xfrm>
        </p:spPr>
        <p:txBody>
          <a:bodyPr/>
          <a:lstStyle/>
          <a:p>
            <a:r>
              <a:rPr lang="en-US" altLang="zh-CN" dirty="0"/>
              <a:t>Read-Write Conflict (Read Uncommitted Data)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E316CA9-6262-8E7D-65ED-DD381971B77F}"/>
              </a:ext>
            </a:extLst>
          </p:cNvPr>
          <p:cNvSpPr txBox="1">
            <a:spLocks/>
          </p:cNvSpPr>
          <p:nvPr/>
        </p:nvSpPr>
        <p:spPr>
          <a:xfrm>
            <a:off x="1155468" y="4009092"/>
            <a:ext cx="10198332" cy="54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Write-Read Conflict (Unrepeatable Read)</a:t>
            </a:r>
          </a:p>
          <a:p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8BA60F-5A56-DAB9-792C-638FAB25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11" y="2453346"/>
            <a:ext cx="6440976" cy="14852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8831D8-4B6D-C17B-2B35-8DCACF04D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217" y="4726627"/>
            <a:ext cx="7053564" cy="1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Read Write Conflicts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543993"/>
          </a:xfrm>
        </p:spPr>
        <p:txBody>
          <a:bodyPr/>
          <a:lstStyle/>
          <a:p>
            <a:r>
              <a:rPr lang="en-US" altLang="zh-CN" dirty="0"/>
              <a:t>Dirty Read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E316CA9-6262-8E7D-65ED-DD381971B77F}"/>
              </a:ext>
            </a:extLst>
          </p:cNvPr>
          <p:cNvSpPr txBox="1">
            <a:spLocks/>
          </p:cNvSpPr>
          <p:nvPr/>
        </p:nvSpPr>
        <p:spPr>
          <a:xfrm>
            <a:off x="1155468" y="4009092"/>
            <a:ext cx="10198332" cy="54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Write-Write Conflict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B138BE-5441-F6D5-5719-7B7DC6370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02" y="2436841"/>
            <a:ext cx="8160169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3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Metadata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4300" y="3701415"/>
            <a:ext cx="10304780" cy="11785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60780" y="2430145"/>
            <a:ext cx="1895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Unique Txn</a:t>
            </a:r>
          </a:p>
          <a:p>
            <a:r>
              <a:rPr lang="zh-CN" altLang="en-US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Identifier</a:t>
            </a:r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H="1" flipV="1">
            <a:off x="2108835" y="3075305"/>
            <a:ext cx="19685" cy="745490"/>
          </a:xfrm>
          <a:prstGeom prst="straightConnector1">
            <a:avLst/>
          </a:prstGeom>
          <a:ln w="38100">
            <a:solidFill>
              <a:srgbClr val="B700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/>
          <p:cNvSpPr/>
          <p:nvPr/>
        </p:nvSpPr>
        <p:spPr>
          <a:xfrm rot="5400000">
            <a:off x="3546475" y="2753995"/>
            <a:ext cx="746125" cy="1388745"/>
          </a:xfrm>
          <a:prstGeom prst="leftBrace">
            <a:avLst>
              <a:gd name="adj1" fmla="val 8333"/>
              <a:gd name="adj2" fmla="val 50022"/>
            </a:avLst>
          </a:prstGeom>
          <a:ln w="38100">
            <a:solidFill>
              <a:srgbClr val="B70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79140" y="2430145"/>
            <a:ext cx="1573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Version Lifetime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710555" y="3126740"/>
            <a:ext cx="19685" cy="745490"/>
          </a:xfrm>
          <a:prstGeom prst="straightConnector1">
            <a:avLst/>
          </a:prstGeom>
          <a:ln w="38100">
            <a:solidFill>
              <a:srgbClr val="B700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933315" y="2430145"/>
            <a:ext cx="1573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Next/Prev Version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96990" y="2430145"/>
            <a:ext cx="1573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Additional Meta-data</a:t>
            </a:r>
          </a:p>
        </p:txBody>
      </p:sp>
      <p:cxnSp>
        <p:nvCxnSpPr>
          <p:cNvPr id="19" name="直接箭头连接符 18"/>
          <p:cNvCxnSpPr>
            <a:endCxn id="18" idx="2"/>
          </p:cNvCxnSpPr>
          <p:nvPr/>
        </p:nvCxnSpPr>
        <p:spPr>
          <a:xfrm flipV="1">
            <a:off x="6706235" y="3075305"/>
            <a:ext cx="477520" cy="796925"/>
          </a:xfrm>
          <a:prstGeom prst="straightConnector1">
            <a:avLst/>
          </a:prstGeom>
          <a:ln w="38100">
            <a:solidFill>
              <a:srgbClr val="B700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Concurrency Control Protocol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Approach #1: Timestamp Ordering</a:t>
            </a:r>
          </a:p>
          <a:p>
            <a:pPr lvl="1"/>
            <a:r>
              <a:rPr lang="en-US" altLang="zh-CN" dirty="0"/>
              <a:t>Assign txns timestamps that determine serial order.</a:t>
            </a:r>
          </a:p>
          <a:p>
            <a:pPr lvl="1"/>
            <a:r>
              <a:rPr lang="en-US" altLang="zh-CN" dirty="0"/>
              <a:t>Considered to be original MVCC protocol.</a:t>
            </a:r>
          </a:p>
          <a:p>
            <a:r>
              <a:rPr lang="en-US" altLang="zh-CN" dirty="0"/>
              <a:t>Approach #2: Two-Phase Locking</a:t>
            </a:r>
          </a:p>
          <a:p>
            <a:pPr lvl="1"/>
            <a:r>
              <a:rPr lang="en-US" altLang="zh-CN" dirty="0" err="1"/>
              <a:t>Txns</a:t>
            </a:r>
            <a:r>
              <a:rPr lang="en-US" altLang="zh-CN" dirty="0"/>
              <a:t> acquire appropriate lock on physical version before they can read/write a logical tuple.</a:t>
            </a:r>
          </a:p>
          <a:p>
            <a:r>
              <a:rPr lang="en-US" altLang="zh-CN" dirty="0"/>
              <a:t>Approach #3: Optimistic Concurrency Control</a:t>
            </a:r>
          </a:p>
          <a:p>
            <a:pPr lvl="1"/>
            <a:r>
              <a:rPr lang="en-US" altLang="zh-CN" dirty="0"/>
              <a:t>Three-phase protocol from last class.</a:t>
            </a:r>
          </a:p>
          <a:p>
            <a:pPr lvl="1"/>
            <a:r>
              <a:rPr lang="en-US" altLang="zh-CN" dirty="0"/>
              <a:t>Use private workspace for new versions.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NhZTY2ODY0MjgxZDk2OTgyZTYyMDFiOWE0MWFjYzkifQ==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</TotalTime>
  <Words>2164</Words>
  <Application>Microsoft Office PowerPoint</Application>
  <PresentationFormat>宽屏</PresentationFormat>
  <Paragraphs>264</Paragraphs>
  <Slides>30</Slides>
  <Notes>30</Notes>
  <HiddenSlides>5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NimbusRomNo9L-Regu</vt:lpstr>
      <vt:lpstr>华文仿宋</vt:lpstr>
      <vt:lpstr>Arial</vt:lpstr>
      <vt:lpstr>Arial Black</vt:lpstr>
      <vt:lpstr>Calibri</vt:lpstr>
      <vt:lpstr>Tw Cen MT</vt:lpstr>
      <vt:lpstr>Wingdings</vt:lpstr>
      <vt:lpstr>茅草</vt:lpstr>
      <vt:lpstr>An Empirical Evaluation of In-Memory Multi-Version Concurrency Control</vt:lpstr>
      <vt:lpstr>MVCC</vt:lpstr>
      <vt:lpstr>Benefits</vt:lpstr>
      <vt:lpstr>Motivation</vt:lpstr>
      <vt:lpstr>Topics</vt:lpstr>
      <vt:lpstr>Read Write Conflicts</vt:lpstr>
      <vt:lpstr>Read Write Conflicts</vt:lpstr>
      <vt:lpstr>Metadata</vt:lpstr>
      <vt:lpstr>Concurrency Control Protocol</vt:lpstr>
      <vt:lpstr>Timestamp Ordering (MVTO)</vt:lpstr>
      <vt:lpstr>Timestamp Ordering (MVTO)</vt:lpstr>
      <vt:lpstr>Two-Phase Locking (MV2PL)</vt:lpstr>
      <vt:lpstr>Two-Phase Locking (MV2PL)</vt:lpstr>
      <vt:lpstr>Optimistic Concurrency Control (MVOCC)</vt:lpstr>
      <vt:lpstr>Optimistic Concurrency Control (MVOCC)</vt:lpstr>
      <vt:lpstr>Concurrency Control Protocol</vt:lpstr>
      <vt:lpstr>Version Storage</vt:lpstr>
      <vt:lpstr>Append-Only Storage (Oldest-to-Newest) </vt:lpstr>
      <vt:lpstr>Append-Only Storage (Newest-to-Oldest) </vt:lpstr>
      <vt:lpstr>Time-Travel Storage</vt:lpstr>
      <vt:lpstr>Delta Storage</vt:lpstr>
      <vt:lpstr>Version Storage</vt:lpstr>
      <vt:lpstr>Garbage Collection</vt:lpstr>
      <vt:lpstr>Tuple-Level Garbage Collection (Background Vacumming)</vt:lpstr>
      <vt:lpstr>Tuple-Level Garbage Collection (Cooperative Cleaning)</vt:lpstr>
      <vt:lpstr>Transaction-Level Garbage Collection</vt:lpstr>
      <vt:lpstr>Index Management (Primary Index)</vt:lpstr>
      <vt:lpstr>Index Management (Secondary Index)</vt:lpstr>
      <vt:lpstr>Logical Pointers</vt:lpstr>
      <vt:lpstr>Physical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张 惠东</cp:lastModifiedBy>
  <cp:revision>1198</cp:revision>
  <dcterms:created xsi:type="dcterms:W3CDTF">2021-06-17T05:24:00Z</dcterms:created>
  <dcterms:modified xsi:type="dcterms:W3CDTF">2022-06-22T06:55:48Z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B81A97CF692845AFA8840E9DDBB53DAE</vt:lpwstr>
  </property>
</Properties>
</file>