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5" r:id="rId2"/>
    <p:sldId id="321" r:id="rId3"/>
    <p:sldId id="308" r:id="rId4"/>
    <p:sldId id="322" r:id="rId5"/>
    <p:sldId id="323" r:id="rId6"/>
    <p:sldId id="324" r:id="rId7"/>
    <p:sldId id="291" r:id="rId8"/>
    <p:sldId id="326" r:id="rId9"/>
    <p:sldId id="327" r:id="rId10"/>
    <p:sldId id="328" r:id="rId11"/>
    <p:sldId id="340" r:id="rId12"/>
    <p:sldId id="331" r:id="rId13"/>
    <p:sldId id="332" r:id="rId14"/>
    <p:sldId id="333" r:id="rId15"/>
    <p:sldId id="334" r:id="rId16"/>
    <p:sldId id="335" r:id="rId17"/>
    <p:sldId id="316" r:id="rId18"/>
    <p:sldId id="336" r:id="rId19"/>
    <p:sldId id="338" r:id="rId20"/>
    <p:sldId id="33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7735" autoAdjust="0"/>
  </p:normalViewPr>
  <p:slideViewPr>
    <p:cSldViewPr snapToGrid="0" showGuides="1">
      <p:cViewPr varScale="1">
        <p:scale>
          <a:sx n="74" d="100"/>
          <a:sy n="74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8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4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3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9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60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CONCURRENCY</a:t>
            </a:r>
            <a:r>
              <a:rPr lang="zh-CN" altLang="en-US" dirty="0"/>
              <a:t>和</a:t>
            </a:r>
            <a:r>
              <a:rPr lang="en-US" altLang="zh-CN" dirty="0"/>
              <a:t>MEMORY_SHARED_QUOTA</a:t>
            </a:r>
            <a:r>
              <a:rPr lang="zh-CN" altLang="en-US" dirty="0"/>
              <a:t>都是描述内存隔离如何分配的参数</a:t>
            </a:r>
            <a:endParaRPr lang="en-US" altLang="zh-CN" dirty="0"/>
          </a:p>
          <a:p>
            <a:r>
              <a:rPr lang="en-US" altLang="zh-CN" dirty="0"/>
              <a:t>The calculation formula of slot memory is the group non-shared memory divided by the number of concurrency.</a:t>
            </a:r>
          </a:p>
          <a:p>
            <a:r>
              <a:rPr lang="en-US" altLang="zh-CN" dirty="0"/>
              <a:t>Group shared memory could be set by parameter MEMORY_SHARED_QUOTA for each resource group.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519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Pgbench</a:t>
            </a:r>
            <a:r>
              <a:rPr lang="zh-CN" altLang="en-US" dirty="0"/>
              <a:t>是</a:t>
            </a:r>
            <a:r>
              <a:rPr lang="en-US" altLang="zh-CN" dirty="0" err="1"/>
              <a:t>pg</a:t>
            </a:r>
            <a:r>
              <a:rPr lang="zh-CN" altLang="en-US" dirty="0"/>
              <a:t>提供的一款测试工具，内置</a:t>
            </a:r>
            <a:r>
              <a:rPr lang="en-US" altLang="zh-CN" dirty="0" err="1"/>
              <a:t>tpcb</a:t>
            </a:r>
            <a:r>
              <a:rPr lang="zh-CN" altLang="en-US" dirty="0"/>
              <a:t>，</a:t>
            </a:r>
            <a:r>
              <a:rPr lang="en-US" altLang="zh-CN" dirty="0" err="1"/>
              <a:t>tpcb</a:t>
            </a:r>
            <a:r>
              <a:rPr lang="zh-CN" altLang="en-US" dirty="0"/>
              <a:t>比较简单，包含一个读写</a:t>
            </a:r>
            <a:r>
              <a:rPr lang="en-US" altLang="zh-CN" dirty="0"/>
              <a:t>case</a:t>
            </a:r>
            <a:r>
              <a:rPr lang="zh-CN" altLang="en-US" dirty="0"/>
              <a:t>（没有</a:t>
            </a:r>
            <a:r>
              <a:rPr lang="en-US" altLang="zh-CN" dirty="0"/>
              <a:t>delete</a:t>
            </a:r>
            <a:r>
              <a:rPr lang="zh-CN" altLang="en-US" dirty="0"/>
              <a:t>）和一个纯读</a:t>
            </a:r>
            <a:r>
              <a:rPr lang="en-US" altLang="zh-CN" dirty="0"/>
              <a:t>case</a:t>
            </a:r>
          </a:p>
          <a:p>
            <a:r>
              <a:rPr lang="en-US" altLang="zh-CN" dirty="0"/>
              <a:t>the one-phase commit protocol not only reduces the overhead of communication between the coordinator and segments, which exists in two-phase commit protocol, but also could eliminate unnecessary CPU cost on segments which in fact does not insert any tuple.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8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one-phase commit protocol not only reduces the overhead of communication between the coordinator and segments, which exists in two-phase commit protocol, but also could eliminate unnecessary CPU cost on segments which in fact does not insert any tuple.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35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3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HTAP</a:t>
            </a:r>
            <a:r>
              <a:rPr lang="zh-CN" altLang="en-US" dirty="0"/>
              <a:t>负载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2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5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9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04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4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3FC787-E2FF-D2D3-8435-36458CD2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0531"/>
            <a:ext cx="12192000" cy="24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42420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Lock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CDCC9-3F9D-1B2D-CCEF-BDAFBBD6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1778000"/>
            <a:ext cx="5859998" cy="50066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401320" y="207804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Removes all vertices with zero global out degree in </a:t>
            </a:r>
            <a:r>
              <a:rPr lang="en-US" altLang="zh-CN" sz="2400" b="1" dirty="0"/>
              <a:t>global</a:t>
            </a:r>
            <a:r>
              <a:rPr lang="en-US" altLang="zh-CN" sz="2400" dirty="0"/>
              <a:t> wait-for 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Scans each </a:t>
            </a:r>
            <a:r>
              <a:rPr lang="en-US" altLang="zh-CN" sz="2400" b="1" dirty="0"/>
              <a:t>local</a:t>
            </a:r>
            <a:r>
              <a:rPr lang="en-US" altLang="zh-CN" sz="2400" dirty="0"/>
              <a:t> wait-for graph to remove all </a:t>
            </a:r>
            <a:r>
              <a:rPr lang="en-US" altLang="zh-CN" sz="2400" b="1" dirty="0"/>
              <a:t>dotted edges </a:t>
            </a:r>
            <a:r>
              <a:rPr lang="en-US" altLang="zh-CN" sz="2400" dirty="0"/>
              <a:t>that are pointing to a vertex with zero local out-degree.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Check if edges or all transactions exist.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780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42420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Lock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791C1F-F255-B273-2871-2215A32D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19" y="1808619"/>
            <a:ext cx="6455580" cy="45480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CDBD5F-9751-B54F-995F-F3B61B18A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599" y="2175762"/>
            <a:ext cx="520491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22684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Transaction Isolation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380999" y="2090172"/>
            <a:ext cx="106629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segment uses native PostgreSQL transaction mechanism to generate </a:t>
            </a:r>
            <a:r>
              <a:rPr lang="en-US" altLang="zh-CN" sz="2400" b="1" dirty="0"/>
              <a:t>local</a:t>
            </a:r>
            <a:r>
              <a:rPr lang="en-US" altLang="zh-CN" sz="2400" dirty="0"/>
              <a:t> transaction identifiers.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Distributed transaction identifier </a:t>
            </a:r>
            <a:r>
              <a:rPr lang="en-US" altLang="zh-CN" sz="2400" b="1" dirty="0"/>
              <a:t>uniquely</a:t>
            </a:r>
            <a:r>
              <a:rPr lang="en-US" altLang="zh-CN" sz="2400" dirty="0"/>
              <a:t> identifies a transaction at </a:t>
            </a:r>
            <a:r>
              <a:rPr lang="en-US" altLang="zh-CN" sz="2400" b="1" dirty="0"/>
              <a:t>global</a:t>
            </a:r>
            <a:r>
              <a:rPr lang="en-US" altLang="zh-CN" sz="2400" dirty="0"/>
              <a:t>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Tuple visibility is determined by </a:t>
            </a:r>
            <a:r>
              <a:rPr lang="en-US" altLang="zh-CN" sz="2400" b="1" dirty="0"/>
              <a:t>combining local and distributed </a:t>
            </a:r>
            <a:r>
              <a:rPr lang="en-US" altLang="zh-CN" sz="2400" dirty="0"/>
              <a:t>snapshot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During a scan operation, we extract the distributed transaction </a:t>
            </a:r>
            <a:r>
              <a:rPr lang="en-US" altLang="zh-CN" sz="2400" b="1" dirty="0"/>
              <a:t>identifier</a:t>
            </a:r>
            <a:r>
              <a:rPr lang="en-US" altLang="zh-CN" sz="2400" dirty="0"/>
              <a:t> of a tuple and using it in conjunction with the distributed </a:t>
            </a:r>
            <a:r>
              <a:rPr lang="en-US" altLang="zh-CN" sz="2400" b="1" dirty="0"/>
              <a:t>snapshot</a:t>
            </a:r>
            <a:r>
              <a:rPr lang="en-US" altLang="zh-CN" sz="2400" dirty="0"/>
              <a:t> to determines the tuple </a:t>
            </a:r>
            <a:r>
              <a:rPr lang="en-US" altLang="zh-CN" sz="2400" b="1" dirty="0"/>
              <a:t>visibility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33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22684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One-Phase Commit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766032" y="1808620"/>
            <a:ext cx="1089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coordinator can determine whether a write operation happens </a:t>
            </a:r>
            <a:r>
              <a:rPr lang="en-US" altLang="zh-CN" sz="2400" b="1" dirty="0"/>
              <a:t>only on one segment</a:t>
            </a:r>
            <a:r>
              <a:rPr lang="en-US" altLang="zh-CN" sz="2400" dirty="0"/>
              <a:t>. If so, the coordinator skips the PREPARE phase and dispatches the commit command to the participating segment.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953C81-7F8F-E279-CDBA-916A39E90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39" y="3185935"/>
            <a:ext cx="6681921" cy="36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22684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Resource Isolation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766032" y="1808620"/>
            <a:ext cx="108976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Greenplum introduces </a:t>
            </a:r>
            <a:r>
              <a:rPr lang="en-US" altLang="zh-CN" sz="2400" b="1" dirty="0"/>
              <a:t>Resource Group </a:t>
            </a:r>
            <a:r>
              <a:rPr lang="en-US" altLang="zh-CN" sz="2400" dirty="0"/>
              <a:t>to isolate the resource among different kinds of workloads or user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CPU</a:t>
            </a:r>
            <a:r>
              <a:rPr lang="en-US" altLang="zh-CN" sz="2400" dirty="0"/>
              <a:t> isolation is implemented based on the control group (</a:t>
            </a:r>
            <a:r>
              <a:rPr lang="en-US" altLang="zh-CN" sz="2400" dirty="0" err="1"/>
              <a:t>cgroup</a:t>
            </a:r>
            <a:r>
              <a:rPr lang="en-US" altLang="zh-CN" sz="2400" dirty="0"/>
              <a:t>) technology.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Cgroup</a:t>
            </a:r>
            <a:r>
              <a:rPr lang="en-US" altLang="zh-CN" sz="2400" dirty="0"/>
              <a:t> is a </a:t>
            </a:r>
            <a:r>
              <a:rPr lang="en-US" altLang="zh-CN" sz="2400" b="1" dirty="0"/>
              <a:t>Linux kernel feature </a:t>
            </a:r>
            <a:r>
              <a:rPr lang="en-US" altLang="zh-CN" sz="2400" dirty="0"/>
              <a:t>that limits and isolates the resource usage of a collection of processes.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From the perspective of </a:t>
            </a:r>
            <a:r>
              <a:rPr lang="en-US" altLang="zh-CN" sz="2400" dirty="0" err="1"/>
              <a:t>cgroup</a:t>
            </a:r>
            <a:r>
              <a:rPr lang="en-US" altLang="zh-CN" sz="2400" dirty="0"/>
              <a:t> </a:t>
            </a:r>
            <a:r>
              <a:rPr lang="en-US" altLang="zh-CN" sz="2400" b="1" dirty="0"/>
              <a:t>tree structure</a:t>
            </a:r>
            <a:r>
              <a:rPr lang="en-US" altLang="zh-CN" sz="2400" dirty="0"/>
              <a:t>, a resource group is implemented as an interior node and all the processes belong to this resource group are the children of it.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383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22684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Resource Isolation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766032" y="1808620"/>
            <a:ext cx="108976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altLang="zh-CN" sz="2400" b="1" dirty="0"/>
              <a:t>Memory</a:t>
            </a:r>
            <a:r>
              <a:rPr lang="en-US" altLang="zh-CN" sz="2400" dirty="0"/>
              <a:t> isolation is implemented based on the memory management module </a:t>
            </a:r>
            <a:r>
              <a:rPr lang="en-US" altLang="zh-CN" sz="2400" dirty="0" err="1"/>
              <a:t>Vmemtracker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Vmemtracker</a:t>
            </a:r>
            <a:r>
              <a:rPr lang="en-US" altLang="zh-CN" sz="2400" dirty="0"/>
              <a:t> is responsible for tracking all memory usages in the Greenplum database kernel.</a:t>
            </a:r>
          </a:p>
          <a:p>
            <a:pPr marL="1261872" lvl="1" indent="-347472">
              <a:buFont typeface="Arial" panose="020B0604020202020204" pitchFamily="34" charset="0"/>
              <a:buChar char="•"/>
            </a:pPr>
            <a:r>
              <a:rPr lang="en-US" altLang="zh-CN" sz="2400" dirty="0"/>
              <a:t>memory usage of a single query in a group;</a:t>
            </a:r>
          </a:p>
          <a:p>
            <a:pPr marL="1261872" lvl="1" indent="-347472">
              <a:buFont typeface="Arial" panose="020B0604020202020204" pitchFamily="34" charset="0"/>
              <a:buChar char="•"/>
            </a:pPr>
            <a:r>
              <a:rPr lang="en-US" altLang="zh-CN" sz="2400" dirty="0"/>
              <a:t>group shared memory;</a:t>
            </a:r>
          </a:p>
          <a:p>
            <a:pPr marL="1261872" lvl="1" indent="-347472">
              <a:buFont typeface="Arial" panose="020B0604020202020204" pitchFamily="34" charset="0"/>
              <a:buChar char="•"/>
            </a:pPr>
            <a:r>
              <a:rPr lang="en-US" altLang="zh-CN" sz="2400" dirty="0"/>
              <a:t>memory usage among different groups.</a:t>
            </a: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25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22684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Resource Isolation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766032" y="1808620"/>
            <a:ext cx="108976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US" altLang="zh-CN" sz="2400" dirty="0"/>
              <a:t>For </a:t>
            </a:r>
            <a:r>
              <a:rPr lang="en-US" altLang="zh-CN" sz="2400" b="1" dirty="0"/>
              <a:t>memory</a:t>
            </a:r>
            <a:r>
              <a:rPr lang="en-US" altLang="zh-CN" sz="2400" dirty="0"/>
              <a:t> resources, we assign higher memory limit to the </a:t>
            </a:r>
            <a:r>
              <a:rPr lang="en-US" altLang="zh-CN" sz="2400" b="1" dirty="0"/>
              <a:t>analytical</a:t>
            </a:r>
            <a:r>
              <a:rPr lang="en-US" altLang="zh-CN" sz="2400" dirty="0"/>
              <a:t> resource group to allow analytical queries to use more memory and to avoid spilling to disk excessively.</a:t>
            </a:r>
            <a:endParaRPr lang="zh-CN" altLang="zh-CN" sz="2400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altLang="zh-CN" sz="2400" dirty="0"/>
              <a:t>For </a:t>
            </a:r>
            <a:r>
              <a:rPr lang="en-US" altLang="zh-CN" sz="2400" b="1" dirty="0"/>
              <a:t>CPU</a:t>
            </a:r>
            <a:r>
              <a:rPr lang="en-US" altLang="zh-CN" sz="2400" dirty="0"/>
              <a:t> resources, we assign more CPU rate limit to the </a:t>
            </a:r>
            <a:r>
              <a:rPr lang="en-US" altLang="zh-CN" sz="2400" b="1" dirty="0"/>
              <a:t>transactional</a:t>
            </a:r>
            <a:r>
              <a:rPr lang="en-US" altLang="zh-CN" sz="2400" dirty="0"/>
              <a:t> resource group, since transactional queries are short and sensitive to query latency.</a:t>
            </a:r>
          </a:p>
          <a:p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B519B1-3331-94A0-2A72-4CB2AE658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0" y="4072696"/>
            <a:ext cx="9645659" cy="27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7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11588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OLTP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DE0140-3C98-6727-8759-8A9C53F33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69" y="2773494"/>
            <a:ext cx="4252639" cy="37593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027BC-7896-59A5-452F-3D6226E62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043" y="2773494"/>
            <a:ext cx="3971093" cy="37593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7AC8CE-B561-1AEA-EED6-EB0E7DB7E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603" y="2773494"/>
            <a:ext cx="3980947" cy="37593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C9D7F80-545B-EF15-CAA2-B529E0BE17C9}"/>
              </a:ext>
            </a:extLst>
          </p:cNvPr>
          <p:cNvSpPr txBox="1"/>
          <p:nvPr/>
        </p:nvSpPr>
        <p:spPr>
          <a:xfrm>
            <a:off x="908272" y="1788090"/>
            <a:ext cx="10653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Performance increases because the one-parse commit and global deadlock detection.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53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11588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OLTP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7652DD-E2D7-1600-642D-6CDDB7F40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07" y="2680881"/>
            <a:ext cx="4953429" cy="39398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DEA6E1-2FBE-45F7-E25F-44724EE22908}"/>
              </a:ext>
            </a:extLst>
          </p:cNvPr>
          <p:cNvSpPr txBox="1"/>
          <p:nvPr/>
        </p:nvSpPr>
        <p:spPr>
          <a:xfrm>
            <a:off x="908272" y="1788090"/>
            <a:ext cx="10115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As the data size increases, PostgreSQL throughput sharply declines whereas Greenplum throughput remains steady.</a:t>
            </a:r>
          </a:p>
        </p:txBody>
      </p:sp>
    </p:spTree>
    <p:extLst>
      <p:ext uri="{BB962C8B-B14F-4D97-AF65-F5344CB8AC3E}">
        <p14:creationId xmlns:p14="http://schemas.microsoft.com/office/powerpoint/2010/main" val="3737163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25917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HTAP:</a:t>
            </a:r>
            <a:r>
              <a:rPr lang="en-US" altLang="zh-CN" dirty="0">
                <a:solidFill>
                  <a:schemeClr val="bg1"/>
                </a:solidFill>
              </a:rPr>
              <a:t>CH-</a:t>
            </a:r>
            <a:r>
              <a:rPr lang="en-US" altLang="zh-CN" dirty="0" err="1">
                <a:solidFill>
                  <a:schemeClr val="bg1"/>
                </a:solidFill>
              </a:rPr>
              <a:t>benCHmark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DEA6E1-2FBE-45F7-E25F-44724EE22908}"/>
              </a:ext>
            </a:extLst>
          </p:cNvPr>
          <p:cNvSpPr txBox="1"/>
          <p:nvPr/>
        </p:nvSpPr>
        <p:spPr>
          <a:xfrm>
            <a:off x="908272" y="1788090"/>
            <a:ext cx="102677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GP6’s decreased QPH is due to the fact that the OLTP queries per minute (QPM) in GPDB 5 is too small to preempt the resource of OLAP workloads.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9041AF-DC43-59D7-DB86-AFD8AD897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2" y="2852840"/>
            <a:ext cx="4816257" cy="3596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6255B6-B4F3-BE5B-388D-AA6562796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36" y="2852840"/>
            <a:ext cx="4938188" cy="37036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F90882-E642-E298-21F8-5A2D3D138F48}"/>
              </a:ext>
            </a:extLst>
          </p:cNvPr>
          <p:cNvSpPr txBox="1"/>
          <p:nvPr/>
        </p:nvSpPr>
        <p:spPr>
          <a:xfrm>
            <a:off x="8900160" y="6488668"/>
            <a:ext cx="317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*TC: TP client    AC: AP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5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ABBB80-2181-41F8-B2C6-A82DAECA3313}"/>
              </a:ext>
            </a:extLst>
          </p:cNvPr>
          <p:cNvSpPr txBox="1"/>
          <p:nvPr/>
        </p:nvSpPr>
        <p:spPr>
          <a:xfrm>
            <a:off x="633952" y="3178950"/>
            <a:ext cx="10549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How to serve both OLTP and OLAP workloads while maintaining the ACID properties with minimal performance overhead?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3AEF9-4C45-4867-A418-5BC01AF727A7}"/>
              </a:ext>
            </a:extLst>
          </p:cNvPr>
          <p:cNvSpPr txBox="1"/>
          <p:nvPr/>
        </p:nvSpPr>
        <p:spPr>
          <a:xfrm>
            <a:off x="633952" y="2717285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Q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NimbusRomNo9L-Regu"/>
              </a:rPr>
              <a:t>UESTION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Background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0F498-A1BB-402D-92D4-A755993B7375}"/>
              </a:ext>
            </a:extLst>
          </p:cNvPr>
          <p:cNvSpPr txBox="1"/>
          <p:nvPr/>
        </p:nvSpPr>
        <p:spPr>
          <a:xfrm>
            <a:off x="633952" y="1652146"/>
            <a:ext cx="10951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Greenplum database is traditionally known as an OLAP data warehouse system with limited ability to process OLTP workloads.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25917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Resource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DEA6E1-2FBE-45F7-E25F-44724EE22908}"/>
              </a:ext>
            </a:extLst>
          </p:cNvPr>
          <p:cNvSpPr txBox="1"/>
          <p:nvPr/>
        </p:nvSpPr>
        <p:spPr>
          <a:xfrm>
            <a:off x="633952" y="1821252"/>
            <a:ext cx="10745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Resource group is able to tune the resource allocation and query performance of HTAP workloads in a flexible way.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783A7-B2AD-0EDC-824E-66EDA2E6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2" y="2859871"/>
            <a:ext cx="5243014" cy="39017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F6B419-0847-01DA-FDDA-5A1895307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897" y="2859871"/>
            <a:ext cx="4977103" cy="39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6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EE2047-266F-35DC-F487-0C0A7E15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827" y="3310797"/>
            <a:ext cx="6508173" cy="34957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39756" y="1120714"/>
            <a:ext cx="108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Greenplum was designed with </a:t>
            </a:r>
            <a:r>
              <a:rPr lang="en-US" altLang="zh-CN" sz="2400" b="1" dirty="0"/>
              <a:t>OLAP</a:t>
            </a:r>
            <a:r>
              <a:rPr lang="en-US" altLang="zh-CN" sz="2400" dirty="0"/>
              <a:t> queries as the first class citizen while OLTP workloads were not the primary focus.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running Greenplum cluster consists of multiple running </a:t>
            </a:r>
            <a:r>
              <a:rPr lang="en-US" altLang="zh-CN" sz="2400" b="1" dirty="0"/>
              <a:t>worker segments </a:t>
            </a:r>
            <a:r>
              <a:rPr lang="en-US" altLang="zh-CN" sz="2400" dirty="0"/>
              <a:t>which can be viewed as an enhanced PostgreSQL.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i="1" dirty="0"/>
              <a:t>massively parallel processing </a:t>
            </a:r>
            <a:r>
              <a:rPr lang="en-US" altLang="zh-CN" sz="2400" dirty="0"/>
              <a:t>(MPP) architecture of Greenplum splits the data into </a:t>
            </a:r>
            <a:r>
              <a:rPr lang="en-US" altLang="zh-CN" sz="2400" b="1" dirty="0"/>
              <a:t>disjoint parts</a:t>
            </a:r>
            <a:r>
              <a:rPr lang="en-US" altLang="zh-CN" sz="2400" dirty="0"/>
              <a:t> stored across individual segments.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39756" y="1120714"/>
            <a:ext cx="103992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b="1" dirty="0"/>
              <a:t>coordinator segment</a:t>
            </a:r>
            <a:r>
              <a:rPr lang="en-US" altLang="zh-CN" sz="2400" dirty="0"/>
              <a:t> receives commands or queries from user clients, manages distributed transactions, and finally sends results 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Segments</a:t>
            </a:r>
            <a:r>
              <a:rPr lang="en-US" altLang="zh-CN" sz="2400" dirty="0"/>
              <a:t> serve as the primary storage of user data and execute a specific part of the distributed plan from coordinator.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Mirrors</a:t>
            </a:r>
            <a:r>
              <a:rPr lang="en-US" altLang="zh-CN" sz="2400" dirty="0"/>
              <a:t> (and standbys) will not participate in computing directly but receive WAL logs from their corresponding primary segments continuously and replay the logs on the fly.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5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273B0E0-4A40-B64B-D325-8E5AFA87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23" y="992983"/>
            <a:ext cx="6094736" cy="53928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242097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Distributed query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ECE0A9-57FD-CAC7-1CF6-B0B330A0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3" y="3227176"/>
            <a:ext cx="5507100" cy="28969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0610001-A0D0-9749-035D-CF4F41158279}"/>
              </a:ext>
            </a:extLst>
          </p:cNvPr>
          <p:cNvSpPr txBox="1"/>
          <p:nvPr/>
        </p:nvSpPr>
        <p:spPr>
          <a:xfrm>
            <a:off x="386080" y="184218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NimbusRomNo9L-Regu"/>
              </a:rPr>
              <a:t>Motion</a:t>
            </a:r>
            <a:r>
              <a:rPr lang="en-US" altLang="zh-CN" sz="2800" dirty="0">
                <a:latin typeface="NimbusRomNo9L-Regu"/>
              </a:rPr>
              <a:t> plan nodes cut the plan into pieces, each piece is executed by a group of distributed processes.</a:t>
            </a:r>
            <a:endParaRPr lang="zh-CN" altLang="en-US" sz="2800" dirty="0"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95D731-CC43-6FCB-06E9-0E19CF64AB31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125580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10001-A0D0-9749-035D-CF4F41158279}"/>
              </a:ext>
            </a:extLst>
          </p:cNvPr>
          <p:cNvSpPr txBox="1"/>
          <p:nvPr/>
        </p:nvSpPr>
        <p:spPr>
          <a:xfrm>
            <a:off x="508000" y="1808620"/>
            <a:ext cx="1117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Greenplum creating a hierarchy of tables underneath a root table.</a:t>
            </a:r>
          </a:p>
          <a:p>
            <a:r>
              <a:rPr lang="en-US" altLang="zh-CN" sz="2800" dirty="0"/>
              <a:t>AO-row, AO-column and heap tables can be joined in the same query.</a:t>
            </a:r>
            <a:endParaRPr lang="zh-CN" altLang="en-US" sz="2800" dirty="0">
              <a:latin typeface="NimbusRomNo9L-Regu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683B89-F270-C4D0-22F8-81E635AA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61" y="2939713"/>
            <a:ext cx="8580634" cy="3419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0AC9C4-C912-14B6-994D-6F1DFF811679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C013A5-5B57-8B54-954A-459D1D8C4B65}"/>
              </a:ext>
            </a:extLst>
          </p:cNvPr>
          <p:cNvSpPr txBox="1"/>
          <p:nvPr/>
        </p:nvSpPr>
        <p:spPr>
          <a:xfrm>
            <a:off x="9185428" y="635105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*AO:</a:t>
            </a:r>
            <a:r>
              <a:rPr lang="zh-CN" altLang="en-US" dirty="0"/>
              <a:t> </a:t>
            </a:r>
            <a:r>
              <a:rPr lang="en-US" altLang="zh-CN" dirty="0"/>
              <a:t>append-optimized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44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9" y="1182231"/>
            <a:ext cx="103077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identify challenges </a:t>
            </a:r>
            <a:r>
              <a:rPr lang="en-US" altLang="zh-CN" sz="2800" dirty="0">
                <a:latin typeface="NimbusRomNo9L-Regu"/>
              </a:rPr>
              <a:t>in transforming an OLAP database system into an HTAP database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propose a global deadlock detector </a:t>
            </a:r>
            <a:r>
              <a:rPr lang="en-US" altLang="zh-CN" sz="2800" dirty="0">
                <a:latin typeface="NimbusRomNo9L-Regu"/>
              </a:rPr>
              <a:t>to reduce the locking overhead and increase the OLTP response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speedup transactions </a:t>
            </a:r>
            <a:r>
              <a:rPr lang="en-US" altLang="zh-CN" sz="2800" dirty="0">
                <a:latin typeface="NimbusRomNo9L-Regu"/>
              </a:rPr>
              <a:t> by switching to a </a:t>
            </a:r>
            <a:r>
              <a:rPr lang="en-US" altLang="zh-CN" sz="2800" b="1" dirty="0">
                <a:latin typeface="NimbusRomNo9L-Regu"/>
              </a:rPr>
              <a:t>one-phase commit </a:t>
            </a:r>
            <a:r>
              <a:rPr lang="en-US" altLang="zh-CN" sz="2800" dirty="0">
                <a:latin typeface="NimbusRomNo9L-Regu"/>
              </a:rPr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develop a new </a:t>
            </a:r>
            <a:r>
              <a:rPr lang="en-US" altLang="zh-CN" sz="2800" b="1" dirty="0">
                <a:latin typeface="NimbusRomNo9L-Regu"/>
              </a:rPr>
              <a:t>resource isolation </a:t>
            </a:r>
            <a:r>
              <a:rPr lang="en-US" altLang="zh-CN" sz="2800" dirty="0">
                <a:latin typeface="NimbusRomNo9L-Regu"/>
              </a:rPr>
              <a:t>component to manage OLTP and OLAP workloads</a:t>
            </a:r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42420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Lock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10001-A0D0-9749-035D-CF4F41158279}"/>
              </a:ext>
            </a:extLst>
          </p:cNvPr>
          <p:cNvSpPr txBox="1"/>
          <p:nvPr/>
        </p:nvSpPr>
        <p:spPr>
          <a:xfrm>
            <a:off x="386080" y="1930540"/>
            <a:ext cx="485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Even if each segment has a local deadlock handler, it</a:t>
            </a:r>
            <a:r>
              <a:rPr lang="en-US" altLang="zh-CN" sz="2400" b="1" dirty="0">
                <a:effectLst/>
              </a:rPr>
              <a:t> cannot avoid a global deadlock</a:t>
            </a:r>
            <a:r>
              <a:rPr lang="en-US" altLang="zh-CN" sz="2400" dirty="0"/>
              <a:t> across different segments.</a:t>
            </a:r>
            <a:endParaRPr lang="zh-CN" altLang="en-US" sz="2400" dirty="0">
              <a:latin typeface="NimbusRomNo9L-Regu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0A2FEB-0CA5-95C5-6266-102A3473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326" y="1439890"/>
            <a:ext cx="6168178" cy="52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59762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RCHITECTURE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42420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Lock Optimization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610001-A0D0-9749-035D-CF4F41158279}"/>
              </a:ext>
            </a:extLst>
          </p:cNvPr>
          <p:cNvSpPr txBox="1"/>
          <p:nvPr/>
        </p:nvSpPr>
        <p:spPr>
          <a:xfrm>
            <a:off x="508000" y="1808620"/>
            <a:ext cx="107797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GDD daemon collects each segment’s local wait-for graph and </a:t>
            </a:r>
            <a:r>
              <a:rPr lang="en-US" altLang="zh-CN" sz="2800" b="1" dirty="0"/>
              <a:t>builds a global wait-for graph</a:t>
            </a:r>
            <a:r>
              <a:rPr lang="en-US" altLang="zh-CN" sz="2800" dirty="0"/>
              <a:t>.</a:t>
            </a:r>
            <a:endParaRPr lang="zh-CN" altLang="en-US" sz="2800" dirty="0">
              <a:latin typeface="NimbusRomNo9L-Regu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1F2B90-D67B-62B9-169E-EFBCF8EF6CEA}"/>
              </a:ext>
            </a:extLst>
          </p:cNvPr>
          <p:cNvSpPr txBox="1"/>
          <p:nvPr/>
        </p:nvSpPr>
        <p:spPr>
          <a:xfrm>
            <a:off x="662940" y="3268040"/>
            <a:ext cx="10866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Solid</a:t>
            </a:r>
            <a:r>
              <a:rPr lang="zh-CN" altLang="en-US" sz="2400" dirty="0"/>
              <a:t> edge: the waiting disappears only after the lock-holding transaction ends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Dotted</a:t>
            </a:r>
            <a:r>
              <a:rPr lang="en-US" altLang="zh-CN" sz="2400" dirty="0"/>
              <a:t> edge: denotes a lock can release without ending the transaction.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6436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1549</TotalTime>
  <Words>980</Words>
  <Application>Microsoft Office PowerPoint</Application>
  <PresentationFormat>宽屏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NimbusRomNo9L-Regu</vt:lpstr>
      <vt:lpstr>等线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翁 思扬</cp:lastModifiedBy>
  <cp:revision>105</cp:revision>
  <dcterms:created xsi:type="dcterms:W3CDTF">2017-08-29T15:07:53Z</dcterms:created>
  <dcterms:modified xsi:type="dcterms:W3CDTF">2022-06-15T06:53:51Z</dcterms:modified>
</cp:coreProperties>
</file>