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370" r:id="rId3"/>
    <p:sldId id="427" r:id="rId4"/>
    <p:sldId id="428" r:id="rId5"/>
    <p:sldId id="429" r:id="rId6"/>
    <p:sldId id="431" r:id="rId7"/>
    <p:sldId id="446" r:id="rId8"/>
    <p:sldId id="430" r:id="rId9"/>
    <p:sldId id="432" r:id="rId10"/>
    <p:sldId id="434" r:id="rId11"/>
    <p:sldId id="447" r:id="rId12"/>
    <p:sldId id="449" r:id="rId13"/>
    <p:sldId id="448" r:id="rId14"/>
    <p:sldId id="450" r:id="rId15"/>
    <p:sldId id="440" r:id="rId16"/>
    <p:sldId id="441" r:id="rId17"/>
    <p:sldId id="442" r:id="rId18"/>
    <p:sldId id="443" r:id="rId19"/>
    <p:sldId id="444" r:id="rId20"/>
    <p:sldId id="39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1C7"/>
    <a:srgbClr val="FFFFFF"/>
    <a:srgbClr val="64A8D9"/>
    <a:srgbClr val="FFBFBF"/>
    <a:srgbClr val="FFFFBE"/>
    <a:srgbClr val="C2FFBE"/>
    <a:srgbClr val="BEBFFF"/>
    <a:srgbClr val="39773C"/>
    <a:srgbClr val="EC7320"/>
    <a:srgbClr val="FFD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1" autoAdjust="0"/>
    <p:restoredTop sz="75000" autoAdjust="0"/>
  </p:normalViewPr>
  <p:slideViewPr>
    <p:cSldViewPr snapToGrid="0">
      <p:cViewPr>
        <p:scale>
          <a:sx n="100" d="100"/>
          <a:sy n="100" d="100"/>
        </p:scale>
        <p:origin x="1240" y="144"/>
      </p:cViewPr>
      <p:guideLst>
        <p:guide orient="horz" pos="2137"/>
        <p:guide pos="3840"/>
      </p:guideLst>
    </p:cSldViewPr>
  </p:slideViewPr>
  <p:outlineViewPr>
    <p:cViewPr>
      <p:scale>
        <a:sx n="33" d="100"/>
        <a:sy n="33" d="100"/>
      </p:scale>
      <p:origin x="0" y="-372"/>
    </p:cViewPr>
  </p:outlineViewPr>
  <p:notesTextViewPr>
    <p:cViewPr>
      <p:scale>
        <a:sx n="1" d="1"/>
        <a:sy n="1" d="1"/>
      </p:scale>
      <p:origin x="0" y="0"/>
    </p:cViewPr>
  </p:notesTextViewPr>
  <p:notesViewPr>
    <p:cSldViewPr snapToGrid="0">
      <p:cViewPr varScale="1">
        <p:scale>
          <a:sx n="76" d="100"/>
          <a:sy n="76" d="100"/>
        </p:scale>
        <p:origin x="16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9FF88-F485-4DC2-86CB-AFC52D9F289B}" type="datetimeFigureOut">
              <a:rPr lang="zh-CN" altLang="en-US" smtClean="0"/>
              <a:t>2024/10/30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33F3-50EF-41F6-9734-A87A2A6D410C}" type="slidenum">
              <a:rPr lang="zh-CN" altLang="en-US" smtClean="0"/>
              <a:t>‹#›</a:t>
            </a:fld>
            <a:endParaRPr lang="zh-CN" altLang="en-US"/>
          </a:p>
        </p:txBody>
      </p:sp>
    </p:spTree>
    <p:extLst>
      <p:ext uri="{BB962C8B-B14F-4D97-AF65-F5344CB8AC3E}">
        <p14:creationId xmlns:p14="http://schemas.microsoft.com/office/powerpoint/2010/main" val="269465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1" lang="en-US" altLang="zh-CN" sz="1400" dirty="0">
              <a:latin typeface="Calibri" panose="020F0502020204030204" pitchFamily="34" charset="0"/>
              <a:cs typeface="Calibri" panose="020F0502020204030204" pitchFamily="34"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AADFE3-9F8B-FA40-B96E-79920DCD9232}"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8903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CEF2C-310F-34FA-793B-DB820806969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42A998-E497-4686-9273-5E1365CF374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86A6D4B-B170-544C-2F47-14F0CE26324D}"/>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573549BB-7F45-0371-9D69-C4292CCB61F7}"/>
              </a:ext>
            </a:extLst>
          </p:cNvPr>
          <p:cNvSpPr>
            <a:spLocks noGrp="1"/>
          </p:cNvSpPr>
          <p:nvPr>
            <p:ph type="sldNum" sz="quarter" idx="5"/>
          </p:nvPr>
        </p:nvSpPr>
        <p:spPr/>
        <p:txBody>
          <a:bodyPr/>
          <a:lstStyle/>
          <a:p>
            <a:fld id="{5AF833F3-50EF-41F6-9734-A87A2A6D410C}" type="slidenum">
              <a:rPr lang="zh-CN" altLang="en-US" smtClean="0"/>
              <a:t>10</a:t>
            </a:fld>
            <a:endParaRPr lang="zh-CN" altLang="en-US"/>
          </a:p>
        </p:txBody>
      </p:sp>
    </p:spTree>
    <p:extLst>
      <p:ext uri="{BB962C8B-B14F-4D97-AF65-F5344CB8AC3E}">
        <p14:creationId xmlns:p14="http://schemas.microsoft.com/office/powerpoint/2010/main" val="15297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E8CF0-A83C-4145-B0B4-B04596AC9D8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678C2B-6089-D97C-206F-D0B9347005A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A07072E-5318-6619-DA3E-91B2053C1895}"/>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26E64787-EA80-46AA-FA95-C660612A6536}"/>
              </a:ext>
            </a:extLst>
          </p:cNvPr>
          <p:cNvSpPr>
            <a:spLocks noGrp="1"/>
          </p:cNvSpPr>
          <p:nvPr>
            <p:ph type="sldNum" sz="quarter" idx="5"/>
          </p:nvPr>
        </p:nvSpPr>
        <p:spPr/>
        <p:txBody>
          <a:bodyPr/>
          <a:lstStyle/>
          <a:p>
            <a:fld id="{5AF833F3-50EF-41F6-9734-A87A2A6D410C}" type="slidenum">
              <a:rPr lang="zh-CN" altLang="en-US" smtClean="0"/>
              <a:t>11</a:t>
            </a:fld>
            <a:endParaRPr lang="zh-CN" altLang="en-US"/>
          </a:p>
        </p:txBody>
      </p:sp>
    </p:spTree>
    <p:extLst>
      <p:ext uri="{BB962C8B-B14F-4D97-AF65-F5344CB8AC3E}">
        <p14:creationId xmlns:p14="http://schemas.microsoft.com/office/powerpoint/2010/main" val="3878227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42610-041C-1BDD-D781-482E7CBDF2C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36E477E-9D9B-DB0C-F7F0-5DAF352C781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9EDB9FB-F255-7E98-F371-823EDE7A6C09}"/>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6F722015-8A66-B4A7-17ED-7F058BBA3A83}"/>
              </a:ext>
            </a:extLst>
          </p:cNvPr>
          <p:cNvSpPr>
            <a:spLocks noGrp="1"/>
          </p:cNvSpPr>
          <p:nvPr>
            <p:ph type="sldNum" sz="quarter" idx="5"/>
          </p:nvPr>
        </p:nvSpPr>
        <p:spPr/>
        <p:txBody>
          <a:bodyPr/>
          <a:lstStyle/>
          <a:p>
            <a:fld id="{5AF833F3-50EF-41F6-9734-A87A2A6D410C}" type="slidenum">
              <a:rPr lang="zh-CN" altLang="en-US" smtClean="0"/>
              <a:t>12</a:t>
            </a:fld>
            <a:endParaRPr lang="zh-CN" altLang="en-US"/>
          </a:p>
        </p:txBody>
      </p:sp>
    </p:spTree>
    <p:extLst>
      <p:ext uri="{BB962C8B-B14F-4D97-AF65-F5344CB8AC3E}">
        <p14:creationId xmlns:p14="http://schemas.microsoft.com/office/powerpoint/2010/main" val="359302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71F66-BB66-0F6F-6141-FFC2A45A71D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7894708-E7FD-858E-B85D-2A83E30D9F3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7FF0069-4BCD-25AB-D90E-A8B803D9D003}"/>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C9A6FCFA-EE37-4E4B-3D4D-E0C2B4A77381}"/>
              </a:ext>
            </a:extLst>
          </p:cNvPr>
          <p:cNvSpPr>
            <a:spLocks noGrp="1"/>
          </p:cNvSpPr>
          <p:nvPr>
            <p:ph type="sldNum" sz="quarter" idx="5"/>
          </p:nvPr>
        </p:nvSpPr>
        <p:spPr/>
        <p:txBody>
          <a:bodyPr/>
          <a:lstStyle/>
          <a:p>
            <a:fld id="{5AF833F3-50EF-41F6-9734-A87A2A6D410C}" type="slidenum">
              <a:rPr lang="zh-CN" altLang="en-US" smtClean="0"/>
              <a:t>13</a:t>
            </a:fld>
            <a:endParaRPr lang="zh-CN" altLang="en-US"/>
          </a:p>
        </p:txBody>
      </p:sp>
    </p:spTree>
    <p:extLst>
      <p:ext uri="{BB962C8B-B14F-4D97-AF65-F5344CB8AC3E}">
        <p14:creationId xmlns:p14="http://schemas.microsoft.com/office/powerpoint/2010/main" val="318443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14</a:t>
            </a:fld>
            <a:endParaRPr lang="zh-CN" altLang="en-US"/>
          </a:p>
        </p:txBody>
      </p:sp>
    </p:spTree>
    <p:extLst>
      <p:ext uri="{BB962C8B-B14F-4D97-AF65-F5344CB8AC3E}">
        <p14:creationId xmlns:p14="http://schemas.microsoft.com/office/powerpoint/2010/main" val="2788842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15</a:t>
            </a:fld>
            <a:endParaRPr lang="zh-CN" altLang="en-US"/>
          </a:p>
        </p:txBody>
      </p:sp>
    </p:spTree>
    <p:extLst>
      <p:ext uri="{BB962C8B-B14F-4D97-AF65-F5344CB8AC3E}">
        <p14:creationId xmlns:p14="http://schemas.microsoft.com/office/powerpoint/2010/main" val="1096093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16</a:t>
            </a:fld>
            <a:endParaRPr lang="zh-CN" altLang="en-US"/>
          </a:p>
        </p:txBody>
      </p:sp>
    </p:spTree>
    <p:extLst>
      <p:ext uri="{BB962C8B-B14F-4D97-AF65-F5344CB8AC3E}">
        <p14:creationId xmlns:p14="http://schemas.microsoft.com/office/powerpoint/2010/main" val="508434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如果是空，就返回后一个，否则返回自己</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17</a:t>
            </a:fld>
            <a:endParaRPr lang="zh-CN" altLang="en-US"/>
          </a:p>
        </p:txBody>
      </p:sp>
    </p:spTree>
    <p:extLst>
      <p:ext uri="{BB962C8B-B14F-4D97-AF65-F5344CB8AC3E}">
        <p14:creationId xmlns:p14="http://schemas.microsoft.com/office/powerpoint/2010/main" val="3545251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18</a:t>
            </a:fld>
            <a:endParaRPr lang="zh-CN" altLang="en-US"/>
          </a:p>
        </p:txBody>
      </p:sp>
    </p:spTree>
    <p:extLst>
      <p:ext uri="{BB962C8B-B14F-4D97-AF65-F5344CB8AC3E}">
        <p14:creationId xmlns:p14="http://schemas.microsoft.com/office/powerpoint/2010/main" val="1277554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404040"/>
              </a:solidFill>
              <a:effectLst/>
            </a:endParaRPr>
          </a:p>
        </p:txBody>
      </p:sp>
      <p:sp>
        <p:nvSpPr>
          <p:cNvPr id="4" name="灯片编号占位符 3"/>
          <p:cNvSpPr>
            <a:spLocks noGrp="1"/>
          </p:cNvSpPr>
          <p:nvPr>
            <p:ph type="sldNum" sz="quarter" idx="5"/>
          </p:nvPr>
        </p:nvSpPr>
        <p:spPr/>
        <p:txBody>
          <a:bodyPr/>
          <a:lstStyle/>
          <a:p>
            <a:fld id="{5AF833F3-50EF-41F6-9734-A87A2A6D410C}" type="slidenum">
              <a:rPr lang="zh-CN" altLang="en-US" smtClean="0"/>
              <a:t>19</a:t>
            </a:fld>
            <a:endParaRPr lang="zh-CN" altLang="en-US"/>
          </a:p>
        </p:txBody>
      </p:sp>
    </p:spTree>
    <p:extLst>
      <p:ext uri="{BB962C8B-B14F-4D97-AF65-F5344CB8AC3E}">
        <p14:creationId xmlns:p14="http://schemas.microsoft.com/office/powerpoint/2010/main" val="13998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a:t>
            </a:fld>
            <a:endParaRPr lang="zh-CN" altLang="en-US"/>
          </a:p>
        </p:txBody>
      </p:sp>
    </p:spTree>
    <p:extLst>
      <p:ext uri="{BB962C8B-B14F-4D97-AF65-F5344CB8AC3E}">
        <p14:creationId xmlns:p14="http://schemas.microsoft.com/office/powerpoint/2010/main" val="167514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a:t>
            </a:fld>
            <a:endParaRPr lang="zh-CN" altLang="en-US"/>
          </a:p>
        </p:txBody>
      </p:sp>
    </p:spTree>
    <p:extLst>
      <p:ext uri="{BB962C8B-B14F-4D97-AF65-F5344CB8AC3E}">
        <p14:creationId xmlns:p14="http://schemas.microsoft.com/office/powerpoint/2010/main" val="2871784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4</a:t>
            </a:fld>
            <a:endParaRPr lang="zh-CN" altLang="en-US"/>
          </a:p>
        </p:txBody>
      </p:sp>
    </p:spTree>
    <p:extLst>
      <p:ext uri="{BB962C8B-B14F-4D97-AF65-F5344CB8AC3E}">
        <p14:creationId xmlns:p14="http://schemas.microsoft.com/office/powerpoint/2010/main" val="2098501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5</a:t>
            </a:fld>
            <a:endParaRPr lang="zh-CN" altLang="en-US"/>
          </a:p>
        </p:txBody>
      </p:sp>
    </p:spTree>
    <p:extLst>
      <p:ext uri="{BB962C8B-B14F-4D97-AF65-F5344CB8AC3E}">
        <p14:creationId xmlns:p14="http://schemas.microsoft.com/office/powerpoint/2010/main" val="736641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BFA16-B218-13F9-C7A0-1A6948D1ED2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A79088D-9E6A-B87F-DCB8-221816C70DC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B1187EB-E6A5-F620-D14D-E0B9E69A3935}"/>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E45BE8DD-B7A7-3E67-4A8B-7E5CB844221D}"/>
              </a:ext>
            </a:extLst>
          </p:cNvPr>
          <p:cNvSpPr>
            <a:spLocks noGrp="1"/>
          </p:cNvSpPr>
          <p:nvPr>
            <p:ph type="sldNum" sz="quarter" idx="5"/>
          </p:nvPr>
        </p:nvSpPr>
        <p:spPr/>
        <p:txBody>
          <a:bodyPr/>
          <a:lstStyle/>
          <a:p>
            <a:fld id="{5AF833F3-50EF-41F6-9734-A87A2A6D410C}" type="slidenum">
              <a:rPr lang="zh-CN" altLang="en-US" smtClean="0"/>
              <a:t>6</a:t>
            </a:fld>
            <a:endParaRPr lang="zh-CN" altLang="en-US"/>
          </a:p>
        </p:txBody>
      </p:sp>
    </p:spTree>
    <p:extLst>
      <p:ext uri="{BB962C8B-B14F-4D97-AF65-F5344CB8AC3E}">
        <p14:creationId xmlns:p14="http://schemas.microsoft.com/office/powerpoint/2010/main" val="1894355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7</a:t>
            </a:fld>
            <a:endParaRPr lang="zh-CN" altLang="en-US"/>
          </a:p>
        </p:txBody>
      </p:sp>
    </p:spTree>
    <p:extLst>
      <p:ext uri="{BB962C8B-B14F-4D97-AF65-F5344CB8AC3E}">
        <p14:creationId xmlns:p14="http://schemas.microsoft.com/office/powerpoint/2010/main" val="2303290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8</a:t>
            </a:fld>
            <a:endParaRPr lang="zh-CN" altLang="en-US"/>
          </a:p>
        </p:txBody>
      </p:sp>
    </p:spTree>
    <p:extLst>
      <p:ext uri="{BB962C8B-B14F-4D97-AF65-F5344CB8AC3E}">
        <p14:creationId xmlns:p14="http://schemas.microsoft.com/office/powerpoint/2010/main" val="44901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pc="70" dirty="0">
                <a:latin typeface="Times New Roman"/>
                <a:cs typeface="Times New Roman"/>
              </a:rPr>
              <a:t>clause-optimization map: hint (index / join order)</a:t>
            </a:r>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9</a:t>
            </a:fld>
            <a:endParaRPr lang="zh-CN" altLang="en-US"/>
          </a:p>
        </p:txBody>
      </p:sp>
    </p:spTree>
    <p:extLst>
      <p:ext uri="{BB962C8B-B14F-4D97-AF65-F5344CB8AC3E}">
        <p14:creationId xmlns:p14="http://schemas.microsoft.com/office/powerpoint/2010/main" val="113236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187F0-0225-4B3B-90A2-9551888E20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3AF173-A9B7-4378-A9C0-48F99FE14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47ED05-E7C1-4189-9AAB-ECCE7575C837}"/>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CD62BBA7-1850-4A01-8931-B221BBA5A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9E4C5-DE1A-4E1B-BBD3-6D6CC2FCFE67}"/>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4937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80D1A-37DE-4826-8568-0AA9DA59E5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76CE40-387E-40F4-A7AD-47EEF84DE55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01D87D-A543-4820-8E28-F7F42C2BDCF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87D297AE-8BC5-48E1-97ED-15EE311EAA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07966A-1004-415D-8376-C942BD325E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8106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DBFA79-C821-43B0-8DC3-C648ED43D1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74E1E3-B199-4D23-BC57-3325ABD4BD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0DCDB8-1920-4603-A9DE-BBD8C61D377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731FA341-F0D6-4376-8811-680B7188AF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61B403-32FA-4113-B745-6E8EE548F38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644269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2F2DB-91B3-144D-95E7-4ED6DF02BC0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C840044-88E0-B542-B424-CB1C90024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9A11D15-B860-1341-846C-376B516FF391}"/>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0928085E-808C-3141-A154-0E53BDB585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7B3373-5E1D-CE48-BB34-B5850B7711D5}"/>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7145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1628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417095" y="196683"/>
            <a:ext cx="11325726" cy="1325563"/>
          </a:xfrm>
        </p:spPr>
        <p:txBody>
          <a:bodyPr/>
          <a:lstStyle>
            <a:lvl1pPr>
              <a:defRPr>
                <a:latin typeface="Calibri" panose="020F0502020204030204" pitchFamily="34" charset="0"/>
                <a:cs typeface="Calibri" panose="020F0502020204030204" pitchFamily="34" charset="0"/>
              </a:defRPr>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dirty="0"/>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
        <p:nvSpPr>
          <p:cNvPr id="7" name="矩形 6">
            <a:extLst>
              <a:ext uri="{FF2B5EF4-FFF2-40B4-BE49-F238E27FC236}">
                <a16:creationId xmlns:a16="http://schemas.microsoft.com/office/drawing/2014/main" id="{B98BEAA5-C433-C646-A3FF-428605FC2C74}"/>
              </a:ext>
            </a:extLst>
          </p:cNvPr>
          <p:cNvSpPr/>
          <p:nvPr userDrawn="1"/>
        </p:nvSpPr>
        <p:spPr>
          <a:xfrm>
            <a:off x="417095" y="1386173"/>
            <a:ext cx="11325726" cy="136073"/>
          </a:xfrm>
          <a:prstGeom prst="rect">
            <a:avLst/>
          </a:prstGeom>
          <a:gradFill flip="none" rotWithShape="1">
            <a:gsLst>
              <a:gs pos="0">
                <a:srgbClr val="7030A0"/>
              </a:gs>
              <a:gs pos="98000">
                <a:schemeClr val="accent2">
                  <a:lumMod val="60000"/>
                  <a:lumOff val="40000"/>
                </a:schemeClr>
              </a:gs>
              <a:gs pos="63000">
                <a:schemeClr val="accent2">
                  <a:lumMod val="45000"/>
                  <a:lumOff val="55000"/>
                </a:schemeClr>
              </a:gs>
              <a:gs pos="100000">
                <a:schemeClr val="accent2">
                  <a:lumMod val="30000"/>
                  <a:lumOff val="70000"/>
                </a:schemeClr>
              </a:gs>
            </a:gsLst>
            <a:lin ang="0" scaled="1"/>
            <a:tileRect/>
          </a:gra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83814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F8720-4B6E-194A-8E4E-DB75658F81E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310DA0-A65C-FB47-ACBF-C22401299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0B9412-E9F9-6943-B384-7DBDF5F0E3E2}"/>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57C19CE4-A31A-4648-84A8-3EFECED81B4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BE9222-3D1C-AB40-9787-02F681E83CD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45411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36CB1-B005-3747-8CF8-B0D4FD4919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B7B99D-AD5D-9E4B-A18A-7185F736A81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C8A9347-01F2-0445-BBCB-9498E1096105}"/>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6589FE2-E9C1-9F46-9ABD-1E02D13457F5}"/>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C1803DCD-4E3B-9B42-86CF-DE6D5A3F1D8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75365E-F6D9-1243-ACD5-CD63E011754A}"/>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2553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95C9E-117F-9E49-B29B-344C39A0294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0F3E134-F35D-A14F-B4F4-E85DEF896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4377879-E22C-A74D-91C3-D9206B6C64D8}"/>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B897CF3D-B6C5-9D44-B94A-4449172EA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99D91D33-CDA1-3A4F-8D14-15876DC060E4}"/>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A3A10CD6-AFCF-5943-83B0-14D790E18314}"/>
              </a:ext>
            </a:extLst>
          </p:cNvPr>
          <p:cNvSpPr>
            <a:spLocks noGrp="1"/>
          </p:cNvSpPr>
          <p:nvPr>
            <p:ph type="dt" sz="half" idx="10"/>
          </p:nvPr>
        </p:nvSpPr>
        <p:spPr/>
        <p:txBody>
          <a:bodyPr/>
          <a:lstStyle/>
          <a:p>
            <a:endParaRPr kumimoji="1" lang="zh-CN" altLang="en-US"/>
          </a:p>
        </p:txBody>
      </p:sp>
      <p:sp>
        <p:nvSpPr>
          <p:cNvPr id="8" name="页脚占位符 7">
            <a:extLst>
              <a:ext uri="{FF2B5EF4-FFF2-40B4-BE49-F238E27FC236}">
                <a16:creationId xmlns:a16="http://schemas.microsoft.com/office/drawing/2014/main" id="{62773D58-CFE6-3C4D-9307-89D99EBFD37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5A69B69-74F5-F640-84D7-8D7D24E2111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682987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D9C02-6719-2D4C-ABF2-8DB95952B71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10EFD3C-FBCF-C84C-8355-EE32BB9D58CD}"/>
              </a:ext>
            </a:extLst>
          </p:cNvPr>
          <p:cNvSpPr>
            <a:spLocks noGrp="1"/>
          </p:cNvSpPr>
          <p:nvPr>
            <p:ph type="dt" sz="half" idx="10"/>
          </p:nvPr>
        </p:nvSpPr>
        <p:spPr/>
        <p:txBody>
          <a:bodyPr/>
          <a:lstStyle/>
          <a:p>
            <a:endParaRPr kumimoji="1" lang="zh-CN" altLang="en-US"/>
          </a:p>
        </p:txBody>
      </p:sp>
      <p:sp>
        <p:nvSpPr>
          <p:cNvPr id="4" name="页脚占位符 3">
            <a:extLst>
              <a:ext uri="{FF2B5EF4-FFF2-40B4-BE49-F238E27FC236}">
                <a16:creationId xmlns:a16="http://schemas.microsoft.com/office/drawing/2014/main" id="{5AECF38D-9ED2-2F45-9117-AA92053E277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B24748A-64A6-6E4F-A703-21DB4BE00FA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152597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CDD2D1-C01F-B74D-982C-18DDE3F12DD1}"/>
              </a:ext>
            </a:extLst>
          </p:cNvPr>
          <p:cNvSpPr>
            <a:spLocks noGrp="1"/>
          </p:cNvSpPr>
          <p:nvPr>
            <p:ph type="dt" sz="half" idx="10"/>
          </p:nvPr>
        </p:nvSpPr>
        <p:spPr/>
        <p:txBody>
          <a:bodyPr/>
          <a:lstStyle/>
          <a:p>
            <a:endParaRPr kumimoji="1" lang="zh-CN" altLang="en-US"/>
          </a:p>
        </p:txBody>
      </p:sp>
      <p:sp>
        <p:nvSpPr>
          <p:cNvPr id="3" name="页脚占位符 2">
            <a:extLst>
              <a:ext uri="{FF2B5EF4-FFF2-40B4-BE49-F238E27FC236}">
                <a16:creationId xmlns:a16="http://schemas.microsoft.com/office/drawing/2014/main" id="{D19BAD6C-080F-0B4A-BA71-E21F92E7F90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49C20DC-C3A4-564C-A7CF-518B8EEBA63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27192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C8B7D-D615-451A-A0F1-0CC2558030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48388D-B0B3-46B2-AEAC-FC40895501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4BAB7E-5DDD-4BE9-B521-4DEB76E15FAE}"/>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E316458-CF37-4DC4-8C92-817389BE88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9E62D-56F6-4DFB-81B5-C1C0980F8C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58440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5215D-ABD6-704E-8E97-2DD4A68C48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33F9BF7-7ED7-6747-AD52-E0695D662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C89D7419-A04D-CE4F-B8BA-B02B41CE6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6E9D94C-A0C8-B943-A6A6-28CC24C30D34}"/>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38709B82-6922-6849-A15C-0B566CDD7D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D25F51-C2D8-F248-9383-DD744E96D11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79655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72AD2-9FD0-8843-97BC-54B809F54EF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0DB8B66-3A80-284E-904C-9B83DA269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0E428FE-E3B4-9F4C-AE94-90A47DAC8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1150F34-67B9-3A4B-9797-FBBDFD16F526}"/>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94174370-2E78-EE40-A64E-5AD1A65FAD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88DD2-116B-2A48-92B8-8677F41E92AD}"/>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845598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4069D-8FA2-E241-8340-89BD61DB948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F309A7E-F6EF-0545-94ED-84E08D3B786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C3A2EA-719F-704E-B509-5EB383722E4B}"/>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3D48F4D8-6B53-A34C-8CAB-2F70543AC3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D0B1B3-B076-9443-BB8E-2554F788B70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893720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ADF8D8-FD65-7F4F-875B-CDD95592892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78FF1D4-B028-C84F-BF10-10324E60D54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7696C91-2C80-074A-8825-267B2265360D}"/>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86A8ACD6-D4E2-1A40-B936-F46A891F7D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001597-470C-C348-8B60-1735D60313A0}"/>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942765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4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D8C03-D4E9-4043-9B9C-D9AA0E7E0D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41F827-8A8D-4EB5-9CAB-CFDAA9648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4ACBB5-A95E-4CEA-8DE9-11F6F1845BF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5DC8C7C-435D-4BB8-9698-780F28D5E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AFC37D-29AF-4A6B-B53B-31747E560EB5}"/>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8100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8F8AB-B06E-4DDA-B33E-2DCF4E77F7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3F087C-530C-406F-AA7D-5D6A92C222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4ECB0-5763-4586-A67D-216A215294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EAC3ADE-BED6-4644-B174-433C8B6881A4}"/>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4F3767D-4488-4D4A-B618-9E11C98D8E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D25F8-8C70-495C-866A-87FA29BA5DB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97418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5AF7E-E6E0-4E0D-B4AD-68F5800E3D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3B618D-F9B2-47C9-A0B7-2440C847E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040540-92A6-4E2F-BD18-AFDE9DA181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0D7F7B-FE35-4CA5-A824-BE8EC02C4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F59F09-1E83-48AC-B518-B071F08213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D5CC95-84F2-443A-97EB-ACA86DA81BFA}"/>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C063F1D3-20F9-446B-A9FC-3B608C9D1A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D0D099-E9CD-47D8-91F2-7BA024974716}"/>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412478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2726-3650-493A-87D3-D916F74480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58BDED-2CC6-4297-BF13-EB91A8B278CD}"/>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0E8C908-2446-4A83-9B88-5D52A05D3A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5FF16F-E8FF-4A0D-BFE8-3EB8C75E77D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9680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D221EE-DA32-4C61-A20C-5B61BA7BCB19}"/>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B74F937E-DA13-4ACE-B158-EA4F5A6BCC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D9E8EA-B395-473C-8445-160837E9BC9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9104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1B73E-5C86-4BDC-ABA6-26B8F9E311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012295-3998-4E9D-83B9-050C6F45B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1FB1B2-EC47-464C-AEA9-69BE444D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ED894D-54F5-4AEA-8098-1AB300AD20CC}"/>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FC04DCD-CFD5-44EA-994F-08A41351B0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6CD99F-AD46-40E5-9E18-B5B4ACB8445C}"/>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0977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3ED85-9B6E-41AE-BFC8-F791CB6B14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7075FB-918C-4F63-98F7-31FDF7238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0B3B91-AA5F-4568-A804-1FB71E9B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6E3C10-9B6F-4F01-8E2F-ECB71B0DAE81}"/>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CE5462BE-D65A-45EC-BA95-A8B33777C5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5A29A0-392F-4B4B-93A9-EB06D0BED5D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2164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C60724-862B-4235-B7D5-5025C95F1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39B4CB-9763-4711-8715-F5BABEC7B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F20287-601D-430A-BC6C-0C0BE9FC0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6927F140-1F48-43D8-8CB9-8E0774352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9D5CF3-47B3-4E8F-9A58-E34E43703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3716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F1169C-635C-D746-A3A6-32397E102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420CA1-919C-7A49-A769-392A74694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23E68F6-9A51-CA45-8328-D112D4468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a:extLst>
              <a:ext uri="{FF2B5EF4-FFF2-40B4-BE49-F238E27FC236}">
                <a16:creationId xmlns:a16="http://schemas.microsoft.com/office/drawing/2014/main" id="{B12BCDB5-1EB0-D344-8434-556AC1404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0477AE1-9C0D-AF43-9664-ED9565E92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3309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4.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62501" y="2086815"/>
            <a:ext cx="11201289" cy="1720968"/>
          </a:xfrm>
          <a:prstGeom prst="rect">
            <a:avLst/>
          </a:prstGeom>
        </p:spPr>
        <p:txBody>
          <a:bodyPr>
            <a:normAutofit fontScale="85000" lnSpcReduction="10000"/>
          </a:bodyPr>
          <a:lstStyle>
            <a:lvl1pPr algn="l" defTabSz="914400" rtl="0" eaLnBrk="1" latinLnBrk="0" hangingPunct="1">
              <a:spcBef>
                <a:spcPct val="0"/>
              </a:spcBef>
              <a:buNone/>
              <a:defRPr sz="3200" b="0" kern="1200">
                <a:solidFill>
                  <a:schemeClr val="tx1"/>
                </a:solidFill>
                <a:latin typeface="+mn-ea"/>
                <a:ea typeface="+mn-ea"/>
                <a:cs typeface="+mj-cs"/>
              </a:defRPr>
            </a:lvl1pPr>
          </a:lstStyle>
          <a:p>
            <a:pPr lvl="0" algn="ctr">
              <a:lnSpc>
                <a:spcPct val="120000"/>
              </a:lnSpc>
              <a:defRPr/>
            </a:pPr>
            <a:r>
              <a:rPr lang="en-US" altLang="zh-CN" sz="3600" dirty="0">
                <a:solidFill>
                  <a:srgbClr val="000000"/>
                </a:solidFill>
                <a:latin typeface="Arial Black" panose="020B0A04020102020204" pitchFamily="34" charset="0"/>
                <a:cs typeface="Calibri" panose="020F0502020204030204" pitchFamily="34" charset="0"/>
              </a:rPr>
              <a:t>PUPPY: Finding Performance Degradation Bugs in</a:t>
            </a:r>
          </a:p>
          <a:p>
            <a:pPr lvl="0" algn="ctr">
              <a:lnSpc>
                <a:spcPct val="120000"/>
              </a:lnSpc>
              <a:defRPr/>
            </a:pPr>
            <a:r>
              <a:rPr lang="en-US" altLang="zh-CN" sz="3600" dirty="0">
                <a:solidFill>
                  <a:srgbClr val="000000"/>
                </a:solidFill>
                <a:latin typeface="Arial Black" panose="020B0A04020102020204" pitchFamily="34" charset="0"/>
                <a:cs typeface="Calibri" panose="020F0502020204030204" pitchFamily="34" charset="0"/>
              </a:rPr>
              <a:t>DBMSs via Limited-Optimization Plan Construction</a:t>
            </a:r>
            <a:endParaRPr kumimoji="1" lang="zh-CN" altLang="en-US" sz="3600" b="0"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Calibri" panose="020F0502020204030204" pitchFamily="34" charset="0"/>
            </a:endParaRPr>
          </a:p>
        </p:txBody>
      </p:sp>
      <p:sp>
        <p:nvSpPr>
          <p:cNvPr id="4" name="文本框 3">
            <a:extLst>
              <a:ext uri="{FF2B5EF4-FFF2-40B4-BE49-F238E27FC236}">
                <a16:creationId xmlns:a16="http://schemas.microsoft.com/office/drawing/2014/main" id="{9305ED8A-4B78-45B6-BBDC-5C0D2C94F55C}"/>
              </a:ext>
            </a:extLst>
          </p:cNvPr>
          <p:cNvSpPr txBox="1"/>
          <p:nvPr/>
        </p:nvSpPr>
        <p:spPr>
          <a:xfrm>
            <a:off x="496504" y="456701"/>
            <a:ext cx="3043571"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ICSE 2025</a:t>
            </a:r>
            <a:endParaRPr lang="zh-CN" altLang="en-US" sz="3200" b="1"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834889E5-972B-4A68-B944-51FE9DAF8CE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286884" y="-2885062"/>
            <a:ext cx="3142615" cy="7853076"/>
          </a:xfrm>
          <a:prstGeom prst="rect">
            <a:avLst/>
          </a:prstGeom>
        </p:spPr>
      </p:pic>
      <p:pic>
        <p:nvPicPr>
          <p:cNvPr id="7" name="图片 6">
            <a:extLst>
              <a:ext uri="{FF2B5EF4-FFF2-40B4-BE49-F238E27FC236}">
                <a16:creationId xmlns:a16="http://schemas.microsoft.com/office/drawing/2014/main" id="{DC815FA5-B151-4673-BCB2-B632A5DA36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7702" y="125121"/>
            <a:ext cx="1253048" cy="1247934"/>
          </a:xfrm>
          <a:prstGeom prst="rect">
            <a:avLst/>
          </a:prstGeom>
        </p:spPr>
      </p:pic>
      <p:pic>
        <p:nvPicPr>
          <p:cNvPr id="5" name="图片 4">
            <a:extLst>
              <a:ext uri="{FF2B5EF4-FFF2-40B4-BE49-F238E27FC236}">
                <a16:creationId xmlns:a16="http://schemas.microsoft.com/office/drawing/2014/main" id="{5C993F75-33AD-8166-DE15-B18FC611E4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0" y="3603572"/>
            <a:ext cx="12185420" cy="2728884"/>
          </a:xfrm>
          <a:prstGeom prst="rect">
            <a:avLst/>
          </a:prstGeom>
        </p:spPr>
      </p:pic>
    </p:spTree>
    <p:extLst>
      <p:ext uri="{BB962C8B-B14F-4D97-AF65-F5344CB8AC3E}">
        <p14:creationId xmlns:p14="http://schemas.microsoft.com/office/powerpoint/2010/main" val="195593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21BE8-1364-C245-AAB5-67D265D7D167}"/>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73805C2B-2B96-F47A-16FB-6B0002AF0001}"/>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8D4FE358-070E-2CC7-3EB9-C22F336029C3}"/>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1DDE80D-EEFE-4321-2CAA-5D4AAAB62ABB}"/>
              </a:ext>
            </a:extLst>
          </p:cNvPr>
          <p:cNvSpPr txBox="1"/>
          <p:nvPr/>
        </p:nvSpPr>
        <p:spPr>
          <a:xfrm>
            <a:off x="1629103" y="153663"/>
            <a:ext cx="12018803" cy="1446550"/>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S2: Execution-Driven Limited Optimization Plan Construction</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FFE4EF22-FA5F-0A2B-496B-6302250D1FC8}"/>
              </a:ext>
            </a:extLst>
          </p:cNvPr>
          <p:cNvSpPr/>
          <p:nvPr/>
        </p:nvSpPr>
        <p:spPr>
          <a:xfrm>
            <a:off x="726668" y="1600213"/>
            <a:ext cx="11161987" cy="4628447"/>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Design Goal: Disabling Specific Optimization Options </a:t>
            </a:r>
          </a:p>
          <a:p>
            <a:pPr marL="927100" marR="55880" lvl="1" indent="-457200">
              <a:lnSpc>
                <a:spcPct val="150000"/>
              </a:lnSpc>
              <a:spcBef>
                <a:spcPts val="425"/>
              </a:spcBef>
              <a:buFont typeface="Wingdings" pitchFamily="2" charset="2"/>
              <a:buChar char="Ø"/>
            </a:pPr>
            <a:r>
              <a:rPr lang="en-US" altLang="zh-CN" spc="70" dirty="0">
                <a:latin typeface="Times New Roman"/>
                <a:cs typeface="Times New Roman"/>
              </a:rPr>
              <a:t>After synthesizing amounts of SQL queries, PUPPY then dispatches these queries to the DBMS for execution. During the execution, PUPPY analyzes the default optimization execution plan and constructs limited optimization query plans by disabling some specific optimization options of the DBMS optimizer.</a:t>
            </a:r>
          </a:p>
          <a:p>
            <a:pPr marL="469900" marR="55880" indent="-457200">
              <a:lnSpc>
                <a:spcPct val="150000"/>
              </a:lnSpc>
              <a:spcBef>
                <a:spcPts val="425"/>
              </a:spcBef>
              <a:buFont typeface="Wingdings" pitchFamily="2" charset="2"/>
              <a:buChar char="Ø"/>
            </a:pPr>
            <a:r>
              <a:rPr lang="en-US" altLang="zh-CN" sz="2400" b="1" dirty="0">
                <a:latin typeface="Times New Roman"/>
                <a:cs typeface="Times New Roman"/>
              </a:rPr>
              <a:t>Selecting Appropriate Optimization Options to Disable is Challenging!</a:t>
            </a:r>
          </a:p>
          <a:p>
            <a:pPr marL="927100" marR="55880" lvl="1" indent="-457200">
              <a:lnSpc>
                <a:spcPct val="150000"/>
              </a:lnSpc>
              <a:spcBef>
                <a:spcPts val="425"/>
              </a:spcBef>
              <a:buFont typeface="Wingdings" pitchFamily="2" charset="2"/>
              <a:buChar char="Ø"/>
            </a:pPr>
            <a:r>
              <a:rPr lang="en-US" altLang="zh-CN" dirty="0">
                <a:latin typeface="Times New Roman"/>
                <a:cs typeface="Times New Roman"/>
              </a:rPr>
              <a:t>Typically, a DBMS optimizer offers an extensive array of optimization options, which determine the utilization of various optimization operations. A single SQL query usually triggers only a subset of these optimization operations. If we randomly deactivate DBMS optimization options, it might become difficult to create a limited optimization execution plan that is customized to the needs of that particular query.</a:t>
            </a:r>
          </a:p>
        </p:txBody>
      </p:sp>
    </p:spTree>
    <p:extLst>
      <p:ext uri="{BB962C8B-B14F-4D97-AF65-F5344CB8AC3E}">
        <p14:creationId xmlns:p14="http://schemas.microsoft.com/office/powerpoint/2010/main" val="184369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A3686-63AC-D8AA-81BD-AEBDEEE8C13E}"/>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F80DA72D-5212-294A-B287-F36EB89D025B}"/>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26A2B03-5A5B-7751-F637-4B77291A85B5}"/>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1F7C213-2FC7-134B-B9A6-176D77FE99E3}"/>
              </a:ext>
            </a:extLst>
          </p:cNvPr>
          <p:cNvSpPr txBox="1"/>
          <p:nvPr/>
        </p:nvSpPr>
        <p:spPr>
          <a:xfrm>
            <a:off x="1629103" y="153663"/>
            <a:ext cx="12018803"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Three Steps</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70CCFB6E-4F16-C734-31FD-1EDBA302BC7A}"/>
              </a:ext>
            </a:extLst>
          </p:cNvPr>
          <p:cNvSpPr/>
          <p:nvPr/>
        </p:nvSpPr>
        <p:spPr>
          <a:xfrm>
            <a:off x="1783" y="1240237"/>
            <a:ext cx="6362700" cy="4848571"/>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STEP1: Execution Process Analysis</a:t>
            </a:r>
          </a:p>
          <a:p>
            <a:pPr marL="927100" marR="55880" lvl="1" indent="-457200">
              <a:lnSpc>
                <a:spcPct val="150000"/>
              </a:lnSpc>
              <a:spcBef>
                <a:spcPts val="425"/>
              </a:spcBef>
              <a:buFont typeface="Wingdings" pitchFamily="2" charset="2"/>
              <a:buChar char="Ø"/>
            </a:pPr>
            <a:r>
              <a:rPr lang="en-US" altLang="zh-CN" sz="2000" dirty="0">
                <a:latin typeface="Times New Roman"/>
                <a:cs typeface="Times New Roman"/>
              </a:rPr>
              <a:t>First, it acquires query plans by instrumenting queries with the EXPLAIN statements;</a:t>
            </a:r>
          </a:p>
          <a:p>
            <a:pPr marL="927100" marR="55880" lvl="1" indent="-457200">
              <a:lnSpc>
                <a:spcPct val="150000"/>
              </a:lnSpc>
              <a:spcBef>
                <a:spcPts val="425"/>
              </a:spcBef>
              <a:buFont typeface="Wingdings" pitchFamily="2" charset="2"/>
              <a:buChar char="Ø"/>
            </a:pPr>
            <a:r>
              <a:rPr lang="en-US" altLang="zh-CN" sz="2000" dirty="0">
                <a:latin typeface="Times New Roman"/>
                <a:cs typeface="Times New Roman"/>
              </a:rPr>
              <a:t>Second, PUPPY analyzes the acquired query plan to extract optimization options sequence using the Operations-Options Mappings. These mappings document the SQL optimization options that have the potential to influence the utilization of corresponding optimization operations within the optimizer.</a:t>
            </a:r>
          </a:p>
        </p:txBody>
      </p:sp>
      <p:pic>
        <p:nvPicPr>
          <p:cNvPr id="3" name="图片 2">
            <a:extLst>
              <a:ext uri="{FF2B5EF4-FFF2-40B4-BE49-F238E27FC236}">
                <a16:creationId xmlns:a16="http://schemas.microsoft.com/office/drawing/2014/main" id="{8BAF251C-59A7-B4B1-C7BF-FEEB0791E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461" y="223140"/>
            <a:ext cx="5398370" cy="2338607"/>
          </a:xfrm>
          <a:prstGeom prst="rect">
            <a:avLst/>
          </a:prstGeom>
        </p:spPr>
      </p:pic>
      <p:pic>
        <p:nvPicPr>
          <p:cNvPr id="4" name="图片 3">
            <a:extLst>
              <a:ext uri="{FF2B5EF4-FFF2-40B4-BE49-F238E27FC236}">
                <a16:creationId xmlns:a16="http://schemas.microsoft.com/office/drawing/2014/main" id="{16405797-BB53-6FC1-AD9E-4A78A0EA1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359" y="2561747"/>
            <a:ext cx="5490575" cy="4142590"/>
          </a:xfrm>
          <a:prstGeom prst="rect">
            <a:avLst/>
          </a:prstGeom>
        </p:spPr>
      </p:pic>
    </p:spTree>
    <p:extLst>
      <p:ext uri="{BB962C8B-B14F-4D97-AF65-F5344CB8AC3E}">
        <p14:creationId xmlns:p14="http://schemas.microsoft.com/office/powerpoint/2010/main" val="370230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FACCB-BD6B-B3B9-92BF-A5BEC7436BDA}"/>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7332A554-BDA8-9DCE-8B14-6C42E268EAD6}"/>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27245D4A-F1CC-783D-9041-56804DA8C335}"/>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624ED31-5508-F071-9372-3596440EA36F}"/>
              </a:ext>
            </a:extLst>
          </p:cNvPr>
          <p:cNvSpPr txBox="1"/>
          <p:nvPr/>
        </p:nvSpPr>
        <p:spPr>
          <a:xfrm>
            <a:off x="1629103" y="153663"/>
            <a:ext cx="12018803"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Three Steps</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BD216FD5-5CC5-FEBF-9E09-C62F6ADE83CA}"/>
              </a:ext>
            </a:extLst>
          </p:cNvPr>
          <p:cNvSpPr/>
          <p:nvPr/>
        </p:nvSpPr>
        <p:spPr>
          <a:xfrm>
            <a:off x="160967" y="1229544"/>
            <a:ext cx="5935033" cy="2581284"/>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STEP2: Limited-Optimization Plan Construction</a:t>
            </a:r>
          </a:p>
          <a:p>
            <a:pPr marL="927100" marR="55880" lvl="1" indent="-457200">
              <a:lnSpc>
                <a:spcPct val="150000"/>
              </a:lnSpc>
              <a:spcBef>
                <a:spcPts val="425"/>
              </a:spcBef>
              <a:buFont typeface="Wingdings" pitchFamily="2" charset="2"/>
              <a:buChar char="Ø"/>
            </a:pPr>
            <a:r>
              <a:rPr lang="en-US" altLang="zh-CN" sz="2000" dirty="0">
                <a:latin typeface="Times New Roman"/>
                <a:cs typeface="Times New Roman"/>
              </a:rPr>
              <a:t>Algorithm 2 outlines the complete procedure for constructing a limited-optimization plan with memorized operation sequence set.</a:t>
            </a:r>
          </a:p>
        </p:txBody>
      </p:sp>
      <p:pic>
        <p:nvPicPr>
          <p:cNvPr id="5" name="图片 4">
            <a:extLst>
              <a:ext uri="{FF2B5EF4-FFF2-40B4-BE49-F238E27FC236}">
                <a16:creationId xmlns:a16="http://schemas.microsoft.com/office/drawing/2014/main" id="{2E8976EC-66A2-A395-EB91-42D40BECA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269" y="861636"/>
            <a:ext cx="5741731" cy="5898384"/>
          </a:xfrm>
          <a:prstGeom prst="rect">
            <a:avLst/>
          </a:prstGeom>
        </p:spPr>
      </p:pic>
      <p:pic>
        <p:nvPicPr>
          <p:cNvPr id="3" name="图片 2">
            <a:extLst>
              <a:ext uri="{FF2B5EF4-FFF2-40B4-BE49-F238E27FC236}">
                <a16:creationId xmlns:a16="http://schemas.microsoft.com/office/drawing/2014/main" id="{A28C427A-20EE-4C1C-5DE6-552B795F94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934" y="3979807"/>
            <a:ext cx="4801798" cy="2699518"/>
          </a:xfrm>
          <a:prstGeom prst="rect">
            <a:avLst/>
          </a:prstGeom>
        </p:spPr>
      </p:pic>
    </p:spTree>
    <p:extLst>
      <p:ext uri="{BB962C8B-B14F-4D97-AF65-F5344CB8AC3E}">
        <p14:creationId xmlns:p14="http://schemas.microsoft.com/office/powerpoint/2010/main" val="73585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5F098-AB70-DAE4-B4EB-E8F58D1984AF}"/>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CDB9D01E-AB64-B3D5-26C3-96B97979434F}"/>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DDCDFF3-6F49-4D39-4008-31B2FBEC639F}"/>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5F79079-E763-48BE-54AF-A87149686D38}"/>
              </a:ext>
            </a:extLst>
          </p:cNvPr>
          <p:cNvSpPr txBox="1"/>
          <p:nvPr/>
        </p:nvSpPr>
        <p:spPr>
          <a:xfrm>
            <a:off x="1629103" y="153663"/>
            <a:ext cx="12018803"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Three Steps</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BE88FF77-9104-0CAC-B09B-2601484EDD00}"/>
              </a:ext>
            </a:extLst>
          </p:cNvPr>
          <p:cNvSpPr/>
          <p:nvPr/>
        </p:nvSpPr>
        <p:spPr>
          <a:xfrm>
            <a:off x="173197" y="1684089"/>
            <a:ext cx="12018803" cy="3976538"/>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STEP3: PDB Detection</a:t>
            </a:r>
          </a:p>
          <a:p>
            <a:pPr marL="927100" marR="55880" lvl="1" indent="-457200">
              <a:lnSpc>
                <a:spcPct val="150000"/>
              </a:lnSpc>
              <a:spcBef>
                <a:spcPts val="425"/>
              </a:spcBef>
              <a:buFont typeface="Wingdings" pitchFamily="2" charset="2"/>
              <a:buChar char="Ø"/>
            </a:pPr>
            <a:r>
              <a:rPr lang="en-US" altLang="zh-CN" sz="2000" dirty="0">
                <a:latin typeface="Times New Roman"/>
                <a:cs typeface="Times New Roman"/>
              </a:rPr>
              <a:t>Each limited-optimization plan is methodically crafted and executed, and their respective response times are recorded. The objective here is to observe </a:t>
            </a:r>
            <a:r>
              <a:rPr lang="en-US" altLang="zh-CN" sz="2000" b="1" dirty="0">
                <a:latin typeface="Times New Roman"/>
                <a:cs typeface="Times New Roman"/>
              </a:rPr>
              <a:t>how these limited-optimization plans perform </a:t>
            </a:r>
            <a:r>
              <a:rPr lang="en-US" altLang="zh-CN" sz="2000" dirty="0">
                <a:latin typeface="Times New Roman"/>
                <a:cs typeface="Times New Roman"/>
              </a:rPr>
              <a:t>in terms of query execution time when compared to the plan without limitations;</a:t>
            </a:r>
          </a:p>
          <a:p>
            <a:pPr marL="927100" marR="55880" lvl="1" indent="-457200">
              <a:lnSpc>
                <a:spcPct val="150000"/>
              </a:lnSpc>
              <a:spcBef>
                <a:spcPts val="425"/>
              </a:spcBef>
              <a:buFont typeface="Wingdings" pitchFamily="2" charset="2"/>
              <a:buChar char="Ø"/>
            </a:pPr>
            <a:r>
              <a:rPr lang="en-US" altLang="zh-CN" sz="2000" dirty="0">
                <a:latin typeface="Times New Roman"/>
                <a:cs typeface="Times New Roman"/>
              </a:rPr>
              <a:t>If it finds that the response time of a </a:t>
            </a:r>
            <a:r>
              <a:rPr lang="en-US" altLang="zh-CN" sz="2000" b="1" dirty="0">
                <a:latin typeface="Times New Roman"/>
                <a:cs typeface="Times New Roman"/>
              </a:rPr>
              <a:t>limited</a:t>
            </a:r>
            <a:r>
              <a:rPr lang="en-US" altLang="zh-CN" sz="2000" dirty="0">
                <a:latin typeface="Times New Roman"/>
                <a:cs typeface="Times New Roman"/>
              </a:rPr>
              <a:t> optimization plan is </a:t>
            </a:r>
            <a:r>
              <a:rPr lang="en-US" altLang="zh-CN" sz="2000" b="1" dirty="0">
                <a:latin typeface="Times New Roman"/>
                <a:cs typeface="Times New Roman"/>
              </a:rPr>
              <a:t>notably less </a:t>
            </a:r>
            <a:r>
              <a:rPr lang="en-US" altLang="zh-CN" sz="2000" dirty="0">
                <a:latin typeface="Times New Roman"/>
                <a:cs typeface="Times New Roman"/>
              </a:rPr>
              <a:t>than the response time of the </a:t>
            </a:r>
            <a:r>
              <a:rPr lang="en-US" altLang="zh-CN" sz="2000" b="1" dirty="0">
                <a:latin typeface="Times New Roman"/>
                <a:cs typeface="Times New Roman"/>
              </a:rPr>
              <a:t>unlimited</a:t>
            </a:r>
            <a:r>
              <a:rPr lang="en-US" altLang="zh-CN" sz="2000" dirty="0">
                <a:latin typeface="Times New Roman"/>
                <a:cs typeface="Times New Roman"/>
              </a:rPr>
              <a:t> one, it signals a potential PDB;</a:t>
            </a:r>
          </a:p>
          <a:p>
            <a:pPr marL="927100" marR="55880" lvl="1" indent="-457200">
              <a:lnSpc>
                <a:spcPct val="150000"/>
              </a:lnSpc>
              <a:spcBef>
                <a:spcPts val="425"/>
              </a:spcBef>
              <a:buFont typeface="Wingdings" pitchFamily="2" charset="2"/>
              <a:buChar char="Ø"/>
            </a:pPr>
            <a:r>
              <a:rPr lang="en-US" altLang="zh-CN" sz="2000" dirty="0">
                <a:latin typeface="Times New Roman"/>
                <a:cs typeface="Times New Roman"/>
              </a:rPr>
              <a:t>In other words, it suggests that the </a:t>
            </a:r>
            <a:r>
              <a:rPr lang="en-US" altLang="zh-CN" sz="2000" b="1" dirty="0">
                <a:latin typeface="Times New Roman"/>
                <a:cs typeface="Times New Roman"/>
              </a:rPr>
              <a:t>limited-optimization plan is executing faster than the meticulously optimized plan.</a:t>
            </a:r>
          </a:p>
        </p:txBody>
      </p:sp>
    </p:spTree>
    <p:extLst>
      <p:ext uri="{BB962C8B-B14F-4D97-AF65-F5344CB8AC3E}">
        <p14:creationId xmlns:p14="http://schemas.microsoft.com/office/powerpoint/2010/main" val="321145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Experiment</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E6D1A487-7FF7-3774-4957-CB3B7C4D133E}"/>
              </a:ext>
            </a:extLst>
          </p:cNvPr>
          <p:cNvSpPr/>
          <p:nvPr/>
        </p:nvSpPr>
        <p:spPr>
          <a:xfrm>
            <a:off x="114940" y="1928428"/>
            <a:ext cx="12498770" cy="3001143"/>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Target</a:t>
            </a:r>
            <a:r>
              <a:rPr lang="zh-CN" altLang="en-US" sz="2400" b="1" spc="70" dirty="0">
                <a:latin typeface="Times New Roman"/>
                <a:cs typeface="Times New Roman"/>
              </a:rPr>
              <a:t> </a:t>
            </a:r>
            <a:r>
              <a:rPr lang="en-US" altLang="zh-CN" sz="2400" b="1" spc="70" dirty="0">
                <a:latin typeface="Times New Roman"/>
                <a:cs typeface="Times New Roman"/>
              </a:rPr>
              <a:t>DBMS: </a:t>
            </a:r>
            <a:r>
              <a:rPr lang="en-US" altLang="zh-CN" sz="2400" spc="70" dirty="0">
                <a:latin typeface="Times New Roman"/>
                <a:cs typeface="Times New Roman"/>
              </a:rPr>
              <a:t>MySQL, </a:t>
            </a:r>
            <a:r>
              <a:rPr lang="en-US" altLang="zh-CN" sz="2400" spc="70" dirty="0" err="1">
                <a:latin typeface="Times New Roman"/>
                <a:cs typeface="Times New Roman"/>
              </a:rPr>
              <a:t>Percona</a:t>
            </a:r>
            <a:r>
              <a:rPr lang="en-US" altLang="zh-CN" sz="2400" spc="70" dirty="0">
                <a:latin typeface="Times New Roman"/>
                <a:cs typeface="Times New Roman"/>
              </a:rPr>
              <a:t>, TiDB, PolarDB, and PostgreSQL</a:t>
            </a:r>
          </a:p>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Three Questions:</a:t>
            </a:r>
          </a:p>
          <a:p>
            <a:pPr marL="927100" marR="55880" lvl="1" indent="-457200">
              <a:lnSpc>
                <a:spcPct val="150000"/>
              </a:lnSpc>
              <a:spcBef>
                <a:spcPts val="425"/>
              </a:spcBef>
              <a:buFont typeface="Wingdings" pitchFamily="2" charset="2"/>
              <a:buChar char="Ø"/>
            </a:pPr>
            <a:r>
              <a:rPr lang="en-US" altLang="zh-CN" sz="2400" spc="70" dirty="0">
                <a:latin typeface="Times New Roman"/>
                <a:cs typeface="Times New Roman"/>
              </a:rPr>
              <a:t>RQ1: Can PUPPY discover performance degradation bugs in widely-used DBMSs?</a:t>
            </a:r>
          </a:p>
          <a:p>
            <a:pPr marL="927100" marR="55880" lvl="1" indent="-457200">
              <a:lnSpc>
                <a:spcPct val="150000"/>
              </a:lnSpc>
              <a:spcBef>
                <a:spcPts val="425"/>
              </a:spcBef>
              <a:buFont typeface="Wingdings" pitchFamily="2" charset="2"/>
              <a:buChar char="Ø"/>
            </a:pPr>
            <a:r>
              <a:rPr lang="en-US" altLang="zh-CN" sz="2400" spc="70" dirty="0">
                <a:latin typeface="Times New Roman"/>
                <a:cs typeface="Times New Roman"/>
              </a:rPr>
              <a:t>RQ2: How does PUPPY’s performance compare to other DBMS testing techniques?</a:t>
            </a:r>
          </a:p>
          <a:p>
            <a:pPr marL="927100" marR="55880" lvl="1" indent="-457200">
              <a:lnSpc>
                <a:spcPct val="150000"/>
              </a:lnSpc>
              <a:spcBef>
                <a:spcPts val="425"/>
              </a:spcBef>
              <a:buFont typeface="Wingdings" pitchFamily="2" charset="2"/>
              <a:buChar char="Ø"/>
            </a:pPr>
            <a:r>
              <a:rPr lang="en-US" altLang="zh-CN" sz="2400" spc="70" dirty="0">
                <a:latin typeface="Times New Roman"/>
                <a:cs typeface="Times New Roman"/>
              </a:rPr>
              <a:t>RQ3: How important is the optimization guided algorithms in identifying PDB?</a:t>
            </a:r>
          </a:p>
        </p:txBody>
      </p:sp>
    </p:spTree>
    <p:extLst>
      <p:ext uri="{BB962C8B-B14F-4D97-AF65-F5344CB8AC3E}">
        <p14:creationId xmlns:p14="http://schemas.microsoft.com/office/powerpoint/2010/main" val="4138743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Unique Bugs</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705B017C-E915-06EC-7D0F-707C9BB84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103" y="1419355"/>
            <a:ext cx="9336543" cy="4806080"/>
          </a:xfrm>
          <a:prstGeom prst="rect">
            <a:avLst/>
          </a:prstGeom>
        </p:spPr>
      </p:pic>
    </p:spTree>
    <p:extLst>
      <p:ext uri="{BB962C8B-B14F-4D97-AF65-F5344CB8AC3E}">
        <p14:creationId xmlns:p14="http://schemas.microsoft.com/office/powerpoint/2010/main" val="285799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Compare with Other Techniques</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6BE32592-4F30-8715-8AC1-33FDF45C0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2573"/>
            <a:ext cx="6279246" cy="3403599"/>
          </a:xfrm>
          <a:prstGeom prst="rect">
            <a:avLst/>
          </a:prstGeom>
        </p:spPr>
      </p:pic>
      <p:pic>
        <p:nvPicPr>
          <p:cNvPr id="6" name="图片 5">
            <a:extLst>
              <a:ext uri="{FF2B5EF4-FFF2-40B4-BE49-F238E27FC236}">
                <a16:creationId xmlns:a16="http://schemas.microsoft.com/office/drawing/2014/main" id="{D8E8D825-3DCA-5021-B026-94ACB3CED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313885"/>
            <a:ext cx="6096000" cy="3172287"/>
          </a:xfrm>
          <a:prstGeom prst="rect">
            <a:avLst/>
          </a:prstGeom>
        </p:spPr>
      </p:pic>
      <p:pic>
        <p:nvPicPr>
          <p:cNvPr id="4" name="图片 3">
            <a:extLst>
              <a:ext uri="{FF2B5EF4-FFF2-40B4-BE49-F238E27FC236}">
                <a16:creationId xmlns:a16="http://schemas.microsoft.com/office/drawing/2014/main" id="{7141F9D3-0DD3-DDF1-C845-20418E3077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9623" y="4381309"/>
            <a:ext cx="5211742" cy="2476691"/>
          </a:xfrm>
          <a:prstGeom prst="rect">
            <a:avLst/>
          </a:prstGeom>
        </p:spPr>
      </p:pic>
    </p:spTree>
    <p:extLst>
      <p:ext uri="{BB962C8B-B14F-4D97-AF65-F5344CB8AC3E}">
        <p14:creationId xmlns:p14="http://schemas.microsoft.com/office/powerpoint/2010/main" val="1173938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1446550"/>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Efficiency of the Optimization Guided Algorithm</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AB88D2BC-01D7-2230-9B21-70BBC97D0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103" y="1600213"/>
            <a:ext cx="9120340" cy="4711058"/>
          </a:xfrm>
          <a:prstGeom prst="rect">
            <a:avLst/>
          </a:prstGeom>
        </p:spPr>
      </p:pic>
    </p:spTree>
    <p:extLst>
      <p:ext uri="{BB962C8B-B14F-4D97-AF65-F5344CB8AC3E}">
        <p14:creationId xmlns:p14="http://schemas.microsoft.com/office/powerpoint/2010/main" val="343775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False</a:t>
            </a:r>
            <a:r>
              <a:rPr lang="zh-CN" altLang="en-US" sz="4400" b="1" dirty="0">
                <a:latin typeface="Arial Black" panose="020B0A04020102020204" pitchFamily="34" charset="0"/>
                <a:cs typeface="Calibri" panose="020F0502020204030204" pitchFamily="34" charset="0"/>
              </a:rPr>
              <a:t> </a:t>
            </a:r>
            <a:r>
              <a:rPr lang="en-US" altLang="zh-CN" sz="4400" b="1" dirty="0">
                <a:latin typeface="Arial Black" panose="020B0A04020102020204" pitchFamily="34" charset="0"/>
                <a:cs typeface="Calibri" panose="020F0502020204030204" pitchFamily="34" charset="0"/>
              </a:rPr>
              <a:t>Positives</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9E3908BC-59C1-D49A-802C-3CFE76156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870" y="1248937"/>
            <a:ext cx="10562897" cy="5310309"/>
          </a:xfrm>
          <a:prstGeom prst="rect">
            <a:avLst/>
          </a:prstGeom>
        </p:spPr>
      </p:pic>
    </p:spTree>
    <p:extLst>
      <p:ext uri="{BB962C8B-B14F-4D97-AF65-F5344CB8AC3E}">
        <p14:creationId xmlns:p14="http://schemas.microsoft.com/office/powerpoint/2010/main" val="43768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EAE8E623-0B9C-454E-9BBA-E04C618C45CC}"/>
              </a:ext>
            </a:extLst>
          </p:cNvPr>
          <p:cNvCxnSpPr>
            <a:cxnSpLocks/>
          </p:cNvCxnSpPr>
          <p:nvPr/>
        </p:nvCxnSpPr>
        <p:spPr>
          <a:xfrm>
            <a:off x="546538" y="977462"/>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22C82BB-76F4-464B-896A-AA62787656FF}"/>
              </a:ext>
            </a:extLst>
          </p:cNvPr>
          <p:cNvSpPr/>
          <p:nvPr/>
        </p:nvSpPr>
        <p:spPr>
          <a:xfrm>
            <a:off x="2967069" y="2178003"/>
            <a:ext cx="5770179" cy="2554545"/>
          </a:xfrm>
          <a:prstGeom prst="rect">
            <a:avLst/>
          </a:prstGeom>
          <a:noFill/>
        </p:spPr>
        <p:txBody>
          <a:bodyPr wrap="square" lIns="91440" tIns="45720" rIns="91440" bIns="45720">
            <a:spAutoFit/>
          </a:bodyPr>
          <a:lstStyle/>
          <a:p>
            <a:pPr algn="ctr"/>
            <a:r>
              <a:rPr lang="en-US" altLang="zh-CN" sz="8000" b="1" dirty="0">
                <a:ln w="6600">
                  <a:solidFill>
                    <a:schemeClr val="accent2"/>
                  </a:solidFill>
                  <a:prstDash val="solid"/>
                </a:ln>
                <a:solidFill>
                  <a:schemeClr val="accent2"/>
                </a:solidFill>
                <a:effectLst>
                  <a:outerShdw dist="38100" dir="2700000" algn="tl" rotWithShape="0">
                    <a:schemeClr val="accent2"/>
                  </a:outerShdw>
                </a:effectLst>
              </a:rPr>
              <a:t>Thank You Guys!</a:t>
            </a:r>
            <a:endParaRPr lang="zh-CN" altLang="en-US" sz="8000" b="1" dirty="0">
              <a:ln w="6600">
                <a:solidFill>
                  <a:schemeClr val="accent2"/>
                </a:solidFill>
                <a:prstDash val="solid"/>
              </a:ln>
              <a:solidFill>
                <a:schemeClr val="accent2"/>
              </a:solidFill>
              <a:effectLst>
                <a:outerShdw dist="38100" dir="2700000" algn="tl" rotWithShape="0">
                  <a:schemeClr val="accent2"/>
                </a:outerShdw>
              </a:effectLst>
            </a:endParaRPr>
          </a:p>
        </p:txBody>
      </p:sp>
      <p:cxnSp>
        <p:nvCxnSpPr>
          <p:cNvPr id="11" name="直接连接符 10">
            <a:extLst>
              <a:ext uri="{FF2B5EF4-FFF2-40B4-BE49-F238E27FC236}">
                <a16:creationId xmlns:a16="http://schemas.microsoft.com/office/drawing/2014/main" id="{C3758807-11F4-4D8E-9042-C789C2A64CDC}"/>
              </a:ext>
            </a:extLst>
          </p:cNvPr>
          <p:cNvCxnSpPr>
            <a:cxnSpLocks/>
          </p:cNvCxnSpPr>
          <p:nvPr/>
        </p:nvCxnSpPr>
        <p:spPr>
          <a:xfrm>
            <a:off x="546537" y="5933089"/>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12" name="矩形: 圆角 11">
            <a:extLst>
              <a:ext uri="{FF2B5EF4-FFF2-40B4-BE49-F238E27FC236}">
                <a16:creationId xmlns:a16="http://schemas.microsoft.com/office/drawing/2014/main" id="{D317E7AF-B893-463A-8025-D390DA8B42A2}"/>
              </a:ext>
            </a:extLst>
          </p:cNvPr>
          <p:cNvSpPr/>
          <p:nvPr/>
        </p:nvSpPr>
        <p:spPr>
          <a:xfrm>
            <a:off x="10794123" y="6017171"/>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63C5EEC1-3800-4AC7-B211-F7D0284EBE36}"/>
              </a:ext>
            </a:extLst>
          </p:cNvPr>
          <p:cNvSpPr/>
          <p:nvPr/>
        </p:nvSpPr>
        <p:spPr>
          <a:xfrm>
            <a:off x="11183005" y="6343004"/>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302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Background</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641131" y="1338295"/>
            <a:ext cx="11448426" cy="4668714"/>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3200" b="1" spc="70" dirty="0">
                <a:latin typeface="Times New Roman"/>
                <a:cs typeface="Times New Roman"/>
              </a:rPr>
              <a:t>Query Optimizer</a:t>
            </a:r>
          </a:p>
          <a:p>
            <a:pPr marL="927100" marR="55880" lvl="1" indent="-457200">
              <a:lnSpc>
                <a:spcPct val="150000"/>
              </a:lnSpc>
              <a:spcBef>
                <a:spcPts val="425"/>
              </a:spcBef>
              <a:buFont typeface="Wingdings" pitchFamily="2" charset="2"/>
              <a:buChar char="Ø"/>
            </a:pPr>
            <a:r>
              <a:rPr lang="en-US" altLang="zh-CN" sz="2200" dirty="0">
                <a:latin typeface="Times New Roman"/>
                <a:cs typeface="Times New Roman"/>
              </a:rPr>
              <a:t>the most crucial component in the database system that determines the most efficient execution plan for a given query.</a:t>
            </a:r>
          </a:p>
          <a:p>
            <a:pPr marL="469900" marR="55880" indent="-457200">
              <a:lnSpc>
                <a:spcPct val="150000"/>
              </a:lnSpc>
              <a:spcBef>
                <a:spcPts val="425"/>
              </a:spcBef>
              <a:buFont typeface="Wingdings" pitchFamily="2" charset="2"/>
              <a:buChar char="Ø"/>
            </a:pPr>
            <a:r>
              <a:rPr lang="en-US" altLang="zh-CN" sz="2800" b="1" dirty="0">
                <a:latin typeface="Times New Roman"/>
                <a:cs typeface="Times New Roman"/>
              </a:rPr>
              <a:t>Optimization Operation</a:t>
            </a:r>
          </a:p>
          <a:p>
            <a:pPr marL="927100" marR="55880" lvl="1" indent="-457200">
              <a:lnSpc>
                <a:spcPct val="150000"/>
              </a:lnSpc>
              <a:spcBef>
                <a:spcPts val="425"/>
              </a:spcBef>
              <a:buFont typeface="Wingdings" pitchFamily="2" charset="2"/>
              <a:buChar char="Ø"/>
            </a:pPr>
            <a:r>
              <a:rPr lang="en-US" altLang="zh-CN" sz="2200" dirty="0">
                <a:latin typeface="Times New Roman"/>
                <a:cs typeface="Times New Roman"/>
              </a:rPr>
              <a:t>It refers to a predefined algorithm or technique used by the DBMS optimizer to enhance SQL clause performance;</a:t>
            </a:r>
          </a:p>
          <a:p>
            <a:pPr marL="927100" marR="55880" lvl="1" indent="-457200">
              <a:lnSpc>
                <a:spcPct val="150000"/>
              </a:lnSpc>
              <a:spcBef>
                <a:spcPts val="425"/>
              </a:spcBef>
              <a:buFont typeface="Wingdings" pitchFamily="2" charset="2"/>
              <a:buChar char="Ø"/>
            </a:pPr>
            <a:r>
              <a:rPr lang="en-US" altLang="zh-CN" sz="2200" dirty="0">
                <a:latin typeface="Times New Roman"/>
                <a:cs typeface="Times New Roman"/>
              </a:rPr>
              <a:t>A query plan consists of a sequence of optimization operations, which indicates the execution way.</a:t>
            </a:r>
          </a:p>
        </p:txBody>
      </p:sp>
    </p:spTree>
    <p:extLst>
      <p:ext uri="{BB962C8B-B14F-4D97-AF65-F5344CB8AC3E}">
        <p14:creationId xmlns:p14="http://schemas.microsoft.com/office/powerpoint/2010/main" val="356293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1446550"/>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What</a:t>
            </a:r>
            <a:r>
              <a:rPr lang="zh-CN" altLang="en-US" sz="4400" b="1" dirty="0">
                <a:latin typeface="Arial Black" panose="020B0A04020102020204" pitchFamily="34" charset="0"/>
                <a:cs typeface="Calibri" panose="020F0502020204030204" pitchFamily="34" charset="0"/>
              </a:rPr>
              <a:t> </a:t>
            </a:r>
            <a:r>
              <a:rPr lang="en-US" altLang="zh-CN" sz="4400" b="1" dirty="0">
                <a:latin typeface="Arial Black" panose="020B0A04020102020204" pitchFamily="34" charset="0"/>
                <a:cs typeface="Calibri" panose="020F0502020204030204" pitchFamily="34" charset="0"/>
              </a:rPr>
              <a:t>is</a:t>
            </a:r>
            <a:r>
              <a:rPr lang="zh-CN" altLang="en-US" sz="4400" b="1" dirty="0">
                <a:latin typeface="Arial Black" panose="020B0A04020102020204" pitchFamily="34" charset="0"/>
                <a:cs typeface="Calibri" panose="020F0502020204030204" pitchFamily="34" charset="0"/>
              </a:rPr>
              <a:t> </a:t>
            </a:r>
            <a:r>
              <a:rPr lang="en-US" altLang="zh-CN" sz="4400" b="1" dirty="0">
                <a:latin typeface="Arial Black" panose="020B0A04020102020204" pitchFamily="34" charset="0"/>
                <a:cs typeface="Calibri" panose="020F0502020204030204" pitchFamily="34" charset="0"/>
              </a:rPr>
              <a:t>performance degradation bug (PDB)</a:t>
            </a:r>
            <a:r>
              <a:rPr lang="zh-CN" altLang="en-US" sz="4400" b="1" dirty="0">
                <a:latin typeface="Arial Black" panose="020B0A04020102020204" pitchFamily="34" charset="0"/>
                <a:cs typeface="Calibri" panose="020F0502020204030204" pitchFamily="34" charset="0"/>
              </a:rPr>
              <a:t>？</a:t>
            </a:r>
          </a:p>
        </p:txBody>
      </p:sp>
      <p:sp>
        <p:nvSpPr>
          <p:cNvPr id="2" name="矩形 1">
            <a:extLst>
              <a:ext uri="{FF2B5EF4-FFF2-40B4-BE49-F238E27FC236}">
                <a16:creationId xmlns:a16="http://schemas.microsoft.com/office/drawing/2014/main" id="{B705E0D4-91A2-4291-B4E4-70420A6C8BC5}"/>
              </a:ext>
            </a:extLst>
          </p:cNvPr>
          <p:cNvSpPr/>
          <p:nvPr/>
        </p:nvSpPr>
        <p:spPr>
          <a:xfrm>
            <a:off x="431940" y="1926046"/>
            <a:ext cx="11660047" cy="3463256"/>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3200" b="1" spc="70" dirty="0">
                <a:latin typeface="Times New Roman"/>
                <a:cs typeface="Times New Roman"/>
              </a:rPr>
              <a:t>Performance Degradation Bugs (PDB) </a:t>
            </a:r>
          </a:p>
          <a:p>
            <a:pPr marL="927100" marR="55880" lvl="1" indent="-457200">
              <a:lnSpc>
                <a:spcPct val="150000"/>
              </a:lnSpc>
              <a:spcBef>
                <a:spcPts val="425"/>
              </a:spcBef>
              <a:buFont typeface="Wingdings" pitchFamily="2" charset="2"/>
              <a:buChar char="Ø"/>
            </a:pPr>
            <a:r>
              <a:rPr lang="en-US" altLang="zh-CN" sz="2200" spc="70" dirty="0">
                <a:latin typeface="Times New Roman"/>
                <a:cs typeface="Times New Roman"/>
              </a:rPr>
              <a:t>It  refers to the performance of the plan provided by the optimizer with </a:t>
            </a:r>
            <a:r>
              <a:rPr lang="en-US" altLang="zh-CN" sz="2200" b="1" spc="70" dirty="0">
                <a:latin typeface="Times New Roman"/>
                <a:cs typeface="Times New Roman"/>
              </a:rPr>
              <a:t>all optimizations enabled </a:t>
            </a:r>
            <a:r>
              <a:rPr lang="en-US" altLang="zh-CN" sz="2200" spc="70" dirty="0">
                <a:latin typeface="Times New Roman"/>
                <a:cs typeface="Times New Roman"/>
              </a:rPr>
              <a:t>is significantly </a:t>
            </a:r>
            <a:r>
              <a:rPr lang="en-US" altLang="zh-CN" sz="2200" b="1" spc="70" dirty="0">
                <a:latin typeface="Times New Roman"/>
                <a:cs typeface="Times New Roman"/>
              </a:rPr>
              <a:t>inferior</a:t>
            </a:r>
            <a:r>
              <a:rPr lang="en-US" altLang="zh-CN" sz="2200" spc="70" dirty="0">
                <a:latin typeface="Times New Roman"/>
                <a:cs typeface="Times New Roman"/>
              </a:rPr>
              <a:t> to the plan generated when the </a:t>
            </a:r>
            <a:r>
              <a:rPr lang="en-US" altLang="zh-CN" sz="2200" b="1" spc="70" dirty="0">
                <a:latin typeface="Times New Roman"/>
                <a:cs typeface="Times New Roman"/>
              </a:rPr>
              <a:t>partial optimization operation is disabled;</a:t>
            </a:r>
            <a:endParaRPr lang="en-US" altLang="zh-CN" sz="2200" spc="70" dirty="0">
              <a:latin typeface="Times New Roman"/>
              <a:cs typeface="Times New Roman"/>
            </a:endParaRPr>
          </a:p>
          <a:p>
            <a:pPr marL="927100" marR="55880" lvl="1" indent="-457200">
              <a:lnSpc>
                <a:spcPct val="150000"/>
              </a:lnSpc>
              <a:spcBef>
                <a:spcPts val="425"/>
              </a:spcBef>
              <a:buFont typeface="Wingdings" pitchFamily="2" charset="2"/>
              <a:buChar char="Ø"/>
            </a:pPr>
            <a:r>
              <a:rPr lang="en-US" altLang="zh-CN" sz="2200" dirty="0">
                <a:latin typeface="Times New Roman"/>
                <a:cs typeface="Times New Roman"/>
              </a:rPr>
              <a:t>Executing the plan by combining some optimizations on specific data will cause performance degradation compared to not using optimizations.</a:t>
            </a:r>
          </a:p>
        </p:txBody>
      </p:sp>
    </p:spTree>
    <p:extLst>
      <p:ext uri="{BB962C8B-B14F-4D97-AF65-F5344CB8AC3E}">
        <p14:creationId xmlns:p14="http://schemas.microsoft.com/office/powerpoint/2010/main" val="275178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5592560-9078-28DB-7DFE-AD9EBD3C46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464" y="2676043"/>
            <a:ext cx="5132155" cy="2528888"/>
          </a:xfrm>
          <a:prstGeom prst="rect">
            <a:avLst/>
          </a:prstGeom>
        </p:spPr>
      </p:pic>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A Simple Example</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0284DB72-91E5-4FAB-C2E5-3AA1A96F3B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81" y="2025548"/>
            <a:ext cx="6985464" cy="3829878"/>
          </a:xfrm>
          <a:prstGeom prst="rect">
            <a:avLst/>
          </a:prstGeom>
        </p:spPr>
      </p:pic>
    </p:spTree>
    <p:extLst>
      <p:ext uri="{BB962C8B-B14F-4D97-AF65-F5344CB8AC3E}">
        <p14:creationId xmlns:p14="http://schemas.microsoft.com/office/powerpoint/2010/main" val="290793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Basic Methodology</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696982" y="2218444"/>
            <a:ext cx="10798035" cy="2421112"/>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600" spc="70" dirty="0">
                <a:latin typeface="Times New Roman"/>
                <a:cs typeface="Times New Roman"/>
              </a:rPr>
              <a:t>The core idea is to </a:t>
            </a:r>
            <a:r>
              <a:rPr lang="en-US" altLang="zh-CN" sz="2600" b="1" spc="70" dirty="0">
                <a:latin typeface="Times New Roman"/>
                <a:cs typeface="Times New Roman"/>
              </a:rPr>
              <a:t>limit the optimization operations enabled </a:t>
            </a:r>
            <a:r>
              <a:rPr lang="en-US" altLang="zh-CN" sz="2600" spc="70" dirty="0">
                <a:latin typeface="Times New Roman"/>
                <a:cs typeface="Times New Roman"/>
              </a:rPr>
              <a:t>within a plan by modifying certain optimization options. When a “limited-optimization” plan outperforms the plan with all available optimizations enabled, it indicates a potential PDB.</a:t>
            </a:r>
            <a:endParaRPr lang="en-US" altLang="zh-CN" sz="2600" dirty="0">
              <a:latin typeface="Times New Roman"/>
              <a:cs typeface="Times New Roman"/>
            </a:endParaRPr>
          </a:p>
        </p:txBody>
      </p:sp>
    </p:spTree>
    <p:extLst>
      <p:ext uri="{BB962C8B-B14F-4D97-AF65-F5344CB8AC3E}">
        <p14:creationId xmlns:p14="http://schemas.microsoft.com/office/powerpoint/2010/main" val="156287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F55D3-0033-AFCA-E9EC-D4D2689D856B}"/>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E54A528C-8713-F57B-A36E-8F9709E49C3A}"/>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8570E1C6-4FBA-095A-04B8-76BE23565332}"/>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BABF6DC-71E3-1828-CD02-28D013DF5CBF}"/>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Challenges</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89E695DC-A444-E41B-7D43-9BE4B8B4B8DF}"/>
              </a:ext>
            </a:extLst>
          </p:cNvPr>
          <p:cNvSpPr/>
          <p:nvPr/>
        </p:nvSpPr>
        <p:spPr>
          <a:xfrm>
            <a:off x="271463" y="1475943"/>
            <a:ext cx="11920537" cy="4068871"/>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C1: Huge Optimization Operator Space Coverage</a:t>
            </a:r>
          </a:p>
          <a:p>
            <a:pPr marL="927100" marR="55880" lvl="1" indent="-457200">
              <a:lnSpc>
                <a:spcPct val="150000"/>
              </a:lnSpc>
              <a:spcBef>
                <a:spcPts val="425"/>
              </a:spcBef>
              <a:buFont typeface="Wingdings" pitchFamily="2" charset="2"/>
              <a:buChar char="Ø"/>
            </a:pPr>
            <a:r>
              <a:rPr lang="en-US" altLang="zh-CN" sz="2000" spc="70" dirty="0">
                <a:latin typeface="Times New Roman"/>
                <a:cs typeface="Times New Roman"/>
              </a:rPr>
              <a:t>To effectively trigger performance degradation bugs in DBMSs, the generated SQL queries need to include a multitude of optimization operation sequences. However, in the absence of specific guidance, the generated queries may inadvertently contain </a:t>
            </a:r>
            <a:r>
              <a:rPr lang="en-US" altLang="zh-CN" sz="2000" b="1" spc="70" dirty="0">
                <a:latin typeface="Times New Roman"/>
                <a:cs typeface="Times New Roman"/>
              </a:rPr>
              <a:t>similar</a:t>
            </a:r>
            <a:r>
              <a:rPr lang="en-US" altLang="zh-CN" sz="2000" spc="70" dirty="0">
                <a:latin typeface="Times New Roman"/>
                <a:cs typeface="Times New Roman"/>
              </a:rPr>
              <a:t> </a:t>
            </a:r>
            <a:r>
              <a:rPr lang="en-US" altLang="zh-CN" sz="2000" b="1" spc="70" dirty="0">
                <a:latin typeface="Times New Roman"/>
                <a:cs typeface="Times New Roman"/>
              </a:rPr>
              <a:t>optimization</a:t>
            </a:r>
            <a:r>
              <a:rPr lang="en-US" altLang="zh-CN" sz="2000" spc="70" dirty="0">
                <a:latin typeface="Times New Roman"/>
                <a:cs typeface="Times New Roman"/>
              </a:rPr>
              <a:t> </a:t>
            </a:r>
            <a:r>
              <a:rPr lang="en-US" altLang="zh-CN" sz="2000" b="1" spc="70" dirty="0">
                <a:latin typeface="Times New Roman"/>
                <a:cs typeface="Times New Roman"/>
              </a:rPr>
              <a:t>operation</a:t>
            </a:r>
            <a:r>
              <a:rPr lang="en-US" altLang="zh-CN" sz="2000" spc="70" dirty="0">
                <a:latin typeface="Times New Roman"/>
                <a:cs typeface="Times New Roman"/>
              </a:rPr>
              <a:t> </a:t>
            </a:r>
            <a:r>
              <a:rPr lang="en-US" altLang="zh-CN" sz="2000" b="1" spc="70" dirty="0">
                <a:latin typeface="Times New Roman"/>
                <a:cs typeface="Times New Roman"/>
              </a:rPr>
              <a:t>sequences</a:t>
            </a:r>
            <a:r>
              <a:rPr lang="en-US" altLang="zh-CN" sz="2000" spc="70" dirty="0">
                <a:latin typeface="Times New Roman"/>
                <a:cs typeface="Times New Roman"/>
              </a:rPr>
              <a:t>.</a:t>
            </a:r>
          </a:p>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C2: Huge Disabling Options Space Enumeration</a:t>
            </a:r>
          </a:p>
          <a:p>
            <a:pPr marL="927100" marR="55880" lvl="1" indent="-457200">
              <a:lnSpc>
                <a:spcPct val="150000"/>
              </a:lnSpc>
              <a:spcBef>
                <a:spcPts val="425"/>
              </a:spcBef>
              <a:buFont typeface="Wingdings" pitchFamily="2" charset="2"/>
              <a:buChar char="Ø"/>
            </a:pPr>
            <a:r>
              <a:rPr lang="en-US" altLang="zh-CN" sz="2000" spc="70" dirty="0">
                <a:latin typeface="Times New Roman"/>
                <a:cs typeface="Times New Roman"/>
              </a:rPr>
              <a:t>Due to the extensive number of optimization options present in the DBMS, identifying and disabling specific options to construct a limited optimization plan can be a challenging task.</a:t>
            </a:r>
            <a:endParaRPr lang="en-US" altLang="zh-CN" sz="2000" dirty="0">
              <a:latin typeface="Times New Roman"/>
              <a:cs typeface="Times New Roman"/>
            </a:endParaRPr>
          </a:p>
        </p:txBody>
      </p:sp>
    </p:spTree>
    <p:extLst>
      <p:ext uri="{BB962C8B-B14F-4D97-AF65-F5344CB8AC3E}">
        <p14:creationId xmlns:p14="http://schemas.microsoft.com/office/powerpoint/2010/main" val="130066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Contribution</a:t>
            </a:r>
            <a:endParaRPr lang="zh-CN" altLang="en-US" sz="4400" b="1" dirty="0">
              <a:latin typeface="Arial Black" panose="020B0A04020102020204" pitchFamily="34" charset="0"/>
              <a:cs typeface="Calibri" panose="020F0502020204030204" pitchFamily="34" charset="0"/>
            </a:endParaRPr>
          </a:p>
        </p:txBody>
      </p:sp>
      <p:sp>
        <p:nvSpPr>
          <p:cNvPr id="2" name="矩形 1">
            <a:extLst>
              <a:ext uri="{FF2B5EF4-FFF2-40B4-BE49-F238E27FC236}">
                <a16:creationId xmlns:a16="http://schemas.microsoft.com/office/drawing/2014/main" id="{B705E0D4-91A2-4291-B4E4-70420A6C8BC5}"/>
              </a:ext>
            </a:extLst>
          </p:cNvPr>
          <p:cNvSpPr/>
          <p:nvPr/>
        </p:nvSpPr>
        <p:spPr>
          <a:xfrm>
            <a:off x="271463" y="1082573"/>
            <a:ext cx="11920537" cy="5423536"/>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S1: Optimization-guided Query Synthesis</a:t>
            </a:r>
          </a:p>
          <a:p>
            <a:pPr marL="927100" marR="55880" lvl="1" indent="-457200">
              <a:lnSpc>
                <a:spcPct val="150000"/>
              </a:lnSpc>
              <a:spcBef>
                <a:spcPts val="425"/>
              </a:spcBef>
              <a:buFont typeface="Wingdings" pitchFamily="2" charset="2"/>
              <a:buChar char="Ø"/>
            </a:pPr>
            <a:r>
              <a:rPr lang="en-US" altLang="zh-CN" dirty="0">
                <a:latin typeface="Times New Roman"/>
                <a:cs typeface="Times New Roman"/>
              </a:rPr>
              <a:t>It designs the optimization operation sequence coverage to steer the SQL query synthesis, thereby enhancing the diversity of the optimization operation sequence in one SQL query.</a:t>
            </a:r>
          </a:p>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S2: Execution-driven Limited-optimization Plan Construction</a:t>
            </a:r>
          </a:p>
          <a:p>
            <a:pPr marL="927100" marR="55880" lvl="1" indent="-457200">
              <a:lnSpc>
                <a:spcPct val="150000"/>
              </a:lnSpc>
              <a:spcBef>
                <a:spcPts val="425"/>
              </a:spcBef>
              <a:buFont typeface="Wingdings" pitchFamily="2" charset="2"/>
              <a:buChar char="Ø"/>
            </a:pPr>
            <a:r>
              <a:rPr lang="en-US" altLang="zh-CN" dirty="0">
                <a:latin typeface="Times New Roman"/>
                <a:cs typeface="Times New Roman"/>
              </a:rPr>
              <a:t>It examines the query plan for the SQL query,  gather the options that can impact the utilized optimization operations within the query plan, and subsequently deactivate specific optimizer options based on the information from the execution process analysis.</a:t>
            </a:r>
            <a:endParaRPr lang="en-US" altLang="zh-CN" b="1" spc="70" dirty="0">
              <a:latin typeface="Times New Roman"/>
              <a:cs typeface="Times New Roman"/>
            </a:endParaRPr>
          </a:p>
          <a:p>
            <a:pPr marL="469900" marR="55880" indent="-457200">
              <a:lnSpc>
                <a:spcPct val="150000"/>
              </a:lnSpc>
              <a:spcBef>
                <a:spcPts val="425"/>
              </a:spcBef>
              <a:buFont typeface="Wingdings" pitchFamily="2" charset="2"/>
              <a:buChar char="Ø"/>
            </a:pPr>
            <a:r>
              <a:rPr lang="en-US" altLang="zh-CN" sz="2400" b="1" spc="70" dirty="0">
                <a:latin typeface="Times New Roman"/>
                <a:cs typeface="Times New Roman"/>
              </a:rPr>
              <a:t>Experiments:</a:t>
            </a:r>
          </a:p>
          <a:p>
            <a:pPr marL="927100" marR="55880" lvl="1" indent="-457200">
              <a:lnSpc>
                <a:spcPct val="150000"/>
              </a:lnSpc>
              <a:spcBef>
                <a:spcPts val="425"/>
              </a:spcBef>
              <a:buFont typeface="Wingdings" pitchFamily="2" charset="2"/>
              <a:buChar char="Ø"/>
            </a:pPr>
            <a:r>
              <a:rPr lang="en-US" altLang="zh-CN" dirty="0">
                <a:latin typeface="Times New Roman"/>
                <a:cs typeface="Times New Roman"/>
              </a:rPr>
              <a:t>PUPPY evaluates on five widely-used DBMSs: MySQL, </a:t>
            </a:r>
            <a:r>
              <a:rPr lang="en-US" altLang="zh-CN" dirty="0" err="1">
                <a:latin typeface="Times New Roman"/>
                <a:cs typeface="Times New Roman"/>
              </a:rPr>
              <a:t>Percona</a:t>
            </a:r>
            <a:r>
              <a:rPr lang="en-US" altLang="zh-CN" dirty="0">
                <a:latin typeface="Times New Roman"/>
                <a:cs typeface="Times New Roman"/>
              </a:rPr>
              <a:t>, TiDB, PolarDB, and PostgreSQL. PUPPY reports a total of </a:t>
            </a:r>
            <a:r>
              <a:rPr lang="en-US" altLang="zh-CN" b="1" dirty="0">
                <a:latin typeface="Times New Roman"/>
                <a:cs typeface="Times New Roman"/>
              </a:rPr>
              <a:t>62</a:t>
            </a:r>
            <a:r>
              <a:rPr lang="en-US" altLang="zh-CN" dirty="0">
                <a:latin typeface="Times New Roman"/>
                <a:cs typeface="Times New Roman"/>
              </a:rPr>
              <a:t> PDBs, with </a:t>
            </a:r>
            <a:r>
              <a:rPr lang="en-US" altLang="zh-CN" b="1" dirty="0">
                <a:latin typeface="Times New Roman"/>
                <a:cs typeface="Times New Roman"/>
              </a:rPr>
              <a:t>54</a:t>
            </a:r>
            <a:r>
              <a:rPr lang="en-US" altLang="zh-CN" dirty="0">
                <a:latin typeface="Times New Roman"/>
                <a:cs typeface="Times New Roman"/>
              </a:rPr>
              <a:t> performance anomalies have been confirmed as previously </a:t>
            </a:r>
            <a:r>
              <a:rPr lang="en-US" altLang="zh-CN" b="1" dirty="0">
                <a:latin typeface="Times New Roman"/>
                <a:cs typeface="Times New Roman"/>
              </a:rPr>
              <a:t>unknown</a:t>
            </a:r>
            <a:r>
              <a:rPr lang="en-US" altLang="zh-CN" dirty="0">
                <a:latin typeface="Times New Roman"/>
                <a:cs typeface="Times New Roman"/>
              </a:rPr>
              <a:t> </a:t>
            </a:r>
            <a:r>
              <a:rPr lang="en-US" altLang="zh-CN" b="1" dirty="0">
                <a:latin typeface="Times New Roman"/>
                <a:cs typeface="Times New Roman"/>
              </a:rPr>
              <a:t>bugs</a:t>
            </a:r>
            <a:r>
              <a:rPr lang="en-US" altLang="zh-CN" dirty="0">
                <a:latin typeface="Times New Roman"/>
                <a:cs typeface="Times New Roman"/>
              </a:rPr>
              <a:t>. Besides, PUPPY also finds 20 crash bugs, and 16 of them are confirmed. </a:t>
            </a:r>
          </a:p>
        </p:txBody>
      </p:sp>
    </p:spTree>
    <p:extLst>
      <p:ext uri="{BB962C8B-B14F-4D97-AF65-F5344CB8AC3E}">
        <p14:creationId xmlns:p14="http://schemas.microsoft.com/office/powerpoint/2010/main" val="246553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Framework</a:t>
            </a:r>
            <a:endParaRPr lang="zh-CN" altLang="en-US" sz="4400" b="1" dirty="0">
              <a:latin typeface="Arial Black" panose="020B0A0402010202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B3AC67F7-F14D-4B8C-C562-D5C7F2BD7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6" y="1371682"/>
            <a:ext cx="12116804" cy="4903993"/>
          </a:xfrm>
          <a:prstGeom prst="rect">
            <a:avLst/>
          </a:prstGeom>
        </p:spPr>
      </p:pic>
    </p:spTree>
    <p:extLst>
      <p:ext uri="{BB962C8B-B14F-4D97-AF65-F5344CB8AC3E}">
        <p14:creationId xmlns:p14="http://schemas.microsoft.com/office/powerpoint/2010/main" val="7835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2018803" cy="1446550"/>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S1: Optimization-Guided SQL Synthesis</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E6D1A487-7FF7-3774-4957-CB3B7C4D133E}"/>
              </a:ext>
            </a:extLst>
          </p:cNvPr>
          <p:cNvSpPr/>
          <p:nvPr/>
        </p:nvSpPr>
        <p:spPr>
          <a:xfrm>
            <a:off x="5401368" y="1600213"/>
            <a:ext cx="6790632" cy="5131148"/>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b="1" spc="70" dirty="0">
                <a:latin typeface="Times New Roman"/>
                <a:cs typeface="Times New Roman"/>
              </a:rPr>
              <a:t>Step1:</a:t>
            </a:r>
            <a:r>
              <a:rPr lang="en-US" altLang="zh-CN" spc="70" dirty="0">
                <a:latin typeface="Times New Roman"/>
                <a:cs typeface="Times New Roman"/>
              </a:rPr>
              <a:t> PUPPY selects some tables from the DBMS and initializes and synthesizes a SQL query with stored data and the clause-optimization map following the SQL grammar;</a:t>
            </a:r>
          </a:p>
          <a:p>
            <a:pPr marL="469900" marR="55880" indent="-457200">
              <a:lnSpc>
                <a:spcPct val="150000"/>
              </a:lnSpc>
              <a:spcBef>
                <a:spcPts val="425"/>
              </a:spcBef>
              <a:buFont typeface="Wingdings" pitchFamily="2" charset="2"/>
              <a:buChar char="Ø"/>
            </a:pPr>
            <a:r>
              <a:rPr lang="en-US" altLang="zh-CN" b="1" spc="70" dirty="0">
                <a:latin typeface="Times New Roman"/>
                <a:cs typeface="Times New Roman"/>
              </a:rPr>
              <a:t>Step2: </a:t>
            </a:r>
            <a:r>
              <a:rPr lang="en-US" altLang="zh-CN" dirty="0">
                <a:latin typeface="Times New Roman"/>
                <a:cs typeface="Times New Roman"/>
              </a:rPr>
              <a:t>Then, PUPPY analyzes the optimized execution plan and extracts the optimization operation sequences;</a:t>
            </a:r>
          </a:p>
          <a:p>
            <a:pPr marL="469900" marR="55880" indent="-457200">
              <a:lnSpc>
                <a:spcPct val="150000"/>
              </a:lnSpc>
              <a:spcBef>
                <a:spcPts val="425"/>
              </a:spcBef>
              <a:buFont typeface="Wingdings" pitchFamily="2" charset="2"/>
              <a:buChar char="Ø"/>
            </a:pPr>
            <a:r>
              <a:rPr lang="en-US" altLang="zh-CN" b="1" spc="70" dirty="0">
                <a:latin typeface="Times New Roman"/>
                <a:cs typeface="Times New Roman"/>
              </a:rPr>
              <a:t>Step3: </a:t>
            </a:r>
            <a:r>
              <a:rPr lang="en-US" altLang="zh-CN" dirty="0">
                <a:latin typeface="Times New Roman"/>
                <a:cs typeface="Times New Roman"/>
              </a:rPr>
              <a:t>The Optimization Operation Sequence Set maintains a record of all previously discovered sequences. By checking whether the sequences of this plan exist in this set, it can ascertain the significance of the corresponding query. If it discovers new optimization operation sequences, PUPPY thinks the synthesized SQL query is interesting and adds it to the SQL query pool for execution.</a:t>
            </a:r>
          </a:p>
        </p:txBody>
      </p:sp>
      <p:pic>
        <p:nvPicPr>
          <p:cNvPr id="3" name="图片 2">
            <a:extLst>
              <a:ext uri="{FF2B5EF4-FFF2-40B4-BE49-F238E27FC236}">
                <a16:creationId xmlns:a16="http://schemas.microsoft.com/office/drawing/2014/main" id="{269A5BFD-638D-8054-3A2A-A394C0FE1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668" y="1600213"/>
            <a:ext cx="4603700" cy="5257787"/>
          </a:xfrm>
          <a:prstGeom prst="rect">
            <a:avLst/>
          </a:prstGeom>
        </p:spPr>
      </p:pic>
    </p:spTree>
    <p:extLst>
      <p:ext uri="{BB962C8B-B14F-4D97-AF65-F5344CB8AC3E}">
        <p14:creationId xmlns:p14="http://schemas.microsoft.com/office/powerpoint/2010/main" val="20041618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24635</TotalTime>
  <Words>961</Words>
  <Application>Microsoft Macintosh PowerPoint</Application>
  <PresentationFormat>宽屏</PresentationFormat>
  <Paragraphs>82</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DengXian</vt:lpstr>
      <vt:lpstr>DengXian</vt:lpstr>
      <vt:lpstr>等线 Light</vt:lpstr>
      <vt:lpstr>Arial</vt:lpstr>
      <vt:lpstr>Arial Black</vt:lpstr>
      <vt:lpstr>Calibri</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ting</dc:creator>
  <cp:lastModifiedBy>梓锐 胡</cp:lastModifiedBy>
  <cp:revision>1331</cp:revision>
  <dcterms:created xsi:type="dcterms:W3CDTF">2021-05-27T01:14:23Z</dcterms:created>
  <dcterms:modified xsi:type="dcterms:W3CDTF">2024-10-30T11:33:38Z</dcterms:modified>
</cp:coreProperties>
</file>