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370" r:id="rId3"/>
    <p:sldId id="427" r:id="rId4"/>
    <p:sldId id="441" r:id="rId5"/>
    <p:sldId id="442" r:id="rId6"/>
    <p:sldId id="443" r:id="rId7"/>
    <p:sldId id="444" r:id="rId8"/>
    <p:sldId id="445" r:id="rId9"/>
    <p:sldId id="446" r:id="rId10"/>
    <p:sldId id="448" r:id="rId11"/>
    <p:sldId id="447" r:id="rId12"/>
    <p:sldId id="440" r:id="rId13"/>
    <p:sldId id="449" r:id="rId14"/>
    <p:sldId id="450" r:id="rId15"/>
    <p:sldId id="451" r:id="rId16"/>
    <p:sldId id="452" r:id="rId17"/>
    <p:sldId id="39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82" autoAdjust="0"/>
    <p:restoredTop sz="75050" autoAdjust="0"/>
  </p:normalViewPr>
  <p:slideViewPr>
    <p:cSldViewPr snapToGrid="0">
      <p:cViewPr>
        <p:scale>
          <a:sx n="98" d="100"/>
          <a:sy n="98" d="100"/>
        </p:scale>
        <p:origin x="4232" y="928"/>
      </p:cViewPr>
      <p:guideLst>
        <p:guide orient="horz" pos="2137"/>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2025/4/17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en-US" altLang="zh-CN"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D14F6-98A9-F9F4-A065-530F3CEB06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5C9C83-3B93-3112-9052-7F139CF833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482746-A977-6F71-1B15-4D5788172655}"/>
              </a:ext>
            </a:extLst>
          </p:cNvPr>
          <p:cNvSpPr>
            <a:spLocks noGrp="1"/>
          </p:cNvSpPr>
          <p:nvPr>
            <p:ph type="body" idx="1"/>
          </p:nvPr>
        </p:nvSpPr>
        <p:spPr/>
        <p:txBody>
          <a:bodyPr/>
          <a:lstStyle/>
          <a:p>
            <a:r>
              <a:rPr lang="en-US" altLang="zh-CN" dirty="0"/>
              <a:t>To this end, for correlated subqueries, we either</a:t>
            </a:r>
            <a:r>
              <a:rPr lang="zh-CN" altLang="en-US" dirty="0"/>
              <a:t> </a:t>
            </a:r>
            <a:r>
              <a:rPr lang="en-US" altLang="zh-CN" dirty="0"/>
              <a:t>use an aggregate function without using a GROUP BY clause, or use a LIMIT clause.</a:t>
            </a:r>
          </a:p>
        </p:txBody>
      </p:sp>
      <p:sp>
        <p:nvSpPr>
          <p:cNvPr id="4" name="灯片编号占位符 3">
            <a:extLst>
              <a:ext uri="{FF2B5EF4-FFF2-40B4-BE49-F238E27FC236}">
                <a16:creationId xmlns:a16="http://schemas.microsoft.com/office/drawing/2014/main" id="{4E4E1007-D6BA-B6E8-DC70-D2E964E64289}"/>
              </a:ext>
            </a:extLst>
          </p:cNvPr>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52625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2788842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24296-C5CF-5565-2EF9-7F3CD642DB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368033-91A0-42A7-6ACD-C12291B0F8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11FAB3-5335-78A0-83FC-6E1C25E97878}"/>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36E6CACD-C1A0-BFE5-E971-726FB32C5FE1}"/>
              </a:ext>
            </a:extLst>
          </p:cNvPr>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233620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A38E-F161-978D-C255-2C662EBBA34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8EC5F2-464D-FDF5-D901-69B67C5835E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28ACAF4-B903-CFA4-0C00-3AE437429561}"/>
              </a:ext>
            </a:extLst>
          </p:cNvPr>
          <p:cNvSpPr>
            <a:spLocks noGrp="1"/>
          </p:cNvSpPr>
          <p:nvPr>
            <p:ph type="body" idx="1"/>
          </p:nvPr>
        </p:nvSpPr>
        <p:spPr/>
        <p:txBody>
          <a:bodyPr/>
          <a:lstStyle/>
          <a:p>
            <a:r>
              <a:rPr lang="en-US" altLang="zh-CN" dirty="0"/>
              <a:t>SQLite</a:t>
            </a:r>
          </a:p>
        </p:txBody>
      </p:sp>
      <p:sp>
        <p:nvSpPr>
          <p:cNvPr id="4" name="灯片编号占位符 3">
            <a:extLst>
              <a:ext uri="{FF2B5EF4-FFF2-40B4-BE49-F238E27FC236}">
                <a16:creationId xmlns:a16="http://schemas.microsoft.com/office/drawing/2014/main" id="{3FED2C54-B43C-9062-8E23-D2C3A8934FC3}"/>
              </a:ext>
            </a:extLst>
          </p:cNvPr>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2559427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4647C-B90C-0DDD-2DF1-7369A5EAC2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6EDBDBA-6D63-C049-07CA-500346F255D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EE2468-50FA-D0A8-48E1-838B4CA9F86B}"/>
              </a:ext>
            </a:extLst>
          </p:cNvPr>
          <p:cNvSpPr>
            <a:spLocks noGrp="1"/>
          </p:cNvSpPr>
          <p:nvPr>
            <p:ph type="body" idx="1"/>
          </p:nvPr>
        </p:nvSpPr>
        <p:spPr/>
        <p:txBody>
          <a:bodyPr/>
          <a:lstStyle/>
          <a:p>
            <a:r>
              <a:rPr lang="en-US" altLang="zh-CN" dirty="0"/>
              <a:t>24-Hour</a:t>
            </a:r>
          </a:p>
        </p:txBody>
      </p:sp>
      <p:sp>
        <p:nvSpPr>
          <p:cNvPr id="4" name="灯片编号占位符 3">
            <a:extLst>
              <a:ext uri="{FF2B5EF4-FFF2-40B4-BE49-F238E27FC236}">
                <a16:creationId xmlns:a16="http://schemas.microsoft.com/office/drawing/2014/main" id="{5573A736-24DD-B232-F84C-4B9E8FE38F93}"/>
              </a:ext>
            </a:extLst>
          </p:cNvPr>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300958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81B67-1A93-68F9-0103-0A6871BBE79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E9494F-0A44-40B6-DEEC-E182D34A8D5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FF1A95B-67EA-BF8E-FBB8-D8274E9416AC}"/>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EA258961-F8E0-A811-5160-DE59A61C03DD}"/>
              </a:ext>
            </a:extLst>
          </p:cNvPr>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265088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609C5-C304-4745-5D01-8A8A02BD3B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F36C7C3-2E3F-EAEE-B436-AA5CE24F66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9121BE-91AB-8F65-3E40-42BBDC56EF34}"/>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10955F6B-4BC1-D27C-463B-5BA9FE4ADB64}"/>
              </a:ext>
            </a:extLst>
          </p:cNvPr>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116051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8F416-DCD4-6530-1EC9-AF99D43F19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0E1CBB-477D-9210-3B9B-C5DB0A972B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4F5C4F-87E8-ED10-DABE-7AADCCE486B1}"/>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C749A74A-8913-8465-A999-F7F781155733}"/>
              </a:ext>
            </a:extLst>
          </p:cNvPr>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100191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4AF4A-8A1A-8392-E2E8-9DF2CEA77C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8205EC-E97E-3127-5DE9-5FB7D04D35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1B2985-A3D2-62D2-7F98-B13E83CC8B28}"/>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7AEF1BC9-1625-B9E4-7AF3-F26940DB9DEB}"/>
              </a:ext>
            </a:extLst>
          </p:cNvPr>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131113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D73F-8B68-6FA8-4E5B-7FEDD04825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CFD2B6-6E52-409E-77D5-0C7DACA5B4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8A3B98-053D-C2CC-A073-F1E9125D114F}"/>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3E56283C-AD2F-C2BC-A56A-FF2D97222F59}"/>
              </a:ext>
            </a:extLst>
          </p:cNvPr>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158749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573DE-A06B-11D1-BEF2-43BFC9C12F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FE3189-380F-EACB-FB07-A0216C3B1B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05B17A-B340-E46A-19A4-0BDF060DE5AA}"/>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030D4739-00C3-3103-85C8-9300E705CF1D}"/>
              </a:ext>
            </a:extLst>
          </p:cNvPr>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321380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74F9-559A-F268-471F-082DDB10D0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0DED87-207E-3832-5A8F-7ED45E6EE7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2F3E51-909F-2A28-D70A-4B7134D57DDF}"/>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B6A306AC-98C9-B79E-996E-5A14F96A87D1}"/>
              </a:ext>
            </a:extLst>
          </p:cNvPr>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412320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CBCF3-1808-B7A3-E5E1-C151B1C467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54302A5-0BB7-C5CA-93BC-84ABC6AEE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8D4E0F-250E-AB08-1844-C0CA7FD9405D}"/>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B468D0E8-CE72-4CF7-12C1-7863C671FCC7}"/>
              </a:ext>
            </a:extLst>
          </p:cNvPr>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28455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62501" y="2086815"/>
            <a:ext cx="11201289" cy="1720968"/>
          </a:xfrm>
          <a:prstGeom prst="rect">
            <a:avLst/>
          </a:prstGeom>
        </p:spPr>
        <p:txBody>
          <a:bodyPr>
            <a:normAutofit/>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Constant Optimization Driven Database System Testing</a:t>
            </a:r>
            <a:endParaRPr kumimoji="1" lang="zh-CN" altLang="en-US" sz="3600" b="0"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496504" y="456701"/>
            <a:ext cx="304357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SIGMOD 2025</a:t>
            </a:r>
            <a:endParaRPr lang="zh-CN" altLang="en-US" sz="32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86884" y="-2885062"/>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702" y="125121"/>
            <a:ext cx="1253048" cy="1247934"/>
          </a:xfrm>
          <a:prstGeom prst="rect">
            <a:avLst/>
          </a:prstGeom>
        </p:spPr>
      </p:pic>
      <p:sp>
        <p:nvSpPr>
          <p:cNvPr id="8" name="文本框 7">
            <a:extLst>
              <a:ext uri="{FF2B5EF4-FFF2-40B4-BE49-F238E27FC236}">
                <a16:creationId xmlns:a16="http://schemas.microsoft.com/office/drawing/2014/main" id="{38916D27-5E83-6D39-D8D2-183664196EA4}"/>
              </a:ext>
            </a:extLst>
          </p:cNvPr>
          <p:cNvSpPr txBox="1"/>
          <p:nvPr/>
        </p:nvSpPr>
        <p:spPr>
          <a:xfrm>
            <a:off x="856606" y="4292009"/>
            <a:ext cx="11013078" cy="954107"/>
          </a:xfrm>
          <a:prstGeom prst="rect">
            <a:avLst/>
          </a:prstGeom>
          <a:noFill/>
        </p:spPr>
        <p:txBody>
          <a:bodyPr wrap="square">
            <a:spAutoFit/>
          </a:bodyPr>
          <a:lstStyle/>
          <a:p>
            <a:pPr algn="ctr"/>
            <a:r>
              <a:rPr lang="zh-CN" altLang="en-US" sz="2800" dirty="0">
                <a:latin typeface="Times New Roman" panose="02020603050405020304" pitchFamily="18" charset="0"/>
                <a:cs typeface="Times New Roman" panose="02020603050405020304" pitchFamily="18" charset="0"/>
              </a:rPr>
              <a:t>CHI ZHANG, Nanjing University, China</a:t>
            </a:r>
          </a:p>
          <a:p>
            <a:pPr algn="ctr"/>
            <a:r>
              <a:rPr lang="zh-CN" altLang="en-US" sz="2800" dirty="0">
                <a:latin typeface="Times New Roman" panose="02020603050405020304" pitchFamily="18" charset="0"/>
                <a:cs typeface="Times New Roman" panose="02020603050405020304" pitchFamily="18" charset="0"/>
              </a:rPr>
              <a:t>MANUEL RIGGER, National University of Singapore, Singapore</a:t>
            </a:r>
          </a:p>
        </p:txBody>
      </p:sp>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691B-0356-1F9A-FA1D-31794BEFA689}"/>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A3DD5C2-851A-1638-D616-498E0617170F}"/>
              </a:ext>
            </a:extLst>
          </p:cNvPr>
          <p:cNvSpPr/>
          <p:nvPr/>
        </p:nvSpPr>
        <p:spPr>
          <a:xfrm>
            <a:off x="512040" y="1082573"/>
            <a:ext cx="11342888" cy="3108543"/>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Predicate construction</a:t>
            </a:r>
          </a:p>
          <a:p>
            <a:pPr marL="927100" marR="55880" lvl="1" indent="-457200">
              <a:spcBef>
                <a:spcPts val="425"/>
              </a:spcBef>
              <a:buFont typeface="Wingdings" pitchFamily="2" charset="2"/>
              <a:buChar char="Ø"/>
            </a:pPr>
            <a:r>
              <a:rPr lang="en-US" altLang="zh-CN" sz="2000" dirty="0">
                <a:latin typeface="Times New Roman"/>
                <a:cs typeface="Times New Roman"/>
              </a:rPr>
              <a:t>It randomly generate predicates that contain or correspond to 𝜙 based on </a:t>
            </a:r>
            <a:r>
              <a:rPr lang="en-US" altLang="zh-CN" sz="2000" dirty="0" err="1">
                <a:latin typeface="Times New Roman"/>
                <a:cs typeface="Times New Roman"/>
              </a:rPr>
              <a:t>SQLancer</a:t>
            </a:r>
            <a:r>
              <a:rPr lang="en-US" altLang="zh-CN" sz="2000" dirty="0">
                <a:latin typeface="Times New Roman"/>
                <a:cs typeface="Times New Roman"/>
              </a:rPr>
              <a:t>.</a:t>
            </a:r>
          </a:p>
          <a:p>
            <a:pPr marL="927100" marR="55880" lvl="1" indent="-457200">
              <a:spcBef>
                <a:spcPts val="425"/>
              </a:spcBef>
              <a:buFont typeface="Wingdings" pitchFamily="2" charset="2"/>
              <a:buChar char="Ø"/>
            </a:pPr>
            <a:r>
              <a:rPr lang="en-US" altLang="zh-CN" sz="2000" dirty="0">
                <a:latin typeface="Times New Roman"/>
                <a:cs typeface="Times New Roman"/>
              </a:rPr>
              <a:t>Subqueries can evaluate to three different result types: (1) a scalar value, which is a single value; (2) a row value, which is an ordered list of two or more scalar values; (3) multiple row values.</a:t>
            </a:r>
          </a:p>
          <a:p>
            <a:pPr marL="469900" marR="55880" indent="-457200">
              <a:spcBef>
                <a:spcPts val="425"/>
              </a:spcBef>
              <a:buFont typeface="Wingdings" pitchFamily="2" charset="2"/>
              <a:buChar char="Ø"/>
            </a:pPr>
            <a:r>
              <a:rPr lang="en-US" altLang="zh-CN" sz="2800" b="1" dirty="0">
                <a:latin typeface="Times New Roman"/>
                <a:cs typeface="Times New Roman"/>
              </a:rPr>
              <a:t>Query construction</a:t>
            </a:r>
          </a:p>
          <a:p>
            <a:pPr marL="927100" marR="55880" lvl="1" indent="-457200">
              <a:spcBef>
                <a:spcPts val="425"/>
              </a:spcBef>
              <a:buFont typeface="Wingdings" pitchFamily="2" charset="2"/>
              <a:buChar char="Ø"/>
            </a:pPr>
            <a:r>
              <a:rPr lang="en-US" altLang="zh-CN" sz="2000" dirty="0">
                <a:latin typeface="Times New Roman"/>
                <a:cs typeface="Times New Roman"/>
              </a:rPr>
              <a:t>It supports placing these predicates not only in the WHERE, JOIN, HAVING, GROUP BY, and ORDER BY clauses of SELECT, but also in other statements that require predicates, such as CREATE INDEX, CREATE VIEW, UPDATE, INSERT, and DELETE.</a:t>
            </a:r>
          </a:p>
        </p:txBody>
      </p:sp>
      <p:sp>
        <p:nvSpPr>
          <p:cNvPr id="9" name="矩形: 圆角 8">
            <a:extLst>
              <a:ext uri="{FF2B5EF4-FFF2-40B4-BE49-F238E27FC236}">
                <a16:creationId xmlns:a16="http://schemas.microsoft.com/office/drawing/2014/main" id="{B9111BAB-0AFB-21FA-C2AE-42806FF4D33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EF5779E-934C-2C05-6D44-A71C0AC961DA}"/>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E77E7B5-B829-7F8B-203F-14AE7573F1DB}"/>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Construction of Original Query</a:t>
            </a:r>
            <a:endParaRPr lang="zh-CN" altLang="en-US" sz="4400" b="1" dirty="0">
              <a:latin typeface="Arial Black" panose="020B0A04020102020204" pitchFamily="34" charset="0"/>
              <a:cs typeface="Calibri" panose="020F0502020204030204" pitchFamily="34" charset="0"/>
            </a:endParaRPr>
          </a:p>
        </p:txBody>
      </p:sp>
      <p:grpSp>
        <p:nvGrpSpPr>
          <p:cNvPr id="5" name="组合 4">
            <a:extLst>
              <a:ext uri="{FF2B5EF4-FFF2-40B4-BE49-F238E27FC236}">
                <a16:creationId xmlns:a16="http://schemas.microsoft.com/office/drawing/2014/main" id="{53A30438-97B6-A95A-1F04-80C7288086D9}"/>
              </a:ext>
            </a:extLst>
          </p:cNvPr>
          <p:cNvGrpSpPr/>
          <p:nvPr/>
        </p:nvGrpSpPr>
        <p:grpSpPr>
          <a:xfrm>
            <a:off x="1126156" y="4191116"/>
            <a:ext cx="9482991" cy="2394022"/>
            <a:chOff x="1126156" y="4191116"/>
            <a:chExt cx="9482991" cy="2394022"/>
          </a:xfrm>
        </p:grpSpPr>
        <p:pic>
          <p:nvPicPr>
            <p:cNvPr id="4" name="图片 3">
              <a:extLst>
                <a:ext uri="{FF2B5EF4-FFF2-40B4-BE49-F238E27FC236}">
                  <a16:creationId xmlns:a16="http://schemas.microsoft.com/office/drawing/2014/main" id="{E9A7C2B8-52F0-AF2E-EADB-B822C4356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56" y="4191116"/>
              <a:ext cx="9482991" cy="2394022"/>
            </a:xfrm>
            <a:prstGeom prst="rect">
              <a:avLst/>
            </a:prstGeom>
          </p:spPr>
        </p:pic>
        <p:sp>
          <p:nvSpPr>
            <p:cNvPr id="3" name="矩形 2">
              <a:extLst>
                <a:ext uri="{FF2B5EF4-FFF2-40B4-BE49-F238E27FC236}">
                  <a16:creationId xmlns:a16="http://schemas.microsoft.com/office/drawing/2014/main" id="{4DAEFAA0-3850-A820-3DBB-8EA8BA7B709E}"/>
                </a:ext>
              </a:extLst>
            </p:cNvPr>
            <p:cNvSpPr/>
            <p:nvPr/>
          </p:nvSpPr>
          <p:spPr>
            <a:xfrm>
              <a:off x="1126156" y="6061753"/>
              <a:ext cx="7617152" cy="4109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5882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Experiment</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519888" y="1248937"/>
            <a:ext cx="11981266" cy="2702791"/>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Target</a:t>
            </a:r>
            <a:r>
              <a:rPr lang="zh-CN" altLang="en-US" sz="2800" b="1" spc="70" dirty="0">
                <a:latin typeface="Times New Roman"/>
                <a:cs typeface="Times New Roman"/>
              </a:rPr>
              <a:t> </a:t>
            </a:r>
            <a:r>
              <a:rPr lang="en-US" altLang="zh-CN" sz="2800" b="1" spc="70" dirty="0">
                <a:latin typeface="Times New Roman"/>
                <a:cs typeface="Times New Roman"/>
              </a:rPr>
              <a:t>DBMS: </a:t>
            </a:r>
            <a:r>
              <a:rPr lang="en-US" altLang="zh-CN" sz="2800" spc="70" dirty="0">
                <a:latin typeface="Times New Roman"/>
                <a:cs typeface="Times New Roman"/>
              </a:rPr>
              <a:t>SQLite,</a:t>
            </a:r>
            <a:r>
              <a:rPr lang="zh-CN" altLang="en-US" sz="2800" spc="70" dirty="0">
                <a:latin typeface="Times New Roman"/>
                <a:cs typeface="Times New Roman"/>
              </a:rPr>
              <a:t> </a:t>
            </a:r>
            <a:r>
              <a:rPr lang="en-US" altLang="zh-CN" sz="2800" spc="70" dirty="0">
                <a:latin typeface="Times New Roman"/>
                <a:cs typeface="Times New Roman"/>
              </a:rPr>
              <a:t>MySQL, </a:t>
            </a:r>
            <a:r>
              <a:rPr lang="en-US" altLang="zh-CN" sz="2800" spc="70" dirty="0" err="1">
                <a:latin typeface="Times New Roman"/>
                <a:cs typeface="Times New Roman"/>
              </a:rPr>
              <a:t>CockroachDB</a:t>
            </a:r>
            <a:r>
              <a:rPr lang="en-US" altLang="zh-CN" sz="2800" spc="70" dirty="0">
                <a:latin typeface="Times New Roman"/>
                <a:cs typeface="Times New Roman"/>
              </a:rPr>
              <a:t>,</a:t>
            </a:r>
            <a:r>
              <a:rPr lang="zh-CN" altLang="en-US" sz="2800" spc="70" dirty="0">
                <a:latin typeface="Times New Roman"/>
                <a:cs typeface="Times New Roman"/>
              </a:rPr>
              <a:t> </a:t>
            </a:r>
            <a:r>
              <a:rPr lang="en-US" altLang="zh-CN" sz="2800" spc="70" dirty="0" err="1">
                <a:latin typeface="Times New Roman"/>
                <a:cs typeface="Times New Roman"/>
              </a:rPr>
              <a:t>DuckDB</a:t>
            </a:r>
            <a:r>
              <a:rPr lang="en-US" altLang="zh-CN" sz="2800" spc="70" dirty="0">
                <a:latin typeface="Times New Roman"/>
                <a:cs typeface="Times New Roman"/>
              </a:rPr>
              <a:t>, and TiDB.</a:t>
            </a:r>
          </a:p>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Baselines: </a:t>
            </a:r>
            <a:r>
              <a:rPr lang="en" altLang="zh-CN" sz="2800" spc="70" dirty="0">
                <a:latin typeface="Times New Roman"/>
                <a:cs typeface="Times New Roman"/>
              </a:rPr>
              <a:t>NoREC, TLP, DQE, and EET</a:t>
            </a:r>
            <a:r>
              <a:rPr lang="en-US" altLang="zh-CN" sz="2800" spc="70" dirty="0">
                <a:latin typeface="Times New Roman"/>
                <a:cs typeface="Times New Roman"/>
              </a:rPr>
              <a:t>.</a:t>
            </a:r>
            <a:endParaRPr lang="en" altLang="zh-CN" sz="2800" spc="70" dirty="0">
              <a:latin typeface="Times New Roman"/>
              <a:cs typeface="Times New Roman"/>
            </a:endParaRPr>
          </a:p>
          <a:p>
            <a:pPr marL="469900" marR="55880" indent="-457200">
              <a:lnSpc>
                <a:spcPct val="150000"/>
              </a:lnSpc>
              <a:spcBef>
                <a:spcPts val="425"/>
              </a:spcBef>
              <a:buFont typeface="Wingdings" pitchFamily="2" charset="2"/>
              <a:buChar char="Ø"/>
            </a:pPr>
            <a:r>
              <a:rPr lang="en" altLang="zh-CN" sz="2800" b="1" spc="70" dirty="0">
                <a:latin typeface="Times New Roman" panose="02020603050405020304" pitchFamily="18" charset="0"/>
                <a:cs typeface="Times New Roman" panose="02020603050405020304" pitchFamily="18" charset="0"/>
              </a:rPr>
              <a:t>Environment:</a:t>
            </a:r>
            <a:r>
              <a:rPr lang="zh-CN" altLang="en-US" sz="2800" b="1" spc="70" dirty="0">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A server with a 64-Core AMD</a:t>
            </a:r>
            <a:r>
              <a:rPr lang="zh-CN" altLang="en-US" sz="2800"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EPYC 7763 Processor at 2.45GHz and 512GB of memory running Ubuntu 22.04. </a:t>
            </a:r>
            <a:endParaRPr lang="en-US" altLang="zh-CN" sz="2800" b="1" spc="70" dirty="0">
              <a:latin typeface="Times New Roman"/>
              <a:cs typeface="Times New Roman"/>
            </a:endParaRPr>
          </a:p>
        </p:txBody>
      </p:sp>
    </p:spTree>
    <p:extLst>
      <p:ext uri="{BB962C8B-B14F-4D97-AF65-F5344CB8AC3E}">
        <p14:creationId xmlns:p14="http://schemas.microsoft.com/office/powerpoint/2010/main" val="413874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D723C-B49C-CEC7-F374-B4D1EA915815}"/>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354EB042-3305-2691-8954-A88EB044FF2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1C672130-24F8-DEBA-9570-108587C32CE2}"/>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C5DD5D2-6518-501C-60DF-5BCEBAE43377}"/>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Bug Number</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F71035F0-F470-F8BA-0CB6-8F05A3E2F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175" y="4481596"/>
            <a:ext cx="6001650" cy="1793971"/>
          </a:xfrm>
          <a:prstGeom prst="rect">
            <a:avLst/>
          </a:prstGeom>
        </p:spPr>
      </p:pic>
      <p:pic>
        <p:nvPicPr>
          <p:cNvPr id="4" name="图片 3">
            <a:extLst>
              <a:ext uri="{FF2B5EF4-FFF2-40B4-BE49-F238E27FC236}">
                <a16:creationId xmlns:a16="http://schemas.microsoft.com/office/drawing/2014/main" id="{D000BBBA-14E9-7AD6-6C66-7C2F7FAEA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124821"/>
            <a:ext cx="7772400" cy="3356775"/>
          </a:xfrm>
          <a:prstGeom prst="rect">
            <a:avLst/>
          </a:prstGeom>
        </p:spPr>
      </p:pic>
    </p:spTree>
    <p:extLst>
      <p:ext uri="{BB962C8B-B14F-4D97-AF65-F5344CB8AC3E}">
        <p14:creationId xmlns:p14="http://schemas.microsoft.com/office/powerpoint/2010/main" val="315384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F871C-1AA5-8A3C-56A9-8D8C83D9411B}"/>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B22602E8-45EF-BECC-1C66-BFBE0D3952E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639D3E3-2527-97D2-E31F-A6191B27E234}"/>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43D5AD0-0E0E-B879-AF1F-B590B2DB9929}"/>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Efficiency</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45F485FC-A446-2384-82E6-36C8B983E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65" y="1340377"/>
            <a:ext cx="11550869" cy="4721453"/>
          </a:xfrm>
          <a:prstGeom prst="rect">
            <a:avLst/>
          </a:prstGeom>
        </p:spPr>
      </p:pic>
      <p:sp>
        <p:nvSpPr>
          <p:cNvPr id="2" name="文本框 1">
            <a:extLst>
              <a:ext uri="{FF2B5EF4-FFF2-40B4-BE49-F238E27FC236}">
                <a16:creationId xmlns:a16="http://schemas.microsoft.com/office/drawing/2014/main" id="{34623D47-F345-74AF-A1A7-916956A221A3}"/>
              </a:ext>
            </a:extLst>
          </p:cNvPr>
          <p:cNvSpPr txBox="1"/>
          <p:nvPr/>
        </p:nvSpPr>
        <p:spPr>
          <a:xfrm>
            <a:off x="4533265" y="5877164"/>
            <a:ext cx="3043192" cy="369332"/>
          </a:xfrm>
          <a:prstGeom prst="rect">
            <a:avLst/>
          </a:prstGeom>
          <a:noFill/>
        </p:spPr>
        <p:txBody>
          <a:bodyPr wrap="square">
            <a:spAutoFit/>
          </a:bodyPr>
          <a:lstStyle/>
          <a:p>
            <a:pPr marL="12700" marR="55880">
              <a:spcBef>
                <a:spcPts val="425"/>
              </a:spcBef>
            </a:pPr>
            <a:r>
              <a:rPr lang="en-US" altLang="zh-CN" sz="1800" b="1" spc="70" dirty="0">
                <a:solidFill>
                  <a:srgbClr val="C00000"/>
                </a:solidFill>
                <a:latin typeface="Times New Roman"/>
                <a:cs typeface="Times New Roman"/>
              </a:rPr>
              <a:t>24-hour</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Test</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Over</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SQLite</a:t>
            </a:r>
            <a:endParaRPr lang="en-US" altLang="zh-CN" sz="1400" b="1" dirty="0">
              <a:solidFill>
                <a:srgbClr val="C00000"/>
              </a:solidFill>
              <a:latin typeface="Times New Roman"/>
              <a:cs typeface="Times New Roman"/>
            </a:endParaRPr>
          </a:p>
        </p:txBody>
      </p:sp>
    </p:spTree>
    <p:extLst>
      <p:ext uri="{BB962C8B-B14F-4D97-AF65-F5344CB8AC3E}">
        <p14:creationId xmlns:p14="http://schemas.microsoft.com/office/powerpoint/2010/main" val="53581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339B7-F842-7170-F6F1-0DC5F647DC5B}"/>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FD908432-A958-7E2A-06D4-95B53B22C314}"/>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0606461-9874-42BA-A2A4-D795BFAD88BB}"/>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8E77764-AB9A-91A1-E069-E9C24987A976}"/>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Expression Complexity</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872FDBAC-BC0F-5347-3B62-0920BE9A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19255"/>
            <a:ext cx="7233577" cy="3349197"/>
          </a:xfrm>
          <a:prstGeom prst="rect">
            <a:avLst/>
          </a:prstGeom>
        </p:spPr>
      </p:pic>
      <p:pic>
        <p:nvPicPr>
          <p:cNvPr id="6" name="图片 5">
            <a:extLst>
              <a:ext uri="{FF2B5EF4-FFF2-40B4-BE49-F238E27FC236}">
                <a16:creationId xmlns:a16="http://schemas.microsoft.com/office/drawing/2014/main" id="{B7DA86AF-991C-1C43-7D27-B1CE13045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057" y="2245589"/>
            <a:ext cx="5138943" cy="3222863"/>
          </a:xfrm>
          <a:prstGeom prst="rect">
            <a:avLst/>
          </a:prstGeom>
        </p:spPr>
      </p:pic>
    </p:spTree>
    <p:extLst>
      <p:ext uri="{BB962C8B-B14F-4D97-AF65-F5344CB8AC3E}">
        <p14:creationId xmlns:p14="http://schemas.microsoft.com/office/powerpoint/2010/main" val="28403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6BFE-50F4-A44E-87BC-B6F57EB6F235}"/>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95393DD7-C65A-46D4-0AFE-CE11CB584ACB}"/>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584CC01-46F9-C46E-6DF0-B90BBCAEF148}"/>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06960B-81B1-134A-A623-6683C48556E9}"/>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Case Study</a:t>
            </a:r>
            <a:endParaRPr lang="zh-CN" altLang="en-US" sz="4400" b="1" dirty="0">
              <a:latin typeface="Arial Black" panose="020B0A0402010202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B59DFDD7-CDA9-E151-11DD-DCDA2DDA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269" y="3760515"/>
            <a:ext cx="9242866" cy="2592977"/>
          </a:xfrm>
          <a:prstGeom prst="rect">
            <a:avLst/>
          </a:prstGeom>
        </p:spPr>
      </p:pic>
      <p:pic>
        <p:nvPicPr>
          <p:cNvPr id="3" name="图片 2">
            <a:extLst>
              <a:ext uri="{FF2B5EF4-FFF2-40B4-BE49-F238E27FC236}">
                <a16:creationId xmlns:a16="http://schemas.microsoft.com/office/drawing/2014/main" id="{000C5733-839C-8EBD-7EB4-0FD4AA563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219" y="1358603"/>
            <a:ext cx="8259480" cy="2235548"/>
          </a:xfrm>
          <a:prstGeom prst="rect">
            <a:avLst/>
          </a:prstGeom>
        </p:spPr>
      </p:pic>
    </p:spTree>
    <p:extLst>
      <p:ext uri="{BB962C8B-B14F-4D97-AF65-F5344CB8AC3E}">
        <p14:creationId xmlns:p14="http://schemas.microsoft.com/office/powerpoint/2010/main" val="243326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2967069" y="2178003"/>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05E0D4-91A2-4291-B4E4-70420A6C8BC5}"/>
              </a:ext>
            </a:extLst>
          </p:cNvPr>
          <p:cNvSpPr/>
          <p:nvPr/>
        </p:nvSpPr>
        <p:spPr>
          <a:xfrm>
            <a:off x="490524" y="1082573"/>
            <a:ext cx="7882767" cy="5006499"/>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Logical Bug Detection Attracts Attention</a:t>
            </a:r>
          </a:p>
          <a:p>
            <a:pPr marL="927100" marR="55880" lvl="1" indent="-457200">
              <a:spcBef>
                <a:spcPts val="425"/>
              </a:spcBef>
              <a:buFont typeface="Wingdings" pitchFamily="2" charset="2"/>
              <a:buChar char="Ø"/>
            </a:pPr>
            <a:r>
              <a:rPr lang="en-US" altLang="zh-CN" sz="2400" b="1" dirty="0">
                <a:latin typeface="Times New Roman"/>
                <a:cs typeface="Times New Roman"/>
              </a:rPr>
              <a:t>NoREC and DQE:</a:t>
            </a:r>
            <a:r>
              <a:rPr lang="en-US" altLang="zh-CN" sz="2400" dirty="0">
                <a:latin typeface="Times New Roman"/>
                <a:cs typeface="Times New Roman"/>
              </a:rPr>
              <a:t> Assume a given row must be included;</a:t>
            </a:r>
          </a:p>
          <a:p>
            <a:pPr marL="927100" marR="55880" lvl="1" indent="-457200">
              <a:spcBef>
                <a:spcPts val="425"/>
              </a:spcBef>
              <a:buFont typeface="Wingdings" pitchFamily="2" charset="2"/>
              <a:buChar char="Ø"/>
            </a:pPr>
            <a:r>
              <a:rPr lang="en-US" altLang="zh-CN" sz="2400" b="1" dirty="0">
                <a:latin typeface="Times New Roman"/>
                <a:cs typeface="Times New Roman"/>
              </a:rPr>
              <a:t>TLP: </a:t>
            </a:r>
            <a:r>
              <a:rPr lang="en-US" altLang="zh-CN" sz="2400" dirty="0">
                <a:latin typeface="Times New Roman"/>
                <a:cs typeface="Times New Roman"/>
              </a:rPr>
              <a:t>Decompose a query into three parts (p, not p, p is null);</a:t>
            </a:r>
            <a:endParaRPr lang="en-US" altLang="zh-CN" sz="2400" b="1" dirty="0">
              <a:latin typeface="Times New Roman"/>
              <a:cs typeface="Times New Roman"/>
            </a:endParaRPr>
          </a:p>
          <a:p>
            <a:pPr marL="927100" marR="55880" lvl="1" indent="-457200">
              <a:spcBef>
                <a:spcPts val="425"/>
              </a:spcBef>
              <a:buFont typeface="Wingdings" pitchFamily="2" charset="2"/>
              <a:buChar char="Ø"/>
            </a:pPr>
            <a:r>
              <a:rPr lang="en-US" altLang="zh-CN" sz="2400" b="1" dirty="0">
                <a:latin typeface="Times New Roman"/>
                <a:cs typeface="Times New Roman"/>
              </a:rPr>
              <a:t>TQS: </a:t>
            </a:r>
            <a:r>
              <a:rPr lang="en-US" altLang="zh-CN" sz="2400" dirty="0">
                <a:latin typeface="Times New Roman"/>
                <a:cs typeface="Times New Roman"/>
              </a:rPr>
              <a:t>Provide a test oracle for join operators</a:t>
            </a:r>
            <a:r>
              <a:rPr lang="zh-CN" altLang="en-US" sz="2400" dirty="0">
                <a:latin typeface="Times New Roman"/>
                <a:cs typeface="Times New Roman"/>
              </a:rPr>
              <a:t> </a:t>
            </a:r>
            <a:r>
              <a:rPr lang="en-US" altLang="zh-CN" sz="2400" dirty="0">
                <a:latin typeface="Times New Roman"/>
                <a:cs typeface="Times New Roman"/>
              </a:rPr>
              <a:t>using</a:t>
            </a:r>
            <a:r>
              <a:rPr lang="zh-CN" altLang="en-US" sz="2400" dirty="0">
                <a:latin typeface="Times New Roman"/>
                <a:cs typeface="Times New Roman"/>
              </a:rPr>
              <a:t> </a:t>
            </a:r>
            <a:r>
              <a:rPr lang="en-US" altLang="zh-CN" sz="2400" dirty="0">
                <a:latin typeface="Times New Roman"/>
                <a:cs typeface="Times New Roman"/>
              </a:rPr>
              <a:t>database schema normalization;</a:t>
            </a:r>
            <a:endParaRPr lang="en-US" altLang="zh-CN" sz="2400" b="1" dirty="0">
              <a:latin typeface="Times New Roman"/>
              <a:cs typeface="Times New Roman"/>
            </a:endParaRPr>
          </a:p>
          <a:p>
            <a:pPr marL="927100" marR="55880" lvl="1" indent="-457200">
              <a:spcBef>
                <a:spcPts val="425"/>
              </a:spcBef>
              <a:buFont typeface="Wingdings" pitchFamily="2" charset="2"/>
              <a:buChar char="Ø"/>
            </a:pPr>
            <a:r>
              <a:rPr lang="en-US" altLang="zh-CN" sz="2400" b="1" dirty="0">
                <a:latin typeface="Times New Roman"/>
                <a:cs typeface="Times New Roman"/>
              </a:rPr>
              <a:t>PQS: </a:t>
            </a:r>
            <a:r>
              <a:rPr lang="en-US" altLang="zh-CN" sz="2400" dirty="0">
                <a:latin typeface="Times New Roman"/>
                <a:cs typeface="Times New Roman"/>
              </a:rPr>
              <a:t>Random join hints should have identical result;</a:t>
            </a:r>
          </a:p>
          <a:p>
            <a:pPr marL="927100" marR="55880" lvl="1" indent="-457200">
              <a:spcBef>
                <a:spcPts val="425"/>
              </a:spcBef>
              <a:buFont typeface="Wingdings" pitchFamily="2" charset="2"/>
              <a:buChar char="Ø"/>
            </a:pPr>
            <a:r>
              <a:rPr lang="en" altLang="zh-CN" sz="2400" b="1" spc="70" dirty="0">
                <a:latin typeface="Times New Roman"/>
                <a:cs typeface="Times New Roman"/>
              </a:rPr>
              <a:t>EET</a:t>
            </a:r>
            <a:r>
              <a:rPr lang="en-US" altLang="zh-CN" sz="2400" b="1" spc="70" dirty="0">
                <a:latin typeface="Times New Roman"/>
                <a:cs typeface="Times New Roman"/>
              </a:rPr>
              <a:t>: </a:t>
            </a:r>
            <a:r>
              <a:rPr lang="en-US" altLang="zh-CN" sz="2400" spc="70" dirty="0">
                <a:latin typeface="Times New Roman"/>
                <a:cs typeface="Times New Roman"/>
              </a:rPr>
              <a:t>Adding </a:t>
            </a:r>
            <a:r>
              <a:rPr lang="en-US" altLang="zh-CN" sz="2400" spc="70" dirty="0" err="1">
                <a:latin typeface="Times New Roman"/>
                <a:cs typeface="Times New Roman"/>
              </a:rPr>
              <a:t>boolean</a:t>
            </a:r>
            <a:r>
              <a:rPr lang="en-US" altLang="zh-CN" sz="2400" spc="70" dirty="0">
                <a:latin typeface="Times New Roman"/>
                <a:cs typeface="Times New Roman"/>
              </a:rPr>
              <a:t> expression.</a:t>
            </a:r>
            <a:endParaRPr lang="en-US" altLang="zh-CN" sz="2400" b="1" dirty="0">
              <a:latin typeface="Times New Roman"/>
              <a:cs typeface="Times New Roman"/>
            </a:endParaRPr>
          </a:p>
          <a:p>
            <a:pPr marL="469900" marR="55880" indent="-457200">
              <a:spcBef>
                <a:spcPts val="425"/>
              </a:spcBef>
              <a:buFont typeface="Wingdings" pitchFamily="2" charset="2"/>
              <a:buChar char="Ø"/>
            </a:pPr>
            <a:r>
              <a:rPr lang="en-US" altLang="zh-CN" sz="2800" b="1" dirty="0">
                <a:latin typeface="Times New Roman"/>
                <a:cs typeface="Times New Roman"/>
              </a:rPr>
              <a:t>Limitations:</a:t>
            </a:r>
          </a:p>
          <a:p>
            <a:pPr marL="927100" marR="55880" lvl="1" indent="-457200">
              <a:spcBef>
                <a:spcPts val="425"/>
              </a:spcBef>
              <a:buFont typeface="Wingdings" pitchFamily="2" charset="2"/>
              <a:buChar char="Ø"/>
            </a:pPr>
            <a:r>
              <a:rPr lang="en-US" altLang="zh-CN" sz="2400" dirty="0">
                <a:latin typeface="Times New Roman"/>
                <a:cs typeface="Times New Roman"/>
              </a:rPr>
              <a:t>None of these approaches support testing subqueries, an important feature that allows query nesting. </a:t>
            </a:r>
          </a:p>
        </p:txBody>
      </p: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Motivation</a:t>
            </a:r>
            <a:endParaRPr lang="zh-CN" altLang="en-US" sz="4400" b="1" dirty="0">
              <a:latin typeface="Arial Black" panose="020B0A0402010202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256BFC68-230E-329B-5DEE-1649BC4F0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674" y="2488850"/>
            <a:ext cx="3920326" cy="2978746"/>
          </a:xfrm>
          <a:prstGeom prst="rect">
            <a:avLst/>
          </a:prstGeom>
        </p:spPr>
      </p:pic>
      <p:sp>
        <p:nvSpPr>
          <p:cNvPr id="7" name="文本框 6">
            <a:extLst>
              <a:ext uri="{FF2B5EF4-FFF2-40B4-BE49-F238E27FC236}">
                <a16:creationId xmlns:a16="http://schemas.microsoft.com/office/drawing/2014/main" id="{9BA531A6-5999-C816-8892-D665CCD5666E}"/>
              </a:ext>
            </a:extLst>
          </p:cNvPr>
          <p:cNvSpPr txBox="1"/>
          <p:nvPr/>
        </p:nvSpPr>
        <p:spPr>
          <a:xfrm>
            <a:off x="8271674" y="5467596"/>
            <a:ext cx="3824030"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Fig.1 EET Example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93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F03E-D4EC-79CB-E257-09CE0E17CE3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E1BEE26-1F51-450D-C1A8-79C5C7C9936C}"/>
              </a:ext>
            </a:extLst>
          </p:cNvPr>
          <p:cNvSpPr/>
          <p:nvPr/>
        </p:nvSpPr>
        <p:spPr>
          <a:xfrm>
            <a:off x="490524" y="1101896"/>
            <a:ext cx="11448426" cy="3724096"/>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Predicate</a:t>
            </a:r>
          </a:p>
          <a:p>
            <a:pPr marL="927100" marR="55880" lvl="1" indent="-457200">
              <a:spcBef>
                <a:spcPts val="425"/>
              </a:spcBef>
              <a:buFont typeface="Wingdings" pitchFamily="2" charset="2"/>
              <a:buChar char="Ø"/>
            </a:pPr>
            <a:r>
              <a:rPr lang="en-US" altLang="zh-CN" sz="2000" dirty="0">
                <a:latin typeface="Times New Roman"/>
                <a:cs typeface="Times New Roman"/>
              </a:rPr>
              <a:t>A predicate is a Boolean expression that evaluates to TRUE, FALSE, or NULL when applied to given values or rows. </a:t>
            </a:r>
          </a:p>
          <a:p>
            <a:pPr marL="927100" marR="55880" lvl="1" indent="-457200">
              <a:spcBef>
                <a:spcPts val="425"/>
              </a:spcBef>
              <a:buFont typeface="Wingdings" pitchFamily="2" charset="2"/>
              <a:buChar char="Ø"/>
            </a:pPr>
            <a:r>
              <a:rPr lang="en-US" altLang="zh-CN" sz="2000" dirty="0">
                <a:latin typeface="Times New Roman"/>
                <a:cs typeface="Times New Roman"/>
              </a:rPr>
              <a:t>Predicates are used in various clauses of SQL, such as the WHERE clauses of SELECT, UPDATE, and DELETE, as well as the JOIN ON, HAVING, GROUP BY, and ORDER BY clauses of SELECT.</a:t>
            </a:r>
          </a:p>
          <a:p>
            <a:pPr marL="469900" marR="55880" indent="-457200">
              <a:spcBef>
                <a:spcPts val="425"/>
              </a:spcBef>
              <a:buFont typeface="Wingdings" pitchFamily="2" charset="2"/>
              <a:buChar char="Ø"/>
            </a:pPr>
            <a:r>
              <a:rPr lang="en-US" altLang="zh-CN" sz="2800" b="1" dirty="0">
                <a:latin typeface="Times New Roman"/>
                <a:cs typeface="Times New Roman"/>
              </a:rPr>
              <a:t>Subqueries</a:t>
            </a:r>
          </a:p>
          <a:p>
            <a:pPr marL="927100" marR="55880" lvl="1" indent="-457200">
              <a:spcBef>
                <a:spcPts val="425"/>
              </a:spcBef>
              <a:buFont typeface="Wingdings" pitchFamily="2" charset="2"/>
              <a:buChar char="Ø"/>
            </a:pPr>
            <a:r>
              <a:rPr lang="en-US" altLang="zh-CN" sz="2000" dirty="0">
                <a:latin typeface="Times New Roman"/>
                <a:cs typeface="Times New Roman"/>
              </a:rPr>
              <a:t>Correlated subqueries are SELECT queries nested within outer queries, referencing columns from the outer queries to construct their predicate.</a:t>
            </a:r>
          </a:p>
          <a:p>
            <a:pPr marL="927100" marR="55880" lvl="1" indent="-457200">
              <a:spcBef>
                <a:spcPts val="425"/>
              </a:spcBef>
              <a:buFont typeface="Wingdings" pitchFamily="2" charset="2"/>
              <a:buChar char="Ø"/>
            </a:pPr>
            <a:r>
              <a:rPr lang="en-US" altLang="zh-CN" sz="2000" dirty="0">
                <a:latin typeface="Times New Roman"/>
                <a:cs typeface="Times New Roman"/>
              </a:rPr>
              <a:t>Non-correlated subqueries do not reference columns in the outer query and are evaluated once in execution.</a:t>
            </a:r>
          </a:p>
        </p:txBody>
      </p:sp>
      <p:sp>
        <p:nvSpPr>
          <p:cNvPr id="9" name="矩形: 圆角 8">
            <a:extLst>
              <a:ext uri="{FF2B5EF4-FFF2-40B4-BE49-F238E27FC236}">
                <a16:creationId xmlns:a16="http://schemas.microsoft.com/office/drawing/2014/main" id="{80ED074B-EF05-2B28-60B9-8114FFB2D7A0}"/>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19E5DE-C192-B59B-5501-E949F61DC8B7}"/>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01F18AF-4442-1741-7247-168A611AEC91}"/>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a:t>
            </a:r>
            <a:endParaRPr lang="zh-CN" altLang="en-US" sz="4400" b="1" dirty="0">
              <a:latin typeface="Arial Black" panose="020B0A0402010202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EF451AD5-8658-C770-9BE9-5E761BBAC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799" y="4716641"/>
            <a:ext cx="6711201" cy="1886391"/>
          </a:xfrm>
          <a:prstGeom prst="rect">
            <a:avLst/>
          </a:prstGeom>
        </p:spPr>
      </p:pic>
      <p:sp>
        <p:nvSpPr>
          <p:cNvPr id="4" name="文本框 3">
            <a:extLst>
              <a:ext uri="{FF2B5EF4-FFF2-40B4-BE49-F238E27FC236}">
                <a16:creationId xmlns:a16="http://schemas.microsoft.com/office/drawing/2014/main" id="{1BE51222-F2A5-9D27-CD38-E0746C2D7F11}"/>
              </a:ext>
            </a:extLst>
          </p:cNvPr>
          <p:cNvSpPr txBox="1"/>
          <p:nvPr/>
        </p:nvSpPr>
        <p:spPr>
          <a:xfrm>
            <a:off x="-1604" y="5432938"/>
            <a:ext cx="6097604" cy="646331"/>
          </a:xfrm>
          <a:prstGeom prst="rect">
            <a:avLst/>
          </a:prstGeom>
          <a:noFill/>
        </p:spPr>
        <p:txBody>
          <a:bodyPr wrap="square">
            <a:spAutoFit/>
          </a:bodyPr>
          <a:lstStyle/>
          <a:p>
            <a:r>
              <a:rPr lang="en" altLang="zh-CN" b="0" i="0" dirty="0">
                <a:solidFill>
                  <a:srgbClr val="0000FF"/>
                </a:solidFill>
                <a:effectLst/>
                <a:latin typeface="Courier New" panose="02070309020205020404" pitchFamily="49" charset="0"/>
              </a:rPr>
              <a:t>SELECT</a:t>
            </a:r>
            <a:r>
              <a:rPr lang="en" altLang="zh-CN" b="0" i="0" dirty="0">
                <a:solidFill>
                  <a:srgbClr val="444444"/>
                </a:solidFill>
                <a:effectLst/>
                <a:latin typeface="Courier New" panose="02070309020205020404" pitchFamily="49" charset="0"/>
              </a:rPr>
              <a:t> </a:t>
            </a:r>
            <a:r>
              <a:rPr lang="en" altLang="zh-CN" b="0" i="0" dirty="0">
                <a:solidFill>
                  <a:srgbClr val="AB5656"/>
                </a:solidFill>
                <a:effectLst/>
                <a:latin typeface="Courier New" panose="02070309020205020404" pitchFamily="49" charset="0"/>
              </a:rPr>
              <a: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FROM</a:t>
            </a:r>
            <a:r>
              <a:rPr lang="en" altLang="zh-CN" b="0" i="0" dirty="0">
                <a:solidFill>
                  <a:srgbClr val="444444"/>
                </a:solidFill>
                <a:effectLst/>
                <a:latin typeface="Courier New" panose="02070309020205020404" pitchFamily="49" charset="0"/>
              </a:rPr>
              <a:t> employees </a:t>
            </a:r>
            <a:r>
              <a:rPr lang="en" altLang="zh-CN" b="0" i="0" dirty="0">
                <a:solidFill>
                  <a:srgbClr val="0000FF"/>
                </a:solidFill>
                <a:effectLst/>
                <a:latin typeface="Courier New" panose="02070309020205020404" pitchFamily="49" charset="0"/>
              </a:rPr>
              <a:t>WHERE</a:t>
            </a:r>
            <a:r>
              <a:rPr lang="en" altLang="zh-CN" b="0" i="0" dirty="0">
                <a:solidFill>
                  <a:srgbClr val="444444"/>
                </a:solidFill>
                <a:effectLst/>
                <a:latin typeface="Courier New" panose="02070309020205020404" pitchFamily="49" charset="0"/>
              </a:rPr>
              <a:t> salary </a:t>
            </a:r>
            <a:r>
              <a:rPr lang="en" altLang="zh-CN" b="0" i="0" dirty="0">
                <a:solidFill>
                  <a:srgbClr val="AB5656"/>
                </a:solidFill>
                <a:effectLst/>
                <a:latin typeface="Courier New" panose="02070309020205020404" pitchFamily="49" charset="0"/>
              </a:rPr>
              <a:t>&gt;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SELECT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AVG</a:t>
            </a:r>
            <a:r>
              <a:rPr lang="en" altLang="zh-CN" b="0" i="0" dirty="0">
                <a:solidFill>
                  <a:srgbClr val="444444"/>
                </a:solidFill>
                <a:effectLst/>
                <a:latin typeface="Courier New" panose="02070309020205020404" pitchFamily="49" charset="0"/>
              </a:rPr>
              <a:t>(salary) </a:t>
            </a:r>
            <a:r>
              <a:rPr lang="en" altLang="zh-CN" b="0" i="0" dirty="0">
                <a:solidFill>
                  <a:srgbClr val="0000FF"/>
                </a:solidFill>
                <a:effectLst/>
                <a:latin typeface="Courier New" panose="02070309020205020404" pitchFamily="49" charset="0"/>
              </a:rPr>
              <a:t>FROM</a:t>
            </a:r>
            <a:r>
              <a:rPr lang="en" altLang="zh-CN" b="0" i="0" dirty="0">
                <a:solidFill>
                  <a:srgbClr val="444444"/>
                </a:solidFill>
                <a:effectLst/>
                <a:latin typeface="Courier New" panose="02070309020205020404" pitchFamily="49" charset="0"/>
              </a:rPr>
              <a:t> employees);</a:t>
            </a:r>
            <a:endParaRPr lang="zh-CN" altLang="en-US" dirty="0"/>
          </a:p>
        </p:txBody>
      </p:sp>
      <p:sp>
        <p:nvSpPr>
          <p:cNvPr id="7" name="文本框 6">
            <a:extLst>
              <a:ext uri="{FF2B5EF4-FFF2-40B4-BE49-F238E27FC236}">
                <a16:creationId xmlns:a16="http://schemas.microsoft.com/office/drawing/2014/main" id="{341029C6-1F84-4144-B347-F59AC0FF2760}"/>
              </a:ext>
            </a:extLst>
          </p:cNvPr>
          <p:cNvSpPr txBox="1"/>
          <p:nvPr/>
        </p:nvSpPr>
        <p:spPr>
          <a:xfrm>
            <a:off x="175660" y="4825992"/>
            <a:ext cx="4829477" cy="646331"/>
          </a:xfrm>
          <a:prstGeom prst="rect">
            <a:avLst/>
          </a:prstGeom>
          <a:noFill/>
        </p:spPr>
        <p:txBody>
          <a:bodyPr wrap="square">
            <a:spAutoFit/>
          </a:bodyPr>
          <a:lstStyle/>
          <a:p>
            <a:pPr algn="ctr"/>
            <a:r>
              <a:rPr lang="zh-CN" altLang="en-US" b="0" i="0" dirty="0">
                <a:solidFill>
                  <a:srgbClr val="000000"/>
                </a:solidFill>
                <a:effectLst/>
                <a:latin typeface="Kaiti SC" panose="02010600040101010101" pitchFamily="2" charset="-122"/>
                <a:ea typeface="Kaiti SC" panose="02010600040101010101" pitchFamily="2" charset="-122"/>
              </a:rPr>
              <a:t>非相关子查询：</a:t>
            </a:r>
            <a:endParaRPr lang="en-US" altLang="zh-CN" b="0" i="0" dirty="0">
              <a:solidFill>
                <a:srgbClr val="000000"/>
              </a:solidFill>
              <a:effectLst/>
              <a:latin typeface="Kaiti SC" panose="02010600040101010101" pitchFamily="2" charset="-122"/>
              <a:ea typeface="Kaiti SC" panose="02010600040101010101" pitchFamily="2" charset="-122"/>
            </a:endParaRPr>
          </a:p>
          <a:p>
            <a:pPr algn="ctr"/>
            <a:r>
              <a:rPr lang="zh-CN" altLang="en-US" b="0" i="0" dirty="0">
                <a:solidFill>
                  <a:srgbClr val="000000"/>
                </a:solidFill>
                <a:effectLst/>
                <a:latin typeface="Kaiti SC" panose="02010600040101010101" pitchFamily="2" charset="-122"/>
                <a:ea typeface="Kaiti SC" panose="02010600040101010101" pitchFamily="2" charset="-122"/>
              </a:rPr>
              <a:t>获取所有员工中工资大于平均工资的员工信息</a:t>
            </a:r>
          </a:p>
        </p:txBody>
      </p:sp>
    </p:spTree>
    <p:extLst>
      <p:ext uri="{BB962C8B-B14F-4D97-AF65-F5344CB8AC3E}">
        <p14:creationId xmlns:p14="http://schemas.microsoft.com/office/powerpoint/2010/main" val="418571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997FE-80DB-EF6F-43CA-4F1AAA03EDA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069A8F6-4E55-FE80-2774-B3D17F01AC95}"/>
              </a:ext>
            </a:extLst>
          </p:cNvPr>
          <p:cNvSpPr/>
          <p:nvPr/>
        </p:nvSpPr>
        <p:spPr>
          <a:xfrm>
            <a:off x="490524" y="1101896"/>
            <a:ext cx="11342888" cy="2698175"/>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SQL CASE expression</a:t>
            </a:r>
          </a:p>
          <a:p>
            <a:pPr marL="927100" marR="55880" lvl="1" indent="-457200">
              <a:spcBef>
                <a:spcPts val="425"/>
              </a:spcBef>
              <a:buFont typeface="Wingdings" pitchFamily="2" charset="2"/>
              <a:buChar char="Ø"/>
            </a:pPr>
            <a:r>
              <a:rPr lang="en-US" altLang="zh-CN" sz="2000" dirty="0">
                <a:latin typeface="Times New Roman"/>
                <a:cs typeface="Times New Roman"/>
              </a:rPr>
              <a:t>The CASE expression is a feature of SQL to process if / then logic. </a:t>
            </a:r>
          </a:p>
          <a:p>
            <a:pPr marL="469900" marR="55880" indent="-457200">
              <a:spcBef>
                <a:spcPts val="425"/>
              </a:spcBef>
              <a:buFont typeface="Wingdings" pitchFamily="2" charset="2"/>
              <a:buChar char="Ø"/>
            </a:pPr>
            <a:r>
              <a:rPr lang="en-US" altLang="zh-CN" sz="2800" b="1" dirty="0">
                <a:latin typeface="Times New Roman"/>
                <a:cs typeface="Times New Roman"/>
              </a:rPr>
              <a:t>Metamorphic testing</a:t>
            </a:r>
          </a:p>
          <a:p>
            <a:pPr marL="927100" marR="55880" lvl="1" indent="-457200">
              <a:spcBef>
                <a:spcPts val="425"/>
              </a:spcBef>
              <a:buFont typeface="Wingdings" pitchFamily="2" charset="2"/>
              <a:buChar char="Ø"/>
            </a:pPr>
            <a:r>
              <a:rPr lang="en-US" altLang="zh-CN" sz="2000" dirty="0">
                <a:latin typeface="Times New Roman"/>
                <a:cs typeface="Times New Roman"/>
              </a:rPr>
              <a:t>Formally, given an input 𝐼 and 𝑃 (𝐼) = 𝑂, where 𝑃 is the program under test, a follow-up input 𝐼′ is derived, so that a known relationship between 𝑂 and 𝑃 (𝐼′) = 𝑂′ is validated.</a:t>
            </a:r>
          </a:p>
          <a:p>
            <a:pPr marL="927100" marR="55880" lvl="1" indent="-457200">
              <a:spcBef>
                <a:spcPts val="425"/>
              </a:spcBef>
              <a:buFont typeface="Wingdings" pitchFamily="2" charset="2"/>
              <a:buChar char="Ø"/>
            </a:pPr>
            <a:r>
              <a:rPr lang="en-US" altLang="zh-CN" sz="2000" dirty="0">
                <a:latin typeface="Times New Roman"/>
                <a:cs typeface="Times New Roman"/>
              </a:rPr>
              <a:t>The core challenge is to identify a so-called metamorphic relation that derives the follow-up input 𝐼′ and relates the outputs 𝑂 and 𝑂′.</a:t>
            </a:r>
          </a:p>
        </p:txBody>
      </p:sp>
      <p:sp>
        <p:nvSpPr>
          <p:cNvPr id="9" name="矩形: 圆角 8">
            <a:extLst>
              <a:ext uri="{FF2B5EF4-FFF2-40B4-BE49-F238E27FC236}">
                <a16:creationId xmlns:a16="http://schemas.microsoft.com/office/drawing/2014/main" id="{E74BFAA3-56FC-CD20-749E-D839BE8E614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3F3E341-B424-1EF7-2777-06F5066B8C16}"/>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015871A-08F9-5894-3EDC-43F41B724650}"/>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D52E6024-F7BB-4196-AC61-5D712D2B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31" y="3800071"/>
            <a:ext cx="9744468" cy="2234969"/>
          </a:xfrm>
          <a:prstGeom prst="rect">
            <a:avLst/>
          </a:prstGeom>
        </p:spPr>
      </p:pic>
    </p:spTree>
    <p:extLst>
      <p:ext uri="{BB962C8B-B14F-4D97-AF65-F5344CB8AC3E}">
        <p14:creationId xmlns:p14="http://schemas.microsoft.com/office/powerpoint/2010/main" val="272191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C050C-1A10-619A-91F0-C1DC6C3E257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52EACB0A-C031-037A-88E4-BF6D140C4716}"/>
              </a:ext>
            </a:extLst>
          </p:cNvPr>
          <p:cNvSpPr/>
          <p:nvPr/>
        </p:nvSpPr>
        <p:spPr>
          <a:xfrm>
            <a:off x="512040" y="1082573"/>
            <a:ext cx="11342888" cy="4934684"/>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Constant folding</a:t>
            </a:r>
          </a:p>
          <a:p>
            <a:pPr marL="927100" marR="55880" lvl="1" indent="-457200">
              <a:spcBef>
                <a:spcPts val="425"/>
              </a:spcBef>
              <a:buFont typeface="Wingdings" pitchFamily="2" charset="2"/>
              <a:buChar char="Ø"/>
            </a:pPr>
            <a:r>
              <a:rPr lang="en-US" altLang="zh-CN" sz="2000" dirty="0">
                <a:latin typeface="Times New Roman"/>
                <a:cs typeface="Times New Roman"/>
              </a:rPr>
              <a:t>It is a well-known compiler optimization that evaluates constant expressions at compile time, rather than computing them at run time. </a:t>
            </a:r>
          </a:p>
          <a:p>
            <a:pPr marL="927100" marR="55880" lvl="1" indent="-457200">
              <a:spcBef>
                <a:spcPts val="425"/>
              </a:spcBef>
              <a:buFont typeface="Wingdings" pitchFamily="2" charset="2"/>
              <a:buChar char="Ø"/>
            </a:pPr>
            <a:r>
              <a:rPr lang="en-US" altLang="zh-CN" sz="2000" dirty="0">
                <a:latin typeface="Times New Roman"/>
                <a:cs typeface="Times New Roman"/>
              </a:rPr>
              <a:t>For example, it evaluates the statement </a:t>
            </a:r>
            <a:r>
              <a:rPr lang="en-US" altLang="zh-CN" sz="2000" dirty="0" err="1">
                <a:latin typeface="Times New Roman"/>
                <a:cs typeface="Times New Roman"/>
              </a:rPr>
              <a:t>i</a:t>
            </a:r>
            <a:r>
              <a:rPr lang="en-US" altLang="zh-CN" sz="2000" dirty="0">
                <a:latin typeface="Times New Roman"/>
                <a:cs typeface="Times New Roman"/>
              </a:rPr>
              <a:t> = 1 + 2 + 3; to </a:t>
            </a:r>
            <a:r>
              <a:rPr lang="en-US" altLang="zh-CN" sz="2000" dirty="0" err="1">
                <a:latin typeface="Times New Roman"/>
                <a:cs typeface="Times New Roman"/>
              </a:rPr>
              <a:t>i</a:t>
            </a:r>
            <a:r>
              <a:rPr lang="en-US" altLang="zh-CN" sz="2000" dirty="0">
                <a:latin typeface="Times New Roman"/>
                <a:cs typeface="Times New Roman"/>
              </a:rPr>
              <a:t> = 6; at compile time.</a:t>
            </a:r>
          </a:p>
          <a:p>
            <a:pPr marL="469900" marR="55880" indent="-457200">
              <a:spcBef>
                <a:spcPts val="425"/>
              </a:spcBef>
              <a:buFont typeface="Wingdings" pitchFamily="2" charset="2"/>
              <a:buChar char="Ø"/>
            </a:pPr>
            <a:r>
              <a:rPr lang="en-US" altLang="zh-CN" sz="2800" b="1" dirty="0">
                <a:latin typeface="Times New Roman"/>
                <a:cs typeface="Times New Roman"/>
              </a:rPr>
              <a:t>Constant propagation</a:t>
            </a:r>
          </a:p>
          <a:p>
            <a:pPr marL="927100" marR="55880" lvl="1" indent="-457200">
              <a:spcBef>
                <a:spcPts val="425"/>
              </a:spcBef>
              <a:buFont typeface="Wingdings" pitchFamily="2" charset="2"/>
              <a:buChar char="Ø"/>
            </a:pPr>
            <a:r>
              <a:rPr lang="en-US" altLang="zh-CN" sz="2000" dirty="0">
                <a:latin typeface="Times New Roman"/>
                <a:cs typeface="Times New Roman"/>
              </a:rPr>
              <a:t>Through reachability analysis, it determines constant values for variables by assessing their reachability at specific program points.</a:t>
            </a:r>
          </a:p>
          <a:p>
            <a:pPr marL="927100" marR="55880" lvl="1" indent="-457200">
              <a:spcBef>
                <a:spcPts val="425"/>
              </a:spcBef>
              <a:buFont typeface="Wingdings" pitchFamily="2" charset="2"/>
              <a:buChar char="Ø"/>
            </a:pPr>
            <a:r>
              <a:rPr lang="en-US" altLang="zh-CN" sz="2000" dirty="0">
                <a:latin typeface="Times New Roman"/>
                <a:cs typeface="Times New Roman"/>
              </a:rPr>
              <a:t>For example, the statement sequence a = 1; </a:t>
            </a:r>
            <a:r>
              <a:rPr lang="en-US" altLang="zh-CN" sz="2000" dirty="0" err="1">
                <a:latin typeface="Times New Roman"/>
                <a:cs typeface="Times New Roman"/>
              </a:rPr>
              <a:t>i</a:t>
            </a:r>
            <a:r>
              <a:rPr lang="en-US" altLang="zh-CN" sz="2000" dirty="0">
                <a:latin typeface="Times New Roman"/>
                <a:cs typeface="Times New Roman"/>
              </a:rPr>
              <a:t> = a + 2 + 3; can be optimized to </a:t>
            </a:r>
            <a:r>
              <a:rPr lang="en-US" altLang="zh-CN" sz="2000" dirty="0" err="1">
                <a:latin typeface="Times New Roman"/>
                <a:cs typeface="Times New Roman"/>
              </a:rPr>
              <a:t>i</a:t>
            </a:r>
            <a:r>
              <a:rPr lang="en-US" altLang="zh-CN" sz="2000" dirty="0">
                <a:latin typeface="Times New Roman"/>
                <a:cs typeface="Times New Roman"/>
              </a:rPr>
              <a:t> = 6;.</a:t>
            </a:r>
          </a:p>
          <a:p>
            <a:pPr marL="469900" marR="55880" indent="-457200">
              <a:spcBef>
                <a:spcPts val="425"/>
              </a:spcBef>
              <a:buFont typeface="Wingdings" pitchFamily="2" charset="2"/>
              <a:buChar char="Ø"/>
            </a:pPr>
            <a:r>
              <a:rPr lang="en-US" altLang="zh-CN" sz="2800" b="1" dirty="0">
                <a:latin typeface="Times New Roman"/>
                <a:cs typeface="Times New Roman"/>
              </a:rPr>
              <a:t>Key Insights</a:t>
            </a:r>
          </a:p>
          <a:p>
            <a:pPr marL="927100" marR="55880" lvl="1" indent="-457200">
              <a:spcBef>
                <a:spcPts val="425"/>
              </a:spcBef>
              <a:buFont typeface="Wingdings" pitchFamily="2" charset="2"/>
              <a:buChar char="Ø"/>
            </a:pPr>
            <a:r>
              <a:rPr lang="en-US" altLang="zh-CN" sz="2000" dirty="0">
                <a:latin typeface="Times New Roman"/>
                <a:cs typeface="Times New Roman"/>
              </a:rPr>
              <a:t>Within an SQL query, by assuming a constant database state and given query, we can apply constant folding and constant propagation to a specific expression in a predicate, assuming that the query’s result remains unchanged.</a:t>
            </a:r>
          </a:p>
          <a:p>
            <a:pPr marL="927100" marR="55880" lvl="1" indent="-457200">
              <a:spcBef>
                <a:spcPts val="425"/>
              </a:spcBef>
              <a:buFont typeface="Wingdings" pitchFamily="2" charset="2"/>
              <a:buChar char="Ø"/>
            </a:pPr>
            <a:r>
              <a:rPr lang="en-US" altLang="zh-CN" sz="2000" b="1" dirty="0">
                <a:solidFill>
                  <a:srgbClr val="C00000"/>
                </a:solidFill>
                <a:latin typeface="Times New Roman"/>
                <a:cs typeface="Times New Roman"/>
              </a:rPr>
              <a:t>Any discrepancy in the results of these two queries indicates a potential bug.</a:t>
            </a:r>
          </a:p>
        </p:txBody>
      </p:sp>
      <p:sp>
        <p:nvSpPr>
          <p:cNvPr id="9" name="矩形: 圆角 8">
            <a:extLst>
              <a:ext uri="{FF2B5EF4-FFF2-40B4-BE49-F238E27FC236}">
                <a16:creationId xmlns:a16="http://schemas.microsoft.com/office/drawing/2014/main" id="{50A9DF57-5F4C-4AA1-8C55-CCC52DEE197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37D0747-446D-6566-EC5F-ACB6500825A5}"/>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EBC37BA-2A4A-4CF8-209F-245C415C9C0F}"/>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Observations</a:t>
            </a:r>
            <a:endParaRPr lang="zh-CN" altLang="en-US" sz="4400" b="1" dirty="0">
              <a:latin typeface="Arial Black" panose="020B0A04020102020204" pitchFamily="34" charset="0"/>
              <a:cs typeface="Calibri" panose="020F0502020204030204" pitchFamily="34" charset="0"/>
            </a:endParaRPr>
          </a:p>
        </p:txBody>
      </p:sp>
    </p:spTree>
    <p:extLst>
      <p:ext uri="{BB962C8B-B14F-4D97-AF65-F5344CB8AC3E}">
        <p14:creationId xmlns:p14="http://schemas.microsoft.com/office/powerpoint/2010/main" val="318392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468BA-F881-1D9A-5952-E76BB141BC57}"/>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7F4DC5DC-933C-6756-FA01-AEBD1E915146}"/>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E2D05D1-104D-90FE-88D1-EEDDF6FC0D3B}"/>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92F6C2E-740B-9FF0-07F8-352CD4F20D5F}"/>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Overview</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30C5F899-DEB8-BFAB-E7C2-217DBC850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29" y="1248937"/>
            <a:ext cx="11421142" cy="4123788"/>
          </a:xfrm>
          <a:prstGeom prst="rect">
            <a:avLst/>
          </a:prstGeom>
        </p:spPr>
      </p:pic>
      <p:sp>
        <p:nvSpPr>
          <p:cNvPr id="5" name="文本框 4">
            <a:extLst>
              <a:ext uri="{FF2B5EF4-FFF2-40B4-BE49-F238E27FC236}">
                <a16:creationId xmlns:a16="http://schemas.microsoft.com/office/drawing/2014/main" id="{43DD4975-30BF-3500-3753-17C64EFEB33E}"/>
              </a:ext>
            </a:extLst>
          </p:cNvPr>
          <p:cNvSpPr txBox="1"/>
          <p:nvPr/>
        </p:nvSpPr>
        <p:spPr>
          <a:xfrm>
            <a:off x="496842" y="5618081"/>
            <a:ext cx="11820286" cy="974626"/>
          </a:xfrm>
          <a:prstGeom prst="rect">
            <a:avLst/>
          </a:prstGeom>
          <a:noFill/>
        </p:spPr>
        <p:txBody>
          <a:bodyPr wrap="square">
            <a:spAutoFit/>
          </a:bodyPr>
          <a:lstStyle/>
          <a:p>
            <a:pPr marL="12700" marR="55880">
              <a:spcBef>
                <a:spcPts val="425"/>
              </a:spcBef>
            </a:pPr>
            <a:r>
              <a:rPr lang="en-US" altLang="zh-CN" sz="1800" spc="70" dirty="0">
                <a:solidFill>
                  <a:srgbClr val="C00000"/>
                </a:solidFill>
                <a:latin typeface="Times New Roman"/>
                <a:cs typeface="Times New Roman"/>
              </a:rPr>
              <a:t>The </a:t>
            </a:r>
            <a:r>
              <a:rPr lang="en-US" altLang="zh-CN" sz="1800" b="1" spc="70" dirty="0">
                <a:solidFill>
                  <a:srgbClr val="C00000"/>
                </a:solidFill>
                <a:latin typeface="Times New Roman"/>
                <a:cs typeface="Times New Roman"/>
              </a:rPr>
              <a:t>original</a:t>
            </a:r>
            <a:r>
              <a:rPr lang="en-US" altLang="zh-CN" sz="1800" spc="70" dirty="0">
                <a:solidFill>
                  <a:srgbClr val="C00000"/>
                </a:solidFill>
                <a:latin typeface="Times New Roman"/>
                <a:cs typeface="Times New Roman"/>
              </a:rPr>
              <a:t> query includes the randomly generated predicate</a:t>
            </a:r>
            <a:r>
              <a:rPr lang="en-US" altLang="zh-CN" spc="70" dirty="0">
                <a:solidFill>
                  <a:srgbClr val="C00000"/>
                </a:solidFill>
                <a:latin typeface="Times New Roman"/>
                <a:cs typeface="Times New Roman"/>
              </a:rPr>
              <a:t>.</a:t>
            </a:r>
          </a:p>
          <a:p>
            <a:pPr marL="12700" marR="55880">
              <a:spcBef>
                <a:spcPts val="425"/>
              </a:spcBef>
            </a:pPr>
            <a:r>
              <a:rPr lang="en-US" altLang="zh-CN" sz="1800" spc="70" dirty="0">
                <a:solidFill>
                  <a:srgbClr val="C00000"/>
                </a:solidFill>
                <a:latin typeface="Times New Roman"/>
                <a:cs typeface="Times New Roman"/>
              </a:rPr>
              <a:t>The </a:t>
            </a:r>
            <a:r>
              <a:rPr lang="en-US" altLang="zh-CN" sz="1800" b="1" spc="70" dirty="0">
                <a:solidFill>
                  <a:srgbClr val="C00000"/>
                </a:solidFill>
                <a:latin typeface="Times New Roman"/>
                <a:cs typeface="Times New Roman"/>
              </a:rPr>
              <a:t>folded</a:t>
            </a:r>
            <a:r>
              <a:rPr lang="en-US" altLang="zh-CN" sz="1800" spc="70" dirty="0">
                <a:solidFill>
                  <a:srgbClr val="C00000"/>
                </a:solidFill>
                <a:latin typeface="Times New Roman"/>
                <a:cs typeface="Times New Roman"/>
              </a:rPr>
              <a:t> query is derived by substituting the predicate in the original query with the corresponding constant-folded predicate.</a:t>
            </a:r>
            <a:endParaRPr lang="en-US" altLang="zh-CN" sz="1400" dirty="0">
              <a:solidFill>
                <a:srgbClr val="C00000"/>
              </a:solidFill>
              <a:latin typeface="Times New Roman"/>
              <a:cs typeface="Times New Roman"/>
            </a:endParaRPr>
          </a:p>
        </p:txBody>
      </p:sp>
    </p:spTree>
    <p:extLst>
      <p:ext uri="{BB962C8B-B14F-4D97-AF65-F5344CB8AC3E}">
        <p14:creationId xmlns:p14="http://schemas.microsoft.com/office/powerpoint/2010/main" val="88525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35F0A-0063-1B9F-142A-554BD381D0AF}"/>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F200E480-8257-DB02-6FF2-91787632E1BF}"/>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5900C86-AC31-6527-F39D-27997B3BFE36}"/>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03D7025-FC9D-3E7E-C7CF-51F14795AFE8}"/>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Algorithm Sketch</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BC88510E-8736-DDF2-07D3-782357D04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441" y="914404"/>
            <a:ext cx="5958442" cy="5771478"/>
          </a:xfrm>
          <a:prstGeom prst="rect">
            <a:avLst/>
          </a:prstGeom>
        </p:spPr>
      </p:pic>
    </p:spTree>
    <p:extLst>
      <p:ext uri="{BB962C8B-B14F-4D97-AF65-F5344CB8AC3E}">
        <p14:creationId xmlns:p14="http://schemas.microsoft.com/office/powerpoint/2010/main" val="17988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4A4C-D47D-0CDC-3CED-69E304FCAA84}"/>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DB11647-03E0-2359-10FA-6FD99ADA181A}"/>
              </a:ext>
            </a:extLst>
          </p:cNvPr>
          <p:cNvSpPr/>
          <p:nvPr/>
        </p:nvSpPr>
        <p:spPr>
          <a:xfrm>
            <a:off x="512040" y="1082573"/>
            <a:ext cx="11342888" cy="2749471"/>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Case1</a:t>
            </a:r>
            <a:r>
              <a:rPr lang="zh-CN" altLang="en-US" sz="2800" b="1" dirty="0">
                <a:latin typeface="Times New Roman"/>
                <a:cs typeface="Times New Roman"/>
              </a:rPr>
              <a:t>：</a:t>
            </a:r>
            <a:r>
              <a:rPr lang="en-US" altLang="zh-CN" sz="2800" b="1" spc="70" dirty="0">
                <a:latin typeface="Times New Roman"/>
                <a:cs typeface="Times New Roman"/>
              </a:rPr>
              <a:t>The expression 𝜙 has no column references</a:t>
            </a:r>
          </a:p>
          <a:p>
            <a:pPr marL="927100" marR="55880" lvl="1" indent="-457200">
              <a:spcBef>
                <a:spcPts val="425"/>
              </a:spcBef>
              <a:buFont typeface="Wingdings" pitchFamily="2" charset="2"/>
              <a:buChar char="Ø"/>
            </a:pPr>
            <a:r>
              <a:rPr lang="en-US" altLang="zh-CN" sz="2000" dirty="0">
                <a:latin typeface="Times New Roman"/>
                <a:cs typeface="Times New Roman"/>
              </a:rPr>
              <a:t>It is a constant expression that always yields a constant value.</a:t>
            </a:r>
          </a:p>
          <a:p>
            <a:pPr marL="927100" marR="55880" lvl="1" indent="-457200">
              <a:spcBef>
                <a:spcPts val="425"/>
              </a:spcBef>
              <a:buFont typeface="Wingdings" pitchFamily="2" charset="2"/>
              <a:buChar char="Ø"/>
            </a:pPr>
            <a:r>
              <a:rPr lang="en-US" altLang="zh-CN" sz="2000" dirty="0">
                <a:latin typeface="Times New Roman"/>
                <a:cs typeface="Times New Roman"/>
              </a:rPr>
              <a:t>For example, the independent expression LENGTH ( "</a:t>
            </a:r>
            <a:r>
              <a:rPr lang="en-US" altLang="zh-CN" sz="2000" dirty="0" err="1">
                <a:latin typeface="Times New Roman"/>
                <a:cs typeface="Times New Roman"/>
              </a:rPr>
              <a:t>abc</a:t>
            </a:r>
            <a:r>
              <a:rPr lang="en-US" altLang="zh-CN" sz="2000" dirty="0">
                <a:latin typeface="Times New Roman"/>
                <a:cs typeface="Times New Roman"/>
              </a:rPr>
              <a:t>" ) &gt; 5 shown is used in a SELECT statement to derive its results.</a:t>
            </a:r>
          </a:p>
          <a:p>
            <a:pPr marL="469900" marR="55880" indent="-457200">
              <a:spcBef>
                <a:spcPts val="425"/>
              </a:spcBef>
              <a:buFont typeface="Wingdings" pitchFamily="2" charset="2"/>
              <a:buChar char="Ø"/>
            </a:pPr>
            <a:r>
              <a:rPr lang="en-US" altLang="zh-CN" sz="2800" b="1" dirty="0">
                <a:latin typeface="Times New Roman"/>
                <a:cs typeface="Times New Roman"/>
              </a:rPr>
              <a:t>Case2</a:t>
            </a:r>
            <a:r>
              <a:rPr lang="zh-CN" altLang="en-US" sz="2800" b="1" dirty="0">
                <a:latin typeface="Times New Roman"/>
                <a:cs typeface="Times New Roman"/>
              </a:rPr>
              <a:t>：</a:t>
            </a:r>
            <a:r>
              <a:rPr lang="en" altLang="zh-CN" sz="2800" b="1" dirty="0">
                <a:latin typeface="Times New Roman"/>
                <a:cs typeface="Times New Roman"/>
              </a:rPr>
              <a:t>The expression 𝜙 is a non-correlated subquery</a:t>
            </a:r>
            <a:endParaRPr lang="en-US" altLang="zh-CN" sz="2800" b="1" dirty="0">
              <a:latin typeface="Times New Roman"/>
              <a:cs typeface="Times New Roman"/>
            </a:endParaRPr>
          </a:p>
          <a:p>
            <a:pPr marL="927100" marR="55880" lvl="1" indent="-457200">
              <a:spcBef>
                <a:spcPts val="425"/>
              </a:spcBef>
              <a:buFont typeface="Wingdings" pitchFamily="2" charset="2"/>
              <a:buChar char="Ø"/>
            </a:pPr>
            <a:r>
              <a:rPr lang="en-US" altLang="zh-CN" sz="2000" dirty="0">
                <a:latin typeface="Times New Roman"/>
                <a:cs typeface="Times New Roman"/>
              </a:rPr>
              <a:t>It computes a constant result assuming a fixed database state.</a:t>
            </a:r>
          </a:p>
          <a:p>
            <a:pPr marL="927100" marR="55880" lvl="1" indent="-457200">
              <a:spcBef>
                <a:spcPts val="425"/>
              </a:spcBef>
              <a:buFont typeface="Wingdings" pitchFamily="2" charset="2"/>
              <a:buChar char="Ø"/>
            </a:pPr>
            <a:r>
              <a:rPr lang="en-US" altLang="zh-CN" sz="2000" dirty="0">
                <a:latin typeface="Times New Roman"/>
                <a:cs typeface="Times New Roman"/>
              </a:rPr>
              <a:t>The subquery of query returns the same result regardless of the outer query’s result.</a:t>
            </a:r>
          </a:p>
        </p:txBody>
      </p:sp>
      <p:sp>
        <p:nvSpPr>
          <p:cNvPr id="9" name="矩形: 圆角 8">
            <a:extLst>
              <a:ext uri="{FF2B5EF4-FFF2-40B4-BE49-F238E27FC236}">
                <a16:creationId xmlns:a16="http://schemas.microsoft.com/office/drawing/2014/main" id="{2194DF13-4402-D28E-3061-A991F5C5DDDA}"/>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FD19612-FC13-936B-FA55-AD6D6AAFA542}"/>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EA0238E-45C9-EAC1-578C-5C75599D9446}"/>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Folding Independent Expressions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6ACEC672-1143-8ECC-6CDF-CE61CBDDA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3" y="3913586"/>
            <a:ext cx="7772400" cy="1500065"/>
          </a:xfrm>
          <a:prstGeom prst="rect">
            <a:avLst/>
          </a:prstGeom>
        </p:spPr>
      </p:pic>
    </p:spTree>
    <p:extLst>
      <p:ext uri="{BB962C8B-B14F-4D97-AF65-F5344CB8AC3E}">
        <p14:creationId xmlns:p14="http://schemas.microsoft.com/office/powerpoint/2010/main" val="416731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074EA-2E80-D922-FBB1-E7356441163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A69B1EB-CF1E-A390-8D7B-6C525CC53D57}"/>
              </a:ext>
            </a:extLst>
          </p:cNvPr>
          <p:cNvSpPr/>
          <p:nvPr/>
        </p:nvSpPr>
        <p:spPr>
          <a:xfrm>
            <a:off x="512040" y="1082573"/>
            <a:ext cx="11342888" cy="3365024"/>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Constant folding:</a:t>
            </a:r>
          </a:p>
          <a:p>
            <a:pPr marL="927100" marR="55880" lvl="1" indent="-457200">
              <a:spcBef>
                <a:spcPts val="425"/>
              </a:spcBef>
              <a:buFont typeface="Wingdings" pitchFamily="2" charset="2"/>
              <a:buChar char="Ø"/>
            </a:pPr>
            <a:r>
              <a:rPr lang="en-US" altLang="zh-CN" sz="2000" spc="70" dirty="0">
                <a:latin typeface="Times New Roman"/>
                <a:cs typeface="Times New Roman"/>
              </a:rPr>
              <a:t>It first obtains the results of the expression on each row (i.e., step 3 for dependent expression).</a:t>
            </a:r>
          </a:p>
          <a:p>
            <a:pPr marL="927100" marR="55880" lvl="1" indent="-457200">
              <a:spcBef>
                <a:spcPts val="425"/>
              </a:spcBef>
              <a:buFont typeface="Wingdings" pitchFamily="2" charset="2"/>
              <a:buChar char="Ø"/>
            </a:pPr>
            <a:r>
              <a:rPr lang="en-US" altLang="zh-CN" sz="2000" spc="70" dirty="0">
                <a:latin typeface="Times New Roman"/>
                <a:cs typeface="Times New Roman"/>
              </a:rPr>
              <a:t>It then represents them using a mapping (i.e., step 5 for dependent expression).</a:t>
            </a:r>
          </a:p>
          <a:p>
            <a:pPr marL="469900" marR="55880" indent="-457200">
              <a:spcBef>
                <a:spcPts val="425"/>
              </a:spcBef>
              <a:buFont typeface="Wingdings" pitchFamily="2" charset="2"/>
              <a:buChar char="Ø"/>
            </a:pPr>
            <a:r>
              <a:rPr lang="en-US" altLang="zh-CN" sz="2800" b="1" spc="70" dirty="0">
                <a:latin typeface="Times New Roman"/>
                <a:cs typeface="Times New Roman"/>
              </a:rPr>
              <a:t>Supporting Join:</a:t>
            </a:r>
          </a:p>
          <a:p>
            <a:pPr marL="927100" marR="55880" lvl="1" indent="-457200">
              <a:spcBef>
                <a:spcPts val="425"/>
              </a:spcBef>
              <a:buFont typeface="Wingdings" pitchFamily="2" charset="2"/>
              <a:buChar char="Ø"/>
            </a:pPr>
            <a:r>
              <a:rPr lang="en-US" altLang="zh-CN" sz="2000" spc="70" dirty="0">
                <a:latin typeface="Times New Roman"/>
                <a:cs typeface="Times New Roman"/>
              </a:rPr>
              <a:t>The auxiliary queries must use the same JOIN clauses as the original query, except in cases where 𝜙 serves as the predicate within the JOIN clause.</a:t>
            </a:r>
          </a:p>
          <a:p>
            <a:pPr marL="927100" marR="55880" lvl="1" indent="-457200">
              <a:spcBef>
                <a:spcPts val="425"/>
              </a:spcBef>
              <a:buFont typeface="Wingdings" pitchFamily="2" charset="2"/>
              <a:buChar char="Ø"/>
            </a:pPr>
            <a:r>
              <a:rPr lang="en-US" altLang="zh-CN" sz="2000" spc="70" dirty="0">
                <a:latin typeface="Times New Roman"/>
                <a:cs typeface="Times New Roman"/>
              </a:rPr>
              <a:t>Although it generates non-empty tables, an empty result can still occur, for example, when using an INNER JOIN with a false predicate. In such scenarios, it discards the test.</a:t>
            </a:r>
          </a:p>
        </p:txBody>
      </p:sp>
      <p:sp>
        <p:nvSpPr>
          <p:cNvPr id="9" name="矩形: 圆角 8">
            <a:extLst>
              <a:ext uri="{FF2B5EF4-FFF2-40B4-BE49-F238E27FC236}">
                <a16:creationId xmlns:a16="http://schemas.microsoft.com/office/drawing/2014/main" id="{15E5E850-F70C-DAF3-3776-5A8E158FB89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5A81048-64EE-3801-4601-9C8F589BC443}"/>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57413BA-20FF-4249-A889-2CE8D774D834}"/>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Folding Dependent Expressions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3037611A-DC5B-93CF-FF22-574973FF9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607066"/>
            <a:ext cx="7772400" cy="1841166"/>
          </a:xfrm>
          <a:prstGeom prst="rect">
            <a:avLst/>
          </a:prstGeom>
        </p:spPr>
      </p:pic>
    </p:spTree>
    <p:extLst>
      <p:ext uri="{BB962C8B-B14F-4D97-AF65-F5344CB8AC3E}">
        <p14:creationId xmlns:p14="http://schemas.microsoft.com/office/powerpoint/2010/main" val="2894914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25418</TotalTime>
  <Words>973</Words>
  <Application>Microsoft Macintosh PowerPoint</Application>
  <PresentationFormat>宽屏</PresentationFormat>
  <Paragraphs>97</Paragraphs>
  <Slides>16</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等线</vt:lpstr>
      <vt:lpstr>等线</vt:lpstr>
      <vt:lpstr>等线 Light</vt:lpstr>
      <vt:lpstr>Kaiti SC</vt:lpstr>
      <vt:lpstr>Arial</vt:lpstr>
      <vt:lpstr>Arial Black</vt:lpstr>
      <vt:lpstr>Calibri</vt:lpstr>
      <vt:lpstr>Courier New</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梓锐 胡</cp:lastModifiedBy>
  <cp:revision>1523</cp:revision>
  <dcterms:created xsi:type="dcterms:W3CDTF">2021-05-27T01:14:23Z</dcterms:created>
  <dcterms:modified xsi:type="dcterms:W3CDTF">2025-04-17T07:46:21Z</dcterms:modified>
</cp:coreProperties>
</file>