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6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9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</p:sldMasterIdLst>
  <p:notesMasterIdLst>
    <p:notesMasterId r:id="rId32"/>
  </p:notesMasterIdLst>
  <p:sldIdLst>
    <p:sldId id="340" r:id="rId3"/>
    <p:sldId id="506" r:id="rId4"/>
    <p:sldId id="472" r:id="rId5"/>
    <p:sldId id="471" r:id="rId6"/>
    <p:sldId id="507" r:id="rId7"/>
    <p:sldId id="509" r:id="rId8"/>
    <p:sldId id="508" r:id="rId9"/>
    <p:sldId id="510" r:id="rId10"/>
    <p:sldId id="473" r:id="rId11"/>
    <p:sldId id="476" r:id="rId12"/>
    <p:sldId id="513" r:id="rId13"/>
    <p:sldId id="478" r:id="rId14"/>
    <p:sldId id="479" r:id="rId15"/>
    <p:sldId id="480" r:id="rId16"/>
    <p:sldId id="482" r:id="rId17"/>
    <p:sldId id="485" r:id="rId18"/>
    <p:sldId id="486" r:id="rId19"/>
    <p:sldId id="487" r:id="rId20"/>
    <p:sldId id="488" r:id="rId21"/>
    <p:sldId id="489" r:id="rId22"/>
    <p:sldId id="491" r:id="rId23"/>
    <p:sldId id="490" r:id="rId24"/>
    <p:sldId id="495" r:id="rId25"/>
    <p:sldId id="496" r:id="rId26"/>
    <p:sldId id="514" r:id="rId27"/>
    <p:sldId id="499" r:id="rId28"/>
    <p:sldId id="500" r:id="rId29"/>
    <p:sldId id="502" r:id="rId30"/>
    <p:sldId id="503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4B8AA"/>
    <a:srgbClr val="FFE699"/>
    <a:srgbClr val="BCD7EE"/>
    <a:srgbClr val="FFFFFF"/>
    <a:srgbClr val="F8CAAB"/>
    <a:srgbClr val="9DC3E6"/>
    <a:srgbClr val="EF6D6D"/>
    <a:srgbClr val="C000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22" autoAdjust="0"/>
    <p:restoredTop sz="96327" autoAdjust="0"/>
  </p:normalViewPr>
  <p:slideViewPr>
    <p:cSldViewPr snapToGrid="0" snapToObjects="1">
      <p:cViewPr varScale="1">
        <p:scale>
          <a:sx n="131" d="100"/>
          <a:sy n="131" d="100"/>
        </p:scale>
        <p:origin x="616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31T07:47:54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24575,'21'0'0,"20"3"0,18-1-3979,19 4 3979,3 2 0,-5-1 0,10 3 0,-9-3 0,-6 1 1232,-11 0-1232,-19-3 650,-7-1-650,-4 0 0,-3-1 0,-5-1 2097,-5 0-2097,-3-1 0,-3-1 0,-2 1 0,-1 1 0,0 0 0,-1 0 0,0-2 0,-1 0 0,-1 1 0,-2-1 0,-2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05:47:55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24575,'25'7'0,"-3"-1"0,-12-6 0,0 0 0,0 0 0,0 0 0,0 0 0,0 0 0,0 0 0,0 0 0,-5 5 0,4-4 0,15 3 0,-9-4 0,14 0 0,-19 0 0,0 0 0,0 0 0,0 0 0,0 0 0,0 0 0,-1 0 0,1 0 0,0 0 0,0 0 0,0 0 0,0 0 0,0 0 0,0 0 0,8 0 0,-6 0 0,13 0 0,-13 0 0,6 0 0,-8 0 0,7 0 0,3 0 0,0 0 0,-3 0 0,-7 0 0,0 0 0,8 0 0,17 0 0,-11 0 0,9 0 0,-23 0 0,-4 0 0,-2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05:47:57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24575,'23'0'0,"12"0"0,7 0 0,10 0 0,-10-6 0,8 4 0,-9-4 0,12 6 0,-12 0 0,24-10 0,-32 8 0,21-7 0,-35 9 0,7 0 0,-14 0 0,6 0 0,-9 0 0,1 0 0,8 0 0,-6 0 0,14 0 0,-7 0 0,9 0 0,-9 0 0,-1 0 0,0 0 0,-6 0 0,6 0 0,-9 0 0,1 0 0,0 0 0,0 0 0,0 0 0,0 0 0,0 0 0,0 0 0,8 0 0,1 0 0,9 0 0,-1 0 0,-7 0 0,6 6 0,-14-5 0,5 5 0,-7-6 0,0 0 0,0 0 0,0 0 0,0 0 0,8 6 0,-7-4 0,7 4 0,-8-6 0,0 0 0,0 0 0,0 0 0,0 0 0,-5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05:48:02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24575,'82'0'0,"-18"0"0,-47 0 0,-7 0 0,0 0 0,8 0 0,-6 0 0,6 0 0,-1 0 0,-5 0 0,6 0 0,0 0 0,1 0 0,1 0 0,6 0 0,-15 0 0,7 0 0,0 0 0,2 0 0,-1-4 0,7 3 0,-6-4 0,7 5 0,-7 0 0,-2 0 0,-1 0 0,-5 0 0,6 0 0,-8 0 0,8 0 0,-7 0 0,7 0 0,-8 0 0,8 0 0,-6 0 0,13 0 0,-13 0 0,14 0 0,-7 0 0,9 0 0,-8 0 0,-3 0 0,1 0 0,-6 0 0,6 0 0,-8 0 0,7 0 0,3 0 0,8 0 0,-9 0 0,7 0 0,-6 0 0,7 0 0,-7 0 0,5 0 0,-13 0 0,14 0 0,-14 0 0,5 0 0,1 0 0,2 0 0,-1 0 0,7 0 0,-6 0 0,18 0 0,-15 0 0,14 0 0,-13 0 0,4 0 0,-4 0 0,2 0 0,-14 0 0,6 0 0,-1 0 0,-5 0 0,14 6 0,-14-4 0,5 4 0,1-6 0,-6 0 0,14 0 0,-7 0 0,9 0 0,-1 0 0,1 0 0,-1 0 0,1 0 0,10 0 0,-7 6 0,7-5 0,-18 6 0,6-7 0,-7 0 0,9 0 0,-8 0 0,5 0 0,-5 0 0,7 0 0,12 7 0,-9-5 0,9 6 0,0-8 0,-9 0 0,9 0 0,-12 0 0,1 0 0,-1 0 0,-7 0 0,-2 0 0,4 0 0,-9 0 0,17 6 0,-11-4 0,9 4 0,12-6 0,-18 0 0,16 0 0,-18 0 0,0 0 0,-3 0 0,-7 0 0,0 0 0,0 0 0,8 0 0,-6 0 0,13 0 0,-5 6 0,7-5 0,1 5 0,-1-6 0,-7 0 0,6 0 0,-14 0 0,5 0 0,1 0 0,-6 0 0,6 0 0,-8 0 0,-5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05:48:04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24575,'10'0'0,"-1"0"0,1-5 0,8 4 0,25-3 0,-9 4 0,28 0 0,-21-8 0,12 6 0,-1-6 0,1 8 0,-1 0 0,1 0 0,-12-6 0,-2 4 0,-12-4 0,1 6 0,-8 0 0,-3-4 0,1 3 0,-6-4 0,14 5 0,-14 0 0,13-6 0,-5 5 0,7-6 0,-7 7 0,6 0 0,-15 0 0,15 0 0,-14 0 0,13 0 0,-5 0 0,8 0 0,-1 0 0,12 0 0,2 0 0,12 0 0,-1 0 0,1 0 0,-12 0 0,9 0 0,-20 0 0,1 0 0,-13 0 0,0 0 0,-6 0 0,13 0 0,-5 0 0,7 0 0,12 0 0,3 0 0,10 0 0,1 0 0,14 0 0,12 8 0,-17-6 0,11 6 0,-42-8 0,0 0 0,-6 0 0,-1 6 0,5-4 0,3 4 0,-5-6 0,1 6 0,-1-5 0,1 5 0,-1-6 0,12 0 0,-9 6 0,9-4 0,0 4 0,2-6 0,12 0 0,-12 0 0,9 8 0,-20-6 0,20 6 0,-20-8 0,9 0 0,-12 0 0,1 0 0,-8 0 0,5 0 0,-13 0 0,6 0 0,-8 0 0,0 0 0,0 0 0,-1 0 0,1 0 0,0 0 0,0 0 0,0 0 0,0 0 0,0 0 0,8 0 0,1 0 0,9 0 0,-8 0 0,5 0 0,-13 0 0,14 0 0,-15 0 0,7 0 0,-8 0 0,0 0 0,0 0 0,0 0 0,0 0 0,8 0 0,-7 0 0,7 0 0,-8 0 0,-4 0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31T07:47:56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0 24575,'4'4'0,"1"0"0,0 2 0,2 1 0,4 0 0,2 1 0,1-1 0,2 1 0,-1 0 0,1 0 0,-1-1 0,-1 1 0,-3-1 0,-2 0 0,-2-1 0,0-3 0,1 0 0,1-1 0,-1 1 0,-1 0 0,0 0 0,-1 0 0,1 1 0,0-1 0,0-1 0,0 1 0,0 0 0,1-1 0,-3 0 0,0 1 0,-2 2 0,0 0 0,0 0 0,1-2 0,-1 0 0,-1 2 0,-1-1 0,-2 2 0,-2-1 0,-5 1 0,-6 2 0,-6 2 0,-8 4 0,-3 1 0,-7 2 0,-1 1 0,0-2 0,-1-1 0,5 1 0,3-5 0,6 0 0,6-3 0,4-3 0,4-2 0,2-1 0,2 0 0,0-1 0,1-1 0,-1 0 0,2 0 0,-1 0 0,3 0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31T07:48:09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422 1 24575,'-7'4'0,"-3"3"0,1 3 0,-4 4 0,0 2 0,-4 4 0,0 0 0,0-2 0,1 1 0,3-3 0,-1 1 0,4-3 0,0-1 0,3-1 0,1-2 0,2-1 0,1-2 0,-1 2 0,0 0 0,1 2 0,-1 2 0,-1-1 0,1 1 0,-1-3 0,0-1 0,2-2 0,0 1 0,1-1 0,1 2 0,0 2 0,-1-2 0,-2 2 0,0 1 0,2 4 0,-2 3 0,2 4 0,-1 3 0,1 0 0,0 2 0,0-1 0,-1 1 0,1-3 0,2-3 0,0-1 0,0 1 0,0 3 0,0 2 0,0-1 0,0 0 0,1-3 0,1-3 0,2 3 0,0 0 0,0 2 0,2-2 0,-2 1 0,2-1 0,-2-2 0,-2 1 0,2 0 0,-2 0 0,2 3 0,0-3 0,0-2 0,0-3 0,-3-3 0,1 0 0,-1-2 0,-1 0 0,0-1 0,0-2 0,0 1 0,0-1 0,0-2 0,0 0 0,0 0 0,0 2 0,0 0 0,0-1 0,0 0 0,0-3 0,0 2 0,-1-1 0,-1 3 0,-1 1 0,-2 2 0,-1 0 0,-1-1 0,0 1 0,0-1 0,-1-1 0,2-1 0,1-2 0,2 0 0,-1-2 0,1 0 0,0-2 0,-1-1 0,1 1 0,-2-1 0,0 1 0,0 0 0,-2 0 0,-2 1 0,0-1 0,-2 2 0,0-1 0,1 1 0,0 0 0,-2-1 0,2 1 0,0-1 0,2-1 0,2 0 0,-1 1 0,0-2 0,3 0 0,6 0 0,7-2 0,9 0 0,15 2 0,-3 2 0,5 2 0,-13 0 0,-7-1 0,-4-1 0,-2-2 0,-1 0 0,-2-1 0,0 2 0,-1 1 0,1 1 0,-1 0 0,-1 0 0,-1 0 0,-1 2 0,0-2 0,-1 0 0,1 0 0,0 2 0,-2 1 0,0 1 0,1 2 0,1 1 0,0 2 0,-1 0 0,0-1 0,-1-1 0,0 0 0,0 1 0,0 0 0,0 1 0,0-1 0,0-2 0,0 0 0,0 1 0,0-1 0,0 0 0,0-1 0,0 0 0,0 0 0,0 2 0,0-1 0,0 0 0,0 0 0,0 0 0,0 2 0,0 0 0,0 1 0,0-1 0,0 0 0,0 1 0,0 1 0,0 1 0,0-1 0,0-2 0,1-2 0,1 0 0,-1 0 0,1 3 0,-1-1 0,-1 4 0,0 2 0,0 0 0,0 3 0,0-3 0,0-1 0,2 1 0,0-5 0,0-1 0,-1-2 0,-1 0 0,0 2 0,2-2 0,0 0 0,0 0 0,1 2 0,0 3 0,1 3 0,1-1 0,-1-2 0,0-2 0,-1-2 0,1 2 0,1-3 0,-1 1 0,0-4 0,-1 0 0,-1-1 0,0 0 0,1-1 0,0 0 0,0-2 0,1 0 0,0 1 0,-1 1 0,2-1 0,0 0 0,1 1 0,1-1 0,0 2 0,2 0 0,0 0 0,0-1 0,0-1 0,-2 0 0,0 0 0,-1 2 0,0-3 0,0 1 0,0-1 0,1 0 0,-1 0 0,1 1 0,0-1 0,-1 1 0,-1-1 0,0-2 0,1 0 0,1 0 0,-1 0 0,1-1 0,-1 2 0,0-2 0,0 1 0,-1 1 0,-1-3 0,-3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31T07:48:20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 24575,'20'0'0,"3"0"0,4 0 0,42 0 0,-26 0 0,26 0 0,-42 0 0,-3 0 0,2 0 0,0 0 0,2 0 0,-5 0 0,0 0 0,1 0 0,3 0 0,2 0 0,0 0 0,0 0 0,-3 0 0,0 0 0,0 0 0,-1 0 0,1 0 0,-1 0 0,1 0 0,0 0 0,-3 0 0,-1 0 0,-2 0 0,3 0 0,-1 0 0,1-2 0,3 0 0,-1 0 0,2-2 0,2 2 0,-1 0 0,4 0 0,-1 1 0,-2 1 0,0 0 0,-2-1 0,-1 1 0,-2 0 0,-4 0 0,0 0 0,-3 0 0,-1 0 0,1 0 0,-1 0 0,1 0 0,2 0 0,1 0 0,4 0 0,3 0 0,1 0 0,-1 0 0,0 0 0,3 0 0,2 0 0,2 0 0,-2 0 0,0 0 0,1 0 0,-2 0 0,-1 0 0,-2 0 0,-2 0 0,3 0 0,1 0 0,1 0 0,0 0 0,1 0 0,0 0 0,-3 0 0,0 0 0,-3 0 0,3 0 0,-2 0 0,-1 0 0,-1 0 0,-2 0 0,2 0 0,-4 0 0,-2 0 0,1 0 0,-2 0 0,3 0 0,-1 0 0,0 0 0,3 0 0,-2 0 0,1-1 0,-1-1 0,0-1 0,2 1 0,-2 2 0,1 0 0,-1 0 0,-3 0 0,2 0 0,-3 0 0,1-1 0,-1-1 0,0 0 0,1 0 0,2 1 0,2 0 0,-1 0 0,2-1 0,-2 0 0,-2 0 0,1 2 0,1-1 0,2 1 0,0-1 0,-1-2 0,1 1 0,-3 1 0,2 1 0,-2 0 0,-1 0 0,1-2 0,2 1 0,1-1 0,1 0 0,0 1 0,1-1 0,3 0 0,0-1 0,0 1 0,-1 0 0,1 0 0,-1-1 0,1 1 0,0 0 0,-1 0 0,2 0 0,-1 0 0,-2 2 0,-2 0 0,-3 0 0,2 0 0,2 0 0,0 0 0,2 0 0,2 0 0,-1 0 0,5 0 0,5-2 0,6-1 0,-16 0 0,-6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31T07:48:27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24575,'30'0'0,"4"0"0,19 0 0,5 0 0,-3 0 0,-6 0 0,-16 0 0,-4 0 0,-5 0 0,-4 0 0,-2 1 0,-3 1 0,1 0 0,-1-1 0,1 0 0,-1 0 0,1 1 0,0 0 0,-1 1 0,1 0 0,0-1 0,-1 1 0,-1-1 0,-1 0 0,0 0 0,-1-2 0,0 0 0,-1 1 0,-2 0 0,1 1 0,-1-1 0,2 0 0,0-1 0,2 0 0,-2 0 0,2 0 0,1 0 0,-1 0 0,4 0 0,1 0 0,0 2 0,2 0 0,-2 0 0,2 0 0,0-1 0,0 1 0,2 0 0,-3 0 0,0-2 0,-1 1 0,0 1 0,3 0 0,0 0 0,-1-2 0,0 0 0,1 2 0,0 0 0,-1 0 0,-1 1 0,-1 0 0,1-1 0,-3 0 0,-2-2 0,-3 0 0,-3 0 0,0 0 0,-1 0 0,2 0 0,0 0 0,1 0 0,-1 0 0,2 0 0,0 0 0,-1 0 0,-1 0 0,-2 0 0,1 0 0,-1 0 0,-1 0 0,1 0 0,-3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02:59:00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24575,'80'60'0,"-22"-18"0,-34-18 0,-7-6 0,-5-6 0,14 7 0,-19-8 0,18 2 0,-18-3 0,11 2 0,-8-7 0,0 4 0,-5-3 0,4-1 0,-8 4 0,8-8 0,-3 8 0,4-8 0,-5 8 0,4-8 0,-8 8 0,8-4 0,-4 5 0,5-4 0,-4 3 0,3-4 0,-4 1 0,1 2 0,2-2 0,-2-1 0,4 4 0,0-3 0,-5 4 0,4-5 0,-3 4 0,-1-3 0,4-1 0,-3-1 0,-1 1 0,4-4 0,-8 8 0,8-8 0,-8 8 0,8-8 0,-8 8 0,8-8 0,-4 8 0,5-4 0,4 5 0,-3 0 0,4-5 0,-5 4 0,0-3 0,-1-1 0,-3 4 0,3-8 0,-4 4 0,5-5 0,-4 0 0,-2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04:13:15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24575,'78'0'0,"0"0"0,-6 0 0,-8 0 0,3 0 0,-22 0 0,31-5 0,1 0 0,-25 3 0,11-3 0,-7 0 0,-38 5 0,-8 0 0,0 0 0,0 0 0,-1 0 0,9 0 0,-6 0 0,6 0 0,0 0 0,-7 0 0,15-6 0,-14 5 0,6-6 0,-8 7 0,-1 0 0,1 0 0,8 0 0,-6-4 0,14 3 0,-15-4 0,15 5 0,-6 0 0,-1 0 0,-1 0 0,-8 0 0,0 0 0,0 0 0,0 0 0,0 0 0,0 0 0,7 0 0,-5 0 0,6 0 0,-8 0 0,0 0 0,8 0 0,1 0 0,9 0 0,-1 0 0,1 0 0,-1 0 0,1 0 0,-1 0 0,1 0 0,-8 0 0,5 0 0,-5 0 0,7 0 0,-7 0 0,6 0 0,-14 0 0,5 0 0,-7 0 0,0 0 0,8 0 0,-6 0 0,5 0 0,1 0 0,-6 0 0,14 0 0,-14 0 0,25 0 0,-14 0 0,9 0 0,-6 0 0,-7 0 0,9 0 0,-1 0 0,-7 0 0,6 0 0,-7 0 0,44 0 0,-26 0 0,37 0 0,-44 0 0,9 0 0,0 0 0,-9 0 0,9 0 0,-12 0 0,1 0 0,-1 0 0,1 0 0,23 0 0,-7 0 0,10 0 0,-5 0 0,-7 0 0,-1 0 0,-2 0 0,-11 0 0,-1 0 0,-7 0 0,5 0 0,-13 0 0,14 0 0,-2 0 0,16 0 0,-6 0 0,5 0 0,0 0 0,-17 0 0,26 0 0,-26 0 0,17 0 0,-19 0 0,5 0 0,-5 0 0,8 0 0,-1 0 0,1 0 0,-1 0 0,1 0 0,-1 0 0,1 0 0,-1 0 0,-7 0 0,-2 0 0,-9 0 0,9 0 0,-6 0 0,6 0 0,-8 0 0,0 0 0,0 0 0,0 0 0,7 0 0,-5 0 0,6 0 0,0 0 0,-6 0 0,13 0 0,-5 0 0,7 0 0,1 0 0,-1 0 0,1 0 0,-8 0 0,-3 0 0,-2 0 0,-4 0 0,3 0 0,-4 0 0,0 0 0,0 0 0,0 0 0,0 0 0,-5 0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04:13:17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24575,'98'0'0,"0"0"0,-13 0 0,-15 0 0,-28 0 0,-18 0 0,20 0 0,-24 0 0,-2 0 0,-9 0 0,1 0 0,0 0 0,0 0 0,0 0 0,0 0 0,0 0 0,0 0 0,0 0 0,12 0 0,-9 0 0,9 0 0,-12 0 0,0 0 0,0 0 0,0 0 0,0 0 0,0 0 0,12 0 0,-9 0 0,9 0 0,-17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05:32:22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24575,'82'0'0,"-6"0"0,-48 0 0,4 0 0,-4 0 0,-8 0 0,5 0 0,-13 0 0,6 0 0,-8 0 0,0 0 0,0 0 0,-1 0 0,1 4 0,0-3 0,0 4 0,8-5 0,-2 0 0,3 0 0,-5 0 0,-4 0 0,0 0 0,0 0 0,0 0 0,0 0 0,0 0 0,0 0 0,0 4 0,8-3 0,-7 4 0,7-5 0,-8 0 0,8 0 0,-6 0 0,5 4 0,-7-3 0,0 4 0,0-5 0,0 0 0,0 4 0,0-3 0,0 4 0,0-5 0,0 0 0,0 0 0,0 0 0,-1 0 0,1 4 0,0-3 0,0 4 0,0-5 0,0 0 0,0 0 0,0 0 0,0 0 0,0 0 0,0 0 0,0 4 0,7-3 0,-5 4 0,6-5 0,-8 0 0,0 0 0,0 0 0,0 0 0,0 0 0,0 4 0,7-3 0,-5 3 0,6-4 0,-8 0 0,0 0 0,0 0 0,0 0 0,-1 0 0,1 0 0,34 10 0,-26-8 0,33 8 0,-39-10 0,6 0 0,-8 0 0,0 0 0,0 0 0,0 4 0,7-3 0,-5 4 0,6-5 0,-8 0 0,0 0 0,0 0 0,0 0 0,7 0 0,-5 0 0,6 0 0,-8 0 0,0 0 0,0 0 0,0 0 0,0 0 0,0 0 0,7 0 0,-5 0 0,6 0 0,-13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685DF-1C92-7F46-9171-960E248AC84B}" type="datetimeFigureOut">
              <a:rPr kumimoji="1" lang="zh-CN" altLang="en-US" smtClean="0"/>
              <a:t>2025/4/2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854-98F3-F846-8C4A-E64E3DB6F7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851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99975-F12B-4429-151F-81550C62C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C8DC161-6923-0C96-8703-4179AB728C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A534555-FACF-F056-B1D7-C1AD3F016C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451791-C080-054E-6045-E20E6B72F1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7864B3-E9DC-A646-8C78-DEB8EED83787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5678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711BE-127D-291F-B312-DB460398B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2E66304-4E7C-61A1-3B6A-58A32EC431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415A4C2-49B7-E2E2-E10D-D20295CDE0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568956-D6AF-6B1C-0D3F-6071E9BEB4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1651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03994-ECCA-E472-2E79-9898E1072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61CF022-9B78-F6AC-073D-3D17AD50BF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F5E22C5-B9E0-5D1B-E667-108DAAF89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CBAE35-4DCD-B5D4-EBDF-7C40CF04F6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2341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CEF01-F6DD-1F1A-F89D-7CB54EE38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93BC252-4D9F-7832-D959-A3F4CEC79A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AE01CBB-F410-0C14-64E4-052576E689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FFBDD7-14A5-183C-AC6D-531F27DB0B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4433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E872B-8E2A-7D66-E131-00BFC49E4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9AE573B-8B82-BD3C-FDE0-6A21877325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73056A3-10D0-A502-A657-2C641DBBF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08EC3C-7538-6032-9796-FA7A2C2111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4694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F98AC-BE63-E968-D263-9E8DB6D28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ACBCF0D-53D1-4DCF-30C3-7C8FA2679F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EDCC0B4-F0DB-8E38-D1A8-1408E9DE1B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B3B975-B070-742F-5929-C6339292E9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9030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AC157-589D-B734-681C-ECD351E1A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52BB017-1B7D-B84D-E15F-59E126A2D5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7E65B49-0C78-7555-9EED-FE3865677A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4CC961-EF63-CE67-428A-6C63B5DD0F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4262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D355B-DBA0-8221-64F7-57CA65F4A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2A6F6F9-D9D9-A86A-C68C-E5670C35AD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116F4FA-1FF2-5DD9-DC17-52A62ED90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4DD2C-DDCD-2173-367B-400FB26D04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921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A938C-9B9B-EA8E-237C-4CB7269C5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85A5EB5-097F-AE3C-0180-1FDF413D04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E9B2B73-E43B-4951-69FB-B4C94B49E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7F2B66-29C4-2775-DC9C-B9AA3F598B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2330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10C49-43D1-F240-86B9-81FDFE08F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CE08677-57DC-BEB7-E1DC-F36E8F5842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DCE3F40-D4D6-10ED-0191-9F5B185F2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C0C8EA-4997-D9E7-24A4-D047BAACB5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690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361DE-6083-FBE2-BEDA-77134CD32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984BF27-DEAA-859A-CE44-CF30880753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80054FC-BE40-AE2B-BD98-167B51716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4D6FF8-9F43-D6A0-38E7-8ED554871E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6140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93BD2-C4E9-F894-6987-28406748E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AA8EB3E-3884-39A4-4C5D-02A2E1FB58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26BA98D-A4D7-6ABE-CBDB-30F6B34F0E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3A0638-A373-4573-D70B-7D313BFC0C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85250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DF7C1-569F-BB04-CD87-004BFA5DA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75FB55B-63A7-92C2-FE4C-7A3FB85090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B42E7DD-273D-E237-77BB-03169A929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9D2309-00C3-692B-4DA3-1F57639AB8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50805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C3EFA-76D3-0E8D-F807-B411A8DAD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2E85F34-D658-05B4-B541-8818D518D9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D836D81-41DA-599D-345A-C9740B4FA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0484C0-6D59-1E61-B921-03F10B77D3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35906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A4777-A7EA-CF15-3DBC-3F8D6437A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209EFAA-A26D-EAEB-68E7-91D3A2F687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35C16C8-ED4A-AE45-E05E-F0C9E3C831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FAD71-9BFE-18C9-41FF-02FB63282B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85153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E37EF-C7EB-8C87-34B9-17C865409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3DB408B-1672-5155-5ABA-25C945ECCC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0852D5F-1F6A-40D9-0C56-482A5296AD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75E9A4-E26E-1BA3-AA74-010247F35C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08723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45E74-32EE-EF13-0974-8F7CC2709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C5812D5-9BA8-6528-1006-BD66BCADA2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199EC95-1A6E-C01D-0A82-7310490ED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1CB846-0DD0-ACC8-23F5-37F1BA0672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47895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F7182-F740-EF11-D92C-42BAC8B69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E42EF08-D36C-0099-EE0C-3A525E3DAB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97E863C-59C9-566D-E0C8-9DBCF38A97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DF070B-6946-4549-DEA0-DF9B01DF45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05948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58F94-882B-5A24-677C-198243C56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E1DBE4D-F4E9-4D68-A726-528A14B717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C8CD874-1E76-0A3B-8196-B50BA53BDB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2FAC4B-C7B5-152F-17EC-916E852135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14099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63079-AD21-51B8-9004-D103F3661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3A096C3-DCF5-BAD4-5AE6-FBE5D36C35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A2B25F5-339E-0976-7958-33F7452801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6DC63C-91B0-960C-6674-F6FEA18D63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7781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2C7EC-5934-5BA4-E92D-66B05BECB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B1E8020-FEAC-6AB0-1C76-37608F9743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5DE31C1-0502-C146-1B41-263F909B9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41</a:t>
            </a:r>
            <a:r>
              <a:rPr lang="zh-CN" altLang="en-US" dirty="0"/>
              <a:t>公式表示的含义是，</a:t>
            </a:r>
            <a:r>
              <a:rPr lang="en-US" altLang="zh-CN" dirty="0"/>
              <a:t>count</a:t>
            </a:r>
            <a:r>
              <a:rPr lang="zh-CN" altLang="en-US" dirty="0"/>
              <a:t>值为</a:t>
            </a:r>
            <a:r>
              <a:rPr lang="en-US" altLang="zh-CN" dirty="0"/>
              <a:t>c</a:t>
            </a:r>
            <a:r>
              <a:rPr lang="zh-CN" altLang="en-US" dirty="0"/>
              <a:t>的这些分组中，有多少组是经过</a:t>
            </a:r>
            <a:r>
              <a:rPr lang="en-US" altLang="zh-CN" dirty="0"/>
              <a:t>p</a:t>
            </a:r>
            <a:r>
              <a:rPr lang="zh-CN" altLang="en-US" dirty="0"/>
              <a:t>过滤后恰好剩</a:t>
            </a:r>
            <a:r>
              <a:rPr lang="en-US" altLang="zh-CN" dirty="0"/>
              <a:t>c</a:t>
            </a:r>
            <a:r>
              <a:rPr lang="zh-CN" altLang="en-US" dirty="0"/>
              <a:t>个元组得到的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392D3C-224D-BEEE-553F-CC06CEF757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2860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99233-52AA-9DA8-E920-9127460B5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CBDCB21-6B0D-F515-EDCC-39AEF75C38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51C72E9-BB5D-C7AD-F8CF-5DE3331B0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A150C9-9A61-DD05-7F68-7FBBDB28C1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2569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6041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8B4D5-363A-96FB-BC3E-2E849A94A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1FC1CFF-0678-7E72-5BE3-FAFE17542E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229F9B1-D8A6-513B-A4D3-DE87B3F41E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6B16B5-FE01-BDC7-00FD-404513D3E2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774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EE9F2-71F9-0BFA-E5EE-5542E34F9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69ED3C6-C819-8604-2489-C25CEEF4A9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8CDF7A8-DD8A-8FD1-6701-6434FBA62D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DA6285-1C47-618D-656F-78A09AB969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5489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DB36D-2263-0DAC-5260-0061D677B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221EFC1-5567-7C97-3DA0-FD49585751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C24E39A-7B1D-1DB7-E4A9-1D8955C6D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4E60BE-B361-A9D1-BEF5-42A2557753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3688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BCFAD-3F29-4447-81AB-6313B0EB6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306E0D3-BBDD-1A2A-037E-4EF1888E00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1565AC8-7FDA-1BAE-3648-1DC3AC916E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76B49E-7AF6-DDA8-65E3-7E95B0F7D9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7076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65789-CF3D-1D39-E39C-D8E2202E8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E9D4C4F-93DF-42A0-5C58-1403312D45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E95CD0A-CF4B-5586-EAA7-3CB96A13E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8D4E17-EAE2-5665-4D6D-CECEE003D6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939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TFangsong" panose="02010600040101010101" pitchFamily="2" charset="-122"/>
                <a:ea typeface="STFangsong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48631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TFangsong" panose="02010600040101010101" pitchFamily="2" charset="-122"/>
                <a:ea typeface="STFangsong" panose="0201060004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63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212D-8607-D146-8DC4-A1B0E0B3C698}" type="datetimeFigureOut">
              <a:rPr kumimoji="1" lang="zh-CN" altLang="en-US" smtClean="0"/>
              <a:t>2025/4/2</a:t>
            </a:fld>
            <a:endParaRPr kumimoji="1" lang="zh-CN" altLang="en-US"/>
          </a:p>
        </p:txBody>
      </p:sp>
      <p:sp>
        <p:nvSpPr>
          <p:cNvPr id="104863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486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10AF-B20E-FD42-AAC5-405E3CB3C96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145730" name="直接连接符 7"/>
          <p:cNvCxnSpPr>
            <a:cxnSpLocks/>
          </p:cNvCxnSpPr>
          <p:nvPr/>
        </p:nvCxnSpPr>
        <p:spPr>
          <a:xfrm>
            <a:off x="0" y="3602038"/>
            <a:ext cx="121920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8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77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1048678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7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212D-8607-D146-8DC4-A1B0E0B3C698}" type="datetimeFigureOut">
              <a:rPr kumimoji="1" lang="zh-CN" altLang="en-US" smtClean="0"/>
              <a:t>2025/4/2</a:t>
            </a:fld>
            <a:endParaRPr kumimoji="1" lang="zh-CN" altLang="en-US"/>
          </a:p>
        </p:txBody>
      </p:sp>
      <p:sp>
        <p:nvSpPr>
          <p:cNvPr id="104868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4868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10AF-B20E-FD42-AAC5-405E3CB3C9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55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6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6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212D-8607-D146-8DC4-A1B0E0B3C698}" type="datetimeFigureOut">
              <a:rPr kumimoji="1" lang="zh-CN" altLang="en-US" smtClean="0"/>
              <a:t>2025/4/2</a:t>
            </a:fld>
            <a:endParaRPr kumimoji="1" lang="zh-CN" altLang="en-US"/>
          </a:p>
        </p:txBody>
      </p:sp>
      <p:sp>
        <p:nvSpPr>
          <p:cNvPr id="104866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486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10AF-B20E-FD42-AAC5-405E3CB3C9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180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61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6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212D-8607-D146-8DC4-A1B0E0B3C698}" type="datetimeFigureOut">
              <a:rPr kumimoji="1" lang="zh-CN" altLang="en-US" smtClean="0"/>
              <a:t>2025/4/2</a:t>
            </a:fld>
            <a:endParaRPr kumimoji="1" lang="zh-CN" altLang="en-US"/>
          </a:p>
        </p:txBody>
      </p:sp>
      <p:sp>
        <p:nvSpPr>
          <p:cNvPr id="104866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4866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10AF-B20E-FD42-AAC5-405E3CB3C9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1575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CF00E-8EAF-A946-B3CD-BB5FC15BA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4B394D-FB04-6DB4-85E4-677F008F7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A724F8-2B58-5175-EDEF-D23C5B35C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3005-6C86-4E47-BCA1-4AB594E572B1}" type="datetimeFigureOut">
              <a:rPr kumimoji="1" lang="zh-CN" altLang="en-US" smtClean="0"/>
              <a:t>2025/4/2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900BCF-45E8-FED1-1156-EADBFA998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00B29-E836-958C-2EDE-327B822C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968D-CD6B-B44E-8DF3-9F416C9657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6337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E1C76-5DBB-DDDE-1E45-A7ECC857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6AD35B-02A5-B25C-7D2E-CC879D5E1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D82540-02DA-43D7-2A6C-0D8AE556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3005-6C86-4E47-BCA1-4AB594E572B1}" type="datetimeFigureOut">
              <a:rPr kumimoji="1" lang="zh-CN" altLang="en-US" smtClean="0"/>
              <a:t>2025/4/2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AB17CF-C427-3C7D-FCCD-D92FC36E4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501A57-439E-2A4A-B457-0F4F969B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968D-CD6B-B44E-8DF3-9F416C9657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1507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CEF99-0040-5217-0D78-3D2FC4F83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206A58-5A6E-C7AD-7E68-E04D68760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D3C9E-275B-461A-44E4-BC7DBB34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3005-6C86-4E47-BCA1-4AB594E572B1}" type="datetimeFigureOut">
              <a:rPr kumimoji="1" lang="zh-CN" altLang="en-US" smtClean="0"/>
              <a:t>2025/4/2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029146-EA3D-3BA8-760A-1539E54D2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72A3E4-2185-4B00-D48B-6EE205DC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968D-CD6B-B44E-8DF3-9F416C9657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3223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C6A93-7BEC-C8F3-658E-B2571CA8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DE02F-B590-F08C-CD07-93965C47D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56F275-A45B-87E8-07D6-0643618AD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6E50B9-569C-2BAD-F240-4B02BE36D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3005-6C86-4E47-BCA1-4AB594E572B1}" type="datetimeFigureOut">
              <a:rPr kumimoji="1" lang="zh-CN" altLang="en-US" smtClean="0"/>
              <a:t>2025/4/2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9FE868-BB83-4167-1D27-6E217624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18E563-E3ED-C5E9-DC48-726EA785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968D-CD6B-B44E-8DF3-9F416C9657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2171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33D25-6DCB-58DC-98FF-11243849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C57C68-3CAE-6E9B-8824-6C5E65410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7AE727-CEE5-7C22-E74D-3991ACE37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84C815-D8E0-0F79-481D-5F1AAAABA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488AAF-A3E2-48A7-F336-A52C349FF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D5D947-A739-C2D0-6700-6F591428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3005-6C86-4E47-BCA1-4AB594E572B1}" type="datetimeFigureOut">
              <a:rPr kumimoji="1" lang="zh-CN" altLang="en-US" smtClean="0"/>
              <a:t>2025/4/2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AC2429-6841-8C46-45B3-094BC937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1C0288-C0D5-E2A3-14A2-E31EF722D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968D-CD6B-B44E-8DF3-9F416C9657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68860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352F3-EE0D-B66E-8308-7B9ADBF0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C31C2E-8E9D-3C2A-9891-CFF58B7F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3005-6C86-4E47-BCA1-4AB594E572B1}" type="datetimeFigureOut">
              <a:rPr kumimoji="1" lang="zh-CN" altLang="en-US" smtClean="0"/>
              <a:t>2025/4/2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1A5FC5-E477-23DC-DED4-9A910425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7B26CC-C2E6-1DE2-1177-78D71AFF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968D-CD6B-B44E-8DF3-9F416C9657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03359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920F9F-564F-49C0-2779-482EAC5D6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3005-6C86-4E47-BCA1-4AB594E572B1}" type="datetimeFigureOut">
              <a:rPr kumimoji="1" lang="zh-CN" altLang="en-US" smtClean="0"/>
              <a:t>2025/4/2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195F18-AB05-09E6-CF5E-4E1E27A6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08867F-ABDD-0445-716B-FC1144D4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968D-CD6B-B44E-8DF3-9F416C9657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77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title"/>
          </p:nvPr>
        </p:nvSpPr>
        <p:spPr>
          <a:xfrm>
            <a:off x="838200" y="130951"/>
            <a:ext cx="10515600" cy="1325563"/>
          </a:xfrm>
        </p:spPr>
        <p:txBody>
          <a:bodyPr/>
          <a:lstStyle>
            <a:lvl1pPr>
              <a:defRPr b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48582" name="内容占位符 2"/>
          <p:cNvSpPr>
            <a:spLocks noGrp="1"/>
          </p:cNvSpPr>
          <p:nvPr>
            <p:ph idx="1"/>
          </p:nvPr>
        </p:nvSpPr>
        <p:spPr>
          <a:xfrm>
            <a:off x="838200" y="1546845"/>
            <a:ext cx="10515600" cy="5032375"/>
          </a:xfrm>
        </p:spPr>
        <p:txBody>
          <a:bodyPr/>
          <a:lstStyle>
            <a:lvl1pPr>
              <a:defRPr sz="3200" b="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Courier New" panose="02070309020205020404" pitchFamily="49" charset="0"/>
              <a:buChar char="o"/>
              <a:defRPr sz="3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</a:defRPr>
            </a:lvl4pPr>
            <a:lvl5pPr>
              <a:defRPr sz="21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cxnSp>
        <p:nvCxnSpPr>
          <p:cNvPr id="3145728" name="直接连接符 7"/>
          <p:cNvCxnSpPr>
            <a:cxnSpLocks/>
          </p:cNvCxnSpPr>
          <p:nvPr/>
        </p:nvCxnSpPr>
        <p:spPr>
          <a:xfrm>
            <a:off x="0" y="1458460"/>
            <a:ext cx="121920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直接连接符 9"/>
          <p:cNvCxnSpPr>
            <a:cxnSpLocks/>
          </p:cNvCxnSpPr>
          <p:nvPr/>
        </p:nvCxnSpPr>
        <p:spPr>
          <a:xfrm flipH="1">
            <a:off x="666750" y="227013"/>
            <a:ext cx="4763" cy="153114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5707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70B77-9EDC-874D-4385-4DEA8373E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3A83B-7A63-E24E-5751-D43B84AA8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F79B07-138C-D9F3-6B69-4AD48142E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44876A-F52C-5BBB-DD3E-2DEB7B5E6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3005-6C86-4E47-BCA1-4AB594E572B1}" type="datetimeFigureOut">
              <a:rPr kumimoji="1" lang="zh-CN" altLang="en-US" smtClean="0"/>
              <a:t>2025/4/2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A1B445-7A67-8CE8-C296-DD8A7E6B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D5C707-4B90-A800-27EC-F5D27056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968D-CD6B-B44E-8DF3-9F416C9657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14881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8FDC2-1FB6-A2D6-1D6F-44C1191E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4CED6D-9AFF-E428-FBF0-051A0653F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5F817A-6CEB-BA80-5EC3-5F5932D30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8E403E-E388-7DD2-755C-A2828AC87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3005-6C86-4E47-BCA1-4AB594E572B1}" type="datetimeFigureOut">
              <a:rPr kumimoji="1" lang="zh-CN" altLang="en-US" smtClean="0"/>
              <a:t>2025/4/2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0CE968-BF29-7A7E-3889-6826B492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9484BC-9692-0B24-95E1-CA939703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968D-CD6B-B44E-8DF3-9F416C9657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4445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F0F4C-7A24-0C8D-38C4-167B5E87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88E2E9-C5F5-E692-2EDB-3B99E0442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174717-F1E4-7FF2-FF2F-E50F2CA4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3005-6C86-4E47-BCA1-4AB594E572B1}" type="datetimeFigureOut">
              <a:rPr kumimoji="1" lang="zh-CN" altLang="en-US" smtClean="0"/>
              <a:t>2025/4/2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E67097-B14C-8A14-135D-09774FA1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142A78-3E5E-8378-C8FA-9F098B6C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968D-CD6B-B44E-8DF3-9F416C9657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354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801FC1-04D5-1EEB-4F7A-16B0871B6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1B6931-3C37-697B-E60C-4A634813B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6DE06-F9E4-E9DC-15D1-C8C563E46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3005-6C86-4E47-BCA1-4AB594E572B1}" type="datetimeFigureOut">
              <a:rPr kumimoji="1" lang="zh-CN" altLang="en-US" smtClean="0"/>
              <a:t>2025/4/2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8309BA-06F0-FAE9-EA16-509A75418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39468C-700F-5283-F4BF-334DE085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968D-CD6B-B44E-8DF3-9F416C9657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795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212D-8607-D146-8DC4-A1B0E0B3C698}" type="datetimeFigureOut">
              <a:rPr kumimoji="1" lang="zh-CN" altLang="en-US" smtClean="0"/>
              <a:t>2025/4/2</a:t>
            </a:fld>
            <a:endParaRPr kumimoji="1" lang="zh-CN" altLang="en-US"/>
          </a:p>
        </p:txBody>
      </p:sp>
      <p:sp>
        <p:nvSpPr>
          <p:cNvPr id="1048649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4865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10AF-B20E-FD42-AAC5-405E3CB3C96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145731" name="直接连接符 6"/>
          <p:cNvCxnSpPr>
            <a:cxnSpLocks/>
          </p:cNvCxnSpPr>
          <p:nvPr/>
        </p:nvCxnSpPr>
        <p:spPr>
          <a:xfrm>
            <a:off x="228600" y="4025900"/>
            <a:ext cx="103251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2" name="直接连接符 8"/>
          <p:cNvCxnSpPr>
            <a:cxnSpLocks/>
          </p:cNvCxnSpPr>
          <p:nvPr/>
        </p:nvCxnSpPr>
        <p:spPr>
          <a:xfrm>
            <a:off x="7759700" y="1677988"/>
            <a:ext cx="0" cy="363061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84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8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8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212D-8607-D146-8DC4-A1B0E0B3C698}" type="datetimeFigureOut">
              <a:rPr kumimoji="1" lang="zh-CN" altLang="en-US" smtClean="0"/>
              <a:t>2025/4/2</a:t>
            </a:fld>
            <a:endParaRPr kumimoji="1" lang="zh-CN" altLang="en-US"/>
          </a:p>
        </p:txBody>
      </p:sp>
      <p:sp>
        <p:nvSpPr>
          <p:cNvPr id="104868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4868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10AF-B20E-FD42-AAC5-405E3CB3C9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059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88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89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9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212D-8607-D146-8DC4-A1B0E0B3C698}" type="datetimeFigureOut">
              <a:rPr kumimoji="1" lang="zh-CN" altLang="en-US" smtClean="0"/>
              <a:t>2025/4/2</a:t>
            </a:fld>
            <a:endParaRPr kumimoji="1" lang="zh-CN" altLang="en-US"/>
          </a:p>
        </p:txBody>
      </p:sp>
      <p:sp>
        <p:nvSpPr>
          <p:cNvPr id="104869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4869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10AF-B20E-FD42-AAC5-405E3CB3C9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991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5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5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5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5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5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212D-8607-D146-8DC4-A1B0E0B3C698}" type="datetimeFigureOut">
              <a:rPr kumimoji="1" lang="zh-CN" altLang="en-US" smtClean="0"/>
              <a:t>2025/4/2</a:t>
            </a:fld>
            <a:endParaRPr kumimoji="1" lang="zh-CN" altLang="en-US"/>
          </a:p>
        </p:txBody>
      </p:sp>
      <p:sp>
        <p:nvSpPr>
          <p:cNvPr id="104865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4865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10AF-B20E-FD42-AAC5-405E3CB3C9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75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9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212D-8607-D146-8DC4-A1B0E0B3C698}" type="datetimeFigureOut">
              <a:rPr kumimoji="1" lang="zh-CN" altLang="en-US" smtClean="0"/>
              <a:t>2025/4/2</a:t>
            </a:fld>
            <a:endParaRPr kumimoji="1" lang="zh-CN" altLang="en-US"/>
          </a:p>
        </p:txBody>
      </p:sp>
      <p:sp>
        <p:nvSpPr>
          <p:cNvPr id="104869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4869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10AF-B20E-FD42-AAC5-405E3CB3C9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54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212D-8607-D146-8DC4-A1B0E0B3C698}" type="datetimeFigureOut">
              <a:rPr kumimoji="1" lang="zh-CN" altLang="en-US" smtClean="0"/>
              <a:t>2025/4/2</a:t>
            </a:fld>
            <a:endParaRPr kumimoji="1" lang="zh-CN" altLang="en-US"/>
          </a:p>
        </p:txBody>
      </p:sp>
      <p:sp>
        <p:nvSpPr>
          <p:cNvPr id="104869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4869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10AF-B20E-FD42-AAC5-405E3CB3C9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106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71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72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7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212D-8607-D146-8DC4-A1B0E0B3C698}" type="datetimeFigureOut">
              <a:rPr kumimoji="1" lang="zh-CN" altLang="en-US" smtClean="0"/>
              <a:t>2025/4/2</a:t>
            </a:fld>
            <a:endParaRPr kumimoji="1" lang="zh-CN" altLang="en-US"/>
          </a:p>
        </p:txBody>
      </p:sp>
      <p:sp>
        <p:nvSpPr>
          <p:cNvPr id="104867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4867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10AF-B20E-FD42-AAC5-405E3CB3C9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714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9212D-8607-D146-8DC4-A1B0E0B3C698}" type="datetimeFigureOut">
              <a:rPr kumimoji="1" lang="zh-CN" altLang="en-US" smtClean="0"/>
              <a:t>2025/4/2</a:t>
            </a:fld>
            <a:endParaRPr kumimoji="1"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210AF-B20E-FD42-AAC5-405E3CB3C9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939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TFangsong" panose="02010600040101010101" pitchFamily="2" charset="-122"/>
          <a:ea typeface="STFangsong" panose="0201060004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6">
            <a:lumMod val="75000"/>
          </a:schemeClr>
        </a:buClr>
        <a:buFont typeface="Wingdings" pitchFamily="2" charset="2"/>
        <a:buChar char="q"/>
        <a:defRPr sz="2800" kern="1200">
          <a:solidFill>
            <a:schemeClr val="tx1"/>
          </a:solidFill>
          <a:latin typeface="STFangsong" panose="02010600040101010101" pitchFamily="2" charset="-122"/>
          <a:ea typeface="STFangsong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>
            <a:lumMod val="60000"/>
            <a:lumOff val="40000"/>
          </a:schemeClr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STFangsong" panose="02010600040101010101" pitchFamily="2" charset="-122"/>
          <a:ea typeface="STFangsong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TFangsong" panose="02010600040101010101" pitchFamily="2" charset="-122"/>
          <a:ea typeface="STFangsong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TFangsong" panose="02010600040101010101" pitchFamily="2" charset="-122"/>
          <a:ea typeface="STFangsong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TFangsong" panose="02010600040101010101" pitchFamily="2" charset="-122"/>
          <a:ea typeface="STFangsong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8E5CE7-2C89-5BC0-7916-C4E92745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1FD96F-865C-360E-AEB1-A920C2A09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880B27-A872-E1D4-F3C3-0327B5B9D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63005-6C86-4E47-BCA1-4AB594E572B1}" type="datetimeFigureOut">
              <a:rPr kumimoji="1" lang="zh-CN" altLang="en-US" smtClean="0"/>
              <a:t>2025/4/2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F2692E-4B9A-3E14-82F9-B30822AF1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F2BAC-157E-7764-A5BA-28FFA6F5F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C968D-CD6B-B44E-8DF3-9F416C9657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4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2.png"/><Relationship Id="rId4" Type="http://schemas.openxmlformats.org/officeDocument/2006/relationships/image" Target="../media/image48.png"/><Relationship Id="rId9" Type="http://schemas.openxmlformats.org/officeDocument/2006/relationships/customXml" Target="../ink/ink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.png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customXml" Target="../ink/ink7.xml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2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2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1.png"/><Relationship Id="rId5" Type="http://schemas.openxmlformats.org/officeDocument/2006/relationships/image" Target="../media/image66.png"/><Relationship Id="rId10" Type="http://schemas.openxmlformats.org/officeDocument/2006/relationships/customXml" Target="../ink/ink9.xml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customXml" Target="../ink/ink11.xml"/><Relationship Id="rId12" Type="http://schemas.openxmlformats.org/officeDocument/2006/relationships/image" Target="../media/image7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0" Type="http://schemas.openxmlformats.org/officeDocument/2006/relationships/image" Target="../media/image77.png"/><Relationship Id="rId4" Type="http://schemas.openxmlformats.org/officeDocument/2006/relationships/image" Target="../media/image74.png"/><Relationship Id="rId9" Type="http://schemas.openxmlformats.org/officeDocument/2006/relationships/customXml" Target="../ink/ink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2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customXml" Target="../ink/ink3.xml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563DC-FC63-D0D8-E183-571E71FC6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B1A6CC6-5683-8CFA-A808-1E34B5A1C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107" y="1929257"/>
            <a:ext cx="9467785" cy="248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89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0B972-89AF-5F37-ECF6-3BE237600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6F76A-7CFF-DF9C-814C-8283E1985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Count(</a:t>
            </a:r>
            <a:r>
              <a:rPr kumimoji="1" lang="zh-CN" altLang="en-US" dirty="0"/>
              <a:t>*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E7021D4A-42F4-87B7-A1E7-D7B69B52B3D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A7FABB1-54C9-6AE3-114D-199B27DE4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477" y="1752440"/>
            <a:ext cx="4989903" cy="14895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23407C1-BD04-AF92-55E9-C5B8F041AD5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41137"/>
          <a:stretch/>
        </p:blipFill>
        <p:spPr>
          <a:xfrm>
            <a:off x="926477" y="3752831"/>
            <a:ext cx="6032546" cy="196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5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021D1-F05E-49EA-2FB9-AF90CAF4D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2BF99-B193-1EED-1A4E-2AAEA3D8F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/>
          <a:lstStyle/>
          <a:p>
            <a:r>
              <a:rPr lang="en" altLang="zh-CN" dirty="0"/>
              <a:t>Normal Distribution (White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en" altLang="zh-CN" dirty="0"/>
              <a:t>)</a:t>
            </a:r>
            <a:endParaRPr kumimoji="1" lang="zh-CN" altLang="en-US" dirty="0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AF860DA8-5FA4-B61A-7472-1792D564333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51EAE54-9F5D-B21C-FB85-9F7CE32E56EB}"/>
              </a:ext>
            </a:extLst>
          </p:cNvPr>
          <p:cNvSpPr txBox="1"/>
          <p:nvPr/>
        </p:nvSpPr>
        <p:spPr>
          <a:xfrm>
            <a:off x="624447" y="4002446"/>
            <a:ext cx="83699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In short, a </a:t>
            </a:r>
            <a:r>
              <a:rPr kumimoji="1" lang="en" altLang="zh-CN" sz="2000" b="1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normal distribution 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for the values of count(*) is assumed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.</a:t>
            </a:r>
            <a:endParaRPr kumimoji="1" lang="zh-CN" altLang="en-US" sz="2000" dirty="0">
              <a:solidFill>
                <a:srgbClr val="333333"/>
              </a:solidFill>
              <a:latin typeface="Open Sans" panose="020F0502020204030204" pitchFamily="34" charset="0"/>
              <a:ea typeface="STFangsong" panose="02010600040101010101" pitchFamily="2" charset="-122"/>
              <a:cs typeface="+mj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F55354-E368-FFB7-D9C6-33AAB3652D8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8000"/>
          </a:blip>
          <a:srcRect l="18443" t="20297"/>
          <a:stretch/>
        </p:blipFill>
        <p:spPr>
          <a:xfrm>
            <a:off x="9862934" y="609215"/>
            <a:ext cx="2329066" cy="67944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1B1AD29-E529-A622-9888-36CDC0CC2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016" y="2433552"/>
            <a:ext cx="1662000" cy="36933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3EEFC23-38C3-C34E-36F4-2E9CB449FDC8}"/>
              </a:ext>
            </a:extLst>
          </p:cNvPr>
          <p:cNvSpPr txBox="1"/>
          <p:nvPr/>
        </p:nvSpPr>
        <p:spPr>
          <a:xfrm>
            <a:off x="1415850" y="31958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概率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5C42A7D-C931-6FA1-9DFA-E442911CC724}"/>
              </a:ext>
            </a:extLst>
          </p:cNvPr>
          <p:cNvSpPr txBox="1"/>
          <p:nvPr/>
        </p:nvSpPr>
        <p:spPr>
          <a:xfrm>
            <a:off x="2234884" y="31783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分组总数</a:t>
            </a: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B261C753-E23F-D12D-0E52-72902935AA6C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1739016" y="2728764"/>
            <a:ext cx="409517" cy="467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56E2CDF2-8BCD-887A-A29D-CDEBC92CC4FF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385347" y="2728764"/>
            <a:ext cx="403535" cy="449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66FDE72-3C8E-2991-5AF0-34B1821DEF5C}"/>
              </a:ext>
            </a:extLst>
          </p:cNvPr>
          <p:cNvSpPr txBox="1"/>
          <p:nvPr/>
        </p:nvSpPr>
        <p:spPr>
          <a:xfrm>
            <a:off x="3425721" y="274073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如果</a:t>
            </a:r>
            <a:r>
              <a:rPr kumimoji="1" lang="en-US" altLang="zh-CN" dirty="0"/>
              <a:t>s(c)</a:t>
            </a:r>
            <a:r>
              <a:rPr kumimoji="1" lang="zh-CN" altLang="en-US" dirty="0"/>
              <a:t>完全准确，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213E250E-E999-6410-8DAB-DFEF9857BB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9822" y="2577308"/>
            <a:ext cx="3162300" cy="6350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C8012C83-3BE6-CC39-406A-586B2E8BD0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5254" y="1586514"/>
            <a:ext cx="2780651" cy="32728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2E67A0-45CA-377C-CD7B-6A937D4588D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6347"/>
          <a:stretch/>
        </p:blipFill>
        <p:spPr>
          <a:xfrm>
            <a:off x="624447" y="6095174"/>
            <a:ext cx="2676136" cy="660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8F8F8E4-9D17-8C53-592C-26BAC36F76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15254" y="5152276"/>
            <a:ext cx="2353015" cy="15651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F8484DC-C5D5-D02F-5C5C-1AFCF3A9B1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07632" y="6227089"/>
            <a:ext cx="1636533" cy="32194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9F4D32E-6ECE-37A9-6820-6AAB1E5DA9CE}"/>
              </a:ext>
            </a:extLst>
          </p:cNvPr>
          <p:cNvSpPr txBox="1"/>
          <p:nvPr/>
        </p:nvSpPr>
        <p:spPr>
          <a:xfrm>
            <a:off x="624448" y="4324984"/>
            <a:ext cx="6700180" cy="467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核心思想</a:t>
            </a:r>
            <a:r>
              <a:rPr lang="zh-CN" altLang="en-US" dirty="0"/>
              <a:t>：使用正态分布的累积分布函数</a:t>
            </a:r>
            <a:r>
              <a:rPr lang="en-US" altLang="zh-CN" dirty="0"/>
              <a:t>CDF</a:t>
            </a:r>
            <a:r>
              <a:rPr lang="zh-CN" altLang="en-US" dirty="0"/>
              <a:t>做概率计算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15D1C7-EB8B-1215-1737-E73C7899BE7A}"/>
              </a:ext>
            </a:extLst>
          </p:cNvPr>
          <p:cNvSpPr txBox="1"/>
          <p:nvPr/>
        </p:nvSpPr>
        <p:spPr>
          <a:xfrm>
            <a:off x="623647" y="4858360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estimated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selectivity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count(</a:t>
            </a:r>
            <a:r>
              <a:rPr kumimoji="1" lang="zh-CN" altLang="en-US" dirty="0"/>
              <a:t>*</a:t>
            </a:r>
            <a:r>
              <a:rPr kumimoji="1" lang="en-US" altLang="zh-CN" dirty="0"/>
              <a:t>)=c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86F2CFA-A005-68B5-CDEE-7503AB5E64E4}"/>
              </a:ext>
            </a:extLst>
          </p:cNvPr>
          <p:cNvSpPr txBox="1"/>
          <p:nvPr/>
        </p:nvSpPr>
        <p:spPr>
          <a:xfrm>
            <a:off x="719481" y="1472670"/>
            <a:ext cx="8122861" cy="882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对于 </a:t>
            </a:r>
            <a:r>
              <a:rPr lang="en-US" altLang="zh-CN" dirty="0"/>
              <a:t>count(</a:t>
            </a:r>
            <a:r>
              <a:rPr lang="zh-CN" altLang="en-US" dirty="0"/>
              <a:t>*</a:t>
            </a:r>
            <a:r>
              <a:rPr lang="en-US" altLang="zh-CN" dirty="0"/>
              <a:t>)(</a:t>
            </a:r>
            <a:r>
              <a:rPr lang="zh-CN" altLang="en-US" dirty="0"/>
              <a:t>也就是</a:t>
            </a:r>
            <a:r>
              <a:rPr lang="en-US" altLang="zh-CN" dirty="0"/>
              <a:t>C)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的数量，只需要计算 </a:t>
            </a:r>
            <a:r>
              <a:rPr lang="en-US" altLang="zh-CN" dirty="0"/>
              <a:t>count(</a:t>
            </a:r>
            <a:r>
              <a:rPr lang="zh-CN" altLang="en-US" dirty="0"/>
              <a:t>*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的概率，然后乘以分组总数 </a:t>
            </a:r>
            <a:r>
              <a:rPr lang="en-US" altLang="zh-CN" dirty="0" err="1"/>
              <a:t>d</a:t>
            </a:r>
            <a:r>
              <a:rPr lang="en-US" altLang="zh-CN" baseline="-25000" dirty="0" err="1"/>
              <a:t>A</a:t>
            </a:r>
            <a:r>
              <a:rPr lang="en-US" altLang="zh-CN" dirty="0"/>
              <a:t> (</a:t>
            </a:r>
            <a:r>
              <a:rPr lang="zh-CN" altLang="en-US" dirty="0"/>
              <a:t>不同值的数量</a:t>
            </a:r>
            <a:r>
              <a:rPr lang="en-US" altLang="zh-CN" dirty="0"/>
              <a:t>)</a:t>
            </a:r>
            <a:r>
              <a:rPr lang="zh-CN" altLang="en-US" dirty="0"/>
              <a:t>，就可以得到估计的分组个数</a:t>
            </a:r>
            <a:endParaRPr lang="en-US" altLang="zh-CN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79E26DA4-F59C-EC4A-1209-474713E962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077" y="5227692"/>
            <a:ext cx="70866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37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29EFE-3DCC-315A-F479-822D9C7DD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5BA38-6E5B-318C-F80C-43AB999ED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/>
          <a:lstStyle/>
          <a:p>
            <a:r>
              <a:rPr lang="en-US" altLang="zh-CN" dirty="0"/>
              <a:t>Evaluation</a:t>
            </a:r>
            <a:endParaRPr kumimoji="1" lang="zh-CN" altLang="en-US" dirty="0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47588CF1-5E74-5B7E-A126-E4006F05F0D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53D5927-443A-EFE7-C797-922C1C5878B3}"/>
              </a:ext>
            </a:extLst>
          </p:cNvPr>
          <p:cNvSpPr txBox="1"/>
          <p:nvPr/>
        </p:nvSpPr>
        <p:spPr>
          <a:xfrm>
            <a:off x="774076" y="1620100"/>
            <a:ext cx="8030559" cy="2351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Using the SQL Server method to estimate the cardinality for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having count(*) = c, we get for different 𝑐 in Table 4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zh-CN" sz="2000" dirty="0">
              <a:solidFill>
                <a:srgbClr val="333333"/>
              </a:solidFill>
              <a:latin typeface="Open Sans" panose="020F0502020204030204" pitchFamily="34" charset="0"/>
              <a:ea typeface="STFangsong" panose="02010600040101010101" pitchFamily="2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There comes a couple of obvious deficiencies with </a:t>
            </a:r>
          </a:p>
          <a:p>
            <a:pPr>
              <a:lnSpc>
                <a:spcPct val="150000"/>
              </a:lnSpc>
            </a:pP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this approach:</a:t>
            </a:r>
            <a:endParaRPr kumimoji="1" lang="zh-CN" altLang="en-US" sz="2000" dirty="0">
              <a:solidFill>
                <a:srgbClr val="333333"/>
              </a:solidFill>
              <a:latin typeface="Open Sans" panose="020F0502020204030204" pitchFamily="34" charset="0"/>
              <a:ea typeface="STFangsong" panose="02010600040101010101" pitchFamily="2" charset="-122"/>
              <a:cs typeface="+mj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EE300A-A481-22A0-AB4F-2004E30A9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712" y="2424391"/>
            <a:ext cx="4749800" cy="34798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DA11467-FFD0-FE2D-13D4-890839ED8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076" y="4089590"/>
            <a:ext cx="5752131" cy="169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49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D0118-3845-B462-2927-9B11DCAD0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C2A17-6E3A-7E41-0276-DAF38FD7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/>
          <a:lstStyle/>
          <a:p>
            <a:r>
              <a:rPr lang="en" altLang="zh-CN" dirty="0"/>
              <a:t>Skew-Normal Distribution (Fent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Umbra</a:t>
            </a:r>
            <a:r>
              <a:rPr lang="en" altLang="zh-CN" dirty="0"/>
              <a:t>)</a:t>
            </a:r>
            <a:endParaRPr kumimoji="1" lang="zh-CN" altLang="en-US" dirty="0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76034130-5950-18E9-BEE2-2529955BABF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51108AC-D59B-4940-0D14-B2998875D7B1}"/>
              </a:ext>
            </a:extLst>
          </p:cNvPr>
          <p:cNvSpPr txBox="1"/>
          <p:nvPr/>
        </p:nvSpPr>
        <p:spPr>
          <a:xfrm>
            <a:off x="774076" y="1620100"/>
            <a:ext cx="10643847" cy="966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In the approach of Fent and Neumann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,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the mean 𝜇</a:t>
            </a:r>
            <a:r>
              <a:rPr kumimoji="1" lang="en" altLang="zh-CN" sz="2000" baseline="-25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𝐶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is calculated the </a:t>
            </a:r>
            <a:r>
              <a:rPr kumimoji="1" lang="en" altLang="zh-CN" sz="2000" b="1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same way 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as in the SQL-Server approach. The standard deviation is assumed to be</a:t>
            </a:r>
            <a:endParaRPr kumimoji="1" lang="zh-CN" altLang="en-US" sz="2000" dirty="0">
              <a:solidFill>
                <a:srgbClr val="333333"/>
              </a:solidFill>
              <a:latin typeface="Open Sans" panose="020F0502020204030204" pitchFamily="34" charset="0"/>
              <a:ea typeface="STFangsong" panose="02010600040101010101" pitchFamily="2" charset="-122"/>
              <a:cs typeface="+mj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2D6E6A-93CB-0767-BAE4-BDCC2C99B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76" y="2704363"/>
            <a:ext cx="4419600" cy="482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56C7FDA-6778-294D-B51E-203589953C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076" y="3347188"/>
            <a:ext cx="6451600" cy="6477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9AC74AF-F378-F4D2-5B30-8E4556EB0B7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8061" r="50351" b="60623"/>
          <a:stretch/>
        </p:blipFill>
        <p:spPr>
          <a:xfrm>
            <a:off x="8948101" y="2865433"/>
            <a:ext cx="2469822" cy="185836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7BCF9BB-44AC-8A2B-78C1-3ACD421F09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676" y="4155112"/>
            <a:ext cx="5994400" cy="12954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19E84A0-8128-A0B3-6317-469574B58FC0}"/>
              </a:ext>
            </a:extLst>
          </p:cNvPr>
          <p:cNvSpPr txBox="1"/>
          <p:nvPr/>
        </p:nvSpPr>
        <p:spPr>
          <a:xfrm>
            <a:off x="774076" y="5595313"/>
            <a:ext cx="10208181" cy="968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With these three parameters, a skew-normal distribution SN(𝜇</a:t>
            </a:r>
            <a:r>
              <a:rPr kumimoji="1" lang="zh-CN" altLang="en-US" sz="2000" baseline="-25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𝐶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, 𝜎</a:t>
            </a:r>
            <a:r>
              <a:rPr kumimoji="1" lang="zh-CN" altLang="en-US" sz="2000" baseline="-25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𝐶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, 𝛾</a:t>
            </a:r>
            <a:r>
              <a:rPr kumimoji="1" lang="zh-CN" altLang="en-US" sz="2000" baseline="-25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𝐶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) is used to produce the estimates, which we also call SN</a:t>
            </a:r>
            <a:r>
              <a:rPr kumimoji="1" lang="zh-CN" altLang="en-US" sz="2000" baseline="-25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𝐶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(𝜇</a:t>
            </a:r>
            <a:r>
              <a:rPr kumimoji="1" lang="zh-CN" altLang="en-US" sz="2000" baseline="-25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𝐶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, 𝜎</a:t>
            </a:r>
            <a:r>
              <a:rPr kumimoji="1" lang="zh-CN" altLang="en-US" sz="2000" baseline="-25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𝐶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, 𝛾</a:t>
            </a:r>
            <a:r>
              <a:rPr kumimoji="1" lang="zh-CN" altLang="en-US" sz="2000" baseline="-25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𝐶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)  for further reference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.</a:t>
            </a:r>
            <a:endParaRPr kumimoji="1" lang="zh-CN" altLang="en-US" sz="2000" dirty="0">
              <a:solidFill>
                <a:srgbClr val="333333"/>
              </a:solidFill>
              <a:latin typeface="Open Sans" panose="020F0502020204030204" pitchFamily="34" charset="0"/>
              <a:ea typeface="STFangsong" panose="0201060004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33127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2A91C-F75F-07E4-639A-423B2E57D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06C9A-5E58-E6CB-1BEF-9B50E48C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/>
          <a:lstStyle/>
          <a:p>
            <a:r>
              <a:rPr lang="en-US" altLang="zh-CN" dirty="0"/>
              <a:t>extended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profile,</a:t>
            </a:r>
            <a:r>
              <a:rPr lang="zh-CN" altLang="en-US" dirty="0"/>
              <a:t> </a:t>
            </a:r>
            <a:r>
              <a:rPr lang="en" altLang="zh-CN" dirty="0" err="1"/>
              <a:t>eSP</a:t>
            </a:r>
            <a:endParaRPr kumimoji="1" lang="zh-CN" altLang="en-US" dirty="0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14FF07CA-D1B4-C509-3C93-BF88E173B1E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E39461E-056B-661C-72C2-DC2D8CBDB5E4}"/>
              </a:ext>
            </a:extLst>
          </p:cNvPr>
          <p:cNvSpPr txBox="1"/>
          <p:nvPr/>
        </p:nvSpPr>
        <p:spPr>
          <a:xfrm>
            <a:off x="774077" y="1620100"/>
            <a:ext cx="9161776" cy="506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We now extend the simple profile by three numbers: 𝑑</a:t>
            </a:r>
            <a:r>
              <a:rPr kumimoji="1" lang="en" altLang="zh-CN" sz="2000" baseline="-25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𝐶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, min</a:t>
            </a:r>
            <a:r>
              <a:rPr kumimoji="1" lang="en" altLang="zh-CN" sz="2000" baseline="-25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𝐶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, and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max</a:t>
            </a:r>
            <a:r>
              <a:rPr kumimoji="1" lang="en" altLang="zh-CN" sz="2000" baseline="-25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𝐶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.</a:t>
            </a:r>
            <a:endParaRPr kumimoji="1" lang="zh-CN" altLang="en-US" sz="2000" dirty="0">
              <a:solidFill>
                <a:srgbClr val="333333"/>
              </a:solidFill>
              <a:latin typeface="Open Sans" panose="020F0502020204030204" pitchFamily="34" charset="0"/>
              <a:ea typeface="STFangsong" panose="02010600040101010101" pitchFamily="2" charset="-122"/>
              <a:cs typeface="+mj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FB2E35-79E6-670C-3BEF-5D98976B4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952" y="2652783"/>
            <a:ext cx="4112366" cy="206106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C3BF61D-3CCA-B2B2-10CF-17F8F74FA07D}"/>
              </a:ext>
            </a:extLst>
          </p:cNvPr>
          <p:cNvSpPr txBox="1"/>
          <p:nvPr/>
        </p:nvSpPr>
        <p:spPr>
          <a:xfrm>
            <a:off x="774077" y="2237777"/>
            <a:ext cx="6795647" cy="966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Since the counts are always integers, the simple profile applies the </a:t>
            </a:r>
            <a:r>
              <a:rPr kumimoji="1" lang="zh-CN" altLang="en-US" sz="2000" b="1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discrete uniform distribution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F50D0AC-86F0-0D2B-960A-EF76FA02BF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077" y="3452148"/>
            <a:ext cx="5753100" cy="6477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F8C151E-C739-B343-FAB3-F85D284D7F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077" y="4902680"/>
            <a:ext cx="6502400" cy="11684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0A2ED33-67BF-3D5C-7C61-FAB8F0BC9E76}"/>
              </a:ext>
            </a:extLst>
          </p:cNvPr>
          <p:cNvSpPr txBox="1"/>
          <p:nvPr/>
        </p:nvSpPr>
        <p:spPr>
          <a:xfrm>
            <a:off x="67126" y="359133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</a:rPr>
              <a:t>d</a:t>
            </a:r>
            <a:r>
              <a:rPr kumimoji="1" lang="en-US" altLang="zh-CN" baseline="-25000" dirty="0" err="1">
                <a:solidFill>
                  <a:srgbClr val="FF0000"/>
                </a:solidFill>
              </a:rPr>
              <a:t>A</a:t>
            </a:r>
            <a:r>
              <a:rPr kumimoji="1" lang="zh-CN" altLang="en-US" baseline="-25000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/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7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3139AB-F119-A262-7857-21AD1AC616DA}"/>
              </a:ext>
            </a:extLst>
          </p:cNvPr>
          <p:cNvSpPr txBox="1"/>
          <p:nvPr/>
        </p:nvSpPr>
        <p:spPr>
          <a:xfrm>
            <a:off x="795210" y="4316598"/>
            <a:ext cx="467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</a:t>
            </a:r>
            <a:r>
              <a:rPr lang="en-US" altLang="zh-CN" dirty="0"/>
              <a:t>count</a:t>
            </a:r>
            <a:r>
              <a:rPr lang="zh-CN" altLang="en-US" dirty="0"/>
              <a:t>值不是稠密的，需要用</a:t>
            </a:r>
            <a:r>
              <a:rPr lang="en-US" altLang="zh-CN" dirty="0" err="1"/>
              <a:t>d</a:t>
            </a:r>
            <a:r>
              <a:rPr lang="en-US" altLang="zh-CN" baseline="-25000" dirty="0" err="1"/>
              <a:t>C</a:t>
            </a:r>
            <a:r>
              <a:rPr lang="zh-CN" altLang="en-US" dirty="0"/>
              <a:t>替代分母</a:t>
            </a:r>
          </a:p>
        </p:txBody>
      </p:sp>
    </p:spTree>
    <p:extLst>
      <p:ext uri="{BB962C8B-B14F-4D97-AF65-F5344CB8AC3E}">
        <p14:creationId xmlns:p14="http://schemas.microsoft.com/office/powerpoint/2010/main" val="3375984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8BDB4-4831-1649-20DA-8C940D332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D4DAE-6C14-BCFB-1A1D-31FC45859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/>
          <a:lstStyle/>
          <a:p>
            <a:r>
              <a:rPr lang="en" altLang="zh-CN" dirty="0"/>
              <a:t>Evaluation</a:t>
            </a:r>
            <a:endParaRPr kumimoji="1" lang="zh-CN" altLang="en-US" dirty="0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48B1B9FD-1085-777A-234A-F45F60780D1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FA5B648-D40A-1615-393E-7E6173A4A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322" y="2941541"/>
            <a:ext cx="4555797" cy="362192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FC4D19C-0F39-49AA-BD88-2589A408EC5D}"/>
              </a:ext>
            </a:extLst>
          </p:cNvPr>
          <p:cNvSpPr txBox="1"/>
          <p:nvPr/>
        </p:nvSpPr>
        <p:spPr>
          <a:xfrm>
            <a:off x="902322" y="1620100"/>
            <a:ext cx="10730353" cy="966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We observe that there is virtually </a:t>
            </a:r>
            <a:r>
              <a:rPr kumimoji="1" lang="zh-CN" altLang="en-US" sz="2000" b="1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no difference 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between the estimation method of SQL-Server as described by White and the one proposed by Fent and Neumann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.</a:t>
            </a:r>
            <a:endParaRPr kumimoji="1" lang="zh-CN" altLang="en-US" sz="2000" dirty="0">
              <a:solidFill>
                <a:srgbClr val="333333"/>
              </a:solidFill>
              <a:latin typeface="Open Sans" panose="020F0502020204030204" pitchFamily="34" charset="0"/>
              <a:ea typeface="STFangsong" panose="02010600040101010101" pitchFamily="2" charset="-122"/>
              <a:cs typeface="+mj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990B6A3-0A9E-100D-794D-89109F56F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2653" y="4271418"/>
            <a:ext cx="3581400" cy="21717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F2A45DF-1FD8-00CF-8055-935A88D8A8B2}"/>
              </a:ext>
            </a:extLst>
          </p:cNvPr>
          <p:cNvSpPr txBox="1"/>
          <p:nvPr/>
        </p:nvSpPr>
        <p:spPr>
          <a:xfrm>
            <a:off x="7192653" y="3170433"/>
            <a:ext cx="4139694" cy="966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𝐴 are Zipf distributed in [1, 1000]</a:t>
            </a:r>
            <a:endParaRPr kumimoji="1" lang="en-US" altLang="zh-CN" sz="2000" dirty="0">
              <a:solidFill>
                <a:srgbClr val="333333"/>
              </a:solidFill>
              <a:latin typeface="Open Sans" panose="020F0502020204030204" pitchFamily="34" charset="0"/>
              <a:ea typeface="STFangsong" panose="02010600040101010101" pitchFamily="2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having predicate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: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count(*) &gt; 1000</a:t>
            </a:r>
            <a:endParaRPr kumimoji="1" lang="zh-CN" altLang="en-US" sz="2000" dirty="0">
              <a:solidFill>
                <a:srgbClr val="333333"/>
              </a:solidFill>
              <a:latin typeface="Open Sans" panose="020F0502020204030204" pitchFamily="34" charset="0"/>
              <a:ea typeface="STFangsong" panose="0201060004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73366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BDF2E-646C-8E46-D90D-2BBCBE889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A2F03-A889-AD3E-A3C6-751CB18CA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/>
          <a:lstStyle/>
          <a:p>
            <a:r>
              <a:rPr lang="en-US" altLang="zh-CN" dirty="0"/>
              <a:t>SUM(B)</a:t>
            </a:r>
            <a:endParaRPr kumimoji="1" lang="zh-CN" altLang="en-US" dirty="0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E4338777-5B02-D649-C9CF-29D5F69253F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0C24001-7CAF-159A-5D68-4CB9E5FD97B6}"/>
              </a:ext>
            </a:extLst>
          </p:cNvPr>
          <p:cNvSpPr txBox="1"/>
          <p:nvPr/>
        </p:nvSpPr>
        <p:spPr>
          <a:xfrm>
            <a:off x="774077" y="1781666"/>
            <a:ext cx="61132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This distribution can be calculated via Query 𝑄</a:t>
            </a:r>
            <a:r>
              <a:rPr kumimoji="1" lang="zh-CN" altLang="en-US" sz="2000" baseline="-25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𝑑 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:</a:t>
            </a:r>
            <a:endParaRPr kumimoji="1" lang="zh-CN" altLang="en-US" sz="2000" baseline="-25000" dirty="0">
              <a:solidFill>
                <a:srgbClr val="333333"/>
              </a:solidFill>
              <a:latin typeface="Open Sans" panose="020F0502020204030204" pitchFamily="34" charset="0"/>
              <a:ea typeface="STFangsong" panose="02010600040101010101" pitchFamily="2" charset="-122"/>
              <a:cs typeface="+mj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4397AB-6D6A-3F2D-CAA4-62A4CC9AD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77" y="2343342"/>
            <a:ext cx="4213843" cy="19416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38FDA5-ADCC-4F35-0BAF-EC6D2FB365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8622" y="2181776"/>
            <a:ext cx="4933378" cy="36608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671ACE4-5096-D135-EA11-3B88EE4F755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3482"/>
          <a:stretch/>
        </p:blipFill>
        <p:spPr>
          <a:xfrm>
            <a:off x="774077" y="4798774"/>
            <a:ext cx="5829744" cy="188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31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D93AE-A34B-2A0F-1A9F-D1C8CFF68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61BA3-6777-C4B2-ED88-209696944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/>
          <a:lstStyle/>
          <a:p>
            <a:r>
              <a:rPr lang="en" altLang="zh-CN" dirty="0"/>
              <a:t>Skew-Normal Distribution (Fent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Umbra</a:t>
            </a:r>
            <a:r>
              <a:rPr lang="en" altLang="zh-CN" dirty="0"/>
              <a:t>)</a:t>
            </a:r>
            <a:endParaRPr kumimoji="1" lang="zh-CN" altLang="en-US" dirty="0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2B24CE63-4BC9-BB61-2C0F-B393002A2F5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F6D4E94-C8E9-2998-1F9E-7466CFA85E1A}"/>
              </a:ext>
            </a:extLst>
          </p:cNvPr>
          <p:cNvSpPr txBox="1"/>
          <p:nvPr/>
        </p:nvSpPr>
        <p:spPr>
          <a:xfrm>
            <a:off x="774077" y="4730250"/>
            <a:ext cx="5918954" cy="968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a skew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-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normal distribution SN</a:t>
            </a:r>
            <a:r>
              <a:rPr kumimoji="1" lang="en" altLang="zh-CN" sz="2000" baseline="-25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𝐵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= SN(𝜇</a:t>
            </a:r>
            <a:r>
              <a:rPr kumimoji="1" lang="en" altLang="zh-CN" sz="2000" baseline="-25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𝐵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, 𝜎</a:t>
            </a:r>
            <a:r>
              <a:rPr kumimoji="1" lang="en" altLang="zh-CN" sz="2000" baseline="-25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𝐵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, 𝛾</a:t>
            </a:r>
            <a:r>
              <a:rPr kumimoji="1" lang="en" altLang="zh-CN" sz="2000" baseline="-25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𝐵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)</a:t>
            </a:r>
            <a:endParaRPr kumimoji="1" lang="en-US" altLang="zh-CN" sz="2000" dirty="0">
              <a:solidFill>
                <a:srgbClr val="333333"/>
              </a:solidFill>
              <a:latin typeface="Open Sans" panose="020F0502020204030204" pitchFamily="34" charset="0"/>
              <a:ea typeface="STFangsong" panose="02010600040101010101" pitchFamily="2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SN</a:t>
            </a:r>
            <a:r>
              <a:rPr kumimoji="1" lang="en" altLang="zh-CN" sz="2000" baseline="-25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𝐶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(𝜇</a:t>
            </a:r>
            <a:r>
              <a:rPr kumimoji="1" lang="en" altLang="zh-CN" sz="2000" baseline="-25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𝐶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, 𝜎</a:t>
            </a:r>
            <a:r>
              <a:rPr kumimoji="1" lang="en" altLang="zh-CN" sz="2000" baseline="-25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𝐶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, 𝛾</a:t>
            </a:r>
            <a:r>
              <a:rPr kumimoji="1" lang="en" altLang="zh-CN" sz="2000" baseline="-25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𝐶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933F8F-4062-F3BA-AE22-A46FD2562EE2}"/>
              </a:ext>
            </a:extLst>
          </p:cNvPr>
          <p:cNvSpPr txBox="1"/>
          <p:nvPr/>
        </p:nvSpPr>
        <p:spPr>
          <a:xfrm>
            <a:off x="774077" y="1939659"/>
            <a:ext cx="6113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zh-CN" sz="1800" b="1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minimal</a:t>
            </a:r>
            <a:r>
              <a:rPr kumimoji="1" lang="en" altLang="zh-CN" sz="18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theoretically possible value of sum(B)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84340B5-5751-F24D-F75A-CF7894050AE4}"/>
              </a:ext>
            </a:extLst>
          </p:cNvPr>
          <p:cNvSpPr txBox="1"/>
          <p:nvPr/>
        </p:nvSpPr>
        <p:spPr>
          <a:xfrm>
            <a:off x="6359458" y="1932870"/>
            <a:ext cx="1577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zh-CN" sz="18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min𝐶 ∗ min𝐵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A156B82-F244-FD28-791E-5816DAD56F17}"/>
              </a:ext>
            </a:extLst>
          </p:cNvPr>
          <p:cNvSpPr txBox="1"/>
          <p:nvPr/>
        </p:nvSpPr>
        <p:spPr>
          <a:xfrm>
            <a:off x="774077" y="2321732"/>
            <a:ext cx="6113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zh-CN" sz="1800" b="1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maximal</a:t>
            </a:r>
            <a:r>
              <a:rPr kumimoji="1" lang="en" altLang="zh-CN" sz="18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theoretically possible value of sum(B) 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44DD9CB-2379-6074-A845-672BC92E3722}"/>
              </a:ext>
            </a:extLst>
          </p:cNvPr>
          <p:cNvSpPr txBox="1"/>
          <p:nvPr/>
        </p:nvSpPr>
        <p:spPr>
          <a:xfrm>
            <a:off x="6359458" y="2321732"/>
            <a:ext cx="1713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zh-CN" sz="18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max𝐶 ∗ max𝐵</a:t>
            </a:r>
            <a:endParaRPr lang="zh-CN" altLang="en-US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0F5B4010-8C97-149D-35F3-5187C9164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195975"/>
              </p:ext>
            </p:extLst>
          </p:nvPr>
        </p:nvGraphicFramePr>
        <p:xfrm>
          <a:off x="3385872" y="3342391"/>
          <a:ext cx="13522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112">
                  <a:extLst>
                    <a:ext uri="{9D8B030D-6E8A-4147-A177-3AD203B41FA5}">
                      <a16:colId xmlns:a16="http://schemas.microsoft.com/office/drawing/2014/main" val="361392047"/>
                    </a:ext>
                  </a:extLst>
                </a:gridCol>
                <a:gridCol w="676112">
                  <a:extLst>
                    <a:ext uri="{9D8B030D-6E8A-4147-A177-3AD203B41FA5}">
                      <a16:colId xmlns:a16="http://schemas.microsoft.com/office/drawing/2014/main" val="3225804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64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56863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8A241432-DBC3-B57E-B08B-A20954910596}"/>
              </a:ext>
            </a:extLst>
          </p:cNvPr>
          <p:cNvSpPr txBox="1"/>
          <p:nvPr/>
        </p:nvSpPr>
        <p:spPr>
          <a:xfrm>
            <a:off x="774077" y="3342391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FFA9F82-47EB-CD32-B180-DC993770DB53}"/>
              </a:ext>
            </a:extLst>
          </p:cNvPr>
          <p:cNvSpPr txBox="1"/>
          <p:nvPr/>
        </p:nvSpPr>
        <p:spPr>
          <a:xfrm>
            <a:off x="774077" y="3714739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 </a:t>
            </a:r>
            <a:r>
              <a:rPr kumimoji="1" lang="en-US" altLang="zh-CN" dirty="0"/>
              <a:t>7</a:t>
            </a:r>
            <a:r>
              <a:rPr kumimoji="1" lang="zh-CN" altLang="en-US" dirty="0"/>
              <a:t> </a:t>
            </a:r>
            <a:r>
              <a:rPr kumimoji="1" lang="en-US" altLang="zh-CN" dirty="0"/>
              <a:t>7</a:t>
            </a:r>
            <a:r>
              <a:rPr kumimoji="1" lang="zh-CN" altLang="en-US" dirty="0"/>
              <a:t> </a:t>
            </a:r>
            <a:r>
              <a:rPr kumimoji="1" lang="en-US" altLang="zh-CN" dirty="0"/>
              <a:t>8</a:t>
            </a:r>
            <a:r>
              <a:rPr kumimoji="1" lang="zh-CN" altLang="en-US" dirty="0"/>
              <a:t> </a:t>
            </a:r>
            <a:r>
              <a:rPr kumimoji="1" lang="en-US" altLang="zh-CN" dirty="0"/>
              <a:t>8</a:t>
            </a:r>
            <a:r>
              <a:rPr kumimoji="1" lang="zh-CN" altLang="en-US" dirty="0"/>
              <a:t> </a:t>
            </a:r>
            <a:r>
              <a:rPr kumimoji="1" lang="en-US" altLang="zh-CN" dirty="0"/>
              <a:t>8</a:t>
            </a:r>
            <a:r>
              <a:rPr kumimoji="1" lang="zh-CN" altLang="en-US" dirty="0"/>
              <a:t> </a:t>
            </a:r>
            <a:r>
              <a:rPr kumimoji="1" lang="en-US" altLang="zh-CN" dirty="0"/>
              <a:t>9</a:t>
            </a:r>
            <a:r>
              <a:rPr kumimoji="1" lang="zh-CN" altLang="en-US" dirty="0"/>
              <a:t> </a:t>
            </a:r>
            <a:r>
              <a:rPr kumimoji="1" lang="en-US" altLang="zh-CN" dirty="0"/>
              <a:t>9</a:t>
            </a:r>
            <a:r>
              <a:rPr kumimoji="1" lang="zh-CN" altLang="en-US" dirty="0"/>
              <a:t> </a:t>
            </a:r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7692009-8441-8382-05BD-A540966A52F5}"/>
              </a:ext>
            </a:extLst>
          </p:cNvPr>
          <p:cNvSpPr txBox="1"/>
          <p:nvPr/>
        </p:nvSpPr>
        <p:spPr>
          <a:xfrm>
            <a:off x="5159258" y="3342391"/>
            <a:ext cx="4113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zh-CN" sz="18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min𝐶 ∗ min𝐵</a:t>
            </a:r>
            <a:r>
              <a:rPr kumimoji="1" lang="zh-CN" altLang="en-US" sz="18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  <a:r>
              <a:rPr kumimoji="1" lang="en-US" altLang="zh-CN" sz="18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=</a:t>
            </a:r>
            <a:r>
              <a:rPr kumimoji="1" lang="zh-CN" altLang="en-US" sz="18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  <a:r>
              <a:rPr kumimoji="1" lang="en-US" altLang="zh-CN" sz="18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2</a:t>
            </a:r>
            <a:r>
              <a:rPr kumimoji="1" lang="zh-CN" altLang="en-US" sz="18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* </a:t>
            </a:r>
            <a:r>
              <a:rPr kumimoji="1" lang="en-US" altLang="zh-CN" sz="18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3</a:t>
            </a:r>
            <a:r>
              <a:rPr kumimoji="1" lang="zh-CN" altLang="en-US" sz="18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  <a:r>
              <a:rPr kumimoji="1" lang="en-US" altLang="zh-CN" sz="18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=</a:t>
            </a:r>
            <a:r>
              <a:rPr kumimoji="1" lang="zh-CN" altLang="en-US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  <a:r>
              <a:rPr kumimoji="1" lang="en-US" altLang="zh-CN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6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4F986F3-D643-007A-79DB-718216E42FE0}"/>
              </a:ext>
            </a:extLst>
          </p:cNvPr>
          <p:cNvSpPr txBox="1"/>
          <p:nvPr/>
        </p:nvSpPr>
        <p:spPr>
          <a:xfrm>
            <a:off x="5159257" y="3709591"/>
            <a:ext cx="3230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zh-CN" sz="18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max𝐶 ∗ max𝐵</a:t>
            </a:r>
            <a:r>
              <a:rPr kumimoji="1" lang="zh-CN" altLang="en-US" sz="18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  <a:r>
              <a:rPr kumimoji="1" lang="en-US" altLang="zh-CN" sz="18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=</a:t>
            </a:r>
            <a:r>
              <a:rPr kumimoji="1" lang="zh-CN" altLang="en-US" sz="18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  <a:r>
              <a:rPr kumimoji="1" lang="en-US" altLang="zh-CN" sz="18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3</a:t>
            </a:r>
            <a:r>
              <a:rPr kumimoji="1" lang="zh-CN" altLang="en-US" sz="18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* </a:t>
            </a:r>
            <a:r>
              <a:rPr kumimoji="1" lang="en-US" altLang="zh-CN" sz="18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9</a:t>
            </a:r>
            <a:r>
              <a:rPr kumimoji="1" lang="zh-CN" altLang="en-US" sz="18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  <a:r>
              <a:rPr kumimoji="1" lang="en-US" altLang="zh-CN" sz="18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=</a:t>
            </a:r>
            <a:r>
              <a:rPr kumimoji="1" lang="zh-CN" altLang="en-US" sz="18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  <a:r>
              <a:rPr kumimoji="1" lang="en-US" altLang="zh-CN" sz="18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27</a:t>
            </a:r>
            <a:r>
              <a:rPr kumimoji="1" lang="zh-CN" altLang="en-US" sz="18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  <a:endParaRPr lang="zh-CN" altLang="en-US" dirty="0"/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58723B26-08EB-4E0A-6C50-95D3FB92576A}"/>
              </a:ext>
            </a:extLst>
          </p:cNvPr>
          <p:cNvSpPr/>
          <p:nvPr/>
        </p:nvSpPr>
        <p:spPr>
          <a:xfrm>
            <a:off x="6022954" y="2040267"/>
            <a:ext cx="263950" cy="2094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86A98018-7BB8-9212-7FAB-3DF31A5C9616}"/>
              </a:ext>
            </a:extLst>
          </p:cNvPr>
          <p:cNvSpPr/>
          <p:nvPr/>
        </p:nvSpPr>
        <p:spPr>
          <a:xfrm>
            <a:off x="6031877" y="2430588"/>
            <a:ext cx="263950" cy="2094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6934C3F5-328C-95D2-DDA4-61A7857E6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608343"/>
              </p:ext>
            </p:extLst>
          </p:nvPr>
        </p:nvGraphicFramePr>
        <p:xfrm>
          <a:off x="8558035" y="1949461"/>
          <a:ext cx="7467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1944580474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3921307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41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400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38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39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06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621699"/>
                  </a:ext>
                </a:extLst>
              </a:tr>
            </a:tbl>
          </a:graphicData>
        </a:graphic>
      </p:graphicFrame>
      <p:pic>
        <p:nvPicPr>
          <p:cNvPr id="28" name="图片 27">
            <a:extLst>
              <a:ext uri="{FF2B5EF4-FFF2-40B4-BE49-F238E27FC236}">
                <a16:creationId xmlns:a16="http://schemas.microsoft.com/office/drawing/2014/main" id="{92940377-CC36-FD7B-A42E-F3ADD185582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8000"/>
          </a:blip>
          <a:srcRect l="11337" t="42430"/>
          <a:stretch/>
        </p:blipFill>
        <p:spPr>
          <a:xfrm>
            <a:off x="8281446" y="5976594"/>
            <a:ext cx="3846695" cy="774276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5C821399-37FF-2CD2-DF0A-1AF46276753F}"/>
              </a:ext>
            </a:extLst>
          </p:cNvPr>
          <p:cNvSpPr txBox="1"/>
          <p:nvPr/>
        </p:nvSpPr>
        <p:spPr>
          <a:xfrm>
            <a:off x="7216118" y="5117949"/>
            <a:ext cx="3985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zh-CN" sz="1800" dirty="0" err="1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SN</a:t>
            </a:r>
            <a:r>
              <a:rPr kumimoji="1" lang="en" altLang="zh-CN" sz="1800" baseline="-25000" dirty="0" err="1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sum</a:t>
            </a:r>
            <a:r>
              <a:rPr kumimoji="1" lang="en" altLang="zh-CN" sz="18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= SN(𝜇</a:t>
            </a:r>
            <a:r>
              <a:rPr kumimoji="1" lang="en" altLang="zh-CN" sz="1800" baseline="-25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𝑠</a:t>
            </a:r>
            <a:r>
              <a:rPr kumimoji="1" lang="en" altLang="zh-CN" sz="18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, 𝜎</a:t>
            </a:r>
            <a:r>
              <a:rPr kumimoji="1" lang="en" altLang="zh-CN" sz="1800" baseline="-25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𝑠</a:t>
            </a:r>
            <a:r>
              <a:rPr kumimoji="1" lang="en" altLang="zh-CN" sz="18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, 𝛾</a:t>
            </a:r>
            <a:r>
              <a:rPr kumimoji="1" lang="en" altLang="zh-CN" sz="1800" baseline="-25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𝑠</a:t>
            </a:r>
            <a:r>
              <a:rPr kumimoji="1" lang="en" altLang="zh-CN" sz="18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) =</a:t>
            </a:r>
            <a:r>
              <a:rPr kumimoji="1" lang="zh-CN" altLang="en-US" sz="18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  <a:r>
              <a:rPr kumimoji="1" lang="en" altLang="zh-CN" sz="1800" dirty="0">
                <a:solidFill>
                  <a:srgbClr val="FF0000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SN</a:t>
            </a:r>
            <a:r>
              <a:rPr kumimoji="1" lang="en" altLang="zh-CN" sz="1800" baseline="-25000" dirty="0">
                <a:solidFill>
                  <a:srgbClr val="FF0000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𝐶</a:t>
            </a:r>
            <a:r>
              <a:rPr kumimoji="1" lang="en" altLang="zh-CN" sz="1800" dirty="0">
                <a:solidFill>
                  <a:srgbClr val="FF0000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∗ SN</a:t>
            </a:r>
            <a:r>
              <a:rPr kumimoji="1" lang="en" altLang="zh-CN" sz="1800" baseline="-25000" dirty="0">
                <a:solidFill>
                  <a:srgbClr val="FF0000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𝐵</a:t>
            </a:r>
            <a:r>
              <a:rPr kumimoji="1" lang="en" altLang="zh-CN" sz="1800" dirty="0">
                <a:solidFill>
                  <a:srgbClr val="FF0000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</a:p>
        </p:txBody>
      </p:sp>
      <p:sp>
        <p:nvSpPr>
          <p:cNvPr id="31" name="右箭头 30">
            <a:extLst>
              <a:ext uri="{FF2B5EF4-FFF2-40B4-BE49-F238E27FC236}">
                <a16:creationId xmlns:a16="http://schemas.microsoft.com/office/drawing/2014/main" id="{F5D6AC55-729F-5E30-3538-ADBD163D9972}"/>
              </a:ext>
            </a:extLst>
          </p:cNvPr>
          <p:cNvSpPr/>
          <p:nvPr/>
        </p:nvSpPr>
        <p:spPr>
          <a:xfrm>
            <a:off x="6608190" y="5097450"/>
            <a:ext cx="471340" cy="3365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4568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3DF86-28C6-BF3C-E52E-342DBC86B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93090-D04B-70E4-EB81-E036A3AA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/>
          <a:lstStyle/>
          <a:p>
            <a:r>
              <a:rPr lang="en" altLang="zh-CN" dirty="0"/>
              <a:t>Skew-Normal Distribution (Fent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Umbra</a:t>
            </a:r>
            <a:r>
              <a:rPr lang="en" altLang="zh-CN" dirty="0"/>
              <a:t>)</a:t>
            </a:r>
            <a:endParaRPr kumimoji="1" lang="zh-CN" altLang="en-US" dirty="0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AD1A4CCA-15A0-D312-162A-1427DAC4B29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EBB0F93-2BA5-9AE4-D522-4C93CF804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77" y="1705335"/>
            <a:ext cx="5705738" cy="24341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93F1553-410E-1D23-31E2-6BA5F4D6A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077" y="4224720"/>
            <a:ext cx="4468763" cy="19239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803166-437D-DB43-09BD-8B420AF9C5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6217" y="4411010"/>
            <a:ext cx="6205783" cy="173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24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588DD-9CFB-8461-0C03-2BB9C51FA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9D23D-818F-1182-F696-71EF6F883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/>
          <a:lstStyle/>
          <a:p>
            <a:r>
              <a:rPr lang="en" altLang="zh-CN" dirty="0"/>
              <a:t>Integer B: Counting Integer Compositions</a:t>
            </a:r>
            <a:r>
              <a:rPr lang="en-US" altLang="zh-CN" dirty="0"/>
              <a:t>(IC)</a:t>
            </a:r>
            <a:endParaRPr kumimoji="1" lang="zh-CN" altLang="en-US" dirty="0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490BA88B-06C9-4F31-BD77-C1EF2C50896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0627C26-0CEF-CCBD-A89A-184F6D230E28}"/>
              </a:ext>
            </a:extLst>
          </p:cNvPr>
          <p:cNvSpPr txBox="1"/>
          <p:nvPr/>
        </p:nvSpPr>
        <p:spPr>
          <a:xfrm>
            <a:off x="774077" y="1813815"/>
            <a:ext cx="10515600" cy="2353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We start with the case </a:t>
            </a:r>
            <a:r>
              <a:rPr kumimoji="1" lang="zh-CN" altLang="en-US" sz="2000" dirty="0">
                <a:solidFill>
                  <a:srgbClr val="FF0000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𝐶 = 1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.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  <a:endParaRPr kumimoji="1" lang="en-US" altLang="zh-CN" sz="2000" dirty="0">
              <a:solidFill>
                <a:srgbClr val="333333"/>
              </a:solidFill>
              <a:latin typeface="Open Sans" panose="020F0502020204030204" pitchFamily="34" charset="0"/>
              <a:ea typeface="STFangsong" panose="02010600040101010101" pitchFamily="2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Thus, we can conclude that for any 𝑏 the estimate is</a:t>
            </a:r>
          </a:p>
          <a:p>
            <a:pPr>
              <a:lnSpc>
                <a:spcPct val="150000"/>
              </a:lnSpc>
            </a:pP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or in general</a:t>
            </a:r>
          </a:p>
          <a:p>
            <a:pPr>
              <a:lnSpc>
                <a:spcPct val="150000"/>
              </a:lnSpc>
            </a:pPr>
            <a:endParaRPr kumimoji="1" lang="en" altLang="zh-CN" sz="2000" dirty="0">
              <a:solidFill>
                <a:srgbClr val="333333"/>
              </a:solidFill>
              <a:latin typeface="Open Sans" panose="020F0502020204030204" pitchFamily="34" charset="0"/>
              <a:ea typeface="STFangsong" panose="02010600040101010101" pitchFamily="2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under the </a:t>
            </a:r>
            <a:r>
              <a:rPr kumimoji="1" lang="en" altLang="zh-CN" sz="2000" b="1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uniform distribution assumption 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for 𝐵.</a:t>
            </a:r>
            <a:endParaRPr kumimoji="1" lang="zh-CN" altLang="en-US" sz="2000" dirty="0">
              <a:solidFill>
                <a:srgbClr val="333333"/>
              </a:solidFill>
              <a:latin typeface="Open Sans" panose="020F0502020204030204" pitchFamily="34" charset="0"/>
              <a:ea typeface="STFangsong" panose="02010600040101010101" pitchFamily="2" charset="-122"/>
              <a:cs typeface="+mj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6341F5C-2B87-467B-8284-0F847A42BEA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807"/>
          <a:stretch/>
        </p:blipFill>
        <p:spPr>
          <a:xfrm>
            <a:off x="7049417" y="2446838"/>
            <a:ext cx="1397000" cy="3137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C250CEB-FF61-008D-7A62-7B153CD037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8403" y="3200400"/>
            <a:ext cx="4521200" cy="4572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544E832-7DDF-B532-53CD-7E57C2685C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3104" y="1533183"/>
            <a:ext cx="2902321" cy="24772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B7A484-AE76-AEF7-4CE6-FDF60FD348FB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48000"/>
          </a:blip>
          <a:srcRect l="11337" t="42430"/>
          <a:stretch/>
        </p:blipFill>
        <p:spPr>
          <a:xfrm>
            <a:off x="774077" y="5467489"/>
            <a:ext cx="4856876" cy="9776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0425C88-4F5E-FF67-605A-479C529514E6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48720" t="3330"/>
          <a:stretch/>
        </p:blipFill>
        <p:spPr>
          <a:xfrm>
            <a:off x="9082342" y="4221441"/>
            <a:ext cx="2663844" cy="23856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B1F8031C-E3E5-389F-4000-92AA57B80E95}"/>
                  </a:ext>
                </a:extLst>
              </p14:cNvPr>
              <p14:cNvContentPartPr/>
              <p14:nvPr/>
            </p14:nvContentPartPr>
            <p14:xfrm>
              <a:off x="1561632" y="6216610"/>
              <a:ext cx="231120" cy="18360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B1F8031C-E3E5-389F-4000-92AA57B80E9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52632" y="6207970"/>
                <a:ext cx="248760" cy="20124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DAB1AE0A-812C-C3EC-B032-DDE12C178CA5}"/>
              </a:ext>
            </a:extLst>
          </p:cNvPr>
          <p:cNvSpPr txBox="1"/>
          <p:nvPr/>
        </p:nvSpPr>
        <p:spPr>
          <a:xfrm>
            <a:off x="774077" y="1532292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" dirty="0"/>
              <a:t>对于</a:t>
            </a:r>
            <a:r>
              <a:rPr lang="zh-CN" altLang="en-US" dirty="0"/>
              <a:t>不同的</a:t>
            </a:r>
            <a:r>
              <a:rPr lang="en" altLang="zh-CN" dirty="0"/>
              <a:t>COUNT</a:t>
            </a:r>
            <a:r>
              <a:rPr lang="zh-CN" altLang="en" dirty="0"/>
              <a:t>值</a:t>
            </a:r>
            <a:r>
              <a:rPr lang="zh-CN" altLang="en-US" dirty="0"/>
              <a:t>，</a:t>
            </a:r>
            <a:r>
              <a:rPr lang="en" altLang="zh-CN" dirty="0"/>
              <a:t>sum(B) </a:t>
            </a:r>
            <a:r>
              <a:rPr lang="zh-CN" altLang="en-US" dirty="0"/>
              <a:t>的分布也会变化。</a:t>
            </a:r>
          </a:p>
        </p:txBody>
      </p:sp>
    </p:spTree>
    <p:extLst>
      <p:ext uri="{BB962C8B-B14F-4D97-AF65-F5344CB8AC3E}">
        <p14:creationId xmlns:p14="http://schemas.microsoft.com/office/powerpoint/2010/main" val="26443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05F12-7A49-133B-8257-1CE6CDF79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F9E47-5AEB-6F1A-96C9-1988AAC16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6B01BF10-115D-9E55-7352-2BC39394EF8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EC8F18C-6DD3-3A9E-B7F2-BC727035FD98}"/>
              </a:ext>
            </a:extLst>
          </p:cNvPr>
          <p:cNvSpPr txBox="1"/>
          <p:nvPr/>
        </p:nvSpPr>
        <p:spPr>
          <a:xfrm>
            <a:off x="774077" y="1620100"/>
            <a:ext cx="10802038" cy="2351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The relevance of considering cardinality estimation for GBH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-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queries becomes clear if we consider them occurring nested in some larger query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Examples are TPC-H Q18 and TPC-DS Q8, Q14, Q23, Q44, and Q64. In these cases, the </a:t>
            </a:r>
            <a:r>
              <a:rPr kumimoji="1" lang="zh-CN" altLang="en-US" sz="2000" b="1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optimal join order 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and </a:t>
            </a:r>
            <a:r>
              <a:rPr kumimoji="1" lang="zh-CN" altLang="en-US" sz="2000" b="1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the choice of the optimal join implementation 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highly depends on the cardinality of the GBH-queries.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078903-9C5F-EC2F-9D43-E00BC7FC59A9}"/>
              </a:ext>
            </a:extLst>
          </p:cNvPr>
          <p:cNvSpPr txBox="1"/>
          <p:nvPr/>
        </p:nvSpPr>
        <p:spPr>
          <a:xfrm>
            <a:off x="7098384" y="1435434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Group-By-Having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988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E5F32-9647-CA5B-E1F1-46F90524A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E9257-4481-494E-2AFE-2E4A48DD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/>
          <a:lstStyle/>
          <a:p>
            <a:r>
              <a:rPr lang="en" altLang="zh-CN" dirty="0"/>
              <a:t>Integer B: Counting Integer Compositions</a:t>
            </a:r>
            <a:r>
              <a:rPr lang="en-US" altLang="zh-CN" dirty="0"/>
              <a:t>(IC)</a:t>
            </a:r>
            <a:endParaRPr kumimoji="1" lang="zh-CN" altLang="en-US" dirty="0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830A0ADD-E0C6-CFDD-CED8-4FA91E26376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EAAEFAB-7AA4-9551-838E-CFF6888924C7}"/>
              </a:ext>
            </a:extLst>
          </p:cNvPr>
          <p:cNvSpPr txBox="1"/>
          <p:nvPr/>
        </p:nvSpPr>
        <p:spPr>
          <a:xfrm>
            <a:off x="774078" y="1813815"/>
            <a:ext cx="7144438" cy="1531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zh-CN" sz="16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Next is the case </a:t>
            </a:r>
            <a:r>
              <a:rPr kumimoji="1" lang="en" altLang="zh-CN" sz="1600" dirty="0">
                <a:solidFill>
                  <a:srgbClr val="FF0000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𝐶 = 2</a:t>
            </a:r>
            <a:r>
              <a:rPr kumimoji="1" lang="en-US" altLang="zh-CN" sz="16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" altLang="zh-CN" sz="16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Example</a:t>
            </a:r>
            <a:r>
              <a:rPr kumimoji="1" lang="en-US" altLang="zh-CN" sz="16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:</a:t>
            </a:r>
            <a:r>
              <a:rPr kumimoji="1" lang="zh-CN" altLang="en-US" sz="16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  <a:r>
              <a:rPr kumimoji="1" lang="en" altLang="zh-CN" sz="16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sum(</a:t>
            </a:r>
            <a:r>
              <a:rPr kumimoji="1" lang="en" altLang="zh-CN" sz="1600" dirty="0" err="1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l_quantity</a:t>
            </a:r>
            <a:r>
              <a:rPr kumimoji="1" lang="en" altLang="zh-CN" sz="16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) =77</a:t>
            </a:r>
          </a:p>
          <a:p>
            <a:pPr>
              <a:lnSpc>
                <a:spcPct val="150000"/>
              </a:lnSpc>
            </a:pPr>
            <a:endParaRPr kumimoji="1" lang="en-US" altLang="zh-CN" sz="1600" dirty="0">
              <a:solidFill>
                <a:srgbClr val="333333"/>
              </a:solidFill>
              <a:latin typeface="Open Sans" panose="020F0502020204030204" pitchFamily="34" charset="0"/>
              <a:ea typeface="STFangsong" panose="02010600040101010101" pitchFamily="2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kumimoji="1" lang="en" altLang="zh-CN" sz="16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Thus, we have the following possibilities for 𝑎1 and 𝑎2 both ≥ 1:</a:t>
            </a:r>
            <a:endParaRPr kumimoji="1" lang="zh-CN" altLang="en-US" sz="1600" dirty="0">
              <a:solidFill>
                <a:srgbClr val="333333"/>
              </a:solidFill>
              <a:latin typeface="Open Sans" panose="020F0502020204030204" pitchFamily="34" charset="0"/>
              <a:ea typeface="STFangsong" panose="02010600040101010101" pitchFamily="2" charset="-122"/>
              <a:cs typeface="+mj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67FF1E-CDAA-B97B-872A-EE1AF8325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322" y="2938988"/>
            <a:ext cx="4419600" cy="406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71B37DB-E11D-D0D5-074B-A5F9D8A4A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412" y="3651454"/>
            <a:ext cx="6629400" cy="177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BD3664B-B535-1F14-980B-8D40F6989029}"/>
              </a:ext>
            </a:extLst>
          </p:cNvPr>
          <p:cNvSpPr txBox="1"/>
          <p:nvPr/>
        </p:nvSpPr>
        <p:spPr>
          <a:xfrm>
            <a:off x="4951429" y="2294368"/>
            <a:ext cx="61132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zh-CN" sz="16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We must have two quantities 𝑎1 and 𝑎2 which sum up to 77</a:t>
            </a:r>
            <a:endParaRPr lang="zh-CN" altLang="en-US" sz="1600" dirty="0"/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6E6E3B6C-6EC0-2CCA-B962-98928C63A925}"/>
              </a:ext>
            </a:extLst>
          </p:cNvPr>
          <p:cNvSpPr/>
          <p:nvPr/>
        </p:nvSpPr>
        <p:spPr>
          <a:xfrm>
            <a:off x="4114112" y="2308494"/>
            <a:ext cx="464369" cy="2479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8A8E07B-DB3B-13A1-DAFD-DBD25F96989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48000"/>
          </a:blip>
          <a:srcRect l="11337" t="42430"/>
          <a:stretch/>
        </p:blipFill>
        <p:spPr>
          <a:xfrm>
            <a:off x="7239786" y="5735520"/>
            <a:ext cx="4856876" cy="97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75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AF390-45E9-958B-7F57-8DCC5B200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DB6AD-7E76-798A-CCE3-D00693EBA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/>
          <a:lstStyle/>
          <a:p>
            <a:r>
              <a:rPr lang="en" altLang="zh-CN" dirty="0"/>
              <a:t>Integer B: Counting Integer Compositions</a:t>
            </a:r>
            <a:r>
              <a:rPr lang="en-US" altLang="zh-CN" dirty="0"/>
              <a:t>(IC)</a:t>
            </a:r>
            <a:endParaRPr kumimoji="1" lang="zh-CN" altLang="en-US" dirty="0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E58BD9A0-614E-ABFC-E7EA-C5E60422DE1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2D7C303-3217-C0F6-0BE0-839B93079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77" y="1620100"/>
            <a:ext cx="6210300" cy="3810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25FD296-41C1-610F-71BC-333518E7CD62}"/>
              </a:ext>
            </a:extLst>
          </p:cNvPr>
          <p:cNvSpPr txBox="1"/>
          <p:nvPr/>
        </p:nvSpPr>
        <p:spPr>
          <a:xfrm>
            <a:off x="774077" y="5792897"/>
            <a:ext cx="9001519" cy="382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zh-CN" sz="14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The estimate is then (1/50) ∗ (1/50) ∗ </a:t>
            </a:r>
            <a:r>
              <a:rPr kumimoji="1" lang="en" altLang="zh-CN" sz="1400" dirty="0"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24</a:t>
            </a:r>
            <a:r>
              <a:rPr kumimoji="1" lang="en" altLang="zh-CN" sz="14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∗ 𝐹2 = (1/50) ∗ (1/50) ∗ 24 ∗ 214434 = 2058. The true value is 1979.</a:t>
            </a:r>
            <a:r>
              <a:rPr kumimoji="1" lang="zh-CN" altLang="en-US" sz="14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  <a:endParaRPr kumimoji="1" lang="en-US" altLang="zh-CN" sz="1400" dirty="0">
              <a:solidFill>
                <a:srgbClr val="333333"/>
              </a:solidFill>
              <a:latin typeface="Open Sans" panose="020F0502020204030204" pitchFamily="34" charset="0"/>
              <a:ea typeface="STFangsong" panose="02010600040101010101" pitchFamily="2" charset="-122"/>
              <a:cs typeface="+mj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0E94BE-BC68-BE87-1963-39A2C5672565}"/>
              </a:ext>
            </a:extLst>
          </p:cNvPr>
          <p:cNvSpPr txBox="1"/>
          <p:nvPr/>
        </p:nvSpPr>
        <p:spPr>
          <a:xfrm>
            <a:off x="3054284" y="64667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概率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354968-4EEE-2FE0-EE64-4A64454B070B}"/>
              </a:ext>
            </a:extLst>
          </p:cNvPr>
          <p:cNvSpPr txBox="1"/>
          <p:nvPr/>
        </p:nvSpPr>
        <p:spPr>
          <a:xfrm>
            <a:off x="3958914" y="64987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元组总数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7E5CEBD-F1CF-E894-AFC7-F2BF09170FF8}"/>
              </a:ext>
            </a:extLst>
          </p:cNvPr>
          <p:cNvGrpSpPr/>
          <p:nvPr/>
        </p:nvGrpSpPr>
        <p:grpSpPr>
          <a:xfrm>
            <a:off x="2630112" y="6181330"/>
            <a:ext cx="1882800" cy="35280"/>
            <a:chOff x="2630112" y="6181330"/>
            <a:chExt cx="1882800" cy="3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2FE1EF95-8C86-C8AB-C068-B9FA13ADD7D4}"/>
                    </a:ext>
                  </a:extLst>
                </p14:cNvPr>
                <p14:cNvContentPartPr/>
                <p14:nvPr/>
              </p14:nvContentPartPr>
              <p14:xfrm>
                <a:off x="2630112" y="6181330"/>
                <a:ext cx="1450440" cy="1656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2FE1EF95-8C86-C8AB-C068-B9FA13ADD7D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21472" y="6172330"/>
                  <a:ext cx="14680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93F25621-F7B7-A65C-0650-5190144CD4A3}"/>
                    </a:ext>
                  </a:extLst>
                </p14:cNvPr>
                <p14:cNvContentPartPr/>
                <p14:nvPr/>
              </p14:nvContentPartPr>
              <p14:xfrm>
                <a:off x="4234632" y="6216250"/>
                <a:ext cx="278280" cy="36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93F25621-F7B7-A65C-0650-5190144CD4A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25992" y="6207610"/>
                  <a:ext cx="295920" cy="180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1036C407-D28F-B247-C0C8-66D9C0963E2A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3377449" y="6216250"/>
            <a:ext cx="1" cy="25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010C4B59-FDE4-2FEA-BBCE-9E24D9467EC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440025" y="6257679"/>
            <a:ext cx="72887" cy="24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395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8AC7E-7505-5546-5E03-2C665358B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BDA12-2E9E-B167-2C02-4AE9EED80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/>
          <a:lstStyle/>
          <a:p>
            <a:r>
              <a:rPr lang="en" altLang="zh-CN" dirty="0"/>
              <a:t>Integer B: Counting Integer Compositions</a:t>
            </a:r>
            <a:r>
              <a:rPr lang="en-US" altLang="zh-CN" dirty="0"/>
              <a:t>(IC)</a:t>
            </a:r>
            <a:endParaRPr kumimoji="1" lang="zh-CN" altLang="en-US" dirty="0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47AF5B70-18EC-5410-75E0-AEB2359A9CF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8C3F1F4-6DF2-73A2-31EA-FE1E2999B21B}"/>
              </a:ext>
            </a:extLst>
          </p:cNvPr>
          <p:cNvSpPr txBox="1"/>
          <p:nvPr/>
        </p:nvSpPr>
        <p:spPr>
          <a:xfrm>
            <a:off x="774078" y="3688678"/>
            <a:ext cx="9529420" cy="881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An </a:t>
            </a:r>
            <a:r>
              <a:rPr lang="zh-CN" altLang="en-US" b="1" dirty="0"/>
              <a:t>𝑆-restricted 𝑘-composition </a:t>
            </a:r>
            <a:r>
              <a:rPr lang="zh-CN" altLang="en-US" dirty="0"/>
              <a:t>requires 𝑎𝑖 ∈ 𝑆 for some set of positive integers 𝑆. Providing a closed form expression for the number of 𝑆-restricted 𝑘-compositions is </a:t>
            </a:r>
            <a:r>
              <a:rPr lang="zh-CN" altLang="en-US" b="1" dirty="0"/>
              <a:t>not possible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304F9B-5EF9-6EFA-D775-96D493ED7B94}"/>
              </a:ext>
            </a:extLst>
          </p:cNvPr>
          <p:cNvSpPr txBox="1"/>
          <p:nvPr/>
        </p:nvSpPr>
        <p:spPr>
          <a:xfrm>
            <a:off x="774077" y="1691995"/>
            <a:ext cx="88937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positive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0,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tuple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(a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,…,</a:t>
            </a:r>
            <a:r>
              <a:rPr kumimoji="1" lang="en-US" altLang="zh-CN" dirty="0" err="1"/>
              <a:t>a</a:t>
            </a:r>
            <a:r>
              <a:rPr kumimoji="1" lang="en-US" altLang="zh-CN" baseline="-25000" dirty="0" err="1"/>
              <a:t>k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positive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integers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en-US" altLang="zh-CN" baseline="-25000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k-composition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n.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k-compositions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Unfortunately,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estimation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task: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parts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</a:t>
            </a:r>
            <a:r>
              <a:rPr kumimoji="1" lang="en-US" altLang="zh-CN" b="1" baseline="-25000" dirty="0"/>
              <a:t>i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must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be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[1,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50].</a:t>
            </a:r>
            <a:endParaRPr kumimoji="1"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54408B-388D-13D2-5C45-D8F3F9D380A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784"/>
          <a:stretch/>
        </p:blipFill>
        <p:spPr>
          <a:xfrm>
            <a:off x="8212813" y="1566292"/>
            <a:ext cx="972536" cy="5895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538DCB4-E3E3-CC28-C952-C0D1AE40EE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0875" y="2146367"/>
            <a:ext cx="824027" cy="6245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50783D2-AD3D-F81A-B66E-290365C4CFA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1681" t="65622"/>
          <a:stretch/>
        </p:blipFill>
        <p:spPr>
          <a:xfrm>
            <a:off x="843731" y="4935536"/>
            <a:ext cx="4553147" cy="7267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DF961F3-8D38-0BA7-AD3C-C3059B2EF9D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31243"/>
          <a:stretch/>
        </p:blipFill>
        <p:spPr>
          <a:xfrm>
            <a:off x="701822" y="5659695"/>
            <a:ext cx="4836966" cy="7054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440C7DC-EB4E-DC34-E223-E47E9B31E8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5480" y="4802726"/>
            <a:ext cx="2979738" cy="171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90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F3FE6-B314-41DB-0197-116489AFA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AC12F-DBF3-E21A-5F1D-F057A3663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/>
          <a:lstStyle/>
          <a:p>
            <a:r>
              <a:rPr lang="en" altLang="zh-CN" dirty="0"/>
              <a:t>AVG</a:t>
            </a:r>
            <a:r>
              <a:rPr lang="en-US" altLang="zh-CN" dirty="0"/>
              <a:t>(B)</a:t>
            </a:r>
            <a:endParaRPr kumimoji="1" lang="zh-CN" altLang="en-US" dirty="0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AE516F92-4776-C952-6A04-E009F5B3B4F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968B0D6-4C88-4FE9-79C9-5833F1DC3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77" y="1698985"/>
            <a:ext cx="6477000" cy="2781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423182-334F-FE1B-BA6E-4218290F93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077" y="4804593"/>
            <a:ext cx="62357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04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C04A0-DAFB-98DC-DCD1-2B70C57A2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9BC06-5449-808B-AB6B-61A0B242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/>
          <a:lstStyle/>
          <a:p>
            <a:r>
              <a:rPr lang="en-US" altLang="zh-CN" dirty="0"/>
              <a:t>MIN(B)</a:t>
            </a:r>
            <a:endParaRPr kumimoji="1" lang="zh-CN" altLang="en-US" dirty="0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4AE4AC9D-A7C0-3672-3C0E-4F4899E6CCE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A4F904-7DA4-70C2-DEE5-EA6B28A03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77" y="1620100"/>
            <a:ext cx="6375400" cy="1257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38B8A5F-C763-B54C-348B-E179939E8E1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9000"/>
          </a:blip>
          <a:stretch>
            <a:fillRect/>
          </a:stretch>
        </p:blipFill>
        <p:spPr>
          <a:xfrm>
            <a:off x="7434254" y="230906"/>
            <a:ext cx="4661651" cy="11488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8DE0BDD-F1AB-F3F7-114F-8191DA964B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1168" y="1872267"/>
            <a:ext cx="2362200" cy="36703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1A15B31-E1DF-C0C7-F3EB-008227D26340}"/>
              </a:ext>
            </a:extLst>
          </p:cNvPr>
          <p:cNvSpPr txBox="1"/>
          <p:nvPr/>
        </p:nvSpPr>
        <p:spPr>
          <a:xfrm>
            <a:off x="774077" y="3216549"/>
            <a:ext cx="7718780" cy="1296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p: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selectivity of 𝐵 = 𝑏	q: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selectivity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𝐵 ≥ 𝑏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" altLang="zh-CN" dirty="0"/>
              <a:t>under the </a:t>
            </a:r>
            <a:r>
              <a:rPr kumimoji="1" lang="en" altLang="zh-CN" b="1" dirty="0"/>
              <a:t>uniform distribution assumption</a:t>
            </a:r>
            <a:r>
              <a:rPr kumimoji="1" lang="en" altLang="zh-CN" dirty="0"/>
              <a:t>, we can use </a:t>
            </a:r>
          </a:p>
          <a:p>
            <a:pPr>
              <a:lnSpc>
                <a:spcPct val="150000"/>
              </a:lnSpc>
            </a:pPr>
            <a:r>
              <a:rPr kumimoji="1" lang="en" altLang="zh-CN" dirty="0"/>
              <a:t>𝑝 = 𝑝</a:t>
            </a:r>
            <a:r>
              <a:rPr kumimoji="1" lang="en" altLang="zh-CN" baseline="-25000" dirty="0"/>
              <a:t>𝐵 </a:t>
            </a:r>
            <a:r>
              <a:rPr kumimoji="1" lang="en" altLang="zh-CN" dirty="0"/>
              <a:t>= 1/𝑑</a:t>
            </a:r>
            <a:r>
              <a:rPr kumimoji="1" lang="en" altLang="zh-CN" baseline="-25000" dirty="0"/>
              <a:t>𝐵</a:t>
            </a:r>
            <a:r>
              <a:rPr kumimoji="1" lang="en" altLang="zh-CN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endParaRPr kumimoji="1" lang="zh-CN" altLang="en-US" baseline="-25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C87255E-7B68-8FFD-3D8B-73ACD16329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9379" y="4145021"/>
            <a:ext cx="1394312" cy="3878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452B93D-E574-A617-4EAC-24E83D7879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077" y="5180945"/>
            <a:ext cx="4409265" cy="63938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46498C9-EEB3-83DD-0CFF-1C4D99422299}"/>
              </a:ext>
            </a:extLst>
          </p:cNvPr>
          <p:cNvSpPr txBox="1"/>
          <p:nvPr/>
        </p:nvSpPr>
        <p:spPr>
          <a:xfrm>
            <a:off x="1932495" y="6231118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二项分布概率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80D4880-C609-9E2F-7AB7-C6D9056B58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16535" y="6231118"/>
            <a:ext cx="2204633" cy="3511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48B3145C-1438-F596-0860-7EC385D2F57A}"/>
                  </a:ext>
                </a:extLst>
              </p14:cNvPr>
              <p14:cNvContentPartPr/>
              <p14:nvPr/>
            </p14:nvContentPartPr>
            <p14:xfrm>
              <a:off x="2550552" y="5765170"/>
              <a:ext cx="546480" cy="3672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48B3145C-1438-F596-0860-7EC385D2F57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41552" y="5756530"/>
                <a:ext cx="564120" cy="54360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E46A841-B9A0-D370-AE8C-F2E40B5EFEC2}"/>
              </a:ext>
            </a:extLst>
          </p:cNvPr>
          <p:cNvCxnSpPr>
            <a:stCxn id="12" idx="0"/>
          </p:cNvCxnSpPr>
          <p:nvPr/>
        </p:nvCxnSpPr>
        <p:spPr>
          <a:xfrm flipV="1">
            <a:off x="2741371" y="5820330"/>
            <a:ext cx="82421" cy="41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29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6D985-867F-642B-4F1F-7649FF97D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38D6D-4CF9-231E-F41B-9A15A254B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/>
          <a:lstStyle/>
          <a:p>
            <a:r>
              <a:rPr lang="en-US" altLang="zh-CN" dirty="0"/>
              <a:t>MIN(B)</a:t>
            </a:r>
            <a:endParaRPr kumimoji="1" lang="zh-CN" altLang="en-US" dirty="0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9EBE1310-BA15-FC6F-36F9-554B98E3EDF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D05224F-1673-833F-93C5-DCDB6C685C47}"/>
              </a:ext>
            </a:extLst>
          </p:cNvPr>
          <p:cNvSpPr txBox="1"/>
          <p:nvPr/>
        </p:nvSpPr>
        <p:spPr>
          <a:xfrm>
            <a:off x="863420" y="1639478"/>
            <a:ext cx="7531229" cy="465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p: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selectivity of B between l and u	q: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selectivity of B between min</a:t>
            </a:r>
            <a:r>
              <a:rPr kumimoji="1" lang="en-US" altLang="zh-CN" baseline="-25000" dirty="0"/>
              <a:t>𝐵</a:t>
            </a:r>
            <a:r>
              <a:rPr kumimoji="1" lang="en-US" altLang="zh-CN" dirty="0"/>
              <a:t> and l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EB1BB3-BE8D-8BA8-2BFA-F080D206F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115" y="2410698"/>
            <a:ext cx="4679541" cy="6176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60437B5-E29C-126E-065F-D9AD2EFD7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115" y="3930977"/>
            <a:ext cx="5659697" cy="215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61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59FCC-5B0B-AB07-96A6-0B9FB4111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F2319-816F-F40F-B1F1-0EE5303CB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/>
          <a:lstStyle/>
          <a:p>
            <a:r>
              <a:rPr lang="en-US" altLang="zh-CN" dirty="0"/>
              <a:t>Conjunctions(AND)</a:t>
            </a:r>
            <a:endParaRPr kumimoji="1" lang="zh-CN" altLang="en-US" dirty="0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A6189DCE-9483-8EF4-8312-32EBD318193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EB7E632-D383-D252-5B69-18B38A2E37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5247"/>
          <a:stretch/>
        </p:blipFill>
        <p:spPr>
          <a:xfrm>
            <a:off x="1062579" y="2215299"/>
            <a:ext cx="5245858" cy="294312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5A99DDF-1D8E-1074-97D2-5577E4FEEB24}"/>
              </a:ext>
            </a:extLst>
          </p:cNvPr>
          <p:cNvSpPr txBox="1"/>
          <p:nvPr/>
        </p:nvSpPr>
        <p:spPr>
          <a:xfrm>
            <a:off x="940030" y="1620100"/>
            <a:ext cx="6113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pplying the </a:t>
            </a:r>
            <a:r>
              <a:rPr lang="zh-CN" altLang="en-US" b="1" dirty="0"/>
              <a:t>independence assumption </a:t>
            </a:r>
            <a:r>
              <a:rPr lang="zh-CN" altLang="en-US" dirty="0"/>
              <a:t>is bound to fail</a:t>
            </a:r>
            <a:r>
              <a:rPr lang="en-US" altLang="zh-CN" dirty="0"/>
              <a:t>.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C8C0ED43-53B7-F209-C20F-BFB4F22209BF}"/>
                  </a:ext>
                </a:extLst>
              </p14:cNvPr>
              <p14:cNvContentPartPr/>
              <p14:nvPr/>
            </p14:nvContentPartPr>
            <p14:xfrm>
              <a:off x="1647672" y="3700930"/>
              <a:ext cx="240480" cy="900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C8C0ED43-53B7-F209-C20F-BFB4F22209B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39032" y="3692290"/>
                <a:ext cx="2581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835DE2A2-4A16-2340-D539-815951B14430}"/>
                  </a:ext>
                </a:extLst>
              </p14:cNvPr>
              <p14:cNvContentPartPr/>
              <p14:nvPr/>
            </p14:nvContentPartPr>
            <p14:xfrm>
              <a:off x="1613472" y="5149930"/>
              <a:ext cx="438120" cy="1296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835DE2A2-4A16-2340-D539-815951B1443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04832" y="5141290"/>
                <a:ext cx="45576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B29BABEA-8864-1CE1-6B8F-D5CEACD9FC8D}"/>
                  </a:ext>
                </a:extLst>
              </p14:cNvPr>
              <p14:cNvContentPartPr/>
              <p14:nvPr/>
            </p14:nvContentPartPr>
            <p14:xfrm>
              <a:off x="4978032" y="3451090"/>
              <a:ext cx="1092240" cy="2628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B29BABEA-8864-1CE1-6B8F-D5CEACD9FC8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69032" y="3442090"/>
                <a:ext cx="110988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09786E1F-ACEE-5DCC-17DB-59F95DFD9F62}"/>
                  </a:ext>
                </a:extLst>
              </p14:cNvPr>
              <p14:cNvContentPartPr/>
              <p14:nvPr/>
            </p14:nvContentPartPr>
            <p14:xfrm>
              <a:off x="4946712" y="4887850"/>
              <a:ext cx="1183680" cy="2772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09786E1F-ACEE-5DCC-17DB-59F95DFD9F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38072" y="4878850"/>
                <a:ext cx="1201320" cy="4536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C42C590B-A3CE-7FE1-BD42-97EF9D92FAA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43245" y="2398466"/>
            <a:ext cx="4112366" cy="206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17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254E9-5C74-2785-278F-C8E8BD841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EDFD3-4420-6330-C4E6-FBBC9937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/>
          <a:lstStyle/>
          <a:p>
            <a:r>
              <a:rPr lang="en-US" altLang="zh-CN" dirty="0"/>
              <a:t>Conjunctions(AND)</a:t>
            </a:r>
            <a:endParaRPr kumimoji="1" lang="zh-CN" altLang="en-US" dirty="0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FD14CA0B-9071-3B46-4167-9EBF29D851D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2FFA992-B9E6-5946-68EB-5408A013B25A}"/>
              </a:ext>
            </a:extLst>
          </p:cNvPr>
          <p:cNvSpPr txBox="1"/>
          <p:nvPr/>
        </p:nvSpPr>
        <p:spPr>
          <a:xfrm>
            <a:off x="774077" y="1493009"/>
            <a:ext cx="9001519" cy="515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" altLang="zh-CN" sz="16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Define 𝐾 = [𝑐, 𝑑] ∩ [min𝐶, max𝐶]. </a:t>
            </a:r>
            <a:r>
              <a:rPr kumimoji="1" lang="en-US" altLang="zh-CN" sz="16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t</a:t>
            </a:r>
            <a:r>
              <a:rPr kumimoji="1" lang="en" altLang="zh-CN" sz="16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hen, </a:t>
            </a:r>
            <a:r>
              <a:rPr kumimoji="1" lang="en-US" altLang="zh-CN" sz="16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we</a:t>
            </a:r>
            <a:r>
              <a:rPr kumimoji="1" lang="zh-CN" altLang="en-US" sz="16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  <a:r>
              <a:rPr kumimoji="1" lang="en-US" altLang="zh-CN" sz="16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have</a:t>
            </a:r>
            <a:endParaRPr kumimoji="1" lang="zh-CN" altLang="en-US" sz="1600" dirty="0">
              <a:solidFill>
                <a:srgbClr val="333333"/>
              </a:solidFill>
              <a:latin typeface="Open Sans" panose="020F0502020204030204" pitchFamily="34" charset="0"/>
              <a:ea typeface="STFangsong" panose="02010600040101010101" pitchFamily="2" charset="-122"/>
              <a:cs typeface="+mj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CE72B4-B8AF-D47A-E2DB-2864672EA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344" y="2657907"/>
            <a:ext cx="4274984" cy="10989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D369645-63A8-5422-95C1-152177605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316" y="4698528"/>
            <a:ext cx="4041092" cy="114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6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0D6C0-F6AE-4D74-A099-926AD96D0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9C54D-8EF3-183D-78C7-64ED7834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/>
          <a:lstStyle/>
          <a:p>
            <a:r>
              <a:rPr lang="en" altLang="zh-CN" dirty="0"/>
              <a:t>Disjunctions</a:t>
            </a:r>
            <a:r>
              <a:rPr lang="en-US" altLang="zh-CN" dirty="0"/>
              <a:t>(OR)</a:t>
            </a:r>
            <a:endParaRPr kumimoji="1" lang="zh-CN" altLang="en-US" dirty="0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1551788B-C643-7721-F203-ED47CD9C38B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6104531-BAD5-72A2-241A-3ED0E679468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150"/>
          <a:stretch/>
        </p:blipFill>
        <p:spPr>
          <a:xfrm>
            <a:off x="774077" y="1709410"/>
            <a:ext cx="5159604" cy="31060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9B7FD2C-FE1D-AEB3-B0FA-BDA03BDCAB0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1042" t="74891" r="21594"/>
          <a:stretch/>
        </p:blipFill>
        <p:spPr>
          <a:xfrm>
            <a:off x="7826309" y="3044858"/>
            <a:ext cx="3591614" cy="96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53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0D76E-657B-320E-D378-B275A626D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9A86A-1971-447B-4F7A-0721BE65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/>
          <a:lstStyle/>
          <a:p>
            <a:r>
              <a:rPr lang="en" altLang="zh-CN" dirty="0"/>
              <a:t>WHERE-CLAUSE</a:t>
            </a:r>
            <a:endParaRPr kumimoji="1" lang="zh-CN" altLang="en-US" dirty="0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4856419F-0C25-B090-F0B3-DC1AD215CAA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F588F77-36B5-3A44-4D49-07D1C08BC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726" y="1714697"/>
            <a:ext cx="1930400" cy="1562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F6CA20-EBA7-22DA-D285-3E9F772EA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038" y="3143186"/>
            <a:ext cx="2260600" cy="381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C075AB7-756D-D9BB-2E78-E4EB25F9A1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726" y="3581204"/>
            <a:ext cx="5994400" cy="11811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3CF0B70-702A-0767-DCAF-CCF30659CD96}"/>
              </a:ext>
            </a:extLst>
          </p:cNvPr>
          <p:cNvSpPr txBox="1"/>
          <p:nvPr/>
        </p:nvSpPr>
        <p:spPr>
          <a:xfrm>
            <a:off x="4229493" y="1845273"/>
            <a:ext cx="6875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对于原本有</a:t>
            </a:r>
            <a:r>
              <a:rPr kumimoji="1" lang="en-US" altLang="zh-CN" sz="16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k</a:t>
            </a:r>
            <a:r>
              <a:rPr kumimoji="1" lang="zh-CN" altLang="en-US" sz="16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条记录的分组，经过</a:t>
            </a:r>
            <a:r>
              <a:rPr kumimoji="1" lang="en-US" altLang="zh-CN" sz="16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p</a:t>
            </a:r>
            <a:r>
              <a:rPr kumimoji="1" lang="zh-CN" altLang="en-US" sz="16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过滤后剩下</a:t>
            </a:r>
            <a:r>
              <a:rPr kumimoji="1" lang="en-US" altLang="zh-CN" sz="16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c</a:t>
            </a:r>
            <a:r>
              <a:rPr kumimoji="1" lang="zh-CN" altLang="en-US" sz="16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条记录的概率（二项分布）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5EA8BAD-D6E0-1373-9AB2-B17C628ED3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077" y="5205806"/>
            <a:ext cx="5837615" cy="10645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54899DB-EC13-C736-0207-084D3A3905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9933" y="2793788"/>
            <a:ext cx="2946400" cy="27051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CE89412-718D-5C26-8FB2-60A72C6CC417}"/>
              </a:ext>
            </a:extLst>
          </p:cNvPr>
          <p:cNvSpPr/>
          <p:nvPr/>
        </p:nvSpPr>
        <p:spPr>
          <a:xfrm>
            <a:off x="3951926" y="3978111"/>
            <a:ext cx="1430779" cy="716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C4E3CCEC-8C78-9BBF-64A2-C24E505A504E}"/>
              </a:ext>
            </a:extLst>
          </p:cNvPr>
          <p:cNvCxnSpPr>
            <a:cxnSpLocks/>
          </p:cNvCxnSpPr>
          <p:nvPr/>
        </p:nvCxnSpPr>
        <p:spPr>
          <a:xfrm flipV="1">
            <a:off x="5005633" y="2233988"/>
            <a:ext cx="1489435" cy="157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649DBF22-78C4-1BA3-0A5B-24EB6A9D2568}"/>
              </a:ext>
            </a:extLst>
          </p:cNvPr>
          <p:cNvSpPr/>
          <p:nvPr/>
        </p:nvSpPr>
        <p:spPr>
          <a:xfrm>
            <a:off x="5382705" y="3978111"/>
            <a:ext cx="282102" cy="7164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021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6559F-2C8D-E4EF-0FA8-3C3D7A9BA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6266F-9727-3879-9573-3E948776C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E60BDF68-A49F-6D3C-2640-97E7D0996B0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sp>
        <p:nvSpPr>
          <p:cNvPr id="111" name="文本框 110">
            <a:extLst>
              <a:ext uri="{FF2B5EF4-FFF2-40B4-BE49-F238E27FC236}">
                <a16:creationId xmlns:a16="http://schemas.microsoft.com/office/drawing/2014/main" id="{E985D5E2-7E0A-1EE0-6A1C-7007AC50071D}"/>
              </a:ext>
            </a:extLst>
          </p:cNvPr>
          <p:cNvSpPr txBox="1"/>
          <p:nvPr/>
        </p:nvSpPr>
        <p:spPr>
          <a:xfrm>
            <a:off x="774077" y="1464074"/>
            <a:ext cx="1892510" cy="504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T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PC-H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Q18: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CA1A3E-FA2D-D91F-7C59-F23F92131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491" y="2045616"/>
            <a:ext cx="5447614" cy="462146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4E5438E-3A9D-FCE0-B541-D87092ABE2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9306" y="1620100"/>
            <a:ext cx="4190022" cy="51598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C65415D-2D95-523C-7CB3-91A7467FD81C}"/>
              </a:ext>
            </a:extLst>
          </p:cNvPr>
          <p:cNvSpPr txBox="1"/>
          <p:nvPr/>
        </p:nvSpPr>
        <p:spPr>
          <a:xfrm>
            <a:off x="5651310" y="1464074"/>
            <a:ext cx="1892510" cy="504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T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PC-DS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Q8: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EC888A6-32BA-40EB-3C87-8528DC003101}"/>
              </a:ext>
            </a:extLst>
          </p:cNvPr>
          <p:cNvGrpSpPr/>
          <p:nvPr/>
        </p:nvGrpSpPr>
        <p:grpSpPr>
          <a:xfrm>
            <a:off x="966912" y="4213930"/>
            <a:ext cx="366120" cy="131040"/>
            <a:chOff x="966912" y="4213930"/>
            <a:chExt cx="366120" cy="13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F9736D08-BE4A-EB82-B71D-E6A072670BF4}"/>
                    </a:ext>
                  </a:extLst>
                </p14:cNvPr>
                <p14:cNvContentPartPr/>
                <p14:nvPr/>
              </p14:nvContentPartPr>
              <p14:xfrm>
                <a:off x="966912" y="4233370"/>
                <a:ext cx="324360" cy="3240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F9736D08-BE4A-EB82-B71D-E6A072670BF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57912" y="4224370"/>
                  <a:ext cx="3420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30921026-C4C7-12A0-D902-888DB03052CE}"/>
                    </a:ext>
                  </a:extLst>
                </p14:cNvPr>
                <p14:cNvContentPartPr/>
                <p14:nvPr/>
              </p14:nvContentPartPr>
              <p14:xfrm>
                <a:off x="1165992" y="4213930"/>
                <a:ext cx="167040" cy="13104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30921026-C4C7-12A0-D902-888DB03052C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56992" y="4204930"/>
                  <a:ext cx="184680" cy="14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7CE60743-0041-FD73-9889-1523A9D71DCB}"/>
                  </a:ext>
                </a:extLst>
              </p14:cNvPr>
              <p14:cNvContentPartPr/>
              <p14:nvPr/>
            </p14:nvContentPartPr>
            <p14:xfrm>
              <a:off x="7854072" y="3829450"/>
              <a:ext cx="192600" cy="94932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7CE60743-0041-FD73-9889-1523A9D71D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45072" y="3820810"/>
                <a:ext cx="210240" cy="9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281C45CA-3AC9-A090-28E3-89FDD7CC4BCD}"/>
                  </a:ext>
                </a:extLst>
              </p14:cNvPr>
              <p14:cNvContentPartPr/>
              <p14:nvPr/>
            </p14:nvContentPartPr>
            <p14:xfrm>
              <a:off x="8086632" y="4873810"/>
              <a:ext cx="1404360" cy="3384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281C45CA-3AC9-A090-28E3-89FDD7CC4BC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77632" y="4864810"/>
                <a:ext cx="142200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BD64F0C5-F922-07A3-C1CB-3E81F9010665}"/>
                  </a:ext>
                </a:extLst>
              </p14:cNvPr>
              <p14:cNvContentPartPr/>
              <p14:nvPr/>
            </p14:nvContentPartPr>
            <p14:xfrm>
              <a:off x="2497272" y="4346050"/>
              <a:ext cx="502200" cy="2664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BD64F0C5-F922-07A3-C1CB-3E81F901066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88272" y="4337410"/>
                <a:ext cx="51984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085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66EFA-5C60-7049-B4BD-B5B1A752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Oracle</a:t>
            </a:r>
            <a:endParaRPr kumimoji="1" lang="zh-CN" altLang="en-US" dirty="0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6140412F-1032-40A8-B6B4-FBEE26D1D62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2116D2-7121-7831-FB83-AD18F4A56199}"/>
              </a:ext>
            </a:extLst>
          </p:cNvPr>
          <p:cNvSpPr txBox="1"/>
          <p:nvPr/>
        </p:nvSpPr>
        <p:spPr>
          <a:xfrm>
            <a:off x="774076" y="1620100"/>
            <a:ext cx="10515599" cy="2543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当 </a:t>
            </a:r>
            <a:r>
              <a:rPr lang="en" altLang="zh-CN" dirty="0"/>
              <a:t>HAVING </a:t>
            </a:r>
            <a:r>
              <a:rPr lang="zh-CN" altLang="en-US" dirty="0"/>
              <a:t>中包含聚合函数（如 </a:t>
            </a:r>
            <a:r>
              <a:rPr lang="en" altLang="zh-CN" dirty="0"/>
              <a:t>HAVING MAX(...) &gt;= x AND MIN(...) &lt;= y</a:t>
            </a:r>
            <a:r>
              <a:rPr lang="zh-CN" altLang="en" dirty="0"/>
              <a:t>），</a:t>
            </a:r>
            <a:r>
              <a:rPr lang="en" altLang="zh-CN" dirty="0"/>
              <a:t>Oracle </a:t>
            </a:r>
            <a:r>
              <a:rPr lang="zh-CN" altLang="en-US" b="1" dirty="0"/>
              <a:t>将其视为“未知表达式”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优化器会使用内置默认选择率来估计结果行数，比如：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每个未知范围谓词默认选择率为 </a:t>
            </a:r>
            <a:r>
              <a:rPr lang="en-US" altLang="zh-CN" b="1" dirty="0"/>
              <a:t>5%</a:t>
            </a:r>
            <a:endParaRPr lang="zh-CN" alt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多个谓词时取乘积：例如两个谓词为 </a:t>
            </a:r>
            <a:r>
              <a:rPr lang="en-US" altLang="zh-CN" dirty="0"/>
              <a:t>0.05 * 0.05 = 0.0025</a:t>
            </a:r>
            <a:r>
              <a:rPr lang="zh-CN" altLang="en-US" dirty="0"/>
              <a:t>（即 </a:t>
            </a:r>
            <a:r>
              <a:rPr lang="en-US" altLang="zh-CN" dirty="0"/>
              <a:t>0.25%</a:t>
            </a:r>
            <a:r>
              <a:rPr lang="zh-CN" altLang="en-US" dirty="0"/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这常常 </a:t>
            </a:r>
            <a:r>
              <a:rPr lang="zh-CN" altLang="en-US" b="1" dirty="0"/>
              <a:t>严重偏离真实结果</a:t>
            </a:r>
            <a:r>
              <a:rPr lang="zh-CN" altLang="en-US" dirty="0"/>
              <a:t>，即使实际的 </a:t>
            </a:r>
            <a:r>
              <a:rPr lang="en" altLang="zh-CN" dirty="0"/>
              <a:t>HAVING </a:t>
            </a:r>
            <a:r>
              <a:rPr lang="zh-CN" altLang="en-US" dirty="0"/>
              <a:t>条件并没有真正过滤任何数据。</a:t>
            </a:r>
          </a:p>
        </p:txBody>
      </p:sp>
    </p:spTree>
    <p:extLst>
      <p:ext uri="{BB962C8B-B14F-4D97-AF65-F5344CB8AC3E}">
        <p14:creationId xmlns:p14="http://schemas.microsoft.com/office/powerpoint/2010/main" val="147153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E212F-CF80-EB1B-C240-BE25060FC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36C4F-5CF1-0854-4136-4523ED216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Oracle</a:t>
            </a:r>
            <a:endParaRPr kumimoji="1" lang="zh-CN" altLang="en-US" dirty="0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EE719738-ABCB-D462-E67F-6914518537A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5532A65-7C69-8C35-2F7A-83D969AE0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77" y="1655451"/>
            <a:ext cx="4368800" cy="14097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1FA81B9-BA18-5FC6-80D5-3D872AD0D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615" y="1620100"/>
            <a:ext cx="4699000" cy="1445051"/>
          </a:xfrm>
          <a:prstGeom prst="rect">
            <a:avLst/>
          </a:prstGeom>
        </p:spPr>
      </p:pic>
      <p:sp>
        <p:nvSpPr>
          <p:cNvPr id="7" name="右箭头 6">
            <a:extLst>
              <a:ext uri="{FF2B5EF4-FFF2-40B4-BE49-F238E27FC236}">
                <a16:creationId xmlns:a16="http://schemas.microsoft.com/office/drawing/2014/main" id="{377FD31A-D549-1EFA-8052-6C25AC2E6342}"/>
              </a:ext>
            </a:extLst>
          </p:cNvPr>
          <p:cNvSpPr/>
          <p:nvPr/>
        </p:nvSpPr>
        <p:spPr>
          <a:xfrm>
            <a:off x="5354425" y="2224726"/>
            <a:ext cx="584462" cy="3299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F9B2F1-4414-DF7F-126A-958CE6391A86}"/>
              </a:ext>
            </a:extLst>
          </p:cNvPr>
          <p:cNvSpPr txBox="1"/>
          <p:nvPr/>
        </p:nvSpPr>
        <p:spPr>
          <a:xfrm>
            <a:off x="820132" y="3355942"/>
            <a:ext cx="616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</a:t>
            </a:r>
            <a:r>
              <a:rPr kumimoji="1" lang="zh-CN" altLang="en-US" dirty="0"/>
              <a:t> 表有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万行，</a:t>
            </a:r>
            <a:r>
              <a:rPr lang="zh-CN" altLang="en-US" dirty="0"/>
              <a:t>优化器正确估计为 </a:t>
            </a:r>
            <a:r>
              <a:rPr lang="en-US" altLang="zh-CN" dirty="0"/>
              <a:t>50001 </a:t>
            </a:r>
            <a:r>
              <a:rPr lang="zh-CN" altLang="en-US" dirty="0"/>
              <a:t>行（</a:t>
            </a:r>
            <a:r>
              <a:rPr lang="en" altLang="zh-CN" dirty="0"/>
              <a:t>id </a:t>
            </a:r>
            <a:r>
              <a:rPr lang="zh-CN" altLang="en-US" dirty="0"/>
              <a:t>是唯一的）</a:t>
            </a:r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FFF7A6D-C602-1A50-56D5-94E368BE62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132" y="3866429"/>
            <a:ext cx="4322745" cy="147582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DE6F591-5FD3-CC74-61B5-3DC20B5DA4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8615" y="3792851"/>
            <a:ext cx="3786297" cy="154940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2FF911D-2AAA-8E6C-797E-DE7814DA7F7E}"/>
              </a:ext>
            </a:extLst>
          </p:cNvPr>
          <p:cNvSpPr txBox="1"/>
          <p:nvPr/>
        </p:nvSpPr>
        <p:spPr>
          <a:xfrm>
            <a:off x="774077" y="5483411"/>
            <a:ext cx="9435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实际上这个 </a:t>
            </a:r>
            <a:r>
              <a:rPr lang="en" altLang="zh-CN" dirty="0"/>
              <a:t>HAVING </a:t>
            </a:r>
            <a:r>
              <a:rPr lang="zh-CN" altLang="en-US" dirty="0"/>
              <a:t>并没有筛掉任何数据，但 </a:t>
            </a:r>
            <a:r>
              <a:rPr lang="en" altLang="zh-CN" dirty="0"/>
              <a:t>Oracle </a:t>
            </a:r>
            <a:r>
              <a:rPr lang="zh-CN" altLang="en-US" b="1" dirty="0"/>
              <a:t>估计为仅 </a:t>
            </a:r>
            <a:r>
              <a:rPr lang="en-US" altLang="zh-CN" b="1" dirty="0"/>
              <a:t>126 </a:t>
            </a:r>
            <a:r>
              <a:rPr lang="zh-CN" altLang="en-US" b="1" dirty="0"/>
              <a:t>行</a:t>
            </a:r>
            <a:r>
              <a:rPr lang="zh-CN" altLang="en-US" dirty="0"/>
              <a:t>，即 </a:t>
            </a:r>
            <a:r>
              <a:rPr lang="en-US" altLang="zh-CN" dirty="0"/>
              <a:t>50001 * 0.0025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4497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17491-D441-4CE6-2E0D-3D101059B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1CE9B-7351-8E2E-2ED6-87F8E5C4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Oracle</a:t>
            </a:r>
            <a:endParaRPr kumimoji="1" lang="zh-CN" altLang="en-US" dirty="0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B749EC45-6822-4239-7113-CBC68B70C6C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sp>
        <p:nvSpPr>
          <p:cNvPr id="7" name="右箭头 6">
            <a:extLst>
              <a:ext uri="{FF2B5EF4-FFF2-40B4-BE49-F238E27FC236}">
                <a16:creationId xmlns:a16="http://schemas.microsoft.com/office/drawing/2014/main" id="{6D26807F-F17D-7A92-A7EF-876C21C5AE8C}"/>
              </a:ext>
            </a:extLst>
          </p:cNvPr>
          <p:cNvSpPr/>
          <p:nvPr/>
        </p:nvSpPr>
        <p:spPr>
          <a:xfrm>
            <a:off x="5692511" y="3468117"/>
            <a:ext cx="584462" cy="3299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B2FB4B-D9B4-B1F5-6C7D-4F18884E2249}"/>
              </a:ext>
            </a:extLst>
          </p:cNvPr>
          <p:cNvSpPr txBox="1"/>
          <p:nvPr/>
        </p:nvSpPr>
        <p:spPr>
          <a:xfrm>
            <a:off x="708088" y="5607977"/>
            <a:ext cx="11075416" cy="1296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dirty="0"/>
              <a:t>由于基数估计不准确，导致优化器选择使用了 </a:t>
            </a:r>
            <a:r>
              <a:rPr lang="en" altLang="zh-CN" b="1" dirty="0"/>
              <a:t>NESTED LOOP</a:t>
            </a:r>
            <a:r>
              <a:rPr lang="zh-CN" altLang="en" b="1" dirty="0"/>
              <a:t>（</a:t>
            </a:r>
            <a:r>
              <a:rPr lang="zh-CN" altLang="en-US" b="1" dirty="0"/>
              <a:t>嵌套循环）</a:t>
            </a:r>
            <a:r>
              <a:rPr lang="zh-CN" altLang="en-US" dirty="0"/>
              <a:t> 作为连接操作。这在实际循环次数远高于估计值的情况下，</a:t>
            </a:r>
            <a:r>
              <a:rPr lang="zh-CN" altLang="en-US" b="1" dirty="0"/>
              <a:t>往往是一个糟糕的选择</a:t>
            </a:r>
            <a:r>
              <a:rPr lang="zh-CN" altLang="en-US" dirty="0"/>
              <a:t>。这种错误的基数估计可能会在整个执行计划中产生连锁反应，带来严重的性能影响。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2C049DA-0BD7-FEFB-66D8-436C6A215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92" y="1545049"/>
            <a:ext cx="4579933" cy="417607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1FC9FB5-214D-06A6-EFD1-3EDF7B11B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8382" y="2274984"/>
            <a:ext cx="5598188" cy="259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72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7B34C-3691-7C9C-B2DE-C8C5D26BF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4BCEF-0704-8B97-11CD-98265042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SQL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</a:t>
            </a:r>
            <a:endParaRPr kumimoji="1" lang="zh-CN" altLang="en-US" dirty="0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2E0AA7D3-4F47-C04A-2C42-6ACEF7D9749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639E991-AC53-63D8-C3B0-1E00D228C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77" y="1762812"/>
            <a:ext cx="3162300" cy="13716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11F0C83-E7F0-6A3B-BB74-0378A10D085A}"/>
              </a:ext>
            </a:extLst>
          </p:cNvPr>
          <p:cNvSpPr txBox="1"/>
          <p:nvPr/>
        </p:nvSpPr>
        <p:spPr>
          <a:xfrm>
            <a:off x="4244417" y="1800216"/>
            <a:ext cx="7378832" cy="1296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b="0" i="0" dirty="0">
                <a:solidFill>
                  <a:srgbClr val="3D3D3D"/>
                </a:solidFill>
                <a:effectLst/>
                <a:latin typeface="Noto Sans" panose="020B0604020202020204" pitchFamily="34" charset="0"/>
              </a:rPr>
              <a:t>The post-execution (actual) plan shows a </a:t>
            </a:r>
            <a:r>
              <a:rPr lang="en" altLang="zh-CN" b="1" i="0" dirty="0">
                <a:solidFill>
                  <a:srgbClr val="3D3D3D"/>
                </a:solidFill>
                <a:effectLst/>
                <a:latin typeface="Noto Sans" panose="020B0604020202020204" pitchFamily="34" charset="0"/>
              </a:rPr>
              <a:t>perfect estimation for the aggregate</a:t>
            </a:r>
            <a:r>
              <a:rPr lang="en" altLang="zh-CN" b="0" i="0" dirty="0">
                <a:solidFill>
                  <a:srgbClr val="3D3D3D"/>
                </a:solidFill>
                <a:effectLst/>
                <a:latin typeface="Noto Sans" panose="020B0604020202020204" pitchFamily="34" charset="0"/>
              </a:rPr>
              <a:t>; however, the estimate for the </a:t>
            </a:r>
            <a:r>
              <a:rPr lang="en" altLang="zh-CN" b="1" dirty="0"/>
              <a:t>HAVING</a:t>
            </a:r>
            <a:r>
              <a:rPr lang="en" altLang="zh-CN" b="1" i="0" dirty="0">
                <a:solidFill>
                  <a:srgbClr val="3D3D3D"/>
                </a:solidFill>
                <a:effectLst/>
                <a:latin typeface="Noto Sans" panose="020B0604020202020204" pitchFamily="34" charset="0"/>
              </a:rPr>
              <a:t> clause filter</a:t>
            </a:r>
            <a:r>
              <a:rPr lang="en" altLang="zh-CN" b="0" i="0" dirty="0">
                <a:solidFill>
                  <a:srgbClr val="3D3D3D"/>
                </a:solidFill>
                <a:effectLst/>
                <a:latin typeface="Noto Sans" panose="020B0604020202020204" pitchFamily="34" charset="0"/>
              </a:rPr>
              <a:t> </a:t>
            </a:r>
            <a:r>
              <a:rPr lang="en" altLang="zh-CN" b="1" i="0" dirty="0">
                <a:solidFill>
                  <a:srgbClr val="3D3D3D"/>
                </a:solidFill>
                <a:effectLst/>
                <a:latin typeface="Noto Sans" panose="020B0604020202020204" pitchFamily="34" charset="0"/>
              </a:rPr>
              <a:t>is poor</a:t>
            </a:r>
            <a:r>
              <a:rPr lang="en-US" altLang="zh-CN" b="0" i="0" dirty="0">
                <a:solidFill>
                  <a:srgbClr val="3D3D3D"/>
                </a:solidFill>
                <a:effectLst/>
                <a:latin typeface="Noto Sans" panose="020B0604020202020204" pitchFamily="34" charset="0"/>
              </a:rPr>
              <a:t>!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0C34399-67E1-8B08-4E50-DBB8B1E82E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14528"/>
            <a:ext cx="5240572" cy="216173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91DD6BF-BFEC-FB54-993E-A7E04B69124C}"/>
              </a:ext>
            </a:extLst>
          </p:cNvPr>
          <p:cNvSpPr txBox="1"/>
          <p:nvPr/>
        </p:nvSpPr>
        <p:spPr>
          <a:xfrm>
            <a:off x="5396845" y="3314528"/>
            <a:ext cx="6226404" cy="2127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b="1" dirty="0"/>
              <a:t>原因分析：聚合表达式是一个新的计算列。虽然优化器知道总共有 </a:t>
            </a:r>
            <a:r>
              <a:rPr lang="en-US" altLang="zh-CN" b="1" dirty="0"/>
              <a:t>575 </a:t>
            </a:r>
            <a:r>
              <a:rPr lang="zh-CN" altLang="en-US" b="1" dirty="0"/>
              <a:t>行，但它对这些行中 </a:t>
            </a:r>
            <a:r>
              <a:rPr lang="en" altLang="zh-CN" b="1" dirty="0"/>
              <a:t>COUNT </a:t>
            </a:r>
            <a:r>
              <a:rPr lang="zh-CN" altLang="en-US" b="1" dirty="0"/>
              <a:t>值的分布一无所知</a:t>
            </a:r>
            <a:r>
              <a:rPr lang="zh-CN" altLang="en-US" dirty="0"/>
              <a:t>。数据库没有关于这个新列的统计信息，无法准确估计其分布。在 </a:t>
            </a:r>
            <a:r>
              <a:rPr lang="en" altLang="zh-CN" dirty="0"/>
              <a:t>SQL Server </a:t>
            </a:r>
            <a:r>
              <a:rPr lang="zh-CN" altLang="en-US" dirty="0"/>
              <a:t>的估算框架中，这种谓词基本上被视为“未知选择率”（</a:t>
            </a:r>
            <a:r>
              <a:rPr lang="en" altLang="zh-CN" dirty="0"/>
              <a:t>unknown selectivity</a:t>
            </a:r>
            <a:r>
              <a:rPr lang="zh-CN" altLang="en" dirty="0"/>
              <a:t>），</a:t>
            </a:r>
            <a:r>
              <a:rPr lang="zh-CN" altLang="en-US" dirty="0"/>
              <a:t>所以采用默认的选择率。</a:t>
            </a:r>
          </a:p>
        </p:txBody>
      </p:sp>
    </p:spTree>
    <p:extLst>
      <p:ext uri="{BB962C8B-B14F-4D97-AF65-F5344CB8AC3E}">
        <p14:creationId xmlns:p14="http://schemas.microsoft.com/office/powerpoint/2010/main" val="260524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01B0F-B9D5-0F5A-2893-4A2700CE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Preliminaries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467386B-5A42-42E0-9C66-09A3741BC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574" y="1663259"/>
            <a:ext cx="4775600" cy="35120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D4305CE-3F52-9D76-5DA4-2A127635E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612" y="1705653"/>
            <a:ext cx="2947840" cy="34696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DDEE770-2141-1350-D323-19331DDA2F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6116" b="19945"/>
          <a:stretch/>
        </p:blipFill>
        <p:spPr>
          <a:xfrm>
            <a:off x="904188" y="2005861"/>
            <a:ext cx="1650476" cy="113651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9A815CD-CCCD-1857-7FE8-B22D846995E4}"/>
              </a:ext>
            </a:extLst>
          </p:cNvPr>
          <p:cNvSpPr txBox="1"/>
          <p:nvPr/>
        </p:nvSpPr>
        <p:spPr>
          <a:xfrm>
            <a:off x="3712918" y="5514682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l_orderkey</a:t>
            </a:r>
            <a:r>
              <a:rPr lang="zh-CN" altLang="en-US" dirty="0"/>
              <a:t> 本身的分布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D33AF7-CF84-C569-5F3F-20686F8543E6}"/>
              </a:ext>
            </a:extLst>
          </p:cNvPr>
          <p:cNvSpPr txBox="1"/>
          <p:nvPr/>
        </p:nvSpPr>
        <p:spPr>
          <a:xfrm>
            <a:off x="8294097" y="5514682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count(</a:t>
            </a:r>
            <a:r>
              <a:rPr lang="en-US" altLang="zh-CN" dirty="0" err="1"/>
              <a:t>l_orderkey</a:t>
            </a:r>
            <a:r>
              <a:rPr lang="en-US" altLang="zh-CN" dirty="0"/>
              <a:t>)</a:t>
            </a:r>
            <a:r>
              <a:rPr lang="zh-CN" altLang="en-US" dirty="0"/>
              <a:t> 的分布</a:t>
            </a:r>
          </a:p>
        </p:txBody>
      </p:sp>
    </p:spTree>
    <p:extLst>
      <p:ext uri="{BB962C8B-B14F-4D97-AF65-F5344CB8AC3E}">
        <p14:creationId xmlns:p14="http://schemas.microsoft.com/office/powerpoint/2010/main" val="2322166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746AD-14EE-91C8-48A8-3B8889723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E32FC-5678-0185-DF4D-76E69CB3F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Preliminaries</a:t>
            </a:r>
            <a:endParaRPr kumimoji="1" lang="zh-CN" altLang="en-US" dirty="0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DF4D206C-002A-0D31-7815-7070C11A283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70F2071-535B-4067-E913-F28B96172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77" y="1620100"/>
            <a:ext cx="3886200" cy="20447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76A376A-069B-725A-98A0-0FF8D36FE7E3}"/>
              </a:ext>
            </a:extLst>
          </p:cNvPr>
          <p:cNvSpPr txBox="1"/>
          <p:nvPr/>
        </p:nvSpPr>
        <p:spPr>
          <a:xfrm>
            <a:off x="881208" y="3898822"/>
            <a:ext cx="8055404" cy="1428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Since the main focus is on </a:t>
            </a:r>
            <a:r>
              <a:rPr kumimoji="1" lang="zh-CN" altLang="en-US" sz="2000" b="1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uniformly distribut</a:t>
            </a:r>
            <a:r>
              <a:rPr kumimoji="1" lang="en-US" altLang="zh-CN" sz="2000" b="1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ion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, we use the data from the TPC-H benchmark (with scale factor SF=1) and modifications of Query 18 to illustrate the different approaches.</a:t>
            </a:r>
          </a:p>
        </p:txBody>
      </p:sp>
    </p:spTree>
    <p:extLst>
      <p:ext uri="{BB962C8B-B14F-4D97-AF65-F5344CB8AC3E}">
        <p14:creationId xmlns:p14="http://schemas.microsoft.com/office/powerpoint/2010/main" val="3489207552"/>
      </p:ext>
    </p:extLst>
  </p:cSld>
  <p:clrMapOvr>
    <a:masterClrMapping/>
  </p:clrMapOvr>
</p:sld>
</file>

<file path=ppt/theme/theme1.xml><?xml version="1.0" encoding="utf-8"?>
<a:theme xmlns:a="http://schemas.openxmlformats.org/drawingml/2006/main" name="ppt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HTAP-Benchmark相关工作</Template>
  <TotalTime>31889</TotalTime>
  <Words>1392</Words>
  <Application>Microsoft Macintosh PowerPoint</Application>
  <PresentationFormat>宽屏</PresentationFormat>
  <Paragraphs>151</Paragraphs>
  <Slides>29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等线</vt:lpstr>
      <vt:lpstr>等线 Light</vt:lpstr>
      <vt:lpstr>STFangsong</vt:lpstr>
      <vt:lpstr>Arial</vt:lpstr>
      <vt:lpstr>Courier New</vt:lpstr>
      <vt:lpstr>Noto Sans</vt:lpstr>
      <vt:lpstr>Open Sans</vt:lpstr>
      <vt:lpstr>Wingdings</vt:lpstr>
      <vt:lpstr>ppt主题</vt:lpstr>
      <vt:lpstr>Office 主题​​</vt:lpstr>
      <vt:lpstr>PowerPoint 演示文稿</vt:lpstr>
      <vt:lpstr>Background</vt:lpstr>
      <vt:lpstr>Background</vt:lpstr>
      <vt:lpstr>Oracle</vt:lpstr>
      <vt:lpstr>Oracle</vt:lpstr>
      <vt:lpstr>Oracle</vt:lpstr>
      <vt:lpstr>SQL Server</vt:lpstr>
      <vt:lpstr>Preliminaries</vt:lpstr>
      <vt:lpstr>Preliminaries</vt:lpstr>
      <vt:lpstr>Count(*)</vt:lpstr>
      <vt:lpstr>Normal Distribution (White, SQL Server)</vt:lpstr>
      <vt:lpstr>Evaluation</vt:lpstr>
      <vt:lpstr>Skew-Normal Distribution (Fent, Umbra)</vt:lpstr>
      <vt:lpstr>extended simple profile, eSP</vt:lpstr>
      <vt:lpstr>Evaluation</vt:lpstr>
      <vt:lpstr>SUM(B)</vt:lpstr>
      <vt:lpstr>Skew-Normal Distribution (Fent, Umbra)</vt:lpstr>
      <vt:lpstr>Skew-Normal Distribution (Fent, Umbra)</vt:lpstr>
      <vt:lpstr>Integer B: Counting Integer Compositions(IC)</vt:lpstr>
      <vt:lpstr>Integer B: Counting Integer Compositions(IC)</vt:lpstr>
      <vt:lpstr>Integer B: Counting Integer Compositions(IC)</vt:lpstr>
      <vt:lpstr>Integer B: Counting Integer Compositions(IC)</vt:lpstr>
      <vt:lpstr>AVG(B)</vt:lpstr>
      <vt:lpstr>MIN(B)</vt:lpstr>
      <vt:lpstr>MIN(B)</vt:lpstr>
      <vt:lpstr>Conjunctions(AND)</vt:lpstr>
      <vt:lpstr>Conjunctions(AND)</vt:lpstr>
      <vt:lpstr>Disjunctions(OR)</vt:lpstr>
      <vt:lpstr>WHERE-CLAUSE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清帅</dc:creator>
  <cp:lastModifiedBy>瑶 罗</cp:lastModifiedBy>
  <cp:revision>2691</cp:revision>
  <dcterms:created xsi:type="dcterms:W3CDTF">2022-04-13T00:09:34Z</dcterms:created>
  <dcterms:modified xsi:type="dcterms:W3CDTF">2025-04-02T09:47:35Z</dcterms:modified>
</cp:coreProperties>
</file>