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370" r:id="rId3"/>
    <p:sldId id="427" r:id="rId4"/>
    <p:sldId id="428" r:id="rId5"/>
    <p:sldId id="429" r:id="rId6"/>
    <p:sldId id="430" r:id="rId7"/>
    <p:sldId id="431" r:id="rId8"/>
    <p:sldId id="434" r:id="rId9"/>
    <p:sldId id="432" r:id="rId10"/>
    <p:sldId id="439" r:id="rId11"/>
    <p:sldId id="453" r:id="rId12"/>
    <p:sldId id="454" r:id="rId13"/>
    <p:sldId id="455" r:id="rId14"/>
    <p:sldId id="436" r:id="rId15"/>
    <p:sldId id="435" r:id="rId16"/>
    <p:sldId id="442" r:id="rId17"/>
    <p:sldId id="456" r:id="rId18"/>
    <p:sldId id="438" r:id="rId19"/>
    <p:sldId id="443" r:id="rId20"/>
    <p:sldId id="437" r:id="rId21"/>
    <p:sldId id="440" r:id="rId22"/>
    <p:sldId id="447" r:id="rId23"/>
    <p:sldId id="448" r:id="rId24"/>
    <p:sldId id="450" r:id="rId25"/>
    <p:sldId id="457" r:id="rId26"/>
    <p:sldId id="39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1C7"/>
    <a:srgbClr val="FFFFFF"/>
    <a:srgbClr val="64A8D9"/>
    <a:srgbClr val="FFBFBF"/>
    <a:srgbClr val="FFFFBE"/>
    <a:srgbClr val="C2FFBE"/>
    <a:srgbClr val="BEBFFF"/>
    <a:srgbClr val="39773C"/>
    <a:srgbClr val="EC7320"/>
    <a:srgbClr val="FF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74935" autoAdjust="0"/>
  </p:normalViewPr>
  <p:slideViewPr>
    <p:cSldViewPr snapToGrid="0">
      <p:cViewPr varScale="1">
        <p:scale>
          <a:sx n="100" d="100"/>
          <a:sy n="100" d="100"/>
        </p:scale>
        <p:origin x="1384" y="1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3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6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9FF88-F485-4DC2-86CB-AFC52D9F289B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833F3-50EF-41F6-9734-A87A2A6D4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65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AADFE3-9F8B-FA40-B96E-79920DCD923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037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945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005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776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230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the set of available hints is system specific. An optimizer usually contains hundreds of flags to enable/disable certain optimization rule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701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515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08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217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387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701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www.red-gate.com</a:t>
            </a:r>
            <a:r>
              <a:rPr lang="en-US" altLang="zh-CN" dirty="0"/>
              <a:t>/simple-talk/databases/</a:t>
            </a:r>
            <a:r>
              <a:rPr lang="en-US" altLang="zh-CN" dirty="0" err="1"/>
              <a:t>sql</a:t>
            </a:r>
            <a:r>
              <a:rPr lang="en-US" altLang="zh-CN" dirty="0"/>
              <a:t>-server/performance-</a:t>
            </a:r>
            <a:r>
              <a:rPr lang="en-US" altLang="zh-CN" dirty="0" err="1"/>
              <a:t>sql</a:t>
            </a:r>
            <a:r>
              <a:rPr lang="en-US" altLang="zh-CN" dirty="0"/>
              <a:t>-server/the-</a:t>
            </a:r>
            <a:r>
              <a:rPr lang="en-US" altLang="zh-CN" dirty="0" err="1"/>
              <a:t>sql</a:t>
            </a:r>
            <a:r>
              <a:rPr lang="en-US" altLang="zh-CN" dirty="0"/>
              <a:t>-server-query-optimizer/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146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46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1828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observe that this extra cost in query optimization is very low. In particular, the total extra cost is only at most 2.4% of the total query execution time on IMDB and less than 0.1% on STATS, TPC-H and TPC-DS. Whereas, </a:t>
            </a:r>
            <a:r>
              <a:rPr lang="en-US" altLang="zh-CN" dirty="0" err="1"/>
              <a:t>Lero</a:t>
            </a:r>
            <a:r>
              <a:rPr lang="en-US" altLang="zh-CN" dirty="0"/>
              <a:t> saves 13% to 70% execution time in comparison with PostgreSQL on these benchmarks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38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72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5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404040"/>
              </a:solidFill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82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428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780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Each hint set forces/disables some operations, e.g., index scan or hash join, so the query optimizer may output a different, and possibly better, execution plan.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9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956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53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16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24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187F0-0225-4B3B-90A2-9551888E2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3AF173-A9B7-4378-A9C0-48F99FE14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7ED05-E7C1-4189-9AAB-ECCE7575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2BBA7-1850-4A01-8931-B221BBA5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9E4C5-DE1A-4E1B-BBD3-6D6CC2FC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36F-532E-43F5-9E8A-979A1D8CC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37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80D1A-37DE-4826-8568-0AA9DA59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6CE40-387E-40F4-A7AD-47EEF84DE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1D87D-A543-4820-8E28-F7F42C2B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297AE-8BC5-48E1-97ED-15EE311E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7966A-1004-415D-8376-C942BD32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36F-532E-43F5-9E8A-979A1D8CC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6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DBFA79-C821-43B0-8DC3-C648ED43D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74E1E3-B199-4D23-BC57-3325ABD4B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0DCDB8-1920-4603-A9DE-BBD8C61D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FA341-F0D6-4376-8811-680B7188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61B403-32FA-4113-B745-6E8EE548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36F-532E-43F5-9E8A-979A1D8CC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69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2F2DB-91B3-144D-95E7-4ED6DF02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840044-88E0-B542-B424-CB1C90024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11D15-B860-1341-846C-376B516FF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8085E-808C-3141-A154-0E53BDB5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B3373-5E1D-CE48-BB34-B5850B77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6CD-B976-DA4A-B164-30E4D1CDE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57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77B75-D5FB-D243-9C0E-3353441F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5833F-5F6E-AB49-965D-3D763CE1B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D1100-C04B-D54A-98CF-3172575B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66946-48E8-934F-8E17-E604DDA6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A94EA-DBF8-5F48-BEBA-0E26DFDE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6CD-B976-DA4A-B164-30E4D1CDE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6280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77B75-D5FB-D243-9C0E-3353441F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5" y="196683"/>
            <a:ext cx="11325726" cy="132556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5833F-5F6E-AB49-965D-3D763CE1B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D1100-C04B-D54A-98CF-3172575B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66946-48E8-934F-8E17-E604DDA6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A94EA-DBF8-5F48-BEBA-0E26DFDE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6CD-B976-DA4A-B164-30E4D1CDE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8BEAA5-C433-C646-A3FF-428605FC2C74}"/>
              </a:ext>
            </a:extLst>
          </p:cNvPr>
          <p:cNvSpPr/>
          <p:nvPr userDrawn="1"/>
        </p:nvSpPr>
        <p:spPr>
          <a:xfrm>
            <a:off x="417095" y="1386173"/>
            <a:ext cx="11325726" cy="136073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8000">
                <a:schemeClr val="accent2">
                  <a:lumMod val="60000"/>
                  <a:lumOff val="40000"/>
                </a:schemeClr>
              </a:gs>
              <a:gs pos="6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8146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F8720-4B6E-194A-8E4E-DB75658F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310DA0-A65C-FB47-ACBF-C22401299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0B9412-E9F9-6943-B384-7DBDF5F0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19CE4-A31A-4648-84A8-3EFECED8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E9222-3D1C-AB40-9787-02F681E8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6CD-B976-DA4A-B164-30E4D1CDE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4114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36CB1-B005-3747-8CF8-B0D4FD49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7B99D-AD5D-9E4B-A18A-7185F736A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8A9347-01F2-0445-BBCB-9498E1096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589FE2-E9C1-9F46-9ABD-1E02D134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803DCD-4E3B-9B42-86CF-DE6D5A3F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75365E-F6D9-1243-ACD5-CD63E011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6CD-B976-DA4A-B164-30E4D1CDE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5531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95C9E-117F-9E49-B29B-344C39A0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3E134-F35D-A14F-B4F4-E85DEF896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377879-E22C-A74D-91C3-D9206B6C6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97CF3D-B6C5-9D44-B94A-4449172EA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D91D33-CDA1-3A4F-8D14-15876DC06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A10CD6-AFCF-5943-83B0-14D790E1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773D58-CFE6-3C4D-9307-89D99EBF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A69B69-74F5-F640-84D7-8D7D24E2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6CD-B976-DA4A-B164-30E4D1CDE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987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D9C02-6719-2D4C-ABF2-8DB95952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0EFD3C-FBCF-C84C-8355-EE32BB9D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ECF38D-9ED2-2F45-9117-AA92053E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24748A-64A6-6E4F-A703-21DB4BE0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6CD-B976-DA4A-B164-30E4D1CDE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2597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CDD2D1-C01F-B74D-982C-18DDE3F1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BAD6C-080F-0B4A-BA71-E21F92E7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9C20DC-C3A4-564C-A7CF-518B8EEB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6CD-B976-DA4A-B164-30E4D1CDE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192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C8B7D-D615-451A-A0F1-0CC25580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388D-B0B3-46B2-AEAC-FC4089550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BAB7E-5DDD-4BE9-B521-4DEB76E1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16458-CF37-4DC4-8C92-817389BE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9E62D-56F6-4DFB-81B5-C1C0980F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36F-532E-43F5-9E8A-979A1D8CC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407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5215D-ABD6-704E-8E97-2DD4A68C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F9BF7-7ED7-6747-AD52-E0695D662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9D7419-A04D-CE4F-B8BA-B02B41CE6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E9D94C-A0C8-B943-A6A6-28CC24C3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709B82-6922-6849-A15C-0B566CDD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25F51-C2D8-F248-9383-DD744E96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6CD-B976-DA4A-B164-30E4D1CDE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6553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72AD2-9FD0-8843-97BC-54B809F5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DB8B66-3A80-284E-904C-9B83DA269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E428FE-E3B4-9F4C-AE94-90A47DAC8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150F34-67B9-3A4B-9797-FBBDFD16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174370-2E78-EE40-A64E-5AD1A65F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388DD2-116B-2A48-92B8-8677F41E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6CD-B976-DA4A-B164-30E4D1CDE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598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4069D-8FA2-E241-8340-89BD61DB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09A7E-F6EF-0545-94ED-84E08D3B7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3A2EA-719F-704E-B509-5EB38372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48F4D8-6B53-A34C-8CAB-2F70543A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0B1B3-B076-9443-BB8E-2554F788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6CD-B976-DA4A-B164-30E4D1CDE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720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ADF8D8-FD65-7F4F-875B-CDD955928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8FF1D4-B028-C84F-BF10-10324E60D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96C91-2C80-074A-8825-267B2265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8ACD6-D4E2-1A40-B936-F46A891F7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01597-470C-C348-8B60-1735D60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6CD-B976-DA4A-B164-30E4D1CDE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2765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84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D8C03-D4E9-4043-9B9C-D9AA0E7E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41F827-8A8D-4EB5-9CAB-CFDAA9648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ACBB5-A95E-4CEA-8DE9-11F6F184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C8C7C-435D-4BB8-9698-780F28D5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FC37D-29AF-4A6B-B53B-31747E56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36F-532E-43F5-9E8A-979A1D8CC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08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8F8AB-B06E-4DDA-B33E-2DCF4E77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F087C-530C-406F-AA7D-5D6A92C22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54ECB0-5763-4586-A67D-216A21529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AC3ADE-BED6-4644-B174-433C8B68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F3767D-4488-4D4A-B618-9E11C98D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1D25F8-8C70-495C-866A-87FA29BA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36F-532E-43F5-9E8A-979A1D8CC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18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5AF7E-E6E0-4E0D-B4AD-68F5800E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3B618D-F9B2-47C9-A0B7-2440C847E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040540-92A6-4E2F-BD18-AFDE9DA18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0D7F7B-FE35-4CA5-A824-BE8EC02C4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F59F09-1E83-48AC-B518-B071F0821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D5CC95-84F2-443A-97EB-ACA86DA8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63F1D3-20F9-446B-A9FC-3B608C9D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D0D099-E9CD-47D8-91F2-7BA02497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36F-532E-43F5-9E8A-979A1D8CC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78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2726-3650-493A-87D3-D916F744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58BDED-2CC6-4297-BF13-EB91A8B2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E8C908-2446-4A83-9B88-5D52A05D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5FF16F-E8FF-4A0D-BFE8-3EB8C75E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36F-532E-43F5-9E8A-979A1D8CC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0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D221EE-DA32-4C61-A20C-5B61BA7B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4F937E-DA13-4ACE-B158-EA4F5A6B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D9E8EA-B395-473C-8445-160837E9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36F-532E-43F5-9E8A-979A1D8CC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4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1B73E-5C86-4BDC-ABA6-26B8F9E3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12295-3998-4E9D-83B9-050C6F45B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1FB1B2-EC47-464C-AEA9-69BE444D6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ED894D-54F5-4AEA-8098-1AB300AD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C04DCD-CFD5-44EA-994F-08A41351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6CD99F-AD46-40E5-9E18-B5B4ACB8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36F-532E-43F5-9E8A-979A1D8CC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77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3ED85-9B6E-41AE-BFC8-F791CB6B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7075FB-918C-4F63-98F7-31FDF7238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0B3B91-AA5F-4568-A804-1FB71E9BC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6E3C10-9B6F-4F01-8E2F-ECB71B0D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462BE-D65A-45EC-BA95-A8B33777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5A29A0-392F-4B4B-93A9-EB06D0BE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36F-532E-43F5-9E8A-979A1D8CC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4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C60724-862B-4235-B7D5-5025C95F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39B4CB-9763-4711-8715-F5BABEC7B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20287-601D-430A-BC6C-0C0BE9FC0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7F140-1F48-43D8-8CB9-8E0774352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D5CF3-47B3-4E8F-9A58-E34E43703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AC36F-532E-43F5-9E8A-979A1D8CC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16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F1169C-635C-D746-A3A6-32397E10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20CA1-919C-7A49-A769-392A74694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E68F6-9A51-CA45-8328-D112D4468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BCDB5-1EB0-D344-8434-556AC1404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77AE1-9C0D-AF43-9664-ED9565E92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9D6CD-B976-DA4A-B164-30E4D1CDE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0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705789" y="2257511"/>
            <a:ext cx="10989707" cy="1720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 algn="ctr">
              <a:lnSpc>
                <a:spcPct val="120000"/>
              </a:lnSpc>
              <a:defRPr/>
            </a:pPr>
            <a:r>
              <a:rPr lang="en-US" altLang="zh-CN" sz="3600" dirty="0" err="1">
                <a:solidFill>
                  <a:srgbClr val="000000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Lero</a:t>
            </a:r>
            <a:r>
              <a:rPr lang="en-US" altLang="zh-CN" sz="3600" dirty="0">
                <a:solidFill>
                  <a:srgbClr val="000000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: A Learning-to-Rank Query Optimizer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05ED8A-4B78-45B6-BBDC-5C0D2C94F55C}"/>
              </a:ext>
            </a:extLst>
          </p:cNvPr>
          <p:cNvSpPr txBox="1"/>
          <p:nvPr/>
        </p:nvSpPr>
        <p:spPr>
          <a:xfrm>
            <a:off x="496504" y="456701"/>
            <a:ext cx="3043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VLDB 2023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4889E5-972B-4A68-B944-51FE9DAF8C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-2598221"/>
            <a:ext cx="3142615" cy="78530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815FA5-B151-4673-BCB2-B632A5DA3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448" y="456701"/>
            <a:ext cx="1253048" cy="12479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EADD5B-77C2-03EB-730F-EA96273A10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497" y="3315320"/>
            <a:ext cx="10135005" cy="30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37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518266" y="203850"/>
            <a:ext cx="10673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rial Black" panose="020B0A04020102020204" pitchFamily="34" charset="0"/>
                <a:cs typeface="Times New Roman"/>
              </a:rPr>
              <a:t>Plan Embedding</a:t>
            </a:r>
            <a:r>
              <a:rPr lang="zh-CN" altLang="en-US" sz="4400" b="1" dirty="0">
                <a:latin typeface="Arial Black" panose="020B0A04020102020204" pitchFamily="34" charset="0"/>
                <a:cs typeface="Times New Roman"/>
              </a:rPr>
              <a:t> </a:t>
            </a:r>
            <a:r>
              <a:rPr lang="en-US" altLang="zh-CN" sz="4400" b="1" dirty="0">
                <a:latin typeface="Arial Black" panose="020B0A04020102020204" pitchFamily="34" charset="0"/>
                <a:cs typeface="Times New Roman"/>
              </a:rPr>
              <a:t>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D921706-4E55-171C-3623-4E316A010391}"/>
                  </a:ext>
                </a:extLst>
              </p:cNvPr>
              <p:cNvSpPr/>
              <p:nvPr/>
            </p:nvSpPr>
            <p:spPr>
              <a:xfrm>
                <a:off x="-372189" y="1478494"/>
                <a:ext cx="12302836" cy="3480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27100" marR="55880" lvl="1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latin typeface="Times New Roman"/>
                    <a:cs typeface="Times New Roman"/>
                  </a:rPr>
                  <a:t>Input Features:</a:t>
                </a:r>
              </a:p>
              <a:p>
                <a:pPr marL="1384300" marR="55880" lvl="2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/>
                    <a:cs typeface="Times New Roman"/>
                  </a:rPr>
                  <a:t>A one-hot encoding of the last operation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/>
                    <a:cs typeface="Times New Roman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/>
                    <a:cs typeface="Times New Roman"/>
                  </a:rPr>
                  <a:t> is the sub-plan of sub-query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/>
                    <a:cs typeface="Times New Roman"/>
                  </a:rPr>
                  <a:t>)</a:t>
                </a:r>
              </a:p>
              <a:p>
                <a:pPr marL="1384300" marR="55880" lvl="2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/>
                    <a:cs typeface="Times New Roman"/>
                  </a:rPr>
                  <a:t>The cardinality estimate 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/>
                          </a:rPr>
                          <m:t>𝑄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/>
                    <a:cs typeface="Times New Roman"/>
                  </a:rPr>
                  <a:t> (min-max normalization over log(C(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/>
                    <a:cs typeface="Times New Roman"/>
                  </a:rPr>
                  <a:t>)))</a:t>
                </a:r>
              </a:p>
              <a:p>
                <a:pPr marL="1384300" marR="55880" lvl="2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/>
                    <a:cs typeface="Times New Roman"/>
                  </a:rPr>
                  <a:t> the row width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/>
                    <a:cs typeface="Times New Roman"/>
                  </a:rPr>
                  <a:t>’s output</a:t>
                </a:r>
              </a:p>
              <a:p>
                <a:pPr marL="1384300" marR="55880" lvl="2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/>
                    <a:cs typeface="Times New Roman"/>
                  </a:rPr>
                  <a:t>The 0/1 encoding of tables touched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D921706-4E55-171C-3623-4E316A010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2189" y="1478494"/>
                <a:ext cx="12302836" cy="348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05506FAC-0182-1585-F993-31BD67D4C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906" y="3647954"/>
            <a:ext cx="6163094" cy="279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3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518266" y="203850"/>
            <a:ext cx="10673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rial Black" panose="020B0A04020102020204" pitchFamily="34" charset="0"/>
                <a:cs typeface="Times New Roman"/>
              </a:rPr>
              <a:t>Comparison Layers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D921706-4E55-171C-3623-4E316A010391}"/>
                  </a:ext>
                </a:extLst>
              </p:cNvPr>
              <p:cNvSpPr/>
              <p:nvPr/>
            </p:nvSpPr>
            <p:spPr>
              <a:xfrm>
                <a:off x="-304019" y="1092338"/>
                <a:ext cx="12302836" cy="6611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27100" marR="55880" lvl="1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800" b="1" dirty="0">
                    <a:latin typeface="Times New Roman"/>
                    <a:cs typeface="Times New Roman"/>
                  </a:rPr>
                  <a:t>Train</a:t>
                </a:r>
                <a:r>
                  <a:rPr lang="zh-CN" altLang="en-US" sz="2800" b="1" dirty="0">
                    <a:latin typeface="Times New Roman"/>
                    <a:cs typeface="Times New Roman"/>
                  </a:rPr>
                  <a:t>  </a:t>
                </a:r>
                <a:r>
                  <a:rPr lang="en-US" altLang="zh-CN" sz="2800" b="1" dirty="0">
                    <a:latin typeface="Times New Roman"/>
                    <a:cs typeface="Times New Roman"/>
                  </a:rPr>
                  <a:t>Process</a:t>
                </a:r>
                <a:r>
                  <a:rPr lang="zh-CN" altLang="en-US" sz="2800" b="1" dirty="0">
                    <a:latin typeface="Times New Roman"/>
                    <a:cs typeface="Times New Roman"/>
                  </a:rPr>
                  <a:t>：</a:t>
                </a:r>
                <a:endParaRPr lang="en-US" altLang="zh-CN" sz="2800" b="1" dirty="0">
                  <a:latin typeface="Times New Roman"/>
                  <a:cs typeface="Times New Roman"/>
                </a:endParaRPr>
              </a:p>
              <a:p>
                <a:pPr marL="1384300" marR="55880" lvl="2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latin typeface="Times New Roman"/>
                    <a:cs typeface="Times New Roman"/>
                  </a:rPr>
                  <a:t>Use</a:t>
                </a:r>
                <a:r>
                  <a:rPr lang="zh-CN" altLang="en-US" sz="2800" dirty="0">
                    <a:latin typeface="Times New Roman"/>
                    <a:cs typeface="Times New Roman"/>
                  </a:rPr>
                  <a:t> </a:t>
                </a:r>
                <a:r>
                  <a:rPr lang="en-US" altLang="zh-CN" sz="2800" dirty="0">
                    <a:latin typeface="Times New Roman"/>
                    <a:cs typeface="Times New Roman"/>
                  </a:rPr>
                  <a:t>tree</a:t>
                </a:r>
                <a:r>
                  <a:rPr lang="zh-CN" altLang="en-US" sz="2800" dirty="0">
                    <a:latin typeface="Times New Roman"/>
                    <a:cs typeface="Times New Roman"/>
                  </a:rPr>
                  <a:t> </a:t>
                </a:r>
                <a:r>
                  <a:rPr lang="en-US" altLang="zh-CN" sz="2800" dirty="0">
                    <a:latin typeface="Times New Roman"/>
                    <a:cs typeface="Times New Roman"/>
                  </a:rPr>
                  <a:t>convolution</a:t>
                </a:r>
                <a:r>
                  <a:rPr lang="zh-CN" altLang="en-US" sz="2800" dirty="0">
                    <a:latin typeface="Times New Roman"/>
                    <a:cs typeface="Times New Roman"/>
                  </a:rPr>
                  <a:t> </a:t>
                </a:r>
                <a:r>
                  <a:rPr lang="en-US" altLang="zh-CN" sz="2800" dirty="0">
                    <a:latin typeface="Times New Roman"/>
                    <a:cs typeface="Times New Roman"/>
                  </a:rPr>
                  <a:t>model</a:t>
                </a:r>
                <a:r>
                  <a:rPr lang="zh-CN" altLang="en-US" sz="2800" dirty="0">
                    <a:latin typeface="Times New Roman"/>
                    <a:cs typeface="Times New Roman"/>
                  </a:rPr>
                  <a:t> </a:t>
                </a:r>
                <a:r>
                  <a:rPr lang="en-US" altLang="zh-CN" sz="2800" dirty="0">
                    <a:latin typeface="Times New Roman"/>
                    <a:cs typeface="Times New Roman"/>
                  </a:rPr>
                  <a:t>and</a:t>
                </a:r>
                <a:r>
                  <a:rPr lang="zh-CN" altLang="en-US" sz="2800" dirty="0">
                    <a:latin typeface="Times New Roman"/>
                    <a:cs typeface="Times New Roman"/>
                  </a:rPr>
                  <a:t> </a:t>
                </a:r>
                <a:r>
                  <a:rPr lang="en-US" altLang="zh-CN" sz="2800" dirty="0">
                    <a:latin typeface="Times New Roman"/>
                    <a:cs typeface="Times New Roman"/>
                  </a:rPr>
                  <a:t>feed the difference</a:t>
                </a:r>
                <a:r>
                  <a:rPr lang="zh-CN" altLang="en-US" sz="2800" dirty="0">
                    <a:latin typeface="Times New Roman"/>
                    <a:cs typeface="Times New Roman"/>
                  </a:rPr>
                  <a:t>：</a:t>
                </a:r>
                <a:r>
                  <a:rPr lang="en-US" altLang="zh-CN" sz="2800" dirty="0">
                    <a:latin typeface="Times New Roman"/>
                    <a:cs typeface="Times New Roman"/>
                  </a:rPr>
                  <a:t>𝑥 = </a:t>
                </a:r>
                <a:r>
                  <a:rPr lang="en-US" altLang="zh-CN" sz="2800" dirty="0" err="1">
                    <a:latin typeface="Times New Roman"/>
                    <a:cs typeface="Times New Roman"/>
                  </a:rPr>
                  <a:t>PlanEmb</a:t>
                </a:r>
                <a:r>
                  <a:rPr lang="en-US" altLang="zh-CN" sz="2800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/>
                    <a:cs typeface="Times New Roman"/>
                  </a:rPr>
                  <a:t>) - </a:t>
                </a:r>
                <a:r>
                  <a:rPr lang="en-US" altLang="zh-CN" sz="2800" dirty="0" err="1">
                    <a:latin typeface="Times New Roman"/>
                    <a:cs typeface="Times New Roman"/>
                  </a:rPr>
                  <a:t>PlanEmb</a:t>
                </a:r>
                <a:r>
                  <a:rPr lang="en-US" altLang="zh-CN" sz="2800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/>
                    <a:cs typeface="Times New Roman"/>
                  </a:rPr>
                  <a:t>) into a logistic activation function</a:t>
                </a:r>
              </a:p>
              <a:p>
                <a:pPr marL="927100" marR="55880" lvl="1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800" b="1" dirty="0">
                    <a:latin typeface="Times New Roman"/>
                    <a:cs typeface="Times New Roman"/>
                  </a:rPr>
                  <a:t>Final</a:t>
                </a:r>
                <a:r>
                  <a:rPr lang="zh-CN" altLang="en-US" sz="2800" b="1" dirty="0">
                    <a:latin typeface="Times New Roman"/>
                    <a:cs typeface="Times New Roman"/>
                  </a:rPr>
                  <a:t> </a:t>
                </a:r>
                <a:r>
                  <a:rPr lang="en-US" altLang="zh-CN" sz="2800" b="1" dirty="0">
                    <a:latin typeface="Times New Roman"/>
                    <a:cs typeface="Times New Roman"/>
                  </a:rPr>
                  <a:t>Output</a:t>
                </a:r>
                <a:r>
                  <a:rPr lang="zh-CN" altLang="en-US" sz="2800" b="1" dirty="0">
                    <a:latin typeface="Times New Roman"/>
                    <a:cs typeface="Times New Roman"/>
                  </a:rPr>
                  <a:t>：</a:t>
                </a:r>
                <a:endParaRPr lang="en-US" altLang="zh-CN" sz="2800" b="1" dirty="0">
                  <a:latin typeface="Times New Roman"/>
                  <a:cs typeface="Times New Roman"/>
                </a:endParaRPr>
              </a:p>
              <a:p>
                <a:pPr marL="927100" marR="55880" lvl="1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endParaRPr lang="en-US" altLang="zh-CN" sz="2800" b="1" dirty="0">
                  <a:latin typeface="Times New Roman"/>
                  <a:cs typeface="Times New Roman"/>
                </a:endParaRPr>
              </a:p>
              <a:p>
                <a:pPr marL="927100" marR="55880" lvl="1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800" b="1" dirty="0">
                    <a:latin typeface="Times New Roman"/>
                    <a:cs typeface="Times New Roman"/>
                  </a:rPr>
                  <a:t>Properties</a:t>
                </a:r>
                <a:r>
                  <a:rPr lang="zh-CN" altLang="en-US" sz="2800" b="1" dirty="0">
                    <a:latin typeface="Times New Roman"/>
                    <a:cs typeface="Times New Roman"/>
                  </a:rPr>
                  <a:t>：</a:t>
                </a:r>
                <a:endParaRPr lang="en-US" altLang="zh-CN" sz="2800" b="1" dirty="0">
                  <a:latin typeface="Times New Roman"/>
                  <a:cs typeface="Times New Roman"/>
                </a:endParaRPr>
              </a:p>
              <a:p>
                <a:pPr marL="1384300" marR="55880" lvl="2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200" b="1" dirty="0">
                    <a:latin typeface="Times New Roman"/>
                    <a:cs typeface="Times New Roman"/>
                  </a:rPr>
                  <a:t>Commutativity</a:t>
                </a:r>
                <a:r>
                  <a:rPr lang="zh-CN" altLang="en-US" sz="2200" b="1" dirty="0">
                    <a:latin typeface="Times New Roman"/>
                    <a:cs typeface="Times New Roman"/>
                  </a:rPr>
                  <a:t>：</a:t>
                </a:r>
                <a:r>
                  <a:rPr lang="en-US" altLang="zh-CN" sz="2200" dirty="0" err="1">
                    <a:latin typeface="Times New Roman"/>
                    <a:cs typeface="Times New Roman"/>
                  </a:rPr>
                  <a:t>CmpPlan</a:t>
                </a:r>
                <a:r>
                  <a:rPr lang="en-US" altLang="zh-CN" sz="2200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altLang="zh-CN" sz="2200" b="0" i="0" dirty="0" smtClean="0"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200" b="0" i="1" dirty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  <a:cs typeface="Times New Roman"/>
                      </a:rPr>
                      <m:t>)=1</m:t>
                    </m:r>
                  </m:oMath>
                </a14:m>
                <a:r>
                  <a:rPr lang="en-US" altLang="zh-CN" sz="2200" dirty="0">
                    <a:latin typeface="Times New Roman"/>
                    <a:cs typeface="Times New Roman"/>
                  </a:rPr>
                  <a:t> - CmpPlan(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200" b="0" i="1" dirty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altLang="zh-CN" sz="2200" b="0" dirty="0"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200" b="0" i="1" dirty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altLang="zh-CN" sz="2200" b="0" i="1" dirty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endParaRPr lang="en-US" altLang="zh-CN" sz="2200" dirty="0">
                  <a:latin typeface="Times New Roman"/>
                  <a:cs typeface="Times New Roman"/>
                </a:endParaRPr>
              </a:p>
              <a:p>
                <a:pPr marL="1384300" marR="55880" lvl="2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200" b="1" dirty="0">
                    <a:latin typeface="Times New Roman"/>
                    <a:cs typeface="Times New Roman"/>
                  </a:rPr>
                  <a:t>Transitivity</a:t>
                </a:r>
                <a:r>
                  <a:rPr lang="zh-CN" altLang="en-US" sz="2200" b="1" dirty="0">
                    <a:latin typeface="Times New Roman"/>
                    <a:cs typeface="Times New Roman"/>
                  </a:rPr>
                  <a:t>：</a:t>
                </a:r>
                <a:r>
                  <a:rPr lang="en-US" altLang="zh-CN" sz="2200" b="1" dirty="0">
                    <a:latin typeface="Times New Roman"/>
                    <a:cs typeface="Times New Roman"/>
                  </a:rPr>
                  <a:t> </a:t>
                </a:r>
                <a:r>
                  <a:rPr lang="en-US" altLang="zh-CN" sz="2200" dirty="0">
                    <a:latin typeface="Times New Roman"/>
                    <a:cs typeface="Times New Roman"/>
                  </a:rPr>
                  <a:t>CmpPlan(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altLang="zh-CN" sz="2200" b="0" i="0" dirty="0" smtClean="0"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200" b="0" i="1" dirty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lang="en-US" altLang="zh-CN" sz="2200" dirty="0">
                    <a:latin typeface="Times New Roman"/>
                    <a:cs typeface="Times New Roman"/>
                  </a:rPr>
                  <a:t> &lt; 0.5 and CmpPlan(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200" b="0" i="1" dirty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altLang="zh-CN" sz="2200" b="0" dirty="0"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200" b="0" i="1" dirty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sub>
                    </m:sSub>
                    <m:r>
                      <a:rPr lang="en-US" altLang="zh-CN" sz="2200" b="0" i="1" dirty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lang="en-US" altLang="zh-CN" sz="2200" dirty="0">
                    <a:latin typeface="Times New Roman"/>
                    <a:cs typeface="Times New Roman"/>
                  </a:rPr>
                  <a:t> &lt; 0.5 =&gt; </a:t>
                </a:r>
                <a:r>
                  <a:rPr lang="en-US" altLang="zh-CN" sz="2200" dirty="0" err="1">
                    <a:latin typeface="Times New Roman"/>
                    <a:cs typeface="Times New Roman"/>
                  </a:rPr>
                  <a:t>CmpPlan</a:t>
                </a:r>
                <a:r>
                  <a:rPr lang="en-US" altLang="zh-CN" sz="2200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altLang="zh-CN" sz="2200" b="0" i="0" dirty="0" smtClean="0">
                        <a:latin typeface="Cambria Math" panose="02040503050406030204" pitchFamily="18" charset="0"/>
                        <a:cs typeface="Times New Roman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200" b="0" i="1" dirty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lang="en-US" altLang="zh-CN" sz="2200" dirty="0">
                    <a:latin typeface="Times New Roman"/>
                    <a:cs typeface="Times New Roman"/>
                  </a:rPr>
                  <a:t> &lt; 0.5</a:t>
                </a:r>
              </a:p>
              <a:p>
                <a:pPr marL="1384300" marR="55880" lvl="2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endParaRPr lang="en-US" altLang="zh-CN" sz="2800" b="1" dirty="0">
                  <a:latin typeface="Times New Roman"/>
                  <a:cs typeface="Times New Roman"/>
                </a:endParaRPr>
              </a:p>
              <a:p>
                <a:pPr marL="927100" marR="55880" lvl="1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endParaRPr lang="en-US" altLang="zh-CN" sz="28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D921706-4E55-171C-3623-4E316A010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019" y="1092338"/>
                <a:ext cx="12302836" cy="6611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B8F7AE6C-22A9-07B8-0265-9D8D3A19A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120" y="2612009"/>
            <a:ext cx="3331936" cy="4194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1EBA16-3B39-3CFB-34F0-8887A519D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970" y="3539909"/>
            <a:ext cx="8002056" cy="5733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55169B2-9DF9-DB9F-E7F0-1F2168388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9970" y="4086442"/>
            <a:ext cx="8533759" cy="114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78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518266" y="203850"/>
            <a:ext cx="10673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rial Black" panose="020B0A04020102020204" pitchFamily="34" charset="0"/>
                <a:cs typeface="Times New Roman"/>
              </a:rPr>
              <a:t>Model Training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D921706-4E55-171C-3623-4E316A010391}"/>
                  </a:ext>
                </a:extLst>
              </p:cNvPr>
              <p:cNvSpPr/>
              <p:nvPr/>
            </p:nvSpPr>
            <p:spPr>
              <a:xfrm>
                <a:off x="-270493" y="973291"/>
                <a:ext cx="12302836" cy="5880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27100" marR="55880" lvl="1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800" b="1" dirty="0">
                    <a:latin typeface="Times New Roman"/>
                    <a:cs typeface="Times New Roman"/>
                  </a:rPr>
                  <a:t>Model Pre-training: Starting from Traditional Wisdom</a:t>
                </a:r>
              </a:p>
              <a:p>
                <a:pPr marL="1384300" marR="55880" lvl="2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000" dirty="0">
                    <a:latin typeface="Times New Roman"/>
                    <a:cs typeface="Times New Roman"/>
                  </a:rPr>
                  <a:t>randomly generate a number of plans with </a:t>
                </a:r>
                <a:r>
                  <a:rPr lang="en-US" altLang="zh-CN" sz="2000" b="1" dirty="0">
                    <a:latin typeface="Times New Roman"/>
                    <a:cs typeface="Times New Roman"/>
                  </a:rPr>
                  <a:t>different join orders </a:t>
                </a:r>
                <a:r>
                  <a:rPr lang="en-US" altLang="zh-CN" sz="2000" dirty="0">
                    <a:latin typeface="Times New Roman"/>
                    <a:cs typeface="Times New Roman"/>
                  </a:rPr>
                  <a:t>and </a:t>
                </a:r>
                <a:r>
                  <a:rPr lang="en-US" altLang="zh-CN" sz="2000" b="1" dirty="0">
                    <a:latin typeface="Times New Roman"/>
                    <a:cs typeface="Times New Roman"/>
                  </a:rPr>
                  <a:t>predicates</a:t>
                </a:r>
                <a:r>
                  <a:rPr lang="en-US" altLang="zh-CN" sz="2000" dirty="0">
                    <a:latin typeface="Times New Roman"/>
                    <a:cs typeface="Times New Roman"/>
                  </a:rPr>
                  <a:t> on </a:t>
                </a:r>
                <a:r>
                  <a:rPr lang="en-US" altLang="zh-CN" sz="2000" b="1" dirty="0">
                    <a:latin typeface="Times New Roman"/>
                    <a:cs typeface="Times New Roman"/>
                  </a:rPr>
                  <a:t>different</a:t>
                </a:r>
                <a:r>
                  <a:rPr lang="en-US" altLang="zh-CN" sz="2000" dirty="0">
                    <a:latin typeface="Times New Roman"/>
                    <a:cs typeface="Times New Roman"/>
                  </a:rPr>
                  <a:t> </a:t>
                </a:r>
                <a:r>
                  <a:rPr lang="en-US" altLang="zh-CN" sz="2000" b="1" dirty="0">
                    <a:latin typeface="Times New Roman"/>
                    <a:cs typeface="Times New Roman"/>
                  </a:rPr>
                  <a:t>tables</a:t>
                </a:r>
                <a:r>
                  <a:rPr lang="en-US" altLang="zh-CN" sz="2000" dirty="0">
                    <a:latin typeface="Times New Roman"/>
                    <a:cs typeface="Times New Roman"/>
                  </a:rPr>
                  <a:t>, and </a:t>
                </a:r>
                <a:r>
                  <a:rPr lang="en-US" altLang="zh-CN" sz="2000" dirty="0" err="1">
                    <a:latin typeface="Times New Roman"/>
                    <a:cs typeface="Times New Roman"/>
                  </a:rPr>
                  <a:t>featurize</a:t>
                </a:r>
                <a:r>
                  <a:rPr lang="en-US" altLang="zh-CN" sz="2000" dirty="0">
                    <a:latin typeface="Times New Roman"/>
                    <a:cs typeface="Times New Roman"/>
                  </a:rPr>
                  <a:t> them as the training data; </a:t>
                </a:r>
              </a:p>
              <a:p>
                <a:pPr marL="1384300" marR="55880" lvl="2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000" dirty="0">
                    <a:latin typeface="Times New Roman"/>
                    <a:cs typeface="Times New Roman"/>
                  </a:rPr>
                  <a:t>randomly set the </a:t>
                </a:r>
                <a:r>
                  <a:rPr lang="en-US" altLang="zh-CN" sz="2000" b="1" dirty="0">
                    <a:latin typeface="Times New Roman"/>
                    <a:cs typeface="Times New Roman"/>
                  </a:rPr>
                  <a:t>cardinality</a:t>
                </a:r>
                <a:r>
                  <a:rPr lang="en-US" altLang="zh-CN" sz="2000" dirty="0">
                    <a:latin typeface="Times New Roman"/>
                    <a:cs typeface="Times New Roman"/>
                  </a:rPr>
                  <a:t> for each sub-plan of each plan and feed them into the native cost model (without executing the plans) to derive the estimated plan costs as labels</a:t>
                </a:r>
              </a:p>
              <a:p>
                <a:pPr marL="1384300" marR="55880" lvl="2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000" dirty="0">
                    <a:latin typeface="Times New Roman"/>
                    <a:cs typeface="Times New Roman"/>
                  </a:rPr>
                  <a:t>Thus, the model is bootstrapped to perform similarly to the </a:t>
                </a:r>
                <a:r>
                  <a:rPr lang="en-US" altLang="zh-CN" sz="2000" b="1" dirty="0">
                    <a:latin typeface="Times New Roman"/>
                    <a:cs typeface="Times New Roman"/>
                  </a:rPr>
                  <a:t>native query optimizer at the beginning</a:t>
                </a:r>
              </a:p>
              <a:p>
                <a:pPr marL="927100" marR="55880" lvl="1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800" b="1" dirty="0">
                    <a:latin typeface="Times New Roman"/>
                    <a:cs typeface="Times New Roman"/>
                  </a:rPr>
                  <a:t>Pairwise Training</a:t>
                </a:r>
              </a:p>
              <a:p>
                <a:pPr marL="1384300" marR="55880" lvl="2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000" dirty="0">
                    <a:latin typeface="Times New Roman"/>
                    <a:cs typeface="Times New Roman"/>
                  </a:rPr>
                  <a:t>For each query Q, its candidate plans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/>
                      </a:rPr>
                      <m:t>,…,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/>
                    <a:cs typeface="Times New Roman"/>
                  </a:rPr>
                  <a:t>} are generated by plan explorer</a:t>
                </a:r>
              </a:p>
              <a:p>
                <a:pPr marL="1384300" marR="55880" lvl="2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000" dirty="0">
                    <a:latin typeface="Times New Roman"/>
                    <a:cs typeface="Times New Roman"/>
                  </a:rPr>
                  <a:t>For each query, it generate n (n-1) pair with features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/>
                    <a:cs typeface="Times New Roman"/>
                  </a:rPr>
                  <a:t>,</a:t>
                </a:r>
                <a:r>
                  <a:rPr lang="en-US" altLang="zh-CN" sz="200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/>
                    <a:cs typeface="Times New Roman"/>
                  </a:rPr>
                  <a:t>) and label</a:t>
                </a:r>
              </a:p>
              <a:p>
                <a:pPr marL="1384300" marR="55880" lvl="2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000" b="1" dirty="0">
                    <a:latin typeface="Times New Roman"/>
                    <a:cs typeface="Times New Roman"/>
                  </a:rPr>
                  <a:t>Insights:</a:t>
                </a:r>
                <a:r>
                  <a:rPr lang="en" altLang="zh-CN" sz="2000" b="1" dirty="0">
                    <a:latin typeface="Times New Roman"/>
                    <a:cs typeface="Times New Roman"/>
                  </a:rPr>
                  <a:t> </a:t>
                </a:r>
                <a:r>
                  <a:rPr lang="en" altLang="zh-CN" sz="2000" dirty="0">
                    <a:latin typeface="Times New Roman"/>
                    <a:cs typeface="Times New Roman"/>
                  </a:rPr>
                  <a:t>When tuples are inserted or deleted into the database, the relative orders of two plans are more robust than their execution latencies (i.e., labels of a latency prediction model).</a:t>
                </a:r>
                <a:endParaRPr lang="en-US" altLang="zh-CN" sz="20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D921706-4E55-171C-3623-4E316A010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0493" y="973291"/>
                <a:ext cx="12302836" cy="5880777"/>
              </a:xfrm>
              <a:prstGeom prst="rect">
                <a:avLst/>
              </a:prstGeom>
              <a:blipFill>
                <a:blip r:embed="rId3"/>
                <a:stretch>
                  <a:fillRect r="-412" b="-1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071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518266" y="203850"/>
            <a:ext cx="10673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rial Black" panose="020B0A04020102020204" pitchFamily="34" charset="0"/>
                <a:cs typeface="Times New Roman"/>
              </a:rPr>
              <a:t>Plan Explorer</a:t>
            </a:r>
            <a:endParaRPr lang="zh-CN" altLang="en-US" sz="4400" b="1" dirty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D921706-4E55-171C-3623-4E316A010391}"/>
                  </a:ext>
                </a:extLst>
              </p:cNvPr>
              <p:cNvSpPr/>
              <p:nvPr/>
            </p:nvSpPr>
            <p:spPr>
              <a:xfrm>
                <a:off x="-255979" y="973291"/>
                <a:ext cx="12302836" cy="6365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27100" marR="55880" lvl="1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3600" b="1" dirty="0">
                    <a:latin typeface="Times New Roman"/>
                    <a:cs typeface="Times New Roman"/>
                  </a:rPr>
                  <a:t>Generate</a:t>
                </a:r>
                <a:r>
                  <a:rPr lang="zh-CN" altLang="en-US" sz="3600" b="1" dirty="0">
                    <a:latin typeface="Times New Roman"/>
                    <a:cs typeface="Times New Roman"/>
                  </a:rPr>
                  <a:t> </a:t>
                </a:r>
                <a:r>
                  <a:rPr lang="en-US" altLang="zh-CN" sz="3600" b="1" dirty="0">
                    <a:latin typeface="Times New Roman"/>
                    <a:cs typeface="Times New Roman"/>
                  </a:rPr>
                  <a:t>a list of candidate plans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 panose="02040503050406030204" pitchFamily="18" charset="0"/>
                            <a:cs typeface="Times New Roman"/>
                          </a:rPr>
                          <m:t>𝑷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  <m:r>
                      <a:rPr lang="en-US" altLang="zh-CN" sz="3600" b="1" i="1" smtClean="0">
                        <a:latin typeface="Cambria Math" panose="02040503050406030204" pitchFamily="18" charset="0"/>
                        <a:cs typeface="Times New Roman"/>
                      </a:rPr>
                      <m:t>,…,</m:t>
                    </m:r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 panose="02040503050406030204" pitchFamily="18" charset="0"/>
                            <a:cs typeface="Times New Roman"/>
                          </a:rPr>
                          <m:t>𝑷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 panose="02040503050406030204" pitchFamily="18" charset="0"/>
                            <a:cs typeface="Times New Roman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2800" dirty="0">
                  <a:latin typeface="Times New Roman"/>
                  <a:cs typeface="Times New Roman"/>
                </a:endParaRPr>
              </a:p>
              <a:p>
                <a:pPr marL="1384300" marR="55880" lvl="2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800" b="1" dirty="0">
                    <a:latin typeface="Times New Roman"/>
                    <a:cs typeface="Times New Roman"/>
                  </a:rPr>
                  <a:t>Query Optimization</a:t>
                </a:r>
              </a:p>
              <a:p>
                <a:pPr marL="1841500" marR="55880" lvl="3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400" dirty="0" err="1">
                    <a:latin typeface="Times New Roman"/>
                    <a:cs typeface="Times New Roman"/>
                  </a:rPr>
                  <a:t>Lero</a:t>
                </a:r>
                <a:r>
                  <a:rPr lang="en-US" altLang="zh-CN" sz="2400" dirty="0">
                    <a:latin typeface="Times New Roman"/>
                    <a:cs typeface="Times New Roman"/>
                  </a:rPr>
                  <a:t> applies the comparator model to </a:t>
                </a:r>
                <a:r>
                  <a:rPr lang="en-US" altLang="zh-CN" sz="2400" b="1" dirty="0">
                    <a:latin typeface="Times New Roman"/>
                    <a:cs typeface="Times New Roman"/>
                  </a:rPr>
                  <a:t>identify the best plan </a:t>
                </a:r>
                <a:r>
                  <a:rPr lang="en-US" altLang="zh-CN" sz="2400" dirty="0">
                    <a:latin typeface="Times New Roman"/>
                    <a:cs typeface="Times New Roman"/>
                  </a:rPr>
                  <a:t>among the candidates for execution. Thus the candidate list must include </a:t>
                </a:r>
                <a:r>
                  <a:rPr lang="en-US" altLang="zh-CN" sz="2400" b="1" dirty="0">
                    <a:latin typeface="Times New Roman"/>
                    <a:cs typeface="Times New Roman"/>
                  </a:rPr>
                  <a:t>some truly good plans</a:t>
                </a:r>
                <a:r>
                  <a:rPr lang="en-US" altLang="zh-CN" sz="2400" dirty="0">
                    <a:latin typeface="Times New Roman"/>
                    <a:cs typeface="Times New Roman"/>
                  </a:rPr>
                  <a:t> for consideration.</a:t>
                </a:r>
              </a:p>
              <a:p>
                <a:pPr marL="1384300" marR="55880" lvl="2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800" b="1" dirty="0">
                    <a:latin typeface="Times New Roman"/>
                    <a:cs typeface="Times New Roman"/>
                  </a:rPr>
                  <a:t>Plan Exploration</a:t>
                </a:r>
              </a:p>
              <a:p>
                <a:pPr marL="1841500" marR="55880" lvl="3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/>
                    <a:cs typeface="Times New Roman"/>
                  </a:rPr>
                  <a:t>Candidate plans which are </a:t>
                </a:r>
                <a:r>
                  <a:rPr lang="en-US" altLang="zh-CN" sz="2400" b="1" dirty="0">
                    <a:latin typeface="Times New Roman"/>
                    <a:cs typeface="Times New Roman"/>
                  </a:rPr>
                  <a:t>diversified</a:t>
                </a:r>
                <a:r>
                  <a:rPr lang="en-US" altLang="zh-CN" sz="2400" dirty="0">
                    <a:latin typeface="Times New Roman"/>
                    <a:cs typeface="Times New Roman"/>
                  </a:rPr>
                  <a:t> sufficiently (e.g., with different join orders or in different shapes such as left-deep and bushy trees) are need to be considered so that </a:t>
                </a:r>
                <a:r>
                  <a:rPr lang="en-US" altLang="zh-CN" sz="2400" dirty="0" err="1">
                    <a:latin typeface="Times New Roman"/>
                    <a:cs typeface="Times New Roman"/>
                  </a:rPr>
                  <a:t>Lero</a:t>
                </a:r>
                <a:r>
                  <a:rPr lang="en-US" altLang="zh-CN" sz="2400" dirty="0">
                    <a:latin typeface="Times New Roman"/>
                    <a:cs typeface="Times New Roman"/>
                  </a:rPr>
                  <a:t> learns </a:t>
                </a:r>
                <a:r>
                  <a:rPr lang="en-US" altLang="zh-CN" sz="2400" b="1" dirty="0">
                    <a:latin typeface="Times New Roman"/>
                    <a:cs typeface="Times New Roman"/>
                  </a:rPr>
                  <a:t>new plan space </a:t>
                </a:r>
                <a:r>
                  <a:rPr lang="en-US" altLang="zh-CN" sz="2400" dirty="0">
                    <a:latin typeface="Times New Roman"/>
                    <a:cs typeface="Times New Roman"/>
                  </a:rPr>
                  <a:t>and </a:t>
                </a:r>
                <a:r>
                  <a:rPr lang="en-US" altLang="zh-CN" sz="2400" b="1" dirty="0">
                    <a:latin typeface="Times New Roman"/>
                    <a:cs typeface="Times New Roman"/>
                  </a:rPr>
                  <a:t>improves the model </a:t>
                </a:r>
                <a:r>
                  <a:rPr lang="en-US" altLang="zh-CN" sz="2400" dirty="0">
                    <a:latin typeface="Times New Roman"/>
                    <a:cs typeface="Times New Roman"/>
                  </a:rPr>
                  <a:t>over time</a:t>
                </a:r>
              </a:p>
              <a:p>
                <a:pPr marL="1841500" marR="55880" lvl="3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endParaRPr lang="en-US" altLang="zh-CN" sz="2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D921706-4E55-171C-3623-4E316A010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5979" y="973291"/>
                <a:ext cx="12302836" cy="6365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846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518265" y="203850"/>
            <a:ext cx="11225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rial Black" panose="020B0A04020102020204" pitchFamily="34" charset="0"/>
                <a:cs typeface="Times New Roman"/>
              </a:rPr>
              <a:t>Existing Plan Exploration Methods</a:t>
            </a:r>
            <a:endParaRPr lang="zh-CN" altLang="en-US" sz="4400" b="1" dirty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C7B755-FC0F-4FE4-9A6C-029AEA656CAB}"/>
              </a:ext>
            </a:extLst>
          </p:cNvPr>
          <p:cNvSpPr/>
          <p:nvPr/>
        </p:nvSpPr>
        <p:spPr>
          <a:xfrm>
            <a:off x="304298" y="1299124"/>
            <a:ext cx="11887702" cy="7154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5880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/>
                <a:cs typeface="Times New Roman"/>
              </a:rPr>
              <a:t>Method1</a:t>
            </a:r>
            <a:r>
              <a:rPr lang="zh-CN" altLang="en-US" sz="2800" b="1" dirty="0">
                <a:latin typeface="Times New Roman"/>
                <a:cs typeface="Times New Roman"/>
              </a:rPr>
              <a:t>：</a:t>
            </a:r>
            <a:r>
              <a:rPr lang="en-US" altLang="zh-CN" sz="2800" b="1" dirty="0">
                <a:latin typeface="Times New Roman"/>
                <a:cs typeface="Times New Roman"/>
              </a:rPr>
              <a:t>Explore</a:t>
            </a:r>
            <a:r>
              <a:rPr lang="zh-CN" altLang="en-US" sz="2800" b="1" dirty="0">
                <a:latin typeface="Times New Roman"/>
                <a:cs typeface="Times New Roman"/>
              </a:rPr>
              <a:t> </a:t>
            </a:r>
            <a:r>
              <a:rPr lang="en-US" altLang="zh-CN" sz="2800" b="1" dirty="0">
                <a:latin typeface="Times New Roman"/>
                <a:cs typeface="Times New Roman"/>
              </a:rPr>
              <a:t>a random sample of valid plans</a:t>
            </a:r>
          </a:p>
          <a:p>
            <a:pPr marL="927100" marR="55880" lvl="1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/>
                <a:cs typeface="Times New Roman"/>
              </a:rPr>
              <a:t>High-quality</a:t>
            </a:r>
            <a:r>
              <a:rPr lang="en-US" altLang="zh-CN" sz="2400" dirty="0">
                <a:latin typeface="Times New Roman"/>
                <a:cs typeface="Times New Roman"/>
              </a:rPr>
              <a:t> plans could be </a:t>
            </a:r>
            <a:r>
              <a:rPr lang="en-US" altLang="zh-CN" sz="2400" b="1" dirty="0">
                <a:latin typeface="Times New Roman"/>
                <a:cs typeface="Times New Roman"/>
              </a:rPr>
              <a:t>missing</a:t>
            </a:r>
            <a:r>
              <a:rPr lang="en-US" altLang="zh-CN" sz="2400" dirty="0">
                <a:latin typeface="Times New Roman"/>
                <a:cs typeface="Times New Roman"/>
              </a:rPr>
              <a:t> in a random sample</a:t>
            </a:r>
          </a:p>
          <a:p>
            <a:pPr marL="927100" marR="55880" lvl="1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/>
                <a:cs typeface="Times New Roman"/>
              </a:rPr>
              <a:t>Sample size has to be </a:t>
            </a:r>
            <a:r>
              <a:rPr lang="en-US" altLang="zh-CN" sz="2400" b="1" dirty="0">
                <a:latin typeface="Times New Roman"/>
                <a:cs typeface="Times New Roman"/>
              </a:rPr>
              <a:t>large</a:t>
            </a:r>
            <a:r>
              <a:rPr lang="en-US" altLang="zh-CN" sz="2400" dirty="0">
                <a:latin typeface="Times New Roman"/>
                <a:cs typeface="Times New Roman"/>
              </a:rPr>
              <a:t> that executing would be </a:t>
            </a:r>
            <a:r>
              <a:rPr lang="en-US" altLang="zh-CN" sz="2400" b="1" dirty="0">
                <a:latin typeface="Times New Roman"/>
                <a:cs typeface="Times New Roman"/>
              </a:rPr>
              <a:t>costly</a:t>
            </a:r>
            <a:r>
              <a:rPr lang="en-US" altLang="zh-CN" sz="2400" dirty="0">
                <a:latin typeface="Times New Roman"/>
                <a:cs typeface="Times New Roman"/>
              </a:rPr>
              <a:t> for training</a:t>
            </a:r>
          </a:p>
          <a:p>
            <a:pPr marL="469900" marR="55880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/>
                <a:cs typeface="Times New Roman"/>
              </a:rPr>
              <a:t>Method2</a:t>
            </a:r>
            <a:r>
              <a:rPr lang="zh-CN" altLang="en-US" sz="2800" b="1" dirty="0">
                <a:latin typeface="Times New Roman"/>
                <a:cs typeface="Times New Roman"/>
              </a:rPr>
              <a:t>：</a:t>
            </a:r>
            <a:r>
              <a:rPr lang="en-US" altLang="zh-CN" sz="2800" b="1" dirty="0">
                <a:latin typeface="Times New Roman"/>
                <a:cs typeface="Times New Roman"/>
              </a:rPr>
              <a:t>Tuning</a:t>
            </a:r>
            <a:r>
              <a:rPr lang="zh-CN" altLang="en-US" sz="2800" b="1" dirty="0">
                <a:latin typeface="Times New Roman"/>
                <a:cs typeface="Times New Roman"/>
              </a:rPr>
              <a:t> </a:t>
            </a:r>
            <a:r>
              <a:rPr lang="en-US" altLang="zh-CN" sz="2800" b="1" dirty="0">
                <a:latin typeface="Times New Roman"/>
                <a:cs typeface="Times New Roman"/>
              </a:rPr>
              <a:t>a set of hints to disable/force certain types of optimization rules</a:t>
            </a:r>
          </a:p>
          <a:p>
            <a:pPr marL="927100" marR="55880" lvl="1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/>
                <a:cs typeface="Times New Roman"/>
              </a:rPr>
              <a:t>If </a:t>
            </a:r>
            <a:r>
              <a:rPr lang="en-US" altLang="zh-CN" sz="2400" b="1" dirty="0">
                <a:latin typeface="Times New Roman"/>
                <a:cs typeface="Times New Roman"/>
              </a:rPr>
              <a:t>different</a:t>
            </a:r>
            <a:r>
              <a:rPr lang="en-US" altLang="zh-CN" sz="2400" dirty="0">
                <a:latin typeface="Times New Roman"/>
                <a:cs typeface="Times New Roman"/>
              </a:rPr>
              <a:t> </a:t>
            </a:r>
            <a:r>
              <a:rPr lang="en-US" altLang="zh-CN" sz="2400" b="1" dirty="0">
                <a:latin typeface="Times New Roman"/>
                <a:cs typeface="Times New Roman"/>
              </a:rPr>
              <a:t>parts</a:t>
            </a:r>
            <a:r>
              <a:rPr lang="en-US" altLang="zh-CN" sz="2400" dirty="0">
                <a:latin typeface="Times New Roman"/>
                <a:cs typeface="Times New Roman"/>
              </a:rPr>
              <a:t> of a query have different optimal choices, tuning a flag at a query level may </a:t>
            </a:r>
            <a:r>
              <a:rPr lang="en-US" altLang="zh-CN" sz="2400" b="1" dirty="0">
                <a:latin typeface="Times New Roman"/>
                <a:cs typeface="Times New Roman"/>
              </a:rPr>
              <a:t>miss</a:t>
            </a:r>
            <a:r>
              <a:rPr lang="en-US" altLang="zh-CN" sz="2400" dirty="0">
                <a:latin typeface="Times New Roman"/>
                <a:cs typeface="Times New Roman"/>
              </a:rPr>
              <a:t> </a:t>
            </a:r>
            <a:r>
              <a:rPr lang="en-US" altLang="zh-CN" sz="2400" b="1" dirty="0">
                <a:latin typeface="Times New Roman"/>
                <a:cs typeface="Times New Roman"/>
              </a:rPr>
              <a:t>opportunities</a:t>
            </a:r>
            <a:r>
              <a:rPr lang="en-US" altLang="zh-CN" sz="2400" dirty="0">
                <a:latin typeface="Times New Roman"/>
                <a:cs typeface="Times New Roman"/>
              </a:rPr>
              <a:t> for finding high-quality plans</a:t>
            </a:r>
          </a:p>
          <a:p>
            <a:pPr marL="927100" marR="55880" lvl="1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/>
                <a:cs typeface="Times New Roman"/>
              </a:rPr>
              <a:t>Enumerating all kinds of combinations is infeasible in practice</a:t>
            </a:r>
          </a:p>
          <a:p>
            <a:pPr marL="927100" marR="55880" lvl="1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/>
              <a:cs typeface="Times New Roman"/>
            </a:endParaRPr>
          </a:p>
          <a:p>
            <a:pPr marL="927100" marR="55880" lvl="1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endParaRPr lang="en-US" altLang="zh-CN" sz="2800" b="1" dirty="0">
              <a:latin typeface="Times New Roman"/>
              <a:cs typeface="Times New Roman"/>
            </a:endParaRPr>
          </a:p>
          <a:p>
            <a:pPr marL="927100" marR="55880" lvl="1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endParaRPr lang="en-US" altLang="zh-CN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3083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518266" y="203850"/>
            <a:ext cx="10673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rial Black" panose="020B0A04020102020204" pitchFamily="34" charset="0"/>
                <a:cs typeface="Times New Roman"/>
              </a:rPr>
              <a:t>Cardinality as Knob</a:t>
            </a:r>
            <a:endParaRPr lang="zh-CN" altLang="en-US" sz="4400" b="1" dirty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485C849-231D-4170-98DE-1BED1F0154E4}"/>
                  </a:ext>
                </a:extLst>
              </p:cNvPr>
              <p:cNvSpPr/>
              <p:nvPr/>
            </p:nvSpPr>
            <p:spPr>
              <a:xfrm>
                <a:off x="-375228" y="973291"/>
                <a:ext cx="12663055" cy="85263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27100" marR="55880" lvl="1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800" b="1" dirty="0">
                    <a:latin typeface="Times New Roman"/>
                    <a:cs typeface="Times New Roman"/>
                  </a:rPr>
                  <a:t>Basic</a:t>
                </a:r>
                <a:r>
                  <a:rPr lang="zh-CN" altLang="en-US" sz="2800" b="1" dirty="0">
                    <a:latin typeface="Times New Roman"/>
                    <a:cs typeface="Times New Roman"/>
                  </a:rPr>
                  <a:t> </a:t>
                </a:r>
                <a:r>
                  <a:rPr lang="en-US" altLang="zh-CN" sz="2800" b="1" dirty="0">
                    <a:latin typeface="Times New Roman"/>
                    <a:cs typeface="Times New Roman"/>
                  </a:rPr>
                  <a:t>Idea</a:t>
                </a:r>
                <a:r>
                  <a:rPr lang="zh-CN" altLang="en-US" sz="2800" b="1" dirty="0">
                    <a:latin typeface="Times New Roman"/>
                    <a:cs typeface="Times New Roman"/>
                  </a:rPr>
                  <a:t>：</a:t>
                </a:r>
                <a:r>
                  <a:rPr lang="en-US" altLang="zh-CN" sz="2800" dirty="0" err="1">
                    <a:latin typeface="Times New Roman"/>
                    <a:cs typeface="Times New Roman"/>
                  </a:rPr>
                  <a:t>Lero</a:t>
                </a:r>
                <a:r>
                  <a:rPr lang="en-US" altLang="zh-CN" sz="2800" dirty="0">
                    <a:latin typeface="Times New Roman"/>
                    <a:cs typeface="Times New Roman"/>
                  </a:rPr>
                  <a:t> tune (magnify or reduce) the estimated </a:t>
                </a:r>
                <a:r>
                  <a:rPr lang="en-US" altLang="zh-CN" sz="2800" b="1" dirty="0">
                    <a:latin typeface="Times New Roman"/>
                    <a:cs typeface="Times New Roman"/>
                  </a:rPr>
                  <a:t>cardinalities</a:t>
                </a:r>
                <a:r>
                  <a:rPr lang="en-US" altLang="zh-CN" sz="2800" dirty="0">
                    <a:latin typeface="Times New Roman"/>
                    <a:cs typeface="Times New Roman"/>
                  </a:rPr>
                  <a:t> multiple times to generate a list of </a:t>
                </a:r>
                <a:r>
                  <a:rPr lang="en-US" altLang="zh-CN" sz="2800" b="1" dirty="0">
                    <a:latin typeface="Times New Roman"/>
                    <a:cs typeface="Times New Roman"/>
                  </a:rPr>
                  <a:t>different candidate plans</a:t>
                </a:r>
                <a:r>
                  <a:rPr lang="en-US" altLang="zh-CN" sz="2800" dirty="0">
                    <a:latin typeface="Times New Roman"/>
                    <a:cs typeface="Times New Roman"/>
                  </a:rPr>
                  <a:t>. </a:t>
                </a:r>
              </a:p>
              <a:p>
                <a:pPr marL="927100" marR="55880" lvl="1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800" b="1" dirty="0">
                    <a:latin typeface="Times New Roman"/>
                    <a:cs typeface="Times New Roman"/>
                  </a:rPr>
                  <a:t>Symbol</a:t>
                </a:r>
                <a:r>
                  <a:rPr lang="zh-CN" altLang="en-US" sz="2800" b="1" dirty="0">
                    <a:latin typeface="Times New Roman"/>
                    <a:cs typeface="Times New Roman"/>
                  </a:rPr>
                  <a:t> </a:t>
                </a:r>
                <a:r>
                  <a:rPr lang="en-US" altLang="zh-CN" sz="2800" b="1" dirty="0">
                    <a:latin typeface="Times New Roman"/>
                    <a:cs typeface="Times New Roman"/>
                  </a:rPr>
                  <a:t>Definition:</a:t>
                </a:r>
              </a:p>
              <a:p>
                <a:pPr marL="1384300" marR="55880" lvl="2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/>
                      </a:rPr>
                      <m:t>𝐶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/>
                      </a:rPr>
                      <m:t>𝑄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/>
                      </a:rPr>
                      <m:t>′) </m:t>
                    </m:r>
                  </m:oMath>
                </a14:m>
                <a:r>
                  <a:rPr lang="en-US" altLang="zh-CN" sz="2800" dirty="0">
                    <a:latin typeface="Times New Roman"/>
                    <a:cs typeface="Times New Roman"/>
                  </a:rPr>
                  <a:t>be the native cardinality estimator in DBMS for the sub-query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Times New Roman"/>
                          </a:rPr>
                          <m:t>𝑄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Times New Roman"/>
                    <a:cs typeface="Times New Roman"/>
                  </a:rPr>
                  <a:t> of a query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cs typeface="Times New Roman"/>
                      </a:rPr>
                      <m:t>𝑄</m:t>
                    </m:r>
                  </m:oMath>
                </a14:m>
                <a:endParaRPr lang="en-US" altLang="zh-CN" sz="2800" dirty="0">
                  <a:latin typeface="Times New Roman"/>
                  <a:cs typeface="Times New Roman"/>
                </a:endParaRPr>
              </a:p>
              <a:p>
                <a:pPr marL="1384300" marR="55880" lvl="2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𝐶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∗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/>
                      </a:rPr>
                      <m:t>𝑄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/>
                      </a:rPr>
                      <m:t>′)</m:t>
                    </m:r>
                  </m:oMath>
                </a14:m>
                <a:r>
                  <a:rPr lang="en-US" altLang="zh-CN" sz="2800" dirty="0">
                    <a:latin typeface="Times New Roman"/>
                    <a:cs typeface="Times New Roman"/>
                  </a:rPr>
                  <a:t> is the true cardinality</a:t>
                </a:r>
              </a:p>
              <a:p>
                <a:pPr marL="1384300" marR="55880" lvl="2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𝐶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~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/>
                      </a:rPr>
                      <m:t>𝑄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/>
                      </a:rPr>
                      <m:t>′)</m:t>
                    </m:r>
                  </m:oMath>
                </a14:m>
                <a:r>
                  <a:rPr lang="en-US" altLang="zh-CN" sz="2800" dirty="0">
                    <a:latin typeface="Times New Roman"/>
                    <a:cs typeface="Times New Roman"/>
                  </a:rPr>
                  <a:t> is a </a:t>
                </a:r>
                <a:r>
                  <a:rPr lang="en-US" altLang="zh-CN" sz="2800">
                    <a:latin typeface="Times New Roman"/>
                    <a:cs typeface="Times New Roman"/>
                  </a:rPr>
                  <a:t>tuned estimator</a:t>
                </a:r>
                <a:endParaRPr lang="en-US" altLang="zh-CN" sz="2800" dirty="0">
                  <a:latin typeface="Times New Roman"/>
                  <a:cs typeface="Times New Roman"/>
                </a:endParaRPr>
              </a:p>
              <a:p>
                <a:pPr marL="1384300" marR="55880" lvl="2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latin typeface="Times New Roman"/>
                    <a:cs typeface="Times New Roman"/>
                  </a:rPr>
                  <a:t>QE(estimate, true) = max 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𝑒𝑠𝑡𝑖𝑚𝑎𝑡𝑒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𝑡𝑟𝑢𝑒</m:t>
                        </m:r>
                      </m:den>
                    </m:f>
                  </m:oMath>
                </a14:m>
                <a:r>
                  <a:rPr lang="en-US" altLang="zh-CN" sz="2800" dirty="0">
                    <a:latin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𝑡𝑟𝑢𝑒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𝑒𝑠𝑡𝑖𝑚𝑎𝑡𝑒</m:t>
                        </m:r>
                      </m:den>
                    </m:f>
                  </m:oMath>
                </a14:m>
                <a:r>
                  <a:rPr lang="en-US" altLang="zh-CN" sz="2800" dirty="0">
                    <a:latin typeface="Times New Roman"/>
                    <a:cs typeface="Times New Roman"/>
                  </a:rPr>
                  <a:t>}</a:t>
                </a:r>
              </a:p>
              <a:p>
                <a:pPr marL="1384300" marR="55880" lvl="2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endParaRPr lang="en-US" altLang="zh-CN" sz="2800" dirty="0">
                  <a:latin typeface="Times New Roman"/>
                  <a:cs typeface="Times New Roman"/>
                </a:endParaRPr>
              </a:p>
              <a:p>
                <a:pPr marL="1384300" marR="55880" lvl="2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endParaRPr lang="en-US" altLang="zh-CN" sz="2800" dirty="0">
                  <a:latin typeface="Times New Roman"/>
                  <a:cs typeface="Times New Roman"/>
                </a:endParaRPr>
              </a:p>
              <a:p>
                <a:pPr marL="927100" marR="55880" lvl="1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endParaRPr lang="en-US" altLang="zh-CN" sz="2800" dirty="0">
                  <a:latin typeface="Times New Roman"/>
                  <a:cs typeface="Times New Roman"/>
                </a:endParaRPr>
              </a:p>
              <a:p>
                <a:pPr marL="1384300" marR="55880" lvl="2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endParaRPr lang="en-US" altLang="zh-CN" sz="28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485C849-231D-4170-98DE-1BED1F015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5228" y="973291"/>
                <a:ext cx="12663055" cy="8526373"/>
              </a:xfrm>
              <a:prstGeom prst="rect">
                <a:avLst/>
              </a:prstGeom>
              <a:blipFill>
                <a:blip r:embed="rId3"/>
                <a:stretch>
                  <a:fillRect r="-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615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518266" y="203850"/>
            <a:ext cx="10673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rial Black" panose="020B0A04020102020204" pitchFamily="34" charset="0"/>
                <a:cs typeface="Times New Roman"/>
              </a:rPr>
              <a:t>Cardinality as Knob</a:t>
            </a:r>
            <a:endParaRPr lang="zh-CN" altLang="en-US" sz="4400" b="1" dirty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485C849-231D-4170-98DE-1BED1F0154E4}"/>
                  </a:ext>
                </a:extLst>
              </p:cNvPr>
              <p:cNvSpPr/>
              <p:nvPr/>
            </p:nvSpPr>
            <p:spPr>
              <a:xfrm>
                <a:off x="-348343" y="1240237"/>
                <a:ext cx="12366171" cy="7113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27100" marR="55880" lvl="1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/>
                    <a:cs typeface="Times New Roman"/>
                  </a:rPr>
                  <a:t>Suppose we can know the q-error upper bound based on base on user’s experience or q-error distribution on historical queries, that  QE(C(Q’), C*(Q’))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≤∆</m:t>
                    </m:r>
                  </m:oMath>
                </a14:m>
                <a:endParaRPr lang="en-US" altLang="zh-CN" sz="2400" dirty="0">
                  <a:latin typeface="Times New Roman"/>
                  <a:cs typeface="Times New Roman"/>
                </a:endParaRPr>
              </a:p>
              <a:p>
                <a:pPr marL="927100" marR="55880" lvl="1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/>
                    <a:cs typeface="Times New Roman"/>
                  </a:rPr>
                  <a:t>It provide the set of guesses of scaling factors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𝛼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Δ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/>
                    <a:cs typeface="Times New Roman"/>
                  </a:rPr>
                  <a:t> to make the estimate cardinality to be close to the true cardinality</a:t>
                </a:r>
              </a:p>
              <a:p>
                <a:pPr marL="927100" marR="55880" lvl="1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endParaRPr lang="en-US" altLang="zh-CN" sz="2400" dirty="0">
                  <a:latin typeface="Times New Roman"/>
                  <a:cs typeface="Times New Roman"/>
                </a:endParaRPr>
              </a:p>
              <a:p>
                <a:pPr marL="927100" marR="55880" lvl="1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endParaRPr lang="en-US" altLang="zh-CN" sz="2400" dirty="0">
                  <a:latin typeface="Times New Roman"/>
                  <a:cs typeface="Times New Roman"/>
                </a:endParaRPr>
              </a:p>
              <a:p>
                <a:pPr marL="927100" marR="55880" lvl="1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/>
                    <a:cs typeface="Times New Roman"/>
                  </a:rPr>
                  <a:t>For each f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∈</m:t>
                    </m:r>
                  </m:oMath>
                </a14:m>
                <a:r>
                  <a:rPr lang="en-US" altLang="zh-CN" sz="2400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𝛼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Δ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Times New Roman"/>
                    <a:cs typeface="Times New Roman"/>
                  </a:rPr>
                  <a:t>, it tune C(Q’)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/>
                          </a:rPr>
                          <m:t>𝐶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/>
                          </a:rPr>
                          <m:t>~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/>
                      </a:rPr>
                      <m:t>𝑄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/>
                      </a:rPr>
                      <m:t>′)</m:t>
                    </m:r>
                  </m:oMath>
                </a14:m>
                <a:r>
                  <a:rPr lang="en-US" altLang="zh-CN" sz="2400" dirty="0">
                    <a:latin typeface="Times New Roman"/>
                    <a:cs typeface="Times New Roman"/>
                  </a:rPr>
                  <a:t>  = f * 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</m:oMath>
                </a14:m>
                <a:r>
                  <a:rPr lang="en-US" altLang="zh-CN" sz="2400" dirty="0">
                    <a:latin typeface="Times New Roman"/>
                    <a:cs typeface="Times New Roman"/>
                  </a:rPr>
                  <a:t> so that QE(f * C(Q’), C*(Q’))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𝛼</m:t>
                    </m:r>
                  </m:oMath>
                </a14:m>
                <a:endParaRPr lang="en-US" altLang="zh-CN" sz="2400" dirty="0">
                  <a:latin typeface="Times New Roman"/>
                  <a:cs typeface="Times New Roman"/>
                </a:endParaRPr>
              </a:p>
              <a:p>
                <a:pPr marL="927100" marR="55880" lvl="1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/>
                    <a:cs typeface="Times New Roman"/>
                  </a:rPr>
                  <a:t>Theoretically, a near-optimal candidate plan under a specific cost model can be generated by the optimizer using an estimator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~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/>
                    <a:cs typeface="Times New Roman"/>
                  </a:rPr>
                  <a:t>() with q-error bounded by 𝛼</a:t>
                </a:r>
              </a:p>
              <a:p>
                <a:pPr marL="1384300" marR="55880" lvl="2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endParaRPr lang="en-US" altLang="zh-CN" sz="2400" dirty="0">
                  <a:latin typeface="Times New Roman"/>
                  <a:cs typeface="Times New Roman"/>
                </a:endParaRPr>
              </a:p>
              <a:p>
                <a:pPr marL="927100" marR="55880" lvl="1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endParaRPr lang="en-US" altLang="zh-CN" sz="2400" dirty="0">
                  <a:latin typeface="Times New Roman"/>
                  <a:cs typeface="Times New Roman"/>
                </a:endParaRPr>
              </a:p>
              <a:p>
                <a:pPr marL="1384300" marR="55880" lvl="2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endParaRPr lang="en-US" altLang="zh-CN" sz="24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485C849-231D-4170-98DE-1BED1F015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8343" y="1240237"/>
                <a:ext cx="12366171" cy="71130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B02605D7-579C-7396-6B09-D37516244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194" y="3599310"/>
            <a:ext cx="8749612" cy="99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36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518266" y="203850"/>
            <a:ext cx="10673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rial Black" panose="020B0A04020102020204" pitchFamily="34" charset="0"/>
                <a:cs typeface="Times New Roman"/>
              </a:rPr>
              <a:t>Priority-Based Heuristic Methods</a:t>
            </a:r>
            <a:endParaRPr lang="zh-CN" altLang="en-US" sz="4400" b="1" dirty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F05F1D-DA26-E92E-FCE1-54FE8EF7B5CD}"/>
              </a:ext>
            </a:extLst>
          </p:cNvPr>
          <p:cNvSpPr/>
          <p:nvPr/>
        </p:nvSpPr>
        <p:spPr>
          <a:xfrm>
            <a:off x="0" y="1071052"/>
            <a:ext cx="12302836" cy="2968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7100" marR="55880" lvl="1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/>
                <a:cs typeface="Times New Roman"/>
              </a:rPr>
              <a:t>Instead </a:t>
            </a:r>
            <a:r>
              <a:rPr lang="zh-CN" altLang="en-US" sz="3200" dirty="0">
                <a:latin typeface="Times New Roman"/>
                <a:cs typeface="Times New Roman"/>
              </a:rPr>
              <a:t>of exploring all possibilities and tuning cardinality estimates for all sub-queries, </a:t>
            </a:r>
            <a:r>
              <a:rPr lang="en-US" altLang="zh-CN" sz="3200" dirty="0">
                <a:latin typeface="Times New Roman"/>
                <a:cs typeface="Times New Roman"/>
              </a:rPr>
              <a:t>it</a:t>
            </a:r>
            <a:r>
              <a:rPr lang="zh-CN" altLang="en-US" sz="3200" dirty="0">
                <a:latin typeface="Times New Roman"/>
                <a:cs typeface="Times New Roman"/>
              </a:rPr>
              <a:t> introduce a heuristic which focuses on mistakes in estimating cardinalities for size-𝑘 sub-queries on 𝑘 tables (for each different 𝑘 ≥ 1 at one time).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7A5D7E-6BFD-52D8-25FF-62B3F6B13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05" y="4137639"/>
            <a:ext cx="5596010" cy="269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37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518265" y="203850"/>
            <a:ext cx="11617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Arial Black" panose="020B0A04020102020204" pitchFamily="34" charset="0"/>
                <a:cs typeface="Times New Roman"/>
              </a:rPr>
              <a:t>Encouraging Diversity in Candidates</a:t>
            </a:r>
            <a:endParaRPr lang="zh-CN" altLang="en-US" sz="4000" b="1" dirty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85C849-231D-4170-98DE-1BED1F0154E4}"/>
              </a:ext>
            </a:extLst>
          </p:cNvPr>
          <p:cNvSpPr/>
          <p:nvPr/>
        </p:nvSpPr>
        <p:spPr>
          <a:xfrm>
            <a:off x="-230910" y="1082573"/>
            <a:ext cx="12302836" cy="1706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7100" marR="55880" lvl="1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3600" b="1" dirty="0">
                <a:latin typeface="Times New Roman"/>
                <a:cs typeface="Times New Roman"/>
              </a:rPr>
              <a:t>Diversity of plan shapes</a:t>
            </a:r>
            <a:endParaRPr lang="en-US" altLang="zh-CN" sz="3600" dirty="0">
              <a:latin typeface="Times New Roman"/>
              <a:cs typeface="Times New Roman"/>
            </a:endParaRPr>
          </a:p>
          <a:p>
            <a:pPr marL="927100" marR="55880" lvl="1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3600" b="1" dirty="0">
                <a:latin typeface="Times New Roman"/>
                <a:cs typeface="Times New Roman"/>
              </a:rPr>
              <a:t>Diversity of join orders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4BFA77-8F26-A355-0622-83B8304C3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27" y="2858195"/>
            <a:ext cx="8375745" cy="374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56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518266" y="203850"/>
            <a:ext cx="10673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rial Black" panose="020B0A04020102020204" pitchFamily="34" charset="0"/>
                <a:cs typeface="Times New Roman"/>
              </a:rPr>
              <a:t>Experiment Configuration</a:t>
            </a:r>
            <a:endParaRPr lang="zh-CN" altLang="en-US" sz="4400" b="1" dirty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68782CD-9E47-49BA-85C1-68E0C979D906}"/>
                  </a:ext>
                </a:extLst>
              </p:cNvPr>
              <p:cNvSpPr/>
              <p:nvPr/>
            </p:nvSpPr>
            <p:spPr>
              <a:xfrm>
                <a:off x="0" y="1472466"/>
                <a:ext cx="11794836" cy="42416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27100" marR="55880" lvl="1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latin typeface="Times New Roman"/>
                    <a:cs typeface="Times New Roman"/>
                  </a:rPr>
                  <a:t>Benchmarks:</a:t>
                </a:r>
              </a:p>
              <a:p>
                <a:pPr marL="1384300" marR="55880" lvl="2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latin typeface="Times New Roman"/>
                    <a:cs typeface="Times New Roman"/>
                  </a:rPr>
                  <a:t>IMDB, JOB, STATS, STATS-CEB, TPC-H, TPC-DS</a:t>
                </a:r>
              </a:p>
              <a:p>
                <a:pPr marL="927100" marR="55880" lvl="1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800" b="1" dirty="0">
                    <a:latin typeface="Times New Roman"/>
                    <a:cs typeface="Times New Roman"/>
                  </a:rPr>
                  <a:t>Learned Optimizers in Comparison</a:t>
                </a:r>
              </a:p>
              <a:p>
                <a:pPr marL="1384300" marR="55880" lvl="2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latin typeface="Times New Roman"/>
                    <a:cs typeface="Times New Roman"/>
                  </a:rPr>
                  <a:t>Bao, Balsa, PostgreSQL</a:t>
                </a:r>
              </a:p>
              <a:p>
                <a:pPr marL="927100" marR="55880" lvl="1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800" b="1" dirty="0">
                    <a:latin typeface="Times New Roman"/>
                    <a:cs typeface="Times New Roman"/>
                  </a:rPr>
                  <a:t>Parameter Configuration</a:t>
                </a:r>
              </a:p>
              <a:p>
                <a:pPr marL="1384300" marR="55880" lvl="2" indent="-457200">
                  <a:lnSpc>
                    <a:spcPct val="150000"/>
                  </a:lnSpc>
                  <a:spcBef>
                    <a:spcPts val="425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=10</m:t>
                    </m:r>
                  </m:oMath>
                </a14:m>
                <a:r>
                  <a:rPr lang="en-US" altLang="zh-CN" sz="2800" dirty="0">
                    <a:latin typeface="Times New Roman"/>
                    <a:cs typeface="Times New Roman"/>
                  </a:rPr>
                  <a:t>, q-error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 =</m:t>
                    </m:r>
                  </m:oMath>
                </a14:m>
                <a:r>
                  <a:rPr lang="en-US" altLang="zh-CN" sz="2800" dirty="0">
                    <a:latin typeface="Times New Roman"/>
                    <a:cs typeface="Times New Roman"/>
                  </a:rPr>
                  <a:t> 100,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𝐹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𝛼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Δ</m:t>
                        </m:r>
                      </m:sup>
                    </m:sSubSup>
                  </m:oMath>
                </a14:m>
                <a:r>
                  <a:rPr lang="en-US" altLang="zh-CN" sz="2800" dirty="0">
                    <a:latin typeface="Times New Roman"/>
                    <a:cs typeface="Times New Roman"/>
                  </a:rPr>
                  <a:t> = {0.01, 0.1, 1, 10, 100}  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68782CD-9E47-49BA-85C1-68E0C979D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72466"/>
                <a:ext cx="11794836" cy="4241674"/>
              </a:xfrm>
              <a:prstGeom prst="rect">
                <a:avLst/>
              </a:prstGeom>
              <a:blipFill>
                <a:blip r:embed="rId3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67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2" y="238047"/>
            <a:ext cx="105628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rial Black" panose="020B0A04020102020204" pitchFamily="34" charset="0"/>
                <a:cs typeface="Calibri" panose="020F0502020204030204" pitchFamily="34" charset="0"/>
              </a:rPr>
              <a:t>Background - Query</a:t>
            </a:r>
            <a:r>
              <a:rPr lang="zh-CN" altLang="en-US" sz="4400" b="1" dirty="0">
                <a:latin typeface="Arial Black" panose="020B0A0402010202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400" b="1" dirty="0">
                <a:latin typeface="Arial Black" panose="020B0A04020102020204" pitchFamily="34" charset="0"/>
                <a:cs typeface="Calibri" panose="020F0502020204030204" pitchFamily="34" charset="0"/>
              </a:rPr>
              <a:t>Optimization</a:t>
            </a:r>
            <a:endParaRPr lang="zh-CN" altLang="en-US" sz="4400" b="1" dirty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05E0D4-91A2-4291-B4E4-70420A6C8BC5}"/>
              </a:ext>
            </a:extLst>
          </p:cNvPr>
          <p:cNvSpPr/>
          <p:nvPr/>
        </p:nvSpPr>
        <p:spPr>
          <a:xfrm>
            <a:off x="544795" y="1833839"/>
            <a:ext cx="7671926" cy="3697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5880">
              <a:lnSpc>
                <a:spcPct val="150000"/>
              </a:lnSpc>
              <a:spcBef>
                <a:spcPts val="425"/>
              </a:spcBef>
            </a:pPr>
            <a:r>
              <a:rPr lang="en-US" altLang="zh-CN" sz="3200" spc="70" dirty="0">
                <a:latin typeface="Times New Roman"/>
                <a:cs typeface="Times New Roman"/>
              </a:rPr>
              <a:t>Query optimizer plays one of the most significant roles in databases. It aims to </a:t>
            </a:r>
            <a:r>
              <a:rPr lang="en-US" altLang="zh-CN" sz="3200" b="1" spc="70" dirty="0">
                <a:latin typeface="Times New Roman"/>
                <a:cs typeface="Times New Roman"/>
              </a:rPr>
              <a:t>select an efficient execution plan </a:t>
            </a:r>
            <a:r>
              <a:rPr lang="en-US" altLang="zh-CN" sz="3200" spc="70" dirty="0">
                <a:latin typeface="Times New Roman"/>
                <a:cs typeface="Times New Roman"/>
              </a:rPr>
              <a:t>for each query. Improving its </a:t>
            </a:r>
            <a:r>
              <a:rPr lang="en-US" altLang="zh-CN" sz="3200" b="1" spc="70" dirty="0">
                <a:latin typeface="Times New Roman"/>
                <a:cs typeface="Times New Roman"/>
              </a:rPr>
              <a:t>performance</a:t>
            </a:r>
            <a:r>
              <a:rPr lang="en-US" altLang="zh-CN" sz="3200" spc="70" dirty="0">
                <a:latin typeface="Times New Roman"/>
                <a:cs typeface="Times New Roman"/>
              </a:rPr>
              <a:t> has been a longstanding problem.</a:t>
            </a:r>
            <a:endParaRPr lang="en-US" altLang="zh-CN" sz="2800" dirty="0">
              <a:latin typeface="Times New Roman"/>
              <a:cs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FB8DAA-5DD8-B1DB-33A5-733E15D8B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606" y="1441360"/>
            <a:ext cx="2743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938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518266" y="203850"/>
            <a:ext cx="10673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rial Black" panose="020B0A04020102020204" pitchFamily="34" charset="0"/>
                <a:cs typeface="Times New Roman"/>
              </a:rPr>
              <a:t>Performance with Stable Models</a:t>
            </a:r>
            <a:endParaRPr lang="zh-CN" altLang="en-US" sz="4400" b="1" dirty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4B0F9B-9FAE-05E3-3D65-125D571B2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426" y="1029205"/>
            <a:ext cx="8749612" cy="33976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B99392B-5D78-7180-CD14-E8AECEAE8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03" y="4815901"/>
            <a:ext cx="12032394" cy="175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5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518266" y="203850"/>
            <a:ext cx="1067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Arial Black" panose="020B0A04020102020204" pitchFamily="34" charset="0"/>
                <a:cs typeface="Calibri" panose="020F0502020204030204" pitchFamily="34" charset="0"/>
              </a:rPr>
              <a:t>Performance Curves since Deployment</a:t>
            </a:r>
            <a:endParaRPr lang="zh-CN" altLang="en-US" sz="3600" b="1" dirty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70C3B8-7874-77B9-47D3-9864347A8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0" y="2396232"/>
            <a:ext cx="11868080" cy="206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04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518266" y="203850"/>
            <a:ext cx="10673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rial Black" panose="020B0A04020102020204" pitchFamily="34" charset="0"/>
                <a:cs typeface="Calibri" panose="020F0502020204030204" pitchFamily="34" charset="0"/>
              </a:rPr>
              <a:t>Query Optimization Cost</a:t>
            </a:r>
            <a:endParaRPr lang="zh-CN" altLang="en-US" sz="4400" b="1" dirty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974973-22DB-3EC4-EF03-354859C30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56" y="1954760"/>
            <a:ext cx="11089688" cy="339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83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518266" y="203850"/>
            <a:ext cx="10673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rial Black" panose="020B0A04020102020204" pitchFamily="34" charset="0"/>
                <a:cs typeface="Times New Roman"/>
              </a:rPr>
              <a:t>Adapting to Dynamic Data</a:t>
            </a:r>
            <a:endParaRPr lang="zh-CN" altLang="en-US" sz="4400" b="1" dirty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54D02A-9F6F-9D44-292D-89B22F4BA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76" y="1635578"/>
            <a:ext cx="9980370" cy="410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10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518266" y="203850"/>
            <a:ext cx="10673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rial Black" panose="020B0A04020102020204" pitchFamily="34" charset="0"/>
                <a:cs typeface="Times New Roman"/>
              </a:rPr>
              <a:t>Plan Exploration Strategies</a:t>
            </a:r>
            <a:endParaRPr lang="zh-CN" altLang="en-US" sz="4400" b="1" dirty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AED9495-3E5B-FFA5-A00A-7F738D4A8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586" y="1358900"/>
            <a:ext cx="6659670" cy="52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17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E8E623-0B9C-454E-9BBA-E04C618C45CC}"/>
              </a:ext>
            </a:extLst>
          </p:cNvPr>
          <p:cNvCxnSpPr>
            <a:cxnSpLocks/>
          </p:cNvCxnSpPr>
          <p:nvPr/>
        </p:nvCxnSpPr>
        <p:spPr>
          <a:xfrm>
            <a:off x="546538" y="977462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2C82BB-76F4-464B-896A-AA62787656FF}"/>
              </a:ext>
            </a:extLst>
          </p:cNvPr>
          <p:cNvSpPr/>
          <p:nvPr/>
        </p:nvSpPr>
        <p:spPr>
          <a:xfrm>
            <a:off x="2967069" y="2178003"/>
            <a:ext cx="577017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 Guys!</a:t>
            </a:r>
            <a:endParaRPr lang="zh-CN" altLang="en-US" sz="8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3758807-11F4-4D8E-9042-C789C2A64CDC}"/>
              </a:ext>
            </a:extLst>
          </p:cNvPr>
          <p:cNvCxnSpPr>
            <a:cxnSpLocks/>
          </p:cNvCxnSpPr>
          <p:nvPr/>
        </p:nvCxnSpPr>
        <p:spPr>
          <a:xfrm>
            <a:off x="546537" y="5933089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17E7AF-B893-463A-8025-D390DA8B42A2}"/>
              </a:ext>
            </a:extLst>
          </p:cNvPr>
          <p:cNvSpPr/>
          <p:nvPr/>
        </p:nvSpPr>
        <p:spPr>
          <a:xfrm>
            <a:off x="10794123" y="6017171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3C5EEC1-3800-4AC7-B211-F7D0284EBE36}"/>
              </a:ext>
            </a:extLst>
          </p:cNvPr>
          <p:cNvSpPr/>
          <p:nvPr/>
        </p:nvSpPr>
        <p:spPr>
          <a:xfrm>
            <a:off x="11183005" y="6343004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02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10799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rial Black" panose="020B0A04020102020204" pitchFamily="34" charset="0"/>
                <a:cs typeface="Calibri" panose="020F0502020204030204" pitchFamily="34" charset="0"/>
              </a:rPr>
              <a:t>Major Components for Optimizer</a:t>
            </a:r>
            <a:endParaRPr lang="zh-CN" altLang="en-US" sz="4400" b="1" dirty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05E0D4-91A2-4291-B4E4-70420A6C8BC5}"/>
              </a:ext>
            </a:extLst>
          </p:cNvPr>
          <p:cNvSpPr/>
          <p:nvPr/>
        </p:nvSpPr>
        <p:spPr>
          <a:xfrm>
            <a:off x="70833" y="1163904"/>
            <a:ext cx="12121167" cy="5515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5880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accent1"/>
                </a:solidFill>
                <a:latin typeface="Times New Roman"/>
                <a:cs typeface="Times New Roman"/>
              </a:rPr>
              <a:t>Cardinality Estimator</a:t>
            </a:r>
          </a:p>
          <a:p>
            <a:pPr marL="927100" marR="55880" lvl="1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/>
                <a:cs typeface="Times New Roman"/>
              </a:rPr>
              <a:t>Estimate the </a:t>
            </a:r>
            <a:r>
              <a:rPr lang="en-US" altLang="zh-CN" sz="2000" b="1" dirty="0">
                <a:latin typeface="Times New Roman"/>
                <a:cs typeface="Times New Roman"/>
              </a:rPr>
              <a:t>number of tuples </a:t>
            </a:r>
            <a:r>
              <a:rPr lang="en-US" altLang="zh-CN" sz="2000" dirty="0">
                <a:latin typeface="Times New Roman"/>
                <a:cs typeface="Times New Roman"/>
              </a:rPr>
              <a:t>in the output for each sub-query of 𝑄</a:t>
            </a:r>
          </a:p>
          <a:p>
            <a:pPr marL="469900" marR="55880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Cost Model</a:t>
            </a:r>
          </a:p>
          <a:p>
            <a:pPr marL="927100" marR="55880" lvl="1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/>
                <a:cs typeface="Times New Roman"/>
              </a:rPr>
              <a:t>The cost of a plan 𝑃 (with physical operators) for the query 𝑄 is a proxy of </a:t>
            </a:r>
            <a:r>
              <a:rPr lang="en-US" altLang="zh-CN" sz="2000" b="1" dirty="0">
                <a:latin typeface="Times New Roman"/>
                <a:cs typeface="Times New Roman"/>
              </a:rPr>
              <a:t>latency</a:t>
            </a:r>
            <a:r>
              <a:rPr lang="en-US" altLang="zh-CN" sz="2000" dirty="0">
                <a:latin typeface="Times New Roman"/>
                <a:cs typeface="Times New Roman"/>
              </a:rPr>
              <a:t> or other </a:t>
            </a:r>
            <a:r>
              <a:rPr lang="en-US" altLang="zh-CN" sz="2000" b="1" dirty="0">
                <a:latin typeface="Times New Roman"/>
                <a:cs typeface="Times New Roman"/>
              </a:rPr>
              <a:t>user-specified metrics</a:t>
            </a:r>
            <a:r>
              <a:rPr lang="en-US" altLang="zh-CN" sz="2000" dirty="0">
                <a:latin typeface="Times New Roman"/>
                <a:cs typeface="Times New Roman"/>
              </a:rPr>
              <a:t> regarding the </a:t>
            </a:r>
            <a:r>
              <a:rPr lang="en-US" altLang="zh-CN" sz="2000" b="1" dirty="0">
                <a:latin typeface="Times New Roman"/>
                <a:cs typeface="Times New Roman"/>
              </a:rPr>
              <a:t>efficiency</a:t>
            </a:r>
            <a:r>
              <a:rPr lang="en-US" altLang="zh-CN" sz="2000" dirty="0">
                <a:latin typeface="Times New Roman"/>
                <a:cs typeface="Times New Roman"/>
              </a:rPr>
              <a:t> of executing 𝑃. </a:t>
            </a:r>
          </a:p>
          <a:p>
            <a:pPr marL="927100" marR="55880" lvl="1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/>
                <a:cs typeface="Times New Roman"/>
              </a:rPr>
              <a:t>The cost model </a:t>
            </a:r>
            <a:r>
              <a:rPr lang="en-US" altLang="zh-CN" sz="2000" dirty="0" err="1">
                <a:latin typeface="Times New Roman"/>
                <a:cs typeface="Times New Roman"/>
              </a:rPr>
              <a:t>PlanCost</a:t>
            </a:r>
            <a:r>
              <a:rPr lang="en-US" altLang="zh-CN" sz="2000" dirty="0">
                <a:latin typeface="Times New Roman"/>
                <a:cs typeface="Times New Roman"/>
              </a:rPr>
              <a:t>(𝑃) estimates 𝑃’s cost and is usually </a:t>
            </a:r>
            <a:r>
              <a:rPr lang="en-US" altLang="zh-CN" sz="2000" b="1" dirty="0">
                <a:latin typeface="Times New Roman"/>
                <a:cs typeface="Times New Roman"/>
              </a:rPr>
              <a:t>a function of estimated cardinalities </a:t>
            </a:r>
            <a:r>
              <a:rPr lang="en-US" altLang="zh-CN" sz="2000" dirty="0">
                <a:latin typeface="Times New Roman"/>
                <a:cs typeface="Times New Roman"/>
              </a:rPr>
              <a:t>of 𝑄’s sub-queries.</a:t>
            </a:r>
          </a:p>
          <a:p>
            <a:pPr marL="469900" marR="55880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accent6"/>
                </a:solidFill>
                <a:latin typeface="Times New Roman"/>
                <a:cs typeface="Times New Roman"/>
              </a:rPr>
              <a:t>Plan Enumerator</a:t>
            </a:r>
          </a:p>
          <a:p>
            <a:pPr marL="927100" marR="55880" lvl="1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/>
                <a:cs typeface="Times New Roman"/>
              </a:rPr>
              <a:t>The plan enumerator considers </a:t>
            </a:r>
            <a:r>
              <a:rPr lang="en-US" altLang="zh-CN" sz="2000" b="1" dirty="0">
                <a:latin typeface="Times New Roman"/>
                <a:cs typeface="Times New Roman"/>
              </a:rPr>
              <a:t>valid plans</a:t>
            </a:r>
            <a:r>
              <a:rPr lang="en-US" altLang="zh-CN" sz="2000" dirty="0">
                <a:latin typeface="Times New Roman"/>
                <a:cs typeface="Times New Roman"/>
              </a:rPr>
              <a:t> of 𝑄 in its </a:t>
            </a:r>
            <a:r>
              <a:rPr lang="en-US" altLang="zh-CN" sz="2000" b="1" dirty="0">
                <a:latin typeface="Times New Roman"/>
                <a:cs typeface="Times New Roman"/>
              </a:rPr>
              <a:t>search space </a:t>
            </a:r>
            <a:r>
              <a:rPr lang="en-US" altLang="zh-CN" sz="2000" dirty="0">
                <a:latin typeface="Times New Roman"/>
                <a:cs typeface="Times New Roman"/>
              </a:rPr>
              <a:t>and returns the one with </a:t>
            </a:r>
            <a:r>
              <a:rPr lang="en-US" altLang="zh-CN" sz="2000" b="1" dirty="0">
                <a:latin typeface="Times New Roman"/>
                <a:cs typeface="Times New Roman"/>
              </a:rPr>
              <a:t>the minimum estimated cost</a:t>
            </a:r>
            <a:r>
              <a:rPr lang="en-US" altLang="zh-CN" sz="2000" dirty="0">
                <a:latin typeface="Times New Roman"/>
                <a:cs typeface="Times New Roman"/>
              </a:rPr>
              <a:t> for execution.</a:t>
            </a:r>
          </a:p>
        </p:txBody>
      </p:sp>
    </p:spTree>
    <p:extLst>
      <p:ext uri="{BB962C8B-B14F-4D97-AF65-F5344CB8AC3E}">
        <p14:creationId xmlns:p14="http://schemas.microsoft.com/office/powerpoint/2010/main" val="210127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2" y="238047"/>
            <a:ext cx="10464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rial Black" panose="020B0A04020102020204" pitchFamily="34" charset="0"/>
                <a:cs typeface="Calibri" panose="020F0502020204030204" pitchFamily="34" charset="0"/>
              </a:rPr>
              <a:t>Heuristic-Based Costing Models</a:t>
            </a:r>
            <a:endParaRPr lang="zh-CN" altLang="en-US" sz="4400" b="1" dirty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05E0D4-91A2-4291-B4E4-70420A6C8BC5}"/>
              </a:ext>
            </a:extLst>
          </p:cNvPr>
          <p:cNvSpPr/>
          <p:nvPr/>
        </p:nvSpPr>
        <p:spPr>
          <a:xfrm>
            <a:off x="0" y="1007488"/>
            <a:ext cx="7013261" cy="6258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5880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/>
                <a:cs typeface="Times New Roman"/>
              </a:rPr>
              <a:t>The cost model is a function mapping the (sub)plan with annotated information to a scalar (cost).</a:t>
            </a:r>
          </a:p>
          <a:p>
            <a:pPr marL="469900" marR="55880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/>
                <a:cs typeface="Times New Roman"/>
              </a:rPr>
              <a:t>Uses a combination of CPU and I/O costs that are weighted by </a:t>
            </a:r>
            <a:r>
              <a:rPr lang="en-US" altLang="zh-CN" sz="2400" b="1" dirty="0">
                <a:latin typeface="Times New Roman"/>
                <a:cs typeface="Times New Roman"/>
              </a:rPr>
              <a:t>magic constant factors</a:t>
            </a:r>
          </a:p>
          <a:p>
            <a:pPr marL="469900" marR="55880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/>
                <a:cs typeface="Times New Roman"/>
              </a:rPr>
              <a:t>Disadvantages:</a:t>
            </a:r>
          </a:p>
          <a:p>
            <a:pPr marL="927100" marR="55880" lvl="1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/>
                <a:cs typeface="Times New Roman"/>
              </a:rPr>
              <a:t>Cost factors are decided by </a:t>
            </a:r>
            <a:r>
              <a:rPr lang="en-US" altLang="zh-CN" sz="2000" b="1" dirty="0">
                <a:latin typeface="Times New Roman"/>
                <a:cs typeface="Times New Roman"/>
              </a:rPr>
              <a:t>experience</a:t>
            </a:r>
            <a:r>
              <a:rPr lang="en-US" altLang="zh-CN" sz="2000" dirty="0">
                <a:latin typeface="Times New Roman"/>
                <a:cs typeface="Times New Roman"/>
              </a:rPr>
              <a:t> and may </a:t>
            </a:r>
            <a:r>
              <a:rPr lang="en-US" altLang="zh-CN" sz="2000" b="1" dirty="0">
                <a:latin typeface="Times New Roman"/>
                <a:cs typeface="Times New Roman"/>
              </a:rPr>
              <a:t>deviate</a:t>
            </a:r>
            <a:r>
              <a:rPr lang="en-US" altLang="zh-CN" sz="2000" dirty="0">
                <a:latin typeface="Times New Roman"/>
                <a:cs typeface="Times New Roman"/>
              </a:rPr>
              <a:t> </a:t>
            </a:r>
            <a:r>
              <a:rPr lang="en-US" altLang="zh-CN" sz="2000" b="1" dirty="0">
                <a:latin typeface="Times New Roman"/>
                <a:cs typeface="Times New Roman"/>
              </a:rPr>
              <a:t>from</a:t>
            </a:r>
            <a:r>
              <a:rPr lang="en-US" altLang="zh-CN" sz="2000" dirty="0">
                <a:latin typeface="Times New Roman"/>
                <a:cs typeface="Times New Roman"/>
              </a:rPr>
              <a:t> </a:t>
            </a:r>
            <a:r>
              <a:rPr lang="en-US" altLang="zh-CN" sz="2000" b="1" dirty="0">
                <a:latin typeface="Times New Roman"/>
                <a:cs typeface="Times New Roman"/>
              </a:rPr>
              <a:t>reality</a:t>
            </a:r>
            <a:r>
              <a:rPr lang="en-US" altLang="zh-CN" sz="2000" dirty="0">
                <a:latin typeface="Times New Roman"/>
                <a:cs typeface="Times New Roman"/>
              </a:rPr>
              <a:t>.</a:t>
            </a:r>
          </a:p>
          <a:p>
            <a:pPr marL="927100" marR="55880" lvl="1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/>
                <a:cs typeface="Times New Roman"/>
              </a:rPr>
              <a:t>Cardinality Estimation Errors </a:t>
            </a:r>
            <a:r>
              <a:rPr lang="en-US" altLang="zh-CN" sz="2000" dirty="0">
                <a:latin typeface="Times New Roman"/>
                <a:cs typeface="Times New Roman"/>
              </a:rPr>
              <a:t>affect the quality.</a:t>
            </a:r>
          </a:p>
          <a:p>
            <a:pPr marL="927100" marR="55880" lvl="1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/>
                <a:cs typeface="Times New Roman"/>
              </a:rPr>
              <a:t>Complexity increase tremendously in a </a:t>
            </a:r>
            <a:r>
              <a:rPr lang="en-US" altLang="zh-CN" sz="2000" b="1" dirty="0">
                <a:latin typeface="Times New Roman"/>
                <a:cs typeface="Times New Roman"/>
              </a:rPr>
              <a:t>distributed</a:t>
            </a:r>
            <a:r>
              <a:rPr lang="en-US" altLang="zh-CN" sz="2000" dirty="0">
                <a:latin typeface="Times New Roman"/>
                <a:cs typeface="Times New Roman"/>
              </a:rPr>
              <a:t> or </a:t>
            </a:r>
            <a:r>
              <a:rPr lang="en-US" altLang="zh-CN" sz="2000" b="1" dirty="0">
                <a:latin typeface="Times New Roman"/>
                <a:cs typeface="Times New Roman"/>
              </a:rPr>
              <a:t>parallel</a:t>
            </a:r>
            <a:r>
              <a:rPr lang="en-US" altLang="zh-CN" sz="2000" dirty="0">
                <a:latin typeface="Times New Roman"/>
                <a:cs typeface="Times New Roman"/>
              </a:rPr>
              <a:t> database, the </a:t>
            </a:r>
            <a:r>
              <a:rPr lang="en-US" altLang="zh-CN" sz="2000" b="1" dirty="0">
                <a:latin typeface="Times New Roman"/>
                <a:cs typeface="Times New Roman"/>
              </a:rPr>
              <a:t>cloud</a:t>
            </a:r>
            <a:r>
              <a:rPr lang="en-US" altLang="zh-CN" sz="2000" dirty="0">
                <a:latin typeface="Times New Roman"/>
                <a:cs typeface="Times New Roman"/>
              </a:rPr>
              <a:t> environment, or </a:t>
            </a:r>
            <a:r>
              <a:rPr lang="en-US" altLang="zh-CN" sz="2000" b="1" dirty="0">
                <a:latin typeface="Times New Roman"/>
                <a:cs typeface="Times New Roman"/>
              </a:rPr>
              <a:t>cross-platform </a:t>
            </a:r>
            <a:r>
              <a:rPr lang="en-US" altLang="zh-CN" sz="2000" dirty="0">
                <a:latin typeface="Times New Roman"/>
                <a:cs typeface="Times New Roman"/>
              </a:rPr>
              <a:t>query engines.</a:t>
            </a:r>
          </a:p>
          <a:p>
            <a:pPr lvl="1"/>
            <a:endParaRPr lang="en-US" altLang="zh-CN" sz="2400" dirty="0">
              <a:latin typeface="Times New Roman"/>
              <a:cs typeface="Times New Roman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D2D22D-44F0-0F38-1B69-02936B234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418" y="1756045"/>
            <a:ext cx="4777843" cy="409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6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9648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Arial Black" panose="020B0A04020102020204" pitchFamily="34" charset="0"/>
                <a:cs typeface="Times New Roman"/>
              </a:rPr>
              <a:t>Machine Learning Models</a:t>
            </a:r>
            <a:endParaRPr lang="zh-CN" altLang="en-US" sz="4400" b="1" dirty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05E0D4-91A2-4291-B4E4-70420A6C8BC5}"/>
              </a:ext>
            </a:extLst>
          </p:cNvPr>
          <p:cNvSpPr/>
          <p:nvPr/>
        </p:nvSpPr>
        <p:spPr>
          <a:xfrm>
            <a:off x="-256877" y="1218153"/>
            <a:ext cx="12100534" cy="5401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7100" marR="55880" lvl="1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/>
                <a:cs typeface="Times New Roman"/>
              </a:rPr>
              <a:t>Aim</a:t>
            </a:r>
            <a:r>
              <a:rPr lang="zh-CN" altLang="en-US" sz="2800" b="1" dirty="0">
                <a:latin typeface="Times New Roman"/>
                <a:cs typeface="Times New Roman"/>
              </a:rPr>
              <a:t>：</a:t>
            </a:r>
            <a:r>
              <a:rPr lang="en-US" altLang="zh-CN" sz="2800" dirty="0">
                <a:latin typeface="Times New Roman"/>
                <a:cs typeface="Times New Roman"/>
              </a:rPr>
              <a:t>Develop</a:t>
            </a:r>
            <a:r>
              <a:rPr lang="en-US" altLang="zh-CN" sz="2800" b="1" dirty="0"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latin typeface="Times New Roman"/>
                <a:cs typeface="Times New Roman"/>
              </a:rPr>
              <a:t>machine learning models to replace traditional cost models</a:t>
            </a:r>
          </a:p>
          <a:p>
            <a:pPr marL="1384300" marR="55880" lvl="2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/>
                <a:cs typeface="Times New Roman"/>
              </a:rPr>
              <a:t>learn from different datasets and workloads to enable finer-grained characterization of </a:t>
            </a:r>
            <a:r>
              <a:rPr lang="en-US" altLang="zh-CN" sz="2400" b="1" dirty="0">
                <a:latin typeface="Times New Roman"/>
                <a:cs typeface="Times New Roman"/>
              </a:rPr>
              <a:t>various data distributions and system configurations</a:t>
            </a:r>
            <a:r>
              <a:rPr lang="en-US" altLang="zh-CN" sz="2400" dirty="0">
                <a:latin typeface="Times New Roman"/>
                <a:cs typeface="Times New Roman"/>
              </a:rPr>
              <a:t>.</a:t>
            </a:r>
          </a:p>
          <a:p>
            <a:pPr marL="927100" marR="55880" lvl="1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/>
                <a:cs typeface="Times New Roman"/>
              </a:rPr>
              <a:t>Related</a:t>
            </a:r>
            <a:r>
              <a:rPr lang="zh-CN" altLang="en-US" sz="2800" b="1" dirty="0">
                <a:latin typeface="Times New Roman"/>
                <a:cs typeface="Times New Roman"/>
              </a:rPr>
              <a:t> </a:t>
            </a:r>
            <a:r>
              <a:rPr lang="en-US" altLang="zh-CN" sz="2800" b="1" dirty="0">
                <a:latin typeface="Times New Roman"/>
                <a:cs typeface="Times New Roman"/>
              </a:rPr>
              <a:t>works:</a:t>
            </a:r>
          </a:p>
          <a:p>
            <a:pPr marL="1384300" marR="55880" lvl="2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/>
                <a:cs typeface="Times New Roman"/>
              </a:rPr>
              <a:t>Neo and Balsa</a:t>
            </a:r>
            <a:r>
              <a:rPr lang="zh-CN" altLang="en-US" sz="2400" b="1" dirty="0">
                <a:latin typeface="Times New Roman"/>
                <a:cs typeface="Times New Roman"/>
              </a:rPr>
              <a:t>：</a:t>
            </a:r>
            <a:r>
              <a:rPr lang="en-US" altLang="zh-CN" sz="2400" dirty="0">
                <a:latin typeface="Times New Roman"/>
                <a:cs typeface="Times New Roman"/>
              </a:rPr>
              <a:t>use deep reinforcement learning to find </a:t>
            </a:r>
            <a:r>
              <a:rPr lang="en-US" altLang="zh-CN" sz="2400" b="1" dirty="0">
                <a:latin typeface="Times New Roman"/>
                <a:cs typeface="Times New Roman"/>
              </a:rPr>
              <a:t>the best plan with the minimum estimated latency</a:t>
            </a:r>
            <a:r>
              <a:rPr lang="en-US" altLang="zh-CN" sz="2400" dirty="0">
                <a:latin typeface="Times New Roman"/>
                <a:cs typeface="Times New Roman"/>
              </a:rPr>
              <a:t>.  (end-to-end)</a:t>
            </a:r>
          </a:p>
          <a:p>
            <a:pPr marL="1384300" marR="55880" lvl="2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/>
                <a:cs typeface="Times New Roman"/>
              </a:rPr>
              <a:t>Bao</a:t>
            </a:r>
            <a:r>
              <a:rPr lang="zh-CN" altLang="en-US" sz="2400" b="1" dirty="0">
                <a:latin typeface="Times New Roman"/>
                <a:cs typeface="Times New Roman"/>
              </a:rPr>
              <a:t>：</a:t>
            </a:r>
            <a:r>
              <a:rPr lang="en-US" altLang="zh-CN" sz="2400" dirty="0">
                <a:latin typeface="Times New Roman"/>
                <a:cs typeface="Times New Roman"/>
              </a:rPr>
              <a:t>use a machine learning model to </a:t>
            </a:r>
            <a:r>
              <a:rPr lang="en-US" altLang="zh-CN" sz="2400" b="1" dirty="0">
                <a:latin typeface="Times New Roman"/>
                <a:cs typeface="Times New Roman"/>
              </a:rPr>
              <a:t>estimate the (e.g., latency) </a:t>
            </a:r>
            <a:r>
              <a:rPr lang="en-US" altLang="zh-CN" sz="2400" dirty="0">
                <a:latin typeface="Times New Roman"/>
                <a:cs typeface="Times New Roman"/>
              </a:rPr>
              <a:t>of each candidate plan 𝑃 and select the best candidate for execution. (steer a native query optimizer with different sets of hints.) </a:t>
            </a:r>
          </a:p>
        </p:txBody>
      </p:sp>
    </p:spTree>
    <p:extLst>
      <p:ext uri="{BB962C8B-B14F-4D97-AF65-F5344CB8AC3E}">
        <p14:creationId xmlns:p14="http://schemas.microsoft.com/office/powerpoint/2010/main" val="117579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9648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rial Black" panose="020B0A04020102020204" pitchFamily="34" charset="0"/>
                <a:cs typeface="Times New Roman"/>
              </a:rPr>
              <a:t>Major</a:t>
            </a:r>
            <a:r>
              <a:rPr lang="zh-CN" altLang="en-US" sz="4400" b="1" dirty="0">
                <a:latin typeface="Arial Black" panose="020B0A04020102020204" pitchFamily="34" charset="0"/>
                <a:cs typeface="Times New Roman"/>
              </a:rPr>
              <a:t> </a:t>
            </a:r>
            <a:r>
              <a:rPr lang="en-US" altLang="zh-CN" sz="4400" b="1" dirty="0">
                <a:latin typeface="Arial Black" panose="020B0A04020102020204" pitchFamily="34" charset="0"/>
                <a:cs typeface="Times New Roman"/>
              </a:rPr>
              <a:t>Deficiencies</a:t>
            </a:r>
            <a:endParaRPr lang="zh-CN" altLang="en-US" sz="4400" b="1" dirty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05E0D4-91A2-4291-B4E4-70420A6C8BC5}"/>
              </a:ext>
            </a:extLst>
          </p:cNvPr>
          <p:cNvSpPr/>
          <p:nvPr/>
        </p:nvSpPr>
        <p:spPr>
          <a:xfrm>
            <a:off x="0" y="914404"/>
            <a:ext cx="12192000" cy="6017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55880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/>
                <a:cs typeface="Times New Roman"/>
              </a:rPr>
              <a:t>Unstable</a:t>
            </a:r>
            <a:r>
              <a:rPr lang="zh-CN" altLang="en-US" sz="2400" b="1" dirty="0">
                <a:latin typeface="Times New Roman"/>
                <a:cs typeface="Times New Roman"/>
              </a:rPr>
              <a:t> </a:t>
            </a:r>
            <a:r>
              <a:rPr lang="en-US" altLang="zh-CN" sz="2400" b="1" dirty="0">
                <a:latin typeface="Times New Roman"/>
                <a:cs typeface="Times New Roman"/>
              </a:rPr>
              <a:t>performance</a:t>
            </a:r>
          </a:p>
          <a:p>
            <a:pPr marL="927100" marR="55880" lvl="1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/>
                <a:cs typeface="Times New Roman"/>
              </a:rPr>
              <a:t>Can be worse than PostgreSQL’s native query optimizer on TPC-H benchmark</a:t>
            </a:r>
          </a:p>
          <a:p>
            <a:pPr marL="469900" marR="55880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/>
                <a:cs typeface="Times New Roman"/>
              </a:rPr>
              <a:t>High</a:t>
            </a:r>
            <a:r>
              <a:rPr lang="zh-CN" altLang="en-US" sz="2400" b="1" dirty="0">
                <a:latin typeface="Times New Roman"/>
                <a:cs typeface="Times New Roman"/>
              </a:rPr>
              <a:t> </a:t>
            </a:r>
            <a:r>
              <a:rPr lang="en-US" altLang="zh-CN" sz="2400" b="1" dirty="0">
                <a:latin typeface="Times New Roman"/>
                <a:cs typeface="Times New Roman"/>
              </a:rPr>
              <a:t>learning</a:t>
            </a:r>
            <a:r>
              <a:rPr lang="zh-CN" altLang="en-US" sz="2400" b="1" dirty="0">
                <a:latin typeface="Times New Roman"/>
                <a:cs typeface="Times New Roman"/>
              </a:rPr>
              <a:t> </a:t>
            </a:r>
            <a:r>
              <a:rPr lang="en-US" altLang="zh-CN" sz="2400" b="1" dirty="0">
                <a:latin typeface="Times New Roman"/>
                <a:cs typeface="Times New Roman"/>
              </a:rPr>
              <a:t>cost</a:t>
            </a:r>
          </a:p>
          <a:p>
            <a:pPr marL="927100" marR="55880" lvl="1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/>
                <a:cs typeface="Times New Roman"/>
              </a:rPr>
              <a:t>For complex datasets, this method can consume several days or weeks</a:t>
            </a:r>
          </a:p>
          <a:p>
            <a:pPr marL="469900" marR="55880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/>
                <a:cs typeface="Times New Roman"/>
              </a:rPr>
              <a:t>Slow</a:t>
            </a:r>
            <a:r>
              <a:rPr lang="zh-CN" altLang="en-US" sz="2400" b="1" dirty="0">
                <a:latin typeface="Times New Roman"/>
                <a:cs typeface="Times New Roman"/>
              </a:rPr>
              <a:t> </a:t>
            </a:r>
            <a:r>
              <a:rPr lang="en-US" altLang="zh-CN" sz="2400" b="1" dirty="0">
                <a:latin typeface="Times New Roman"/>
                <a:cs typeface="Times New Roman"/>
              </a:rPr>
              <a:t>model</a:t>
            </a:r>
            <a:r>
              <a:rPr lang="zh-CN" altLang="en-US" sz="2400" b="1" dirty="0">
                <a:latin typeface="Times New Roman"/>
                <a:cs typeface="Times New Roman"/>
              </a:rPr>
              <a:t> </a:t>
            </a:r>
            <a:r>
              <a:rPr lang="en-US" altLang="zh-CN" sz="2400" b="1" dirty="0">
                <a:latin typeface="Times New Roman"/>
                <a:cs typeface="Times New Roman"/>
              </a:rPr>
              <a:t>updating</a:t>
            </a:r>
          </a:p>
          <a:p>
            <a:pPr marL="927100" marR="55880" lvl="1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/>
                <a:cs typeface="Times New Roman"/>
              </a:rPr>
              <a:t>model updating in this case requires huge efforts (training data and cost), and easily leads to performance regression</a:t>
            </a:r>
          </a:p>
          <a:p>
            <a:pPr marL="469900" marR="55880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/>
                <a:cs typeface="Times New Roman"/>
              </a:rPr>
              <a:t>New</a:t>
            </a:r>
            <a:r>
              <a:rPr lang="zh-CN" altLang="en-US" sz="2400" b="1" dirty="0">
                <a:latin typeface="Times New Roman"/>
                <a:cs typeface="Times New Roman"/>
              </a:rPr>
              <a:t> </a:t>
            </a:r>
            <a:r>
              <a:rPr lang="en-US" altLang="zh-CN" sz="2400" b="1" dirty="0">
                <a:latin typeface="Times New Roman"/>
                <a:cs typeface="Times New Roman"/>
              </a:rPr>
              <a:t>question</a:t>
            </a:r>
            <a:r>
              <a:rPr lang="zh-CN" altLang="en-US" sz="2400" b="1" dirty="0">
                <a:latin typeface="Times New Roman"/>
                <a:cs typeface="Times New Roman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Is</a:t>
            </a:r>
            <a:r>
              <a:rPr lang="zh-CN" altLang="en-US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it really necessary to predict the latency?</a:t>
            </a:r>
          </a:p>
          <a:p>
            <a:pPr marL="927100" marR="55880" lvl="1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/>
                <a:cs typeface="Times New Roman"/>
              </a:rPr>
              <a:t>With the goal of finding the best execution plan, training a machine learning model to predict the exact latency (cost) is an overkill</a:t>
            </a:r>
          </a:p>
        </p:txBody>
      </p:sp>
    </p:spTree>
    <p:extLst>
      <p:ext uri="{BB962C8B-B14F-4D97-AF65-F5344CB8AC3E}">
        <p14:creationId xmlns:p14="http://schemas.microsoft.com/office/powerpoint/2010/main" val="139672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9648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rial Black" panose="020B0A04020102020204" pitchFamily="34" charset="0"/>
                <a:cs typeface="Times New Roman"/>
              </a:rPr>
              <a:t>New Method</a:t>
            </a:r>
            <a:endParaRPr lang="zh-CN" altLang="en-US" sz="4400" b="1" dirty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05E0D4-91A2-4291-B4E4-70420A6C8BC5}"/>
              </a:ext>
            </a:extLst>
          </p:cNvPr>
          <p:cNvSpPr/>
          <p:nvPr/>
        </p:nvSpPr>
        <p:spPr>
          <a:xfrm>
            <a:off x="-458096" y="1693334"/>
            <a:ext cx="12650096" cy="3984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7100" marR="55880" lvl="1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4000" b="1" dirty="0">
                <a:latin typeface="Times New Roman"/>
                <a:cs typeface="Times New Roman"/>
              </a:rPr>
              <a:t>A</a:t>
            </a:r>
            <a:r>
              <a:rPr lang="en-US" altLang="zh-CN" sz="4000" dirty="0">
                <a:latin typeface="Times New Roman"/>
                <a:cs typeface="Times New Roman"/>
              </a:rPr>
              <a:t> </a:t>
            </a:r>
            <a:r>
              <a:rPr lang="en-US" altLang="zh-CN" sz="4000" b="1" dirty="0">
                <a:latin typeface="Times New Roman"/>
                <a:cs typeface="Times New Roman"/>
              </a:rPr>
              <a:t>Learning-to-Rank Query Optimizer</a:t>
            </a:r>
          </a:p>
          <a:p>
            <a:pPr marL="1384300" marR="55880" lvl="2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/>
                <a:cs typeface="Times New Roman"/>
              </a:rPr>
              <a:t>Train a learned oracle that is able to </a:t>
            </a:r>
            <a:r>
              <a:rPr lang="en-US" altLang="zh-CN"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rank</a:t>
            </a:r>
            <a:r>
              <a:rPr lang="en-US" altLang="zh-CN" sz="3200" b="1" dirty="0">
                <a:latin typeface="Times New Roman"/>
                <a:cs typeface="Times New Roman"/>
              </a:rPr>
              <a:t> a set of candidate query plans </a:t>
            </a:r>
            <a:r>
              <a:rPr lang="en-US" altLang="zh-CN" sz="3200" dirty="0">
                <a:latin typeface="Times New Roman"/>
                <a:cs typeface="Times New Roman"/>
              </a:rPr>
              <a:t>with respect to their execution efficiency</a:t>
            </a:r>
          </a:p>
          <a:p>
            <a:pPr marL="1384300" marR="55880" lvl="2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/>
                <a:cs typeface="Times New Roman"/>
              </a:rPr>
              <a:t>Continuously </a:t>
            </a:r>
            <a:r>
              <a:rPr lang="en-US" altLang="zh-CN" sz="3200" b="1" dirty="0">
                <a:latin typeface="Times New Roman"/>
                <a:cs typeface="Times New Roman"/>
              </a:rPr>
              <a:t>explores</a:t>
            </a:r>
            <a:r>
              <a:rPr lang="en-US" altLang="zh-CN" sz="3200" dirty="0">
                <a:latin typeface="Times New Roman"/>
                <a:cs typeface="Times New Roman"/>
              </a:rPr>
              <a:t> different query plans, observes their performance, and </a:t>
            </a:r>
            <a:r>
              <a:rPr lang="en-US" altLang="zh-CN" sz="3200" b="1" dirty="0">
                <a:latin typeface="Times New Roman"/>
                <a:cs typeface="Times New Roman"/>
              </a:rPr>
              <a:t>learns</a:t>
            </a:r>
            <a:r>
              <a:rPr lang="en-US" altLang="zh-CN" sz="3200" dirty="0">
                <a:latin typeface="Times New Roman"/>
                <a:cs typeface="Times New Roman"/>
              </a:rPr>
              <a:t> to </a:t>
            </a:r>
            <a:r>
              <a:rPr lang="en-US" altLang="zh-CN" sz="3200" b="1" dirty="0">
                <a:latin typeface="Times New Roman"/>
                <a:cs typeface="Times New Roman"/>
              </a:rPr>
              <a:t>rank</a:t>
            </a:r>
            <a:r>
              <a:rPr lang="en-US" altLang="zh-CN" sz="3200" dirty="0">
                <a:latin typeface="Times New Roman"/>
                <a:cs typeface="Times New Roman"/>
              </a:rPr>
              <a:t> them accurately.</a:t>
            </a:r>
          </a:p>
        </p:txBody>
      </p:sp>
    </p:spTree>
    <p:extLst>
      <p:ext uri="{BB962C8B-B14F-4D97-AF65-F5344CB8AC3E}">
        <p14:creationId xmlns:p14="http://schemas.microsoft.com/office/powerpoint/2010/main" val="395691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178675"/>
            <a:ext cx="9648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rial Black" panose="020B0A04020102020204" pitchFamily="34" charset="0"/>
                <a:cs typeface="Times New Roman"/>
              </a:rPr>
              <a:t>Overall Architecture</a:t>
            </a:r>
            <a:endParaRPr lang="zh-CN" altLang="en-US" sz="4400" b="1" dirty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9B9196-9B3F-023D-6C49-9AA2C2CD1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5515"/>
            <a:ext cx="7417281" cy="374740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79F43FC-4FB0-EDDA-6241-61E6972F8CB3}"/>
              </a:ext>
            </a:extLst>
          </p:cNvPr>
          <p:cNvSpPr/>
          <p:nvPr/>
        </p:nvSpPr>
        <p:spPr>
          <a:xfrm>
            <a:off x="6195774" y="1084057"/>
            <a:ext cx="6226629" cy="6220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7100" marR="55880" lvl="1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/>
                <a:cs typeface="Times New Roman"/>
              </a:rPr>
              <a:t>Plan Explorer</a:t>
            </a:r>
          </a:p>
          <a:p>
            <a:pPr marL="1384300" marR="55880" lvl="2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/>
                <a:cs typeface="Times New Roman"/>
              </a:rPr>
              <a:t>Generate</a:t>
            </a:r>
            <a:r>
              <a:rPr lang="en-US" altLang="zh-CN" sz="2000" dirty="0">
                <a:latin typeface="Times New Roman"/>
                <a:cs typeface="Times New Roman"/>
              </a:rPr>
              <a:t> potentially </a:t>
            </a:r>
            <a:r>
              <a:rPr lang="en-US" altLang="zh-CN" sz="2000" b="1" dirty="0">
                <a:latin typeface="Times New Roman"/>
                <a:cs typeface="Times New Roman"/>
              </a:rPr>
              <a:t>good</a:t>
            </a:r>
            <a:r>
              <a:rPr lang="en-US" altLang="zh-CN" sz="2000" dirty="0">
                <a:latin typeface="Times New Roman"/>
                <a:cs typeface="Times New Roman"/>
              </a:rPr>
              <a:t> and </a:t>
            </a:r>
            <a:r>
              <a:rPr lang="en-US" altLang="zh-CN" sz="2000" b="1" dirty="0">
                <a:latin typeface="Times New Roman"/>
                <a:cs typeface="Times New Roman"/>
              </a:rPr>
              <a:t>diversified</a:t>
            </a:r>
            <a:r>
              <a:rPr lang="en-US" altLang="zh-CN" sz="2000" dirty="0">
                <a:latin typeface="Times New Roman"/>
                <a:cs typeface="Times New Roman"/>
              </a:rPr>
              <a:t> </a:t>
            </a:r>
            <a:r>
              <a:rPr lang="en-US" altLang="zh-CN" sz="2000" b="1" dirty="0">
                <a:latin typeface="Times New Roman"/>
                <a:cs typeface="Times New Roman"/>
              </a:rPr>
              <a:t>candidate plans</a:t>
            </a:r>
          </a:p>
          <a:p>
            <a:pPr marL="927100" marR="55880" lvl="1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/>
                <a:cs typeface="Times New Roman"/>
              </a:rPr>
              <a:t>Plan comparator model</a:t>
            </a:r>
          </a:p>
          <a:p>
            <a:pPr marL="1384300" marR="55880" lvl="2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/>
                <a:cs typeface="Times New Roman"/>
              </a:rPr>
              <a:t>select the </a:t>
            </a:r>
            <a:r>
              <a:rPr lang="en-US" altLang="zh-CN" sz="2000" b="1" dirty="0">
                <a:latin typeface="Times New Roman"/>
                <a:cs typeface="Times New Roman"/>
              </a:rPr>
              <a:t>best</a:t>
            </a:r>
            <a:r>
              <a:rPr lang="en-US" altLang="zh-CN" sz="2000" dirty="0">
                <a:latin typeface="Times New Roman"/>
                <a:cs typeface="Times New Roman"/>
              </a:rPr>
              <a:t> plan from the candidates for answering 𝑄</a:t>
            </a:r>
          </a:p>
          <a:p>
            <a:pPr marL="927100" marR="55880" lvl="1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/>
                <a:cs typeface="Times New Roman"/>
              </a:rPr>
              <a:t>Model trainer</a:t>
            </a:r>
          </a:p>
          <a:p>
            <a:pPr marL="1384300" marR="55880" lvl="2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/>
                <a:cs typeface="Times New Roman"/>
              </a:rPr>
              <a:t>Using idle workers to collect the </a:t>
            </a:r>
            <a:r>
              <a:rPr lang="en-US" altLang="zh-CN" sz="2000" b="1" dirty="0">
                <a:latin typeface="Times New Roman"/>
                <a:cs typeface="Times New Roman"/>
              </a:rPr>
              <a:t>runtime</a:t>
            </a:r>
            <a:r>
              <a:rPr lang="en-US" altLang="zh-CN" sz="2000" dirty="0">
                <a:latin typeface="Times New Roman"/>
                <a:cs typeface="Times New Roman"/>
              </a:rPr>
              <a:t> latency </a:t>
            </a:r>
            <a:r>
              <a:rPr lang="en-US" altLang="zh-CN" sz="2000" b="1" dirty="0">
                <a:latin typeface="Times New Roman"/>
                <a:cs typeface="Times New Roman"/>
              </a:rPr>
              <a:t>information</a:t>
            </a:r>
            <a:r>
              <a:rPr lang="en-US" altLang="zh-CN" sz="2000" dirty="0">
                <a:latin typeface="Times New Roman"/>
                <a:cs typeface="Times New Roman"/>
              </a:rPr>
              <a:t>  and continuously </a:t>
            </a:r>
            <a:r>
              <a:rPr lang="en-US" altLang="zh-CN" sz="2000" b="1" dirty="0">
                <a:latin typeface="Times New Roman"/>
                <a:cs typeface="Times New Roman"/>
              </a:rPr>
              <a:t>trains</a:t>
            </a:r>
            <a:r>
              <a:rPr lang="en-US" altLang="zh-CN" sz="2000" dirty="0">
                <a:latin typeface="Times New Roman"/>
                <a:cs typeface="Times New Roman"/>
              </a:rPr>
              <a:t> the model </a:t>
            </a:r>
          </a:p>
          <a:p>
            <a:pPr marL="1384300" marR="55880" lvl="2" indent="-457200">
              <a:lnSpc>
                <a:spcPct val="150000"/>
              </a:lnSpc>
              <a:spcBef>
                <a:spcPts val="425"/>
              </a:spcBef>
              <a:buFont typeface="Wingdings" panose="05000000000000000000" pitchFamily="2" charset="2"/>
              <a:buChar char="Ø"/>
            </a:pPr>
            <a:endParaRPr lang="en-US" altLang="zh-CN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288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518266" y="203850"/>
            <a:ext cx="10673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rial Black" panose="020B0A04020102020204" pitchFamily="34" charset="0"/>
                <a:cs typeface="Times New Roman"/>
              </a:rPr>
              <a:t>Plan Comparator Model</a:t>
            </a:r>
            <a:endParaRPr lang="zh-CN" altLang="en-US" sz="4400" b="1" dirty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40F305-439D-BEE6-2826-CC1FE580ADA4}"/>
              </a:ext>
            </a:extLst>
          </p:cNvPr>
          <p:cNvSpPr/>
          <p:nvPr/>
        </p:nvSpPr>
        <p:spPr>
          <a:xfrm>
            <a:off x="-55418" y="1082573"/>
            <a:ext cx="12302836" cy="2872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7100" marR="55880" lvl="1" indent="-457200"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/>
                <a:cs typeface="Times New Roman"/>
              </a:rPr>
              <a:t>Plan</a:t>
            </a:r>
            <a:r>
              <a:rPr lang="zh-CN" altLang="en-US" sz="2800" b="1" dirty="0">
                <a:latin typeface="Times New Roman"/>
                <a:cs typeface="Times New Roman"/>
              </a:rPr>
              <a:t> </a:t>
            </a:r>
            <a:r>
              <a:rPr lang="en-US" altLang="zh-CN" sz="2800" b="1" dirty="0">
                <a:latin typeface="Times New Roman"/>
                <a:cs typeface="Times New Roman"/>
              </a:rPr>
              <a:t>Embedding</a:t>
            </a:r>
            <a:r>
              <a:rPr lang="zh-CN" altLang="en-US" sz="2800" b="1" dirty="0">
                <a:latin typeface="Times New Roman"/>
                <a:cs typeface="Times New Roman"/>
              </a:rPr>
              <a:t> </a:t>
            </a:r>
            <a:r>
              <a:rPr lang="en-US" altLang="zh-CN" sz="2800" b="1" dirty="0">
                <a:latin typeface="Times New Roman"/>
                <a:cs typeface="Times New Roman"/>
              </a:rPr>
              <a:t>Layers</a:t>
            </a:r>
          </a:p>
          <a:p>
            <a:pPr marL="1384300" marR="55880" lvl="2" indent="-457200"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Times New Roman"/>
                <a:cs typeface="Times New Roman"/>
              </a:rPr>
              <a:t>PlanEmb</a:t>
            </a:r>
            <a:r>
              <a:rPr lang="zh-CN" altLang="en-US" sz="2000" dirty="0">
                <a:latin typeface="Times New Roman"/>
                <a:cs typeface="Times New Roman"/>
              </a:rPr>
              <a:t>：</a:t>
            </a:r>
            <a:r>
              <a:rPr lang="en-US" altLang="zh-CN" sz="2000" dirty="0">
                <a:latin typeface="Times New Roman"/>
                <a:cs typeface="Times New Roman"/>
              </a:rPr>
              <a:t>Map</a:t>
            </a:r>
            <a:r>
              <a:rPr lang="zh-CN" altLang="en-US" sz="2000" dirty="0"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latin typeface="Times New Roman"/>
                <a:cs typeface="Times New Roman"/>
              </a:rPr>
              <a:t>plan from the original feature space to a one-dimensional embedding space</a:t>
            </a:r>
          </a:p>
          <a:p>
            <a:pPr marL="927100" marR="55880" lvl="1" indent="-457200"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/>
                <a:cs typeface="Times New Roman"/>
              </a:rPr>
              <a:t>Comparison</a:t>
            </a:r>
            <a:r>
              <a:rPr lang="zh-CN" altLang="en-US" sz="2800" b="1" dirty="0">
                <a:latin typeface="Times New Roman"/>
                <a:cs typeface="Times New Roman"/>
              </a:rPr>
              <a:t> </a:t>
            </a:r>
            <a:r>
              <a:rPr lang="en-US" altLang="zh-CN" sz="2800" b="1" dirty="0">
                <a:latin typeface="Times New Roman"/>
                <a:cs typeface="Times New Roman"/>
              </a:rPr>
              <a:t>Layer</a:t>
            </a:r>
          </a:p>
          <a:p>
            <a:pPr marL="1384300" marR="55880" lvl="2" indent="-457200"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Times New Roman"/>
                <a:cs typeface="Times New Roman"/>
              </a:rPr>
              <a:t>CmpPlan</a:t>
            </a:r>
            <a:r>
              <a:rPr lang="zh-CN" altLang="en-US" sz="2000" dirty="0">
                <a:latin typeface="Times New Roman"/>
                <a:cs typeface="Times New Roman"/>
              </a:rPr>
              <a:t>：</a:t>
            </a:r>
            <a:r>
              <a:rPr lang="en-US" altLang="zh-CN" sz="2000" dirty="0">
                <a:latin typeface="Times New Roman"/>
                <a:cs typeface="Times New Roman"/>
              </a:rPr>
              <a:t>learn via pairwise comparisons of plans with binary labels indicating which one is better for each pair</a:t>
            </a:r>
          </a:p>
          <a:p>
            <a:pPr marL="927100" marR="55880" lvl="1" indent="-457200"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/>
                <a:cs typeface="Times New Roman"/>
              </a:rPr>
              <a:t>Loss</a:t>
            </a:r>
            <a:r>
              <a:rPr lang="zh-CN" altLang="en-US" sz="2800" b="1" dirty="0">
                <a:latin typeface="Times New Roman"/>
                <a:cs typeface="Times New Roman"/>
              </a:rPr>
              <a:t> </a:t>
            </a:r>
            <a:r>
              <a:rPr lang="en-US" altLang="zh-CN" sz="2800" b="1" dirty="0">
                <a:latin typeface="Times New Roman"/>
                <a:cs typeface="Times New Roman"/>
              </a:rPr>
              <a:t>Function</a:t>
            </a:r>
          </a:p>
          <a:p>
            <a:pPr marL="1384300" marR="55880" lvl="2" indent="-457200">
              <a:spcBef>
                <a:spcPts val="425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/>
                <a:cs typeface="Times New Roman"/>
              </a:rPr>
              <a:t>maximize the likelihood of outputting the right order between any two plans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AA88BD-5217-CBB0-2524-1FDCE36A5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35" y="4070935"/>
            <a:ext cx="11575730" cy="278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0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22439</TotalTime>
  <Words>1524</Words>
  <Application>Microsoft Macintosh PowerPoint</Application>
  <PresentationFormat>宽屏</PresentationFormat>
  <Paragraphs>153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DengXian</vt:lpstr>
      <vt:lpstr>DengXian</vt:lpstr>
      <vt:lpstr>等线 Light</vt:lpstr>
      <vt:lpstr>Arial</vt:lpstr>
      <vt:lpstr>Arial Black</vt:lpstr>
      <vt:lpstr>Calibri</vt:lpstr>
      <vt:lpstr>Cambria Math</vt:lpstr>
      <vt:lpstr>Times New Roman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ting</dc:creator>
  <cp:lastModifiedBy>hu Lebron</cp:lastModifiedBy>
  <cp:revision>1111</cp:revision>
  <dcterms:created xsi:type="dcterms:W3CDTF">2021-05-27T01:14:23Z</dcterms:created>
  <dcterms:modified xsi:type="dcterms:W3CDTF">2023-09-17T14:50:25Z</dcterms:modified>
</cp:coreProperties>
</file>