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85" r:id="rId2"/>
    <p:sldId id="321" r:id="rId3"/>
    <p:sldId id="410" r:id="rId4"/>
    <p:sldId id="412" r:id="rId5"/>
    <p:sldId id="413" r:id="rId6"/>
    <p:sldId id="291" r:id="rId7"/>
    <p:sldId id="414" r:id="rId8"/>
    <p:sldId id="415" r:id="rId9"/>
    <p:sldId id="416" r:id="rId10"/>
    <p:sldId id="417" r:id="rId11"/>
    <p:sldId id="418" r:id="rId12"/>
    <p:sldId id="419" r:id="rId13"/>
    <p:sldId id="377" r:id="rId14"/>
    <p:sldId id="420" r:id="rId15"/>
    <p:sldId id="421" r:id="rId16"/>
    <p:sldId id="403" r:id="rId17"/>
    <p:sldId id="423" r:id="rId18"/>
    <p:sldId id="422" r:id="rId19"/>
    <p:sldId id="424" r:id="rId20"/>
    <p:sldId id="425" r:id="rId21"/>
    <p:sldId id="426" r:id="rId22"/>
    <p:sldId id="427" r:id="rId23"/>
    <p:sldId id="428" r:id="rId24"/>
    <p:sldId id="407" r:id="rId25"/>
    <p:sldId id="429" r:id="rId26"/>
    <p:sldId id="375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扬 翁" initials="思翁" lastIdx="1" clrIdx="0">
    <p:extLst>
      <p:ext uri="{19B8F6BF-5375-455C-9EA6-DF929625EA0E}">
        <p15:presenceInfo xmlns:p15="http://schemas.microsoft.com/office/powerpoint/2012/main" userId="de44da88a8092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C55A"/>
    <a:srgbClr val="FFFFFF"/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6" autoAdjust="0"/>
    <p:restoredTop sz="70409" autoAdjust="0"/>
  </p:normalViewPr>
  <p:slideViewPr>
    <p:cSldViewPr snapToGrid="0" showGuides="1">
      <p:cViewPr varScale="1">
        <p:scale>
          <a:sx n="87" d="100"/>
          <a:sy n="87" d="100"/>
        </p:scale>
        <p:origin x="2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22C38-9557-617F-DCD9-666518E45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942E5-F0D8-1539-5EA0-366447FC61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3659-F7E3-40DB-82D8-E925ABB2039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F6F3-0EB9-C9A5-6FAE-0B93FD274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6BCC6-A182-EE62-781F-7869FB8E5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A00C-0951-40A5-AD56-A2211874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17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2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36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44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0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77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96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93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1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96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8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12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36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COALESCE, </a:t>
            </a:r>
            <a:r>
              <a:rPr lang="zh-CN" altLang="en-US" dirty="0"/>
              <a:t>返回函数中出现的第一个非空值。这个</a:t>
            </a:r>
            <a:r>
              <a:rPr lang="en-US" altLang="zh-CN" dirty="0"/>
              <a:t>bug</a:t>
            </a:r>
            <a:r>
              <a:rPr lang="zh-CN" altLang="en-US" dirty="0"/>
              <a:t>的原因不在</a:t>
            </a:r>
            <a:r>
              <a:rPr lang="en-US" altLang="zh-CN" dirty="0"/>
              <a:t>invisible</a:t>
            </a:r>
            <a:r>
              <a:rPr lang="zh-CN" altLang="en-US" dirty="0"/>
              <a:t>而在</a:t>
            </a:r>
            <a:r>
              <a:rPr lang="en-US" altLang="zh-CN" dirty="0"/>
              <a:t>index</a:t>
            </a:r>
            <a:r>
              <a:rPr lang="zh-CN" altLang="en-US" dirty="0"/>
              <a:t>（类型转换</a:t>
            </a:r>
            <a:r>
              <a:rPr lang="en-US" altLang="zh-CN" dirty="0"/>
              <a:t>0.6-&gt;1</a:t>
            </a:r>
            <a:r>
              <a:rPr lang="zh-CN" altLang="en-US" dirty="0"/>
              <a:t>），</a:t>
            </a:r>
            <a:r>
              <a:rPr lang="en-US" altLang="zh-CN" dirty="0"/>
              <a:t>invisible</a:t>
            </a:r>
            <a:r>
              <a:rPr lang="zh-CN" altLang="en-US" dirty="0"/>
              <a:t>只是使得在不用</a:t>
            </a:r>
            <a:r>
              <a:rPr lang="en-US" altLang="zh-CN" dirty="0"/>
              <a:t>hint</a:t>
            </a:r>
            <a:r>
              <a:rPr lang="zh-CN" altLang="en-US" dirty="0"/>
              <a:t>的时候不会触发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86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93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47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123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9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8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5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8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4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2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8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0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045F059-EDB9-E0AC-27CE-9E06F9381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CBE250-184B-9DDD-7243-EB15C6ECA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47E3A-6E25-6F8E-BB4E-4CE32CD70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26900-E6A1-9B39-2EBC-F8ADFCDA9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12F397-B6C6-48F9-8A8D-5F9BC9594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B4099-93DC-20D5-6992-59BC50514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C3BE59-1626-EAA6-0E3F-2B4570A1D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002A53-81C2-9FD5-493A-9FC0634C5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8E819B-F702-F2EA-861D-20D1B16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781C-3245-E3A3-7DD4-B089D0A2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1B6B-3937-411A-16AC-06C723BE4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C821CC-94D6-E849-7974-0F0EDE4A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3673"/>
            <a:ext cx="12192000" cy="18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TQS 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STUDY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499461" y="1955145"/>
            <a:ext cx="631529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matching analysis is done to examine the correlation between the public bug list and the 17 bug types.</a:t>
            </a:r>
          </a:p>
          <a:p>
            <a:endParaRPr lang="en-US" altLang="zh-CN" sz="2800" dirty="0"/>
          </a:p>
          <a:p>
            <a:r>
              <a:rPr lang="en-US" altLang="zh-CN" sz="2800" dirty="0"/>
              <a:t>Three bug reports have no matched bug types, and a possible explanation is that they were submitted after paper submission.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324607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NimbusRomNo9L-Regu"/>
              </a:rPr>
              <a:t>Data Preprocessing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F56130-1501-B3D1-A29D-D4856BE36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725" y="1569308"/>
            <a:ext cx="4610999" cy="47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TQS 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STUDY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499461" y="1955145"/>
            <a:ext cx="63152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RQ.1 Join-related Bugs</a:t>
            </a:r>
          </a:p>
          <a:p>
            <a:endParaRPr lang="en-US" altLang="zh-CN" sz="2800" dirty="0"/>
          </a:p>
          <a:p>
            <a:r>
              <a:rPr lang="en-US" altLang="zh-CN" sz="2800" dirty="0"/>
              <a:t>10 of 15 unique bugs (67%), are related to join optimizations.</a:t>
            </a:r>
          </a:p>
          <a:p>
            <a:endParaRPr lang="en-US" altLang="zh-CN" sz="2800" dirty="0"/>
          </a:p>
          <a:p>
            <a:r>
              <a:rPr lang="en-US" altLang="zh-CN" sz="2800" dirty="0"/>
              <a:t>The rest of 5 bugs include at least one SUBQUERY clause.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unclear how TQS  constructs the ground-truth results for these cases.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324607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NimbusRomNo9L-Regu"/>
              </a:rPr>
              <a:t>Data Preprocessing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F56130-1501-B3D1-A29D-D4856BE36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725" y="1569308"/>
            <a:ext cx="4610999" cy="47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6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TQS 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STUDY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499461" y="1955145"/>
            <a:ext cx="11529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RQ.2 Bug Justifications</a:t>
            </a:r>
          </a:p>
          <a:p>
            <a:endParaRPr lang="en-US" altLang="zh-CN" sz="2800" dirty="0"/>
          </a:p>
          <a:p>
            <a:r>
              <a:rPr lang="en-US" altLang="zh-CN" sz="2400" dirty="0"/>
              <a:t>All 10 join-related bugs and 14 of 15 unique bugs were reported in the same manner, by demonstrating that </a:t>
            </a:r>
            <a:r>
              <a:rPr lang="en-US" altLang="zh-CN" sz="2400" b="1" dirty="0"/>
              <a:t>different query plans </a:t>
            </a:r>
            <a:r>
              <a:rPr lang="en-US" altLang="zh-CN" sz="2400" dirty="0"/>
              <a:t>of the same query compute </a:t>
            </a:r>
            <a:r>
              <a:rPr lang="en-US" altLang="zh-CN" sz="2400" b="1" dirty="0"/>
              <a:t>inconsistent results</a:t>
            </a:r>
            <a:r>
              <a:rPr lang="en-US" altLang="zh-CN" sz="24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324607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NimbusRomNo9L-Regu"/>
              </a:rPr>
              <a:t>Data Preprocessing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D28E67-3EE6-13F8-310B-4D29859E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98" y="4032291"/>
            <a:ext cx="7580870" cy="26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2663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APPROACH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F8D71B-5330-04A8-0893-17BBD3577F06}"/>
              </a:ext>
            </a:extLst>
          </p:cNvPr>
          <p:cNvSpPr txBox="1"/>
          <p:nvPr/>
        </p:nvSpPr>
        <p:spPr>
          <a:xfrm>
            <a:off x="826129" y="1489080"/>
            <a:ext cx="104306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We term </a:t>
            </a:r>
            <a:r>
              <a:rPr lang="en-US" altLang="zh-CN" sz="2800" i="1" dirty="0">
                <a:latin typeface="NimbusRomNo9L-Regu"/>
              </a:rPr>
              <a:t>Differential Query Plans </a:t>
            </a:r>
            <a:r>
              <a:rPr lang="en-US" altLang="zh-CN" sz="2800" dirty="0">
                <a:latin typeface="NimbusRomNo9L-Regu"/>
              </a:rPr>
              <a:t>(DQP) testing, to find bugs in join optimizations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Our core idea is to find bugs by comparing the results of the same query while enforcing </a:t>
            </a:r>
            <a:r>
              <a:rPr lang="en-US" altLang="zh-CN" sz="2800" b="1" dirty="0">
                <a:latin typeface="NimbusRomNo9L-Regu"/>
              </a:rPr>
              <a:t>different query plans </a:t>
            </a:r>
            <a:r>
              <a:rPr lang="en-US" altLang="zh-CN" sz="2800" dirty="0">
                <a:latin typeface="NimbusRomNo9L-Regu"/>
              </a:rPr>
              <a:t>for it.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5B87E1-F4EE-AB6A-CF6C-9E7AB935C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422" y="3735849"/>
            <a:ext cx="7642182" cy="280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6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2663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APPROACH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F8D71B-5330-04A8-0893-17BBD3577F06}"/>
              </a:ext>
            </a:extLst>
          </p:cNvPr>
          <p:cNvSpPr txBox="1"/>
          <p:nvPr/>
        </p:nvSpPr>
        <p:spPr>
          <a:xfrm>
            <a:off x="826129" y="1489080"/>
            <a:ext cx="1090661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NimbusRomNo9L-Regu"/>
              </a:rPr>
              <a:t>Database State Generation: DQP can be paired with any database state generation method. (implemented in </a:t>
            </a:r>
            <a:r>
              <a:rPr lang="en-US" altLang="zh-CN" sz="2400" dirty="0" err="1">
                <a:latin typeface="NimbusRomNo9L-Regu"/>
              </a:rPr>
              <a:t>SQLancer</a:t>
            </a:r>
            <a:r>
              <a:rPr lang="en-US" altLang="zh-CN" sz="2400" dirty="0">
                <a:latin typeface="NimbusRomNo9L-Regu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NimbusRomNo9L-Regu"/>
              </a:rPr>
              <a:t>Query Generation: DQP can, in principle,  be paired with any of query generation methods. (implemented in </a:t>
            </a:r>
            <a:r>
              <a:rPr lang="en-US" altLang="zh-CN" sz="2400" dirty="0" err="1">
                <a:latin typeface="NimbusRomNo9L-Regu"/>
              </a:rPr>
              <a:t>SQLancer</a:t>
            </a:r>
            <a:r>
              <a:rPr lang="en-US" altLang="zh-CN" sz="2400" dirty="0">
                <a:latin typeface="NimbusRomNo9L-Regu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Query Plan Enforcement: DQP attempts to force the DBMS to derive </a:t>
            </a:r>
            <a:r>
              <a:rPr lang="en-US" altLang="zh-CN" sz="2800" b="1" dirty="0">
                <a:latin typeface="NimbusRomNo9L-Regu"/>
              </a:rPr>
              <a:t>an alternative query plan </a:t>
            </a:r>
            <a:r>
              <a:rPr lang="en-US" altLang="zh-CN" sz="2800" dirty="0">
                <a:latin typeface="NimbusRomNo9L-Regu"/>
              </a:rPr>
              <a:t>P′ for the same query with query hints and system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Result Validation: DQP </a:t>
            </a:r>
            <a:r>
              <a:rPr lang="en-US" altLang="zh-CN" sz="2800" b="1" dirty="0">
                <a:latin typeface="NimbusRomNo9L-Regu"/>
              </a:rPr>
              <a:t>compares the results </a:t>
            </a:r>
            <a:r>
              <a:rPr lang="en-US" altLang="zh-CN" sz="2800" dirty="0">
                <a:latin typeface="NimbusRomNo9L-Regu"/>
              </a:rPr>
              <a:t>of different plans.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9EC5C-FB84-5E82-88D0-2F81ED6E5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442" y="4652404"/>
            <a:ext cx="5878512" cy="215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93715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MPLEMENTATION</a:t>
            </a:r>
            <a:endParaRPr lang="zh-CN" altLang="en-US" sz="24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F8D71B-5330-04A8-0893-17BBD3577F06}"/>
              </a:ext>
            </a:extLst>
          </p:cNvPr>
          <p:cNvSpPr txBox="1"/>
          <p:nvPr/>
        </p:nvSpPr>
        <p:spPr>
          <a:xfrm>
            <a:off x="782880" y="1870175"/>
            <a:ext cx="107768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b="1" dirty="0">
                <a:latin typeface="NimbusRomNo9L-Regu"/>
              </a:rPr>
              <a:t>Query hints.</a:t>
            </a:r>
            <a:r>
              <a:rPr lang="en-US" altLang="zh-CN" sz="2800" dirty="0">
                <a:latin typeface="NimbusRomNo9L-Regu"/>
              </a:rPr>
              <a:t> For the query hints that require table or column names, we randomly generate such names based on the query.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>
                <a:latin typeface="NimbusRomNo9L-Regu"/>
              </a:rPr>
              <a:t>System variables. </a:t>
            </a:r>
            <a:r>
              <a:rPr lang="en-US" altLang="zh-CN" sz="2800" dirty="0">
                <a:latin typeface="NimbusRomNo9L-Regu"/>
              </a:rPr>
              <a:t>DQP  executes a SET statement with the query to configure the system variable to enforce a different  query plan.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>
                <a:latin typeface="NimbusRomNo9L-Regu"/>
              </a:rPr>
              <a:t>Efficiency consideration. </a:t>
            </a:r>
            <a:r>
              <a:rPr lang="en-US" altLang="zh-CN" sz="2800" dirty="0">
                <a:latin typeface="NimbusRomNo9L-Regu"/>
              </a:rPr>
              <a:t>For testing efficiency, we enforce multiple query plans {P′, P′′, ...} by  enumerating all possible query hints and values of the system variable in an iteration.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Hints and values are finite and small in number, e.g. 32 hints and 26 options in MySQL.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B470-30B7-3C3E-1EEB-A03C0ECE3F09}"/>
              </a:ext>
            </a:extLst>
          </p:cNvPr>
          <p:cNvSpPr txBox="1"/>
          <p:nvPr/>
        </p:nvSpPr>
        <p:spPr>
          <a:xfrm>
            <a:off x="633952" y="1169969"/>
            <a:ext cx="391333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NimbusRomNo9L-Regu"/>
              </a:rPr>
              <a:t>Query Plan Enforcement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8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0" y="1169969"/>
            <a:ext cx="172001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Questions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10517431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Q.1 Bug Reproduction. </a:t>
            </a:r>
            <a:r>
              <a:rPr lang="en-US" altLang="zh-CN" sz="2800" dirty="0">
                <a:latin typeface="NimbusRomNo9L-Regu"/>
              </a:rPr>
              <a:t>Can DQP find the bugs found by TQS?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Q.2 New Bugs. </a:t>
            </a:r>
            <a:r>
              <a:rPr lang="en-US" altLang="zh-CN" sz="2800" dirty="0">
                <a:latin typeface="NimbusRomNo9L-Regu"/>
              </a:rPr>
              <a:t>Can DQP find previously unknown bugs?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Q.3 Bug-finding Efficiency. </a:t>
            </a:r>
            <a:r>
              <a:rPr lang="en-US" altLang="zh-CN" sz="2800" dirty="0">
                <a:latin typeface="NimbusRomNo9L-Regu"/>
              </a:rPr>
              <a:t>How efficiently can DQP find bugs?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Q.4 Bug-finding Effectiveness. </a:t>
            </a:r>
            <a:r>
              <a:rPr lang="en-US" altLang="zh-CN" sz="2800" dirty="0">
                <a:latin typeface="NimbusRomNo9L-Regu"/>
              </a:rPr>
              <a:t>How effective is DQP compared to other test oracles for  finding logic bugs?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Q.5 Coverage. </a:t>
            </a:r>
            <a:r>
              <a:rPr lang="en-US" altLang="zh-CN" sz="2800" dirty="0">
                <a:latin typeface="NimbusRomNo9L-Regu"/>
              </a:rPr>
              <a:t>To what extent does DQP cover query optimizers?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20A69-3B14-B12F-88C8-615A000067A8}"/>
              </a:ext>
            </a:extLst>
          </p:cNvPr>
          <p:cNvSpPr txBox="1"/>
          <p:nvPr/>
        </p:nvSpPr>
        <p:spPr>
          <a:xfrm>
            <a:off x="633169" y="4663262"/>
            <a:ext cx="233863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Tested DBMS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DBF48F-AB2C-EA46-A02E-1E5A143A08F7}"/>
              </a:ext>
            </a:extLst>
          </p:cNvPr>
          <p:cNvSpPr txBox="1"/>
          <p:nvPr/>
        </p:nvSpPr>
        <p:spPr>
          <a:xfrm>
            <a:off x="633168" y="5127401"/>
            <a:ext cx="10517431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Q.3 </a:t>
            </a:r>
            <a:r>
              <a:rPr lang="en-US" altLang="zh-CN" sz="2800" dirty="0">
                <a:latin typeface="NimbusRomNo9L-Regu"/>
              </a:rPr>
              <a:t>MySQL: 8.0.28, MariaDB:  10.8.2, </a:t>
            </a:r>
            <a:r>
              <a:rPr lang="en-US" altLang="zh-CN" sz="2800" dirty="0" err="1">
                <a:latin typeface="NimbusRomNo9L-Regu"/>
              </a:rPr>
              <a:t>TiDB</a:t>
            </a:r>
            <a:r>
              <a:rPr lang="en-US" altLang="zh-CN" sz="2800" dirty="0">
                <a:latin typeface="NimbusRomNo9L-Regu"/>
              </a:rPr>
              <a:t>: 5.4.0(as TQS)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Others. </a:t>
            </a:r>
            <a:r>
              <a:rPr lang="en-US" altLang="zh-CN" sz="2800" dirty="0">
                <a:latin typeface="NimbusRomNo9L-Regu"/>
              </a:rPr>
              <a:t>MySQL: 8.1.0, MariaDB: 11.1.2, </a:t>
            </a:r>
            <a:r>
              <a:rPr lang="en-US" altLang="zh-CN" sz="2800" dirty="0" err="1">
                <a:latin typeface="NimbusRomNo9L-Regu"/>
              </a:rPr>
              <a:t>TiDB</a:t>
            </a:r>
            <a:r>
              <a:rPr lang="en-US" altLang="zh-CN" sz="2800" dirty="0">
                <a:latin typeface="NimbusRomNo9L-Regu"/>
              </a:rPr>
              <a:t>: 7.4.0(latest)</a:t>
            </a:r>
          </a:p>
        </p:txBody>
      </p:sp>
    </p:spTree>
    <p:extLst>
      <p:ext uri="{BB962C8B-B14F-4D97-AF65-F5344CB8AC3E}">
        <p14:creationId xmlns:p14="http://schemas.microsoft.com/office/powerpoint/2010/main" val="398340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0" y="1169969"/>
            <a:ext cx="269619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Bug Reproduction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10517431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14 of 15 unique bugs, and all 10 join-related bugs found by TQS can be detected by DQP.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A2DDD4-32C3-126F-FBFB-47334B9E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17" y="3673817"/>
            <a:ext cx="9138480" cy="23722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3ADEBA-2F42-0D15-1BCC-68C8D3CC2DDC}"/>
              </a:ext>
            </a:extLst>
          </p:cNvPr>
          <p:cNvSpPr txBox="1"/>
          <p:nvPr/>
        </p:nvSpPr>
        <p:spPr>
          <a:xfrm>
            <a:off x="3431060" y="6046026"/>
            <a:ext cx="51321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NimbusRomNo9L-Regu"/>
              </a:rPr>
              <a:t>The only one bug TQS found but DQP not found.</a:t>
            </a:r>
          </a:p>
        </p:txBody>
      </p:sp>
    </p:spTree>
    <p:extLst>
      <p:ext uri="{BB962C8B-B14F-4D97-AF65-F5344CB8AC3E}">
        <p14:creationId xmlns:p14="http://schemas.microsoft.com/office/powerpoint/2010/main" val="67199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0" y="1169969"/>
            <a:ext cx="155937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New Bugs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4989155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The results show that </a:t>
            </a:r>
            <a:r>
              <a:rPr lang="en-US" altLang="zh-CN" sz="2800" b="1" dirty="0">
                <a:latin typeface="NimbusRomNo9L-Regu"/>
              </a:rPr>
              <a:t>join</a:t>
            </a:r>
            <a:r>
              <a:rPr lang="en-US" altLang="zh-CN" sz="2800" dirty="0">
                <a:latin typeface="NimbusRomNo9L-Regu"/>
              </a:rPr>
              <a:t> optimizations are more </a:t>
            </a:r>
            <a:r>
              <a:rPr lang="en-US" altLang="zh-CN" sz="2800" b="1" dirty="0">
                <a:latin typeface="NimbusRomNo9L-Regu"/>
              </a:rPr>
              <a:t>buggy</a:t>
            </a:r>
            <a:r>
              <a:rPr lang="en-US" altLang="zh-CN" sz="2800" dirty="0">
                <a:latin typeface="NimbusRomNo9L-Regu"/>
              </a:rPr>
              <a:t> than other query optimizations, and TQS overlooked our found bugs in join optimizations.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10/21 logic bugs are found by setting system variables, while others are found by hints.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517B57-0D83-816B-C41A-F8D81A461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459" y="700595"/>
            <a:ext cx="4372084" cy="59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90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0" y="1169969"/>
            <a:ext cx="295568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Bug-finding Efficiency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10895685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NimbusRomNo9L-Regu"/>
              </a:rPr>
              <a:t>SQLancer+DQP</a:t>
            </a:r>
            <a:r>
              <a:rPr lang="en-US" altLang="zh-CN" sz="2800" dirty="0">
                <a:latin typeface="NimbusRomNo9L-Regu"/>
              </a:rPr>
              <a:t> found 216 </a:t>
            </a:r>
            <a:r>
              <a:rPr lang="en-US" altLang="zh-CN" sz="2800" b="1" dirty="0">
                <a:latin typeface="NimbusRomNo9L-Regu"/>
              </a:rPr>
              <a:t>bug-inducing test cases </a:t>
            </a:r>
            <a:r>
              <a:rPr lang="en-US" altLang="zh-CN" sz="2800" dirty="0">
                <a:latin typeface="NimbusRomNo9L-Regu"/>
              </a:rPr>
              <a:t>in 24 hours in MySQL, MariaDB, and </a:t>
            </a:r>
            <a:r>
              <a:rPr lang="en-US" altLang="zh-CN" sz="2800" dirty="0" err="1">
                <a:latin typeface="NimbusRomNo9L-Regu"/>
              </a:rPr>
              <a:t>TiDB</a:t>
            </a:r>
            <a:r>
              <a:rPr lang="en-US" altLang="zh-CN" sz="2800" dirty="0">
                <a:latin typeface="NimbusRomNo9L-Regu"/>
              </a:rPr>
              <a:t>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8E4BE1-AA02-9428-04C6-BD32B1789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78" y="2866021"/>
            <a:ext cx="4556946" cy="2378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D1602C-0131-4B13-14CA-E09DA8DFF9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177"/>
          <a:stretch/>
        </p:blipFill>
        <p:spPr>
          <a:xfrm>
            <a:off x="5041187" y="2866021"/>
            <a:ext cx="6792835" cy="20309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B4F69C-6352-1507-5BFF-0B544B51B9E9}"/>
              </a:ext>
            </a:extLst>
          </p:cNvPr>
          <p:cNvSpPr txBox="1"/>
          <p:nvPr/>
        </p:nvSpPr>
        <p:spPr>
          <a:xfrm>
            <a:off x="5390118" y="5085879"/>
            <a:ext cx="6443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t is challenging to make a fair comparison </a:t>
            </a:r>
            <a:r>
              <a:rPr lang="en-US" altLang="zh-CN" dirty="0"/>
              <a:t>with TQS</a:t>
            </a:r>
            <a:r>
              <a:rPr lang="zh-CN" altLang="en-US" dirty="0"/>
              <a:t>, due to the aforementioned unavailability of its source code, and because some experimental configurations are unclear.</a:t>
            </a:r>
          </a:p>
        </p:txBody>
      </p:sp>
    </p:spTree>
    <p:extLst>
      <p:ext uri="{BB962C8B-B14F-4D97-AF65-F5344CB8AC3E}">
        <p14:creationId xmlns:p14="http://schemas.microsoft.com/office/powerpoint/2010/main" val="79066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7529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 key feature of relational Database Management Systems (DBMSs) is to join data in multiple tables using a JOIN.</a:t>
            </a:r>
          </a:p>
          <a:p>
            <a:endParaRPr lang="en-US" altLang="zh-CN" sz="2400" dirty="0"/>
          </a:p>
          <a:p>
            <a:r>
              <a:rPr lang="en-US" altLang="zh-CN" sz="2400" dirty="0"/>
              <a:t>Given the complexity of such optimizations, query optimizers might apply a  semantically </a:t>
            </a:r>
            <a:r>
              <a:rPr lang="en-US" altLang="zh-CN" sz="2400" b="1" dirty="0"/>
              <a:t>incorrect optimization</a:t>
            </a:r>
            <a:r>
              <a:rPr lang="en-US" altLang="zh-CN" sz="2400" dirty="0"/>
              <a:t>, which could result in </a:t>
            </a:r>
            <a:r>
              <a:rPr lang="en-US" altLang="zh-CN" sz="2400" b="1" dirty="0"/>
              <a:t>incorrect results </a:t>
            </a:r>
            <a:r>
              <a:rPr lang="en-US" altLang="zh-CN" sz="2400" dirty="0"/>
              <a:t>being produced.</a:t>
            </a:r>
          </a:p>
        </p:txBody>
      </p:sp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0" y="1169969"/>
            <a:ext cx="357352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Bug-finding Effectiveness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10895685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Other SOTA methods, </a:t>
            </a:r>
            <a:r>
              <a:rPr lang="en-US" altLang="zh-CN" sz="2800" dirty="0" err="1">
                <a:latin typeface="NimbusRomNo9L-Regu"/>
              </a:rPr>
              <a:t>NoREC</a:t>
            </a:r>
            <a:r>
              <a:rPr lang="en-US" altLang="zh-CN" sz="2800" dirty="0">
                <a:latin typeface="NimbusRomNo9L-Regu"/>
              </a:rPr>
              <a:t> and TLP, cannot find 17 of 21 logic bugs found by DQP.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10/17 are caused by different </a:t>
            </a:r>
            <a:r>
              <a:rPr lang="en-US" altLang="zh-CN" sz="2800" b="1" dirty="0">
                <a:latin typeface="NimbusRomNo9L-Regu"/>
              </a:rPr>
              <a:t>plans</a:t>
            </a:r>
            <a:r>
              <a:rPr lang="en-US" altLang="zh-CN" sz="2800" dirty="0">
                <a:latin typeface="NimbusRomNo9L-Regu"/>
              </a:rPr>
              <a:t> these methods cannot generate.(System variables)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7/17 are caused by the </a:t>
            </a:r>
            <a:r>
              <a:rPr lang="en-US" altLang="zh-CN" sz="2800" b="1" dirty="0">
                <a:latin typeface="NimbusRomNo9L-Regu"/>
              </a:rPr>
              <a:t>clauses</a:t>
            </a:r>
            <a:r>
              <a:rPr lang="en-US" altLang="zh-CN" sz="2800" dirty="0">
                <a:latin typeface="NimbusRomNo9L-Regu"/>
              </a:rPr>
              <a:t> these methods cannot generate.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BF358E-0AED-6D92-31AC-BB49A06B2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773" y="4265321"/>
            <a:ext cx="4158077" cy="2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7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0" y="1169969"/>
            <a:ext cx="141109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Coverage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10982182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Join coverage: The join operator is </a:t>
            </a:r>
            <a:r>
              <a:rPr lang="en-US" altLang="zh-CN" sz="2800" b="1" dirty="0">
                <a:latin typeface="NimbusRomNo9L-Regu"/>
              </a:rPr>
              <a:t>not fully covered </a:t>
            </a:r>
            <a:r>
              <a:rPr lang="en-US" altLang="zh-CN" sz="2800" dirty="0">
                <a:latin typeface="NimbusRomNo9L-Regu"/>
              </a:rPr>
              <a:t>by DQP, since it requires specific expressions in queries. We have </a:t>
            </a:r>
            <a:r>
              <a:rPr lang="en-US" altLang="zh-CN" sz="2800" b="1" dirty="0">
                <a:latin typeface="NimbusRomNo9L-Regu"/>
              </a:rPr>
              <a:t>not found any hint or variable</a:t>
            </a:r>
            <a:r>
              <a:rPr lang="en-US" altLang="zh-CN" sz="2800" dirty="0">
                <a:latin typeface="NimbusRomNo9L-Regu"/>
              </a:rPr>
              <a:t> that directly enforces the other three join operators.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82B80B-B16B-5243-A63B-38788A989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860" y="3429000"/>
            <a:ext cx="5277376" cy="27457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80A695-139E-A073-3AE2-177DB2BFE9A9}"/>
              </a:ext>
            </a:extLst>
          </p:cNvPr>
          <p:cNvSpPr txBox="1"/>
          <p:nvPr/>
        </p:nvSpPr>
        <p:spPr>
          <a:xfrm>
            <a:off x="633169" y="3497117"/>
            <a:ext cx="6119799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Code coverage: We measured only the code coverage of query optimization, which is 22.2%, 27.7% and 36.1% for three DBMSs. The coverage appears  to be </a:t>
            </a:r>
            <a:r>
              <a:rPr lang="en-US" altLang="zh-CN" sz="2800" b="1" dirty="0">
                <a:latin typeface="NimbusRomNo9L-Regu"/>
              </a:rPr>
              <a:t>low</a:t>
            </a:r>
            <a:r>
              <a:rPr lang="en-US" altLang="zh-CN" sz="2800" dirty="0">
                <a:latin typeface="NimbusRomNo9L-Regu"/>
              </a:rPr>
              <a:t> because we </a:t>
            </a:r>
            <a:r>
              <a:rPr lang="en-US" altLang="zh-CN" sz="2800" b="1" dirty="0">
                <a:latin typeface="NimbusRomNo9L-Regu"/>
              </a:rPr>
              <a:t>cannot enumerate all </a:t>
            </a:r>
            <a:r>
              <a:rPr lang="en-US" altLang="zh-CN" sz="2800" dirty="0">
                <a:latin typeface="NimbusRomNo9L-Regu"/>
              </a:rPr>
              <a:t>possible query plans.</a:t>
            </a:r>
          </a:p>
        </p:txBody>
      </p:sp>
    </p:spTree>
    <p:extLst>
      <p:ext uri="{BB962C8B-B14F-4D97-AF65-F5344CB8AC3E}">
        <p14:creationId xmlns:p14="http://schemas.microsoft.com/office/powerpoint/2010/main" val="17860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DISCUSSION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4734" y="1303307"/>
            <a:ext cx="194243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Bug diversity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953" y="1941958"/>
            <a:ext cx="10982182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The found bugs can affect </a:t>
            </a:r>
            <a:r>
              <a:rPr lang="en-US" altLang="zh-CN" sz="2800" b="1" dirty="0">
                <a:latin typeface="NimbusRomNo9L-Regu"/>
              </a:rPr>
              <a:t>a variety of different queries</a:t>
            </a:r>
            <a:r>
              <a:rPr lang="en-US" altLang="zh-CN" sz="2800" dirty="0">
                <a:latin typeface="NimbusRomNo9L-Regu"/>
              </a:rPr>
              <a:t>. The bugs were typically due to incorrect optimizations, such as the incorrect index optimization.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4BCDA1-C952-669D-D956-BDC7C641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86" y="4009252"/>
            <a:ext cx="8677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0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DISCUSSION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0" y="1169969"/>
            <a:ext cx="229460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Path to adoption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950" y="1631634"/>
            <a:ext cx="10982182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A </a:t>
            </a:r>
            <a:r>
              <a:rPr lang="en-US" altLang="zh-CN" sz="2800" b="1" dirty="0">
                <a:latin typeface="NimbusRomNo9L-Regu"/>
              </a:rPr>
              <a:t>simple</a:t>
            </a:r>
            <a:r>
              <a:rPr lang="en-US" altLang="zh-CN" sz="2800" dirty="0">
                <a:latin typeface="NimbusRomNo9L-Regu"/>
              </a:rPr>
              <a:t> testing approach has the potential for </a:t>
            </a:r>
            <a:r>
              <a:rPr lang="en-US" altLang="zh-CN" sz="2800" b="1" dirty="0">
                <a:latin typeface="NimbusRomNo9L-Regu"/>
              </a:rPr>
              <a:t>wide adoption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easy to understand.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no need for internal execution information or understand the result.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in less than 100 lines of Java code per DBMS.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can be paired with existing databases and query generators.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A1177E-1CA0-E674-6B50-2C7AEF38CD0E}"/>
              </a:ext>
            </a:extLst>
          </p:cNvPr>
          <p:cNvSpPr txBox="1"/>
          <p:nvPr/>
        </p:nvSpPr>
        <p:spPr>
          <a:xfrm>
            <a:off x="633950" y="3959205"/>
            <a:ext cx="343142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Contribution and novelty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FB0463-058C-3A48-FB95-36353D1C2441}"/>
              </a:ext>
            </a:extLst>
          </p:cNvPr>
          <p:cNvSpPr txBox="1"/>
          <p:nvPr/>
        </p:nvSpPr>
        <p:spPr>
          <a:xfrm>
            <a:off x="633950" y="4332372"/>
            <a:ext cx="10982182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Our core contribution is the insight that , in a testing context, </a:t>
            </a:r>
            <a:r>
              <a:rPr lang="en-US" altLang="zh-CN" sz="2800" b="1" dirty="0">
                <a:latin typeface="NimbusRomNo9L-Regu"/>
              </a:rPr>
              <a:t>simple, practical </a:t>
            </a:r>
            <a:r>
              <a:rPr lang="en-US" altLang="zh-CN" sz="2800" dirty="0">
                <a:latin typeface="NimbusRomNo9L-Regu"/>
              </a:rPr>
              <a:t>approaches provide significant benefits over </a:t>
            </a:r>
            <a:r>
              <a:rPr lang="en-US" altLang="zh-CN" sz="2800" b="1" dirty="0">
                <a:latin typeface="NimbusRomNo9L-Regu"/>
              </a:rPr>
              <a:t>complex, but conceptually</a:t>
            </a:r>
            <a:r>
              <a:rPr lang="en-US" altLang="zh-CN" sz="2800" dirty="0">
                <a:latin typeface="NimbusRomNo9L-Regu"/>
              </a:rPr>
              <a:t> appealing ones.</a:t>
            </a:r>
          </a:p>
        </p:txBody>
      </p:sp>
    </p:spTree>
    <p:extLst>
      <p:ext uri="{BB962C8B-B14F-4D97-AF65-F5344CB8AC3E}">
        <p14:creationId xmlns:p14="http://schemas.microsoft.com/office/powerpoint/2010/main" val="5517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459747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DISCUSSION – </a:t>
            </a:r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ABOUT 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TQS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303307"/>
            <a:ext cx="341051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Inconsistent bug number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76AFAE-B3C0-6C4D-37FC-3798EAC0785F}"/>
              </a:ext>
            </a:extLst>
          </p:cNvPr>
          <p:cNvSpPr txBox="1"/>
          <p:nvPr/>
        </p:nvSpPr>
        <p:spPr>
          <a:xfrm>
            <a:off x="633953" y="1764972"/>
            <a:ext cx="10982182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We suspect that the authors confused terminology by referring to bug-inducing test </a:t>
            </a:r>
            <a:r>
              <a:rPr lang="en-US" altLang="zh-CN" sz="2800" b="1" dirty="0">
                <a:latin typeface="NimbusRomNo9L-Regu"/>
              </a:rPr>
              <a:t>cases</a:t>
            </a:r>
            <a:r>
              <a:rPr lang="en-US" altLang="zh-CN" sz="2800" dirty="0">
                <a:latin typeface="NimbusRomNo9L-Regu"/>
              </a:rPr>
              <a:t> as “</a:t>
            </a:r>
            <a:r>
              <a:rPr lang="en-US" altLang="zh-CN" sz="2800" b="1" dirty="0">
                <a:latin typeface="NimbusRomNo9L-Regu"/>
              </a:rPr>
              <a:t>bugs</a:t>
            </a:r>
            <a:r>
              <a:rPr lang="en-US" altLang="zh-CN" sz="2800" dirty="0">
                <a:latin typeface="NimbusRomNo9L-Regu"/>
              </a:rPr>
              <a:t>” and </a:t>
            </a:r>
            <a:r>
              <a:rPr lang="en-US" altLang="zh-CN" sz="2800" b="1" dirty="0">
                <a:latin typeface="NimbusRomNo9L-Regu"/>
              </a:rPr>
              <a:t>unique bugs </a:t>
            </a:r>
            <a:r>
              <a:rPr lang="en-US" altLang="zh-CN" sz="2800" dirty="0">
                <a:latin typeface="NimbusRomNo9L-Regu"/>
              </a:rPr>
              <a:t>as  “</a:t>
            </a:r>
            <a:r>
              <a:rPr lang="en-US" altLang="zh-CN" sz="2800" b="1" dirty="0">
                <a:latin typeface="NimbusRomNo9L-Regu"/>
              </a:rPr>
              <a:t>bug kinds”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We acknowledge that </a:t>
            </a:r>
            <a:r>
              <a:rPr lang="en-US" altLang="zh-CN" sz="2800" b="1" dirty="0">
                <a:latin typeface="NimbusRomNo9L-Regu"/>
              </a:rPr>
              <a:t>bug deduplication </a:t>
            </a:r>
            <a:r>
              <a:rPr lang="en-US" altLang="zh-CN" sz="2800" dirty="0">
                <a:latin typeface="NimbusRomNo9L-Regu"/>
              </a:rPr>
              <a:t>is an </a:t>
            </a:r>
            <a:r>
              <a:rPr lang="en-US" altLang="zh-CN" sz="2800" b="1" dirty="0">
                <a:latin typeface="NimbusRomNo9L-Regu"/>
              </a:rPr>
              <a:t>open</a:t>
            </a:r>
            <a:r>
              <a:rPr lang="en-US" altLang="zh-CN" sz="2800" dirty="0">
                <a:latin typeface="NimbusRomNo9L-Regu"/>
              </a:rPr>
              <a:t> problem, and we also observed duplicate issues being counted as bugs in other work.</a:t>
            </a:r>
          </a:p>
        </p:txBody>
      </p:sp>
    </p:spTree>
    <p:extLst>
      <p:ext uri="{BB962C8B-B14F-4D97-AF65-F5344CB8AC3E}">
        <p14:creationId xmlns:p14="http://schemas.microsoft.com/office/powerpoint/2010/main" val="379830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459747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DISCUSSION – </a:t>
            </a:r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ABOUT 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TQS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ECE3FD-10FF-DE50-2EB0-FEF140AF4385}"/>
              </a:ext>
            </a:extLst>
          </p:cNvPr>
          <p:cNvSpPr txBox="1"/>
          <p:nvPr/>
        </p:nvSpPr>
        <p:spPr>
          <a:xfrm>
            <a:off x="633953" y="1303307"/>
            <a:ext cx="397321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Unavailable TQS source code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0AF4DF-B93F-4F47-44D0-4D4EF624AE9B}"/>
              </a:ext>
            </a:extLst>
          </p:cNvPr>
          <p:cNvSpPr txBox="1"/>
          <p:nvPr/>
        </p:nvSpPr>
        <p:spPr>
          <a:xfrm>
            <a:off x="633954" y="1941958"/>
            <a:ext cx="10982182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The authors of TQS have </a:t>
            </a:r>
            <a:r>
              <a:rPr lang="en-US" altLang="zh-CN" sz="2800" b="1" dirty="0">
                <a:latin typeface="NimbusRomNo9L-Regu"/>
              </a:rPr>
              <a:t>not released its source code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The authors replied that the source code was not ready for release.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The repository of demonstration tool lacks the core approach implementation of TQS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It is challenging to re-implement TQS  as it consists of complex steps.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It is not clear what </a:t>
            </a:r>
            <a:r>
              <a:rPr lang="en-US" altLang="zh-CN" sz="2800" b="1" dirty="0">
                <a:latin typeface="NimbusRomNo9L-Regu"/>
              </a:rPr>
              <a:t>concrete method </a:t>
            </a:r>
            <a:r>
              <a:rPr lang="en-US" altLang="zh-CN" sz="2800" dirty="0">
                <a:latin typeface="NimbusRomNo9L-Regu"/>
              </a:rPr>
              <a:t>they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While it is understandable that these are not described in the paper, it </a:t>
            </a:r>
            <a:r>
              <a:rPr lang="en-US" altLang="zh-CN" sz="2800" b="1" dirty="0">
                <a:latin typeface="NimbusRomNo9L-Regu"/>
              </a:rPr>
              <a:t>prevented</a:t>
            </a:r>
            <a:r>
              <a:rPr lang="en-US" altLang="zh-CN" sz="2800" dirty="0">
                <a:latin typeface="NimbusRomNo9L-Regu"/>
              </a:rPr>
              <a:t> us from </a:t>
            </a:r>
            <a:r>
              <a:rPr lang="en-US" altLang="zh-CN" sz="2800" b="1" dirty="0">
                <a:latin typeface="NimbusRomNo9L-Regu"/>
              </a:rPr>
              <a:t>reimplementing the approach </a:t>
            </a:r>
            <a:r>
              <a:rPr lang="en-US" altLang="zh-CN" sz="2800" dirty="0">
                <a:latin typeface="NimbusRomNo9L-Regu"/>
              </a:rPr>
              <a:t>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070351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L</a:t>
            </a:r>
            <a:r>
              <a:rPr lang="en-US" altLang="zh-CN" sz="2800" dirty="0">
                <a:solidFill>
                  <a:schemeClr val="bg1"/>
                </a:solidFill>
              </a:rPr>
              <a:t>IMITATION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197D7-EE8F-55C2-97E2-E1588D8864DA}"/>
              </a:ext>
            </a:extLst>
          </p:cNvPr>
          <p:cNvSpPr txBox="1"/>
          <p:nvPr/>
        </p:nvSpPr>
        <p:spPr>
          <a:xfrm>
            <a:off x="633952" y="2075296"/>
            <a:ext cx="108376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TQS </a:t>
            </a:r>
            <a:r>
              <a:rPr lang="en-US" altLang="zh-CN" sz="28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source code 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and TQS’s </a:t>
            </a:r>
            <a:r>
              <a:rPr lang="en-US" altLang="zh-CN" sz="28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bug reports 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on </a:t>
            </a:r>
            <a:r>
              <a:rPr lang="en-US" altLang="zh-CN" sz="28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PolarDB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are not available.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The </a:t>
            </a:r>
            <a:r>
              <a:rPr lang="en-US" altLang="zh-CN" sz="28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correctness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of our implementation.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We built DQP on a popular DBMS testing  framework, </a:t>
            </a:r>
            <a:r>
              <a:rPr lang="en-US" altLang="zh-CN" sz="28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SQLancer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, and made the source code publicly available.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The </a:t>
            </a:r>
            <a:r>
              <a:rPr lang="en-US" altLang="zh-CN" sz="28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reliability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of the results we presented.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We reported each found  bug to the DBMSs’ developers and annotated the bug status according to developers’ replies. We  also made all bug reports public.</a:t>
            </a:r>
            <a:endParaRPr lang="zh-CN" altLang="en-US" sz="28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F00A3D-1806-2882-6BC7-EE39CFA28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0A440F-088F-84CD-2CDF-16062EF02585}"/>
              </a:ext>
            </a:extLst>
          </p:cNvPr>
          <p:cNvSpPr txBox="1"/>
          <p:nvPr/>
        </p:nvSpPr>
        <p:spPr>
          <a:xfrm>
            <a:off x="633953" y="1303307"/>
            <a:ext cx="397321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Threats to Validity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3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37A6143-B3B5-DC84-15D5-55A38B00EF6C}"/>
              </a:ext>
            </a:extLst>
          </p:cNvPr>
          <p:cNvGrpSpPr/>
          <p:nvPr/>
        </p:nvGrpSpPr>
        <p:grpSpPr>
          <a:xfrm>
            <a:off x="222422" y="1919705"/>
            <a:ext cx="9286103" cy="3409692"/>
            <a:chOff x="1501346" y="1894991"/>
            <a:chExt cx="9286103" cy="340969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A2A72F4-0947-6F2F-8EB9-D10F1FAB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1346" y="1894991"/>
              <a:ext cx="9286103" cy="3409692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950782A-A6F5-BA95-5915-72D187AED0A4}"/>
                </a:ext>
              </a:extLst>
            </p:cNvPr>
            <p:cNvSpPr/>
            <p:nvPr/>
          </p:nvSpPr>
          <p:spPr>
            <a:xfrm>
              <a:off x="4405184" y="2539314"/>
              <a:ext cx="2298357" cy="2780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6B7744-AC48-B6C4-E1ED-99D667D6197A}"/>
                </a:ext>
              </a:extLst>
            </p:cNvPr>
            <p:cNvSpPr/>
            <p:nvPr/>
          </p:nvSpPr>
          <p:spPr>
            <a:xfrm>
              <a:off x="3606114" y="2268622"/>
              <a:ext cx="1707291" cy="2780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箭头: 右 7">
            <a:extLst>
              <a:ext uri="{FF2B5EF4-FFF2-40B4-BE49-F238E27FC236}">
                <a16:creationId xmlns:a16="http://schemas.microsoft.com/office/drawing/2014/main" id="{825491F8-34C1-7A01-630F-243D7A44577F}"/>
              </a:ext>
            </a:extLst>
          </p:cNvPr>
          <p:cNvSpPr/>
          <p:nvPr/>
        </p:nvSpPr>
        <p:spPr>
          <a:xfrm>
            <a:off x="9208873" y="4077730"/>
            <a:ext cx="599303" cy="2038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38D7024-C339-52CB-76A1-BB01B774AD31}"/>
              </a:ext>
            </a:extLst>
          </p:cNvPr>
          <p:cNvSpPr/>
          <p:nvPr/>
        </p:nvSpPr>
        <p:spPr>
          <a:xfrm>
            <a:off x="9208873" y="4703563"/>
            <a:ext cx="599303" cy="2038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785A1D-C54B-3B88-7B3B-8B6882E5EB48}"/>
              </a:ext>
            </a:extLst>
          </p:cNvPr>
          <p:cNvSpPr txBox="1"/>
          <p:nvPr/>
        </p:nvSpPr>
        <p:spPr>
          <a:xfrm>
            <a:off x="9870128" y="3995007"/>
            <a:ext cx="111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2 Rows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616349-5A1E-E399-3F9E-70DE63C3BB11}"/>
              </a:ext>
            </a:extLst>
          </p:cNvPr>
          <p:cNvSpPr txBox="1"/>
          <p:nvPr/>
        </p:nvSpPr>
        <p:spPr>
          <a:xfrm>
            <a:off x="9870128" y="4620840"/>
            <a:ext cx="111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0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69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State of The Art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12534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TQS is the state-of-the-art approach for testing join optimizations.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Case Generation: generates a JOIN cross several sub-tables from a split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Oracle Generation: derives ground-truth results of a query that joins these sub-tables by retrieving the given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Enhance diversity: randomly injects noise, such as NULL and 0; models database schemas as a graph to evaluate the similarity of JOINs.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474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82594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L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IMITATION OF </a:t>
            </a:r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TQS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12534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TQS suffers from two major challenges.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This method is </a:t>
            </a:r>
            <a:r>
              <a:rPr lang="en-US" altLang="zh-CN" sz="2400" b="1" dirty="0"/>
              <a:t>complex</a:t>
            </a:r>
            <a:r>
              <a:rPr lang="en-US" altLang="zh-CN" sz="2400" dirty="0"/>
              <a:t> to understand and implement.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It is hard to decide whether two graphs are isomorphic for evaluating the similarity of queries.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testing scope is </a:t>
            </a:r>
            <a:r>
              <a:rPr lang="en-US" altLang="zh-CN" sz="2400" b="1" dirty="0"/>
              <a:t>small</a:t>
            </a:r>
            <a:r>
              <a:rPr lang="en-US" altLang="zh-CN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TQS applies only to equijoins.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Though it can be extended to non-equijoins, this method cannot test  other SQL features.</a:t>
            </a:r>
          </a:p>
        </p:txBody>
      </p:sp>
    </p:spTree>
    <p:extLst>
      <p:ext uri="{BB962C8B-B14F-4D97-AF65-F5344CB8AC3E}">
        <p14:creationId xmlns:p14="http://schemas.microsoft.com/office/powerpoint/2010/main" val="407343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TQS 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STUDY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682680"/>
            <a:ext cx="109676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RQ.1 Join-related Bugs. </a:t>
            </a:r>
            <a:r>
              <a:rPr lang="en-US" altLang="zh-CN" sz="2800" dirty="0">
                <a:latin typeface="NimbusRomNo9L-Regu"/>
              </a:rPr>
              <a:t>How many bugs reported by TQS are related to join optimizations?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RQ.2 Bug Justifications. </a:t>
            </a:r>
            <a:r>
              <a:rPr lang="en-US" altLang="zh-CN" sz="2800" dirty="0">
                <a:latin typeface="NimbusRomNo9L-Regu"/>
              </a:rPr>
              <a:t>How were the bugs reported by TQS? Convincing developers that  their DBMS, and not TQS, is computing an incorrect result might be challenging.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8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TQS 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STUDY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09676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TQS claims that </a:t>
            </a:r>
            <a:r>
              <a:rPr lang="en-US" altLang="zh-CN" sz="2800" b="1" dirty="0"/>
              <a:t>115 bugs </a:t>
            </a:r>
            <a:r>
              <a:rPr lang="en-US" altLang="zh-CN" sz="2800" dirty="0"/>
              <a:t>were found by this approach within 24 hours including 7, 5, 5, and 3 types of bugs in MySQL, MariaDB, </a:t>
            </a:r>
            <a:r>
              <a:rPr lang="en-US" altLang="zh-CN" sz="2800" dirty="0" err="1"/>
              <a:t>TiDB</a:t>
            </a:r>
            <a:r>
              <a:rPr lang="en-US" altLang="zh-CN" sz="2800" dirty="0"/>
              <a:t>, and </a:t>
            </a:r>
            <a:r>
              <a:rPr lang="en-US" altLang="zh-CN" sz="2800" dirty="0" err="1"/>
              <a:t>PolarDB</a:t>
            </a:r>
            <a:r>
              <a:rPr lang="en-US" altLang="zh-CN" sz="28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162733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Summary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1C64AB-19E0-E059-08FD-72176F63B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14" y="3692716"/>
            <a:ext cx="9848335" cy="30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4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TQS 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STUDY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09181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observed that the public bug list does not include the bug reports of </a:t>
            </a:r>
            <a:r>
              <a:rPr lang="en-US" altLang="zh-CN" sz="2800" dirty="0" err="1"/>
              <a:t>PolarDB</a:t>
            </a:r>
            <a:r>
              <a:rPr lang="en-US" altLang="zh-CN" sz="2800" dirty="0"/>
              <a:t>.</a:t>
            </a:r>
          </a:p>
          <a:p>
            <a:endParaRPr lang="en-US" altLang="zh-CN" sz="2800" dirty="0"/>
          </a:p>
          <a:p>
            <a:r>
              <a:rPr lang="en-US" altLang="zh-CN" sz="2800" dirty="0"/>
              <a:t>As a result, we studied the bug reports of MySQL, MariaDB, and </a:t>
            </a:r>
            <a:r>
              <a:rPr lang="en-US" altLang="zh-CN" sz="2800" dirty="0" err="1"/>
              <a:t>TiDB</a:t>
            </a:r>
            <a:r>
              <a:rPr lang="en-US" altLang="zh-CN" sz="2800" dirty="0"/>
              <a:t>, whose actual bug number is 21, namely 11 bug reports in MySQL, 5 in MariaDB, and 5 in </a:t>
            </a:r>
            <a:r>
              <a:rPr lang="en-US" altLang="zh-CN" sz="2800" dirty="0" err="1"/>
              <a:t>TiDB</a:t>
            </a:r>
            <a:r>
              <a:rPr lang="en-US" altLang="zh-CN" sz="28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324607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NimbusRomNo9L-Regu"/>
              </a:rPr>
              <a:t>Data Preprocessing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1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TQS 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STUDY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34239" y="2714232"/>
            <a:ext cx="1091818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further searched the submission history of the first author in the corresponding issue trackers, to avoid that we missed any bug reports.</a:t>
            </a:r>
          </a:p>
          <a:p>
            <a:endParaRPr lang="en-US" altLang="zh-CN" sz="2800" dirty="0"/>
          </a:p>
          <a:p>
            <a:r>
              <a:rPr lang="en-US" altLang="zh-CN" sz="2800" dirty="0"/>
              <a:t>Based on our observation and investigation, we infer that the 92 bugs in the paper refer to bug-inducing test cases, a large portion of which are </a:t>
            </a:r>
            <a:r>
              <a:rPr lang="en-US" altLang="zh-CN" sz="2800" b="1" dirty="0"/>
              <a:t>duplicates</a:t>
            </a:r>
            <a:r>
              <a:rPr lang="en-US" altLang="zh-CN" sz="2800" dirty="0"/>
              <a:t>,  instead of unique, valid bugs.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324607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NimbusRomNo9L-Regu"/>
              </a:rPr>
              <a:t>Data Preprocessing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4355CF-8EFA-15AC-5758-9A3DD8831D7F}"/>
                  </a:ext>
                </a:extLst>
              </p:cNvPr>
              <p:cNvSpPr txBox="1"/>
              <p:nvPr/>
            </p:nvSpPr>
            <p:spPr>
              <a:xfrm>
                <a:off x="2875383" y="2014026"/>
                <a:ext cx="7106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115 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𝐵𝑢𝑔𝑠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≠21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𝐵𝑢𝑔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𝑟𝑒𝑝𝑜𝑟𝑡𝑠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≃17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𝐵𝑢𝑔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𝑡𝑦𝑝𝑒𝑠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4355CF-8EFA-15AC-5758-9A3DD8831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83" y="2014026"/>
                <a:ext cx="710681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722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6284</TotalTime>
  <Words>1583</Words>
  <Application>Microsoft Office PowerPoint</Application>
  <PresentationFormat>宽屏</PresentationFormat>
  <Paragraphs>190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NimbusRomNo9L-Regu</vt:lpstr>
      <vt:lpstr>等线</vt:lpstr>
      <vt:lpstr>Arial</vt:lpstr>
      <vt:lpstr>Cambria Math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思扬 翁</cp:lastModifiedBy>
  <cp:revision>292</cp:revision>
  <dcterms:created xsi:type="dcterms:W3CDTF">2017-08-29T15:07:53Z</dcterms:created>
  <dcterms:modified xsi:type="dcterms:W3CDTF">2024-08-08T08:25:36Z</dcterms:modified>
</cp:coreProperties>
</file>