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sldIdLst>
    <p:sldId id="370" r:id="rId3"/>
    <p:sldId id="427" r:id="rId4"/>
    <p:sldId id="441" r:id="rId5"/>
    <p:sldId id="442" r:id="rId6"/>
    <p:sldId id="443" r:id="rId7"/>
    <p:sldId id="444" r:id="rId8"/>
    <p:sldId id="445" r:id="rId9"/>
    <p:sldId id="446" r:id="rId10"/>
    <p:sldId id="448" r:id="rId11"/>
    <p:sldId id="447" r:id="rId12"/>
    <p:sldId id="440" r:id="rId13"/>
    <p:sldId id="449" r:id="rId14"/>
    <p:sldId id="452" r:id="rId15"/>
    <p:sldId id="450" r:id="rId16"/>
    <p:sldId id="451" r:id="rId17"/>
    <p:sldId id="398"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E81C7"/>
    <a:srgbClr val="FFFFFF"/>
    <a:srgbClr val="64A8D9"/>
    <a:srgbClr val="FFBFBF"/>
    <a:srgbClr val="FFFFBE"/>
    <a:srgbClr val="C2FFBE"/>
    <a:srgbClr val="BEBFFF"/>
    <a:srgbClr val="39773C"/>
    <a:srgbClr val="EC7320"/>
    <a:srgbClr val="FFD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36" autoAdjust="0"/>
    <p:restoredTop sz="75068" autoAdjust="0"/>
  </p:normalViewPr>
  <p:slideViewPr>
    <p:cSldViewPr snapToGrid="0">
      <p:cViewPr>
        <p:scale>
          <a:sx n="126" d="100"/>
          <a:sy n="126" d="100"/>
        </p:scale>
        <p:origin x="824" y="144"/>
      </p:cViewPr>
      <p:guideLst>
        <p:guide orient="horz" pos="2137"/>
        <p:guide pos="3840"/>
      </p:guideLst>
    </p:cSldViewPr>
  </p:slideViewPr>
  <p:outlineViewPr>
    <p:cViewPr>
      <p:scale>
        <a:sx n="33" d="100"/>
        <a:sy n="33" d="100"/>
      </p:scale>
      <p:origin x="0" y="-372"/>
    </p:cViewPr>
  </p:outlineViewPr>
  <p:notesTextViewPr>
    <p:cViewPr>
      <p:scale>
        <a:sx n="1" d="1"/>
        <a:sy n="1" d="1"/>
      </p:scale>
      <p:origin x="0" y="0"/>
    </p:cViewPr>
  </p:notesTextViewPr>
  <p:notesViewPr>
    <p:cSldViewPr snapToGrid="0">
      <p:cViewPr varScale="1">
        <p:scale>
          <a:sx n="76" d="100"/>
          <a:sy n="76" d="100"/>
        </p:scale>
        <p:origin x="1636"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9FF88-F485-4DC2-86CB-AFC52D9F289B}" type="datetimeFigureOut">
              <a:rPr lang="zh-CN" altLang="en-US" smtClean="0"/>
              <a:t>2025/4/17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833F3-50EF-41F6-9734-A87A2A6D410C}" type="slidenum">
              <a:rPr lang="zh-CN" altLang="en-US" smtClean="0"/>
              <a:t>‹#›</a:t>
            </a:fld>
            <a:endParaRPr lang="zh-CN" altLang="en-US"/>
          </a:p>
        </p:txBody>
      </p:sp>
    </p:spTree>
    <p:extLst>
      <p:ext uri="{BB962C8B-B14F-4D97-AF65-F5344CB8AC3E}">
        <p14:creationId xmlns:p14="http://schemas.microsoft.com/office/powerpoint/2010/main" val="2694653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Wingdings" panose="05000000000000000000" pitchFamily="2" charset="2"/>
              <a:buNone/>
              <a:tabLst/>
              <a:defRPr/>
            </a:pPr>
            <a:endParaRPr kumimoji="1" lang="en-US" altLang="zh-CN" sz="1400" dirty="0">
              <a:latin typeface="Calibri" panose="020F0502020204030204" pitchFamily="34" charset="0"/>
              <a:cs typeface="Calibri" panose="020F0502020204030204" pitchFamily="34" charset="0"/>
            </a:endParaRPr>
          </a:p>
        </p:txBody>
      </p:sp>
      <p:sp>
        <p:nvSpPr>
          <p:cNvPr id="4" name="幻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7AADFE3-9F8B-FA40-B96E-79920DCD9232}" type="slidenum">
              <a:rPr kumimoji="1" lang="zh-CN" altLang="en-US" sz="1200" b="0" i="0" u="none" strike="noStrike" kern="1200" cap="none" spc="0" normalizeH="0" baseline="0" noProof="0" smtClean="0">
                <a:ln>
                  <a:noFill/>
                </a:ln>
                <a:solidFill>
                  <a:prstClr val="black"/>
                </a:solidFill>
                <a:effectLst/>
                <a:uLnTx/>
                <a:uFillTx/>
                <a:latin typeface="DengXian" panose="020F0502020204030204"/>
                <a:ea typeface="DengXian"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1" lang="zh-CN" altLang="en-US" sz="1200" b="0" i="0" u="none" strike="noStrike" kern="1200" cap="none" spc="0" normalizeH="0" baseline="0" noProof="0">
              <a:ln>
                <a:noFill/>
              </a:ln>
              <a:solidFill>
                <a:prstClr val="black"/>
              </a:solidFill>
              <a:effectLst/>
              <a:uLnTx/>
              <a:uFillTx/>
              <a:latin typeface="DengXian" panose="020F0502020204030204"/>
              <a:ea typeface="DengXian" panose="02010600030101010101" pitchFamily="2" charset="-122"/>
              <a:cs typeface="+mn-cs"/>
            </a:endParaRPr>
          </a:p>
        </p:txBody>
      </p:sp>
    </p:spTree>
    <p:extLst>
      <p:ext uri="{BB962C8B-B14F-4D97-AF65-F5344CB8AC3E}">
        <p14:creationId xmlns:p14="http://schemas.microsoft.com/office/powerpoint/2010/main" val="3289037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D14F6-98A9-F9F4-A065-530F3CEB064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35C9C83-3B93-3112-9052-7F139CF8336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7482746-A977-6F71-1B15-4D5788172655}"/>
              </a:ext>
            </a:extLst>
          </p:cNvPr>
          <p:cNvSpPr>
            <a:spLocks noGrp="1"/>
          </p:cNvSpPr>
          <p:nvPr>
            <p:ph type="body" idx="1"/>
          </p:nvPr>
        </p:nvSpPr>
        <p:spPr/>
        <p:txBody>
          <a:bodyPr/>
          <a:lstStyle/>
          <a:p>
            <a:r>
              <a:rPr lang="en-US" altLang="zh-CN" dirty="0"/>
              <a:t>To this end, for correlated subqueries, we either</a:t>
            </a:r>
            <a:r>
              <a:rPr lang="zh-CN" altLang="en-US" dirty="0"/>
              <a:t> </a:t>
            </a:r>
            <a:r>
              <a:rPr lang="en-US" altLang="zh-CN" dirty="0"/>
              <a:t>use an aggregate function without using a GROUP BY clause, or use a LIMIT clause.</a:t>
            </a:r>
          </a:p>
        </p:txBody>
      </p:sp>
      <p:sp>
        <p:nvSpPr>
          <p:cNvPr id="4" name="灯片编号占位符 3">
            <a:extLst>
              <a:ext uri="{FF2B5EF4-FFF2-40B4-BE49-F238E27FC236}">
                <a16:creationId xmlns:a16="http://schemas.microsoft.com/office/drawing/2014/main" id="{4E4E1007-D6BA-B6E8-DC70-D2E964E64289}"/>
              </a:ext>
            </a:extLst>
          </p:cNvPr>
          <p:cNvSpPr>
            <a:spLocks noGrp="1"/>
          </p:cNvSpPr>
          <p:nvPr>
            <p:ph type="sldNum" sz="quarter" idx="5"/>
          </p:nvPr>
        </p:nvSpPr>
        <p:spPr/>
        <p:txBody>
          <a:bodyPr/>
          <a:lstStyle/>
          <a:p>
            <a:fld id="{5AF833F3-50EF-41F6-9734-A87A2A6D410C}" type="slidenum">
              <a:rPr lang="zh-CN" altLang="en-US" smtClean="0"/>
              <a:t>10</a:t>
            </a:fld>
            <a:endParaRPr lang="zh-CN" altLang="en-US"/>
          </a:p>
        </p:txBody>
      </p:sp>
    </p:spTree>
    <p:extLst>
      <p:ext uri="{BB962C8B-B14F-4D97-AF65-F5344CB8AC3E}">
        <p14:creationId xmlns:p14="http://schemas.microsoft.com/office/powerpoint/2010/main" val="526251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11</a:t>
            </a:fld>
            <a:endParaRPr lang="zh-CN" altLang="en-US"/>
          </a:p>
        </p:txBody>
      </p:sp>
    </p:spTree>
    <p:extLst>
      <p:ext uri="{BB962C8B-B14F-4D97-AF65-F5344CB8AC3E}">
        <p14:creationId xmlns:p14="http://schemas.microsoft.com/office/powerpoint/2010/main" val="27888421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24296-C5CF-5565-2EF9-7F3CD642DB0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8368033-91A0-42A7-6ACD-C12291B0F83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B11FAB3-5335-78A0-83FC-6E1C25E97878}"/>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36E6CACD-C1A0-BFE5-E971-726FB32C5FE1}"/>
              </a:ext>
            </a:extLst>
          </p:cNvPr>
          <p:cNvSpPr>
            <a:spLocks noGrp="1"/>
          </p:cNvSpPr>
          <p:nvPr>
            <p:ph type="sldNum" sz="quarter" idx="5"/>
          </p:nvPr>
        </p:nvSpPr>
        <p:spPr/>
        <p:txBody>
          <a:bodyPr/>
          <a:lstStyle/>
          <a:p>
            <a:fld id="{5AF833F3-50EF-41F6-9734-A87A2A6D410C}" type="slidenum">
              <a:rPr lang="zh-CN" altLang="en-US" smtClean="0"/>
              <a:t>12</a:t>
            </a:fld>
            <a:endParaRPr lang="zh-CN" altLang="en-US"/>
          </a:p>
        </p:txBody>
      </p:sp>
    </p:spTree>
    <p:extLst>
      <p:ext uri="{BB962C8B-B14F-4D97-AF65-F5344CB8AC3E}">
        <p14:creationId xmlns:p14="http://schemas.microsoft.com/office/powerpoint/2010/main" val="23362039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81B67-1A93-68F9-0103-0A6871BBE79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DE9494F-0A44-40B6-DEEC-E182D34A8D5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FF1A95B-67EA-BF8E-FBB8-D8274E9416AC}"/>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EA258961-F8E0-A811-5160-DE59A61C03DD}"/>
              </a:ext>
            </a:extLst>
          </p:cNvPr>
          <p:cNvSpPr>
            <a:spLocks noGrp="1"/>
          </p:cNvSpPr>
          <p:nvPr>
            <p:ph type="sldNum" sz="quarter" idx="5"/>
          </p:nvPr>
        </p:nvSpPr>
        <p:spPr/>
        <p:txBody>
          <a:bodyPr/>
          <a:lstStyle/>
          <a:p>
            <a:fld id="{5AF833F3-50EF-41F6-9734-A87A2A6D410C}" type="slidenum">
              <a:rPr lang="zh-CN" altLang="en-US" smtClean="0"/>
              <a:t>13</a:t>
            </a:fld>
            <a:endParaRPr lang="zh-CN" altLang="en-US"/>
          </a:p>
        </p:txBody>
      </p:sp>
    </p:spTree>
    <p:extLst>
      <p:ext uri="{BB962C8B-B14F-4D97-AF65-F5344CB8AC3E}">
        <p14:creationId xmlns:p14="http://schemas.microsoft.com/office/powerpoint/2010/main" val="26508817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A38E-F161-978D-C255-2C662EBBA34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8EC5F2-464D-FDF5-D901-69B67C5835E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28ACAF4-B903-CFA4-0C00-3AE437429561}"/>
              </a:ext>
            </a:extLst>
          </p:cNvPr>
          <p:cNvSpPr>
            <a:spLocks noGrp="1"/>
          </p:cNvSpPr>
          <p:nvPr>
            <p:ph type="body" idx="1"/>
          </p:nvPr>
        </p:nvSpPr>
        <p:spPr/>
        <p:txBody>
          <a:bodyPr/>
          <a:lstStyle/>
          <a:p>
            <a:pPr>
              <a:buNone/>
            </a:pPr>
            <a:r>
              <a:rPr lang="en-US" altLang="zh-CN" dirty="0"/>
              <a:t>SQLite</a:t>
            </a:r>
            <a:r>
              <a:rPr lang="en" altLang="zh-CN" dirty="0">
                <a:solidFill>
                  <a:srgbClr val="000000"/>
                </a:solidFill>
                <a:effectLst/>
                <a:latin typeface="Helvetica" pitchFamily="2" charset="0"/>
              </a:rPr>
              <a:t>However, in our evaluation, we found that most of the bugs we found by the bug-inducing</a:t>
            </a:r>
          </a:p>
          <a:p>
            <a:pPr>
              <a:buNone/>
            </a:pPr>
            <a:r>
              <a:rPr lang="en" altLang="zh-CN" dirty="0">
                <a:solidFill>
                  <a:srgbClr val="000000"/>
                </a:solidFill>
                <a:effectLst/>
                <a:latin typeface="Helvetica" pitchFamily="2" charset="0"/>
              </a:rPr>
              <a:t>test cases use only shallow expressions after reduction. Therefore, during testing, there is no need</a:t>
            </a:r>
          </a:p>
          <a:p>
            <a:r>
              <a:rPr lang="en" altLang="zh-CN" dirty="0">
                <a:solidFill>
                  <a:srgbClr val="000000"/>
                </a:solidFill>
                <a:effectLst/>
                <a:latin typeface="Helvetica" pitchFamily="2" charset="0"/>
              </a:rPr>
              <a:t>to generate expressions with great depth.</a:t>
            </a:r>
          </a:p>
          <a:p>
            <a:endParaRPr lang="en-US" altLang="zh-CN" dirty="0"/>
          </a:p>
        </p:txBody>
      </p:sp>
      <p:sp>
        <p:nvSpPr>
          <p:cNvPr id="4" name="灯片编号占位符 3">
            <a:extLst>
              <a:ext uri="{FF2B5EF4-FFF2-40B4-BE49-F238E27FC236}">
                <a16:creationId xmlns:a16="http://schemas.microsoft.com/office/drawing/2014/main" id="{3FED2C54-B43C-9062-8E23-D2C3A8934FC3}"/>
              </a:ext>
            </a:extLst>
          </p:cNvPr>
          <p:cNvSpPr>
            <a:spLocks noGrp="1"/>
          </p:cNvSpPr>
          <p:nvPr>
            <p:ph type="sldNum" sz="quarter" idx="5"/>
          </p:nvPr>
        </p:nvSpPr>
        <p:spPr/>
        <p:txBody>
          <a:bodyPr/>
          <a:lstStyle/>
          <a:p>
            <a:fld id="{5AF833F3-50EF-41F6-9734-A87A2A6D410C}" type="slidenum">
              <a:rPr lang="zh-CN" altLang="en-US" smtClean="0"/>
              <a:t>14</a:t>
            </a:fld>
            <a:endParaRPr lang="zh-CN" altLang="en-US"/>
          </a:p>
        </p:txBody>
      </p:sp>
    </p:spTree>
    <p:extLst>
      <p:ext uri="{BB962C8B-B14F-4D97-AF65-F5344CB8AC3E}">
        <p14:creationId xmlns:p14="http://schemas.microsoft.com/office/powerpoint/2010/main" val="25594275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4647C-B90C-0DDD-2DF1-7369A5EAC2E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6EDBDBA-6D63-C049-07CA-500346F255D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9EE2468-50FA-D0A8-48E1-838B4CA9F86B}"/>
              </a:ext>
            </a:extLst>
          </p:cNvPr>
          <p:cNvSpPr>
            <a:spLocks noGrp="1"/>
          </p:cNvSpPr>
          <p:nvPr>
            <p:ph type="body" idx="1"/>
          </p:nvPr>
        </p:nvSpPr>
        <p:spPr/>
        <p:txBody>
          <a:bodyPr/>
          <a:lstStyle/>
          <a:p>
            <a:pPr>
              <a:buNone/>
            </a:pPr>
            <a:r>
              <a:rPr lang="en" altLang="zh-CN" dirty="0">
                <a:solidFill>
                  <a:srgbClr val="000000"/>
                </a:solidFill>
                <a:effectLst/>
                <a:latin typeface="Helvetica" pitchFamily="2" charset="0"/>
              </a:rPr>
              <a:t>However, in our evaluation, we found that most of the bugs we found by the bug-inducing</a:t>
            </a:r>
          </a:p>
          <a:p>
            <a:pPr>
              <a:buNone/>
            </a:pPr>
            <a:r>
              <a:rPr lang="en" altLang="zh-CN" dirty="0">
                <a:solidFill>
                  <a:srgbClr val="000000"/>
                </a:solidFill>
                <a:effectLst/>
                <a:latin typeface="Helvetica" pitchFamily="2" charset="0"/>
              </a:rPr>
              <a:t>test cases use only shallow expressions after reduction. Therefore, during testing, there is no need</a:t>
            </a:r>
          </a:p>
          <a:p>
            <a:r>
              <a:rPr lang="en" altLang="zh-CN" dirty="0">
                <a:solidFill>
                  <a:srgbClr val="000000"/>
                </a:solidFill>
                <a:effectLst/>
                <a:latin typeface="Helvetica" pitchFamily="2" charset="0"/>
              </a:rPr>
              <a:t>to generate expressions with great depth.</a:t>
            </a:r>
          </a:p>
        </p:txBody>
      </p:sp>
      <p:sp>
        <p:nvSpPr>
          <p:cNvPr id="4" name="灯片编号占位符 3">
            <a:extLst>
              <a:ext uri="{FF2B5EF4-FFF2-40B4-BE49-F238E27FC236}">
                <a16:creationId xmlns:a16="http://schemas.microsoft.com/office/drawing/2014/main" id="{5573A736-24DD-B232-F84C-4B9E8FE38F93}"/>
              </a:ext>
            </a:extLst>
          </p:cNvPr>
          <p:cNvSpPr>
            <a:spLocks noGrp="1"/>
          </p:cNvSpPr>
          <p:nvPr>
            <p:ph type="sldNum" sz="quarter" idx="5"/>
          </p:nvPr>
        </p:nvSpPr>
        <p:spPr/>
        <p:txBody>
          <a:bodyPr/>
          <a:lstStyle/>
          <a:p>
            <a:fld id="{5AF833F3-50EF-41F6-9734-A87A2A6D410C}" type="slidenum">
              <a:rPr lang="zh-CN" altLang="en-US" smtClean="0"/>
              <a:t>15</a:t>
            </a:fld>
            <a:endParaRPr lang="zh-CN" altLang="en-US"/>
          </a:p>
        </p:txBody>
      </p:sp>
    </p:spTree>
    <p:extLst>
      <p:ext uri="{BB962C8B-B14F-4D97-AF65-F5344CB8AC3E}">
        <p14:creationId xmlns:p14="http://schemas.microsoft.com/office/powerpoint/2010/main" val="30095802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olidFill>
                <a:srgbClr val="404040"/>
              </a:solidFill>
              <a:effectLst/>
            </a:endParaRPr>
          </a:p>
        </p:txBody>
      </p:sp>
      <p:sp>
        <p:nvSpPr>
          <p:cNvPr id="4" name="灯片编号占位符 3"/>
          <p:cNvSpPr>
            <a:spLocks noGrp="1"/>
          </p:cNvSpPr>
          <p:nvPr>
            <p:ph type="sldNum" sz="quarter" idx="5"/>
          </p:nvPr>
        </p:nvSpPr>
        <p:spPr/>
        <p:txBody>
          <a:bodyPr/>
          <a:lstStyle/>
          <a:p>
            <a:fld id="{5AF833F3-50EF-41F6-9734-A87A2A6D410C}" type="slidenum">
              <a:rPr lang="zh-CN" altLang="en-US" smtClean="0"/>
              <a:t>16</a:t>
            </a:fld>
            <a:endParaRPr lang="zh-CN" altLang="en-US"/>
          </a:p>
        </p:txBody>
      </p:sp>
    </p:spTree>
    <p:extLst>
      <p:ext uri="{BB962C8B-B14F-4D97-AF65-F5344CB8AC3E}">
        <p14:creationId xmlns:p14="http://schemas.microsoft.com/office/powerpoint/2010/main" val="139982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fld id="{5AF833F3-50EF-41F6-9734-A87A2A6D410C}" type="slidenum">
              <a:rPr lang="zh-CN" altLang="en-US" smtClean="0"/>
              <a:t>2</a:t>
            </a:fld>
            <a:endParaRPr lang="zh-CN" altLang="en-US"/>
          </a:p>
        </p:txBody>
      </p:sp>
    </p:spTree>
    <p:extLst>
      <p:ext uri="{BB962C8B-B14F-4D97-AF65-F5344CB8AC3E}">
        <p14:creationId xmlns:p14="http://schemas.microsoft.com/office/powerpoint/2010/main" val="1675146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609C5-C304-4745-5D01-8A8A02BD3B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F36C7C3-2E3F-EAEE-B436-AA5CE24F667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79121BE-91AB-8F65-3E40-42BBDC56EF34}"/>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10955F6B-4BC1-D27C-463B-5BA9FE4ADB64}"/>
              </a:ext>
            </a:extLst>
          </p:cNvPr>
          <p:cNvSpPr>
            <a:spLocks noGrp="1"/>
          </p:cNvSpPr>
          <p:nvPr>
            <p:ph type="sldNum" sz="quarter" idx="5"/>
          </p:nvPr>
        </p:nvSpPr>
        <p:spPr/>
        <p:txBody>
          <a:bodyPr/>
          <a:lstStyle/>
          <a:p>
            <a:fld id="{5AF833F3-50EF-41F6-9734-A87A2A6D410C}" type="slidenum">
              <a:rPr lang="zh-CN" altLang="en-US" smtClean="0"/>
              <a:t>3</a:t>
            </a:fld>
            <a:endParaRPr lang="zh-CN" altLang="en-US"/>
          </a:p>
        </p:txBody>
      </p:sp>
    </p:spTree>
    <p:extLst>
      <p:ext uri="{BB962C8B-B14F-4D97-AF65-F5344CB8AC3E}">
        <p14:creationId xmlns:p14="http://schemas.microsoft.com/office/powerpoint/2010/main" val="1160517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98F416-DCD4-6530-1EC9-AF99D43F19C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A0E1CBB-477D-9210-3B9B-C5DB0A972BD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4F5C4F-87E8-ED10-DABE-7AADCCE486B1}"/>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C749A74A-8913-8465-A999-F7F781155733}"/>
              </a:ext>
            </a:extLst>
          </p:cNvPr>
          <p:cNvSpPr>
            <a:spLocks noGrp="1"/>
          </p:cNvSpPr>
          <p:nvPr>
            <p:ph type="sldNum" sz="quarter" idx="5"/>
          </p:nvPr>
        </p:nvSpPr>
        <p:spPr/>
        <p:txBody>
          <a:bodyPr/>
          <a:lstStyle/>
          <a:p>
            <a:fld id="{5AF833F3-50EF-41F6-9734-A87A2A6D410C}" type="slidenum">
              <a:rPr lang="zh-CN" altLang="en-US" smtClean="0"/>
              <a:t>4</a:t>
            </a:fld>
            <a:endParaRPr lang="zh-CN" altLang="en-US"/>
          </a:p>
        </p:txBody>
      </p:sp>
    </p:spTree>
    <p:extLst>
      <p:ext uri="{BB962C8B-B14F-4D97-AF65-F5344CB8AC3E}">
        <p14:creationId xmlns:p14="http://schemas.microsoft.com/office/powerpoint/2010/main" val="1001919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F4AF4A-8A1A-8392-E2E8-9DF2CEA77C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8205EC-E97E-3127-5DE9-5FB7D04D35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291B2985-A3D2-62D2-7F98-B13E83CC8B28}"/>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7AEF1BC9-1625-B9E4-7AF3-F26940DB9DEB}"/>
              </a:ext>
            </a:extLst>
          </p:cNvPr>
          <p:cNvSpPr>
            <a:spLocks noGrp="1"/>
          </p:cNvSpPr>
          <p:nvPr>
            <p:ph type="sldNum" sz="quarter" idx="5"/>
          </p:nvPr>
        </p:nvSpPr>
        <p:spPr/>
        <p:txBody>
          <a:bodyPr/>
          <a:lstStyle/>
          <a:p>
            <a:fld id="{5AF833F3-50EF-41F6-9734-A87A2A6D410C}" type="slidenum">
              <a:rPr lang="zh-CN" altLang="en-US" smtClean="0"/>
              <a:t>5</a:t>
            </a:fld>
            <a:endParaRPr lang="zh-CN" altLang="en-US"/>
          </a:p>
        </p:txBody>
      </p:sp>
    </p:spTree>
    <p:extLst>
      <p:ext uri="{BB962C8B-B14F-4D97-AF65-F5344CB8AC3E}">
        <p14:creationId xmlns:p14="http://schemas.microsoft.com/office/powerpoint/2010/main" val="13111376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0D73F-8B68-6FA8-4E5B-7FEDD048259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ECFD2B6-6E52-409E-77D5-0C7DACA5B48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78A3B98-053D-C2CC-A073-F1E9125D114F}"/>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3E56283C-AD2F-C2BC-A56A-FF2D97222F59}"/>
              </a:ext>
            </a:extLst>
          </p:cNvPr>
          <p:cNvSpPr>
            <a:spLocks noGrp="1"/>
          </p:cNvSpPr>
          <p:nvPr>
            <p:ph type="sldNum" sz="quarter" idx="5"/>
          </p:nvPr>
        </p:nvSpPr>
        <p:spPr/>
        <p:txBody>
          <a:bodyPr/>
          <a:lstStyle/>
          <a:p>
            <a:fld id="{5AF833F3-50EF-41F6-9734-A87A2A6D410C}" type="slidenum">
              <a:rPr lang="zh-CN" altLang="en-US" smtClean="0"/>
              <a:t>6</a:t>
            </a:fld>
            <a:endParaRPr lang="zh-CN" altLang="en-US"/>
          </a:p>
        </p:txBody>
      </p:sp>
    </p:spTree>
    <p:extLst>
      <p:ext uri="{BB962C8B-B14F-4D97-AF65-F5344CB8AC3E}">
        <p14:creationId xmlns:p14="http://schemas.microsoft.com/office/powerpoint/2010/main" val="15874920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573DE-A06B-11D1-BEF2-43BFC9C12FE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AFE3189-380F-EACB-FB07-A0216C3B1B5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05B17A-B340-E46A-19A4-0BDF060DE5AA}"/>
              </a:ext>
            </a:extLst>
          </p:cNvPr>
          <p:cNvSpPr>
            <a:spLocks noGrp="1"/>
          </p:cNvSpPr>
          <p:nvPr>
            <p:ph type="body" idx="1"/>
          </p:nvPr>
        </p:nvSpPr>
        <p:spPr/>
        <p:txBody>
          <a:bodyPr/>
          <a:lstStyle/>
          <a:p>
            <a:r>
              <a:rPr lang="en-US" altLang="zh-CN" sz="1200" dirty="0">
                <a:latin typeface="Times New Roman"/>
                <a:cs typeface="Times New Roman"/>
              </a:rPr>
              <a:t>of realizing a metamorphic testing approach</a:t>
            </a:r>
            <a:endParaRPr lang="en-US" altLang="zh-CN" dirty="0"/>
          </a:p>
        </p:txBody>
      </p:sp>
      <p:sp>
        <p:nvSpPr>
          <p:cNvPr id="4" name="灯片编号占位符 3">
            <a:extLst>
              <a:ext uri="{FF2B5EF4-FFF2-40B4-BE49-F238E27FC236}">
                <a16:creationId xmlns:a16="http://schemas.microsoft.com/office/drawing/2014/main" id="{030D4739-00C3-3103-85C8-9300E705CF1D}"/>
              </a:ext>
            </a:extLst>
          </p:cNvPr>
          <p:cNvSpPr>
            <a:spLocks noGrp="1"/>
          </p:cNvSpPr>
          <p:nvPr>
            <p:ph type="sldNum" sz="quarter" idx="5"/>
          </p:nvPr>
        </p:nvSpPr>
        <p:spPr/>
        <p:txBody>
          <a:bodyPr/>
          <a:lstStyle/>
          <a:p>
            <a:fld id="{5AF833F3-50EF-41F6-9734-A87A2A6D410C}" type="slidenum">
              <a:rPr lang="zh-CN" altLang="en-US" smtClean="0"/>
              <a:t>7</a:t>
            </a:fld>
            <a:endParaRPr lang="zh-CN" altLang="en-US"/>
          </a:p>
        </p:txBody>
      </p:sp>
    </p:spTree>
    <p:extLst>
      <p:ext uri="{BB962C8B-B14F-4D97-AF65-F5344CB8AC3E}">
        <p14:creationId xmlns:p14="http://schemas.microsoft.com/office/powerpoint/2010/main" val="32138054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374F9-559A-F268-471F-082DDB10D0C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D0DED87-207E-3832-5A8F-7ED45E6EE74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2F3E51-909F-2A28-D70A-4B7134D57DDF}"/>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B6A306AC-98C9-B79E-996E-5A14F96A87D1}"/>
              </a:ext>
            </a:extLst>
          </p:cNvPr>
          <p:cNvSpPr>
            <a:spLocks noGrp="1"/>
          </p:cNvSpPr>
          <p:nvPr>
            <p:ph type="sldNum" sz="quarter" idx="5"/>
          </p:nvPr>
        </p:nvSpPr>
        <p:spPr/>
        <p:txBody>
          <a:bodyPr/>
          <a:lstStyle/>
          <a:p>
            <a:fld id="{5AF833F3-50EF-41F6-9734-A87A2A6D410C}" type="slidenum">
              <a:rPr lang="zh-CN" altLang="en-US" smtClean="0"/>
              <a:t>8</a:t>
            </a:fld>
            <a:endParaRPr lang="zh-CN" altLang="en-US"/>
          </a:p>
        </p:txBody>
      </p:sp>
    </p:spTree>
    <p:extLst>
      <p:ext uri="{BB962C8B-B14F-4D97-AF65-F5344CB8AC3E}">
        <p14:creationId xmlns:p14="http://schemas.microsoft.com/office/powerpoint/2010/main" val="41232096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CBCF3-1808-B7A3-E5E1-C151B1C4676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54302A5-0BB7-C5CA-93BC-84ABC6AEE46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08D4E0F-250E-AB08-1844-C0CA7FD9405D}"/>
              </a:ext>
            </a:extLst>
          </p:cNvPr>
          <p:cNvSpPr>
            <a:spLocks noGrp="1"/>
          </p:cNvSpPr>
          <p:nvPr>
            <p:ph type="body" idx="1"/>
          </p:nvPr>
        </p:nvSpPr>
        <p:spPr/>
        <p:txBody>
          <a:bodyPr/>
          <a:lstStyle/>
          <a:p>
            <a:endParaRPr lang="en-US" altLang="zh-CN" dirty="0"/>
          </a:p>
        </p:txBody>
      </p:sp>
      <p:sp>
        <p:nvSpPr>
          <p:cNvPr id="4" name="灯片编号占位符 3">
            <a:extLst>
              <a:ext uri="{FF2B5EF4-FFF2-40B4-BE49-F238E27FC236}">
                <a16:creationId xmlns:a16="http://schemas.microsoft.com/office/drawing/2014/main" id="{B468D0E8-CE72-4CF7-12C1-7863C671FCC7}"/>
              </a:ext>
            </a:extLst>
          </p:cNvPr>
          <p:cNvSpPr>
            <a:spLocks noGrp="1"/>
          </p:cNvSpPr>
          <p:nvPr>
            <p:ph type="sldNum" sz="quarter" idx="5"/>
          </p:nvPr>
        </p:nvSpPr>
        <p:spPr/>
        <p:txBody>
          <a:bodyPr/>
          <a:lstStyle/>
          <a:p>
            <a:fld id="{5AF833F3-50EF-41F6-9734-A87A2A6D410C}" type="slidenum">
              <a:rPr lang="zh-CN" altLang="en-US" smtClean="0"/>
              <a:t>9</a:t>
            </a:fld>
            <a:endParaRPr lang="zh-CN" altLang="en-US"/>
          </a:p>
        </p:txBody>
      </p:sp>
    </p:spTree>
    <p:extLst>
      <p:ext uri="{BB962C8B-B14F-4D97-AF65-F5344CB8AC3E}">
        <p14:creationId xmlns:p14="http://schemas.microsoft.com/office/powerpoint/2010/main" val="28455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7187F0-0225-4B3B-90A2-9551888E20E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73AF173-A9B7-4378-A9C0-48F99FE14E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947ED05-E7C1-4189-9AAB-ECCE7575C837}"/>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CD62BBA7-1850-4A01-8931-B221BBA5AD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A9E4C5-DE1A-4E1B-BBD3-6D6CC2FCFE67}"/>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493793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080D1A-37DE-4826-8568-0AA9DA59E5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76CE40-387E-40F4-A7AD-47EEF84DE55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001D87D-A543-4820-8E28-F7F42C2BDCFD}"/>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87D297AE-8BC5-48E1-97ED-15EE311EAA9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807966A-1004-415D-8376-C942BD325E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81067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6DBFA79-C821-43B0-8DC3-C648ED43D1A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874E1E3-B199-4D23-BC57-3325ABD4BD6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0DCDB8-1920-4603-A9DE-BBD8C61D377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731FA341-F0D6-4376-8811-680B7188AF7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361B403-32FA-4113-B745-6E8EE548F38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6442692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72F2DB-91B3-144D-95E7-4ED6DF02BC04}"/>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C840044-88E0-B542-B424-CB1C900244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59A11D15-B860-1341-846C-376B516FF391}"/>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0928085E-808C-3141-A154-0E53BDB5854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47B3373-5E1D-CE48-BB34-B5850B7711D5}"/>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714576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838200" y="365125"/>
            <a:ext cx="10515600" cy="1325563"/>
          </a:xfrm>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16280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1_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A77B75-D5FB-D243-9C0E-3353441FBD88}"/>
              </a:ext>
            </a:extLst>
          </p:cNvPr>
          <p:cNvSpPr>
            <a:spLocks noGrp="1"/>
          </p:cNvSpPr>
          <p:nvPr>
            <p:ph type="title"/>
          </p:nvPr>
        </p:nvSpPr>
        <p:spPr>
          <a:xfrm>
            <a:off x="417095" y="196683"/>
            <a:ext cx="11325726" cy="1325563"/>
          </a:xfrm>
        </p:spPr>
        <p:txBody>
          <a:bodyPr/>
          <a:lstStyle>
            <a:lvl1pPr>
              <a:defRPr>
                <a:latin typeface="Calibri" panose="020F0502020204030204" pitchFamily="34" charset="0"/>
                <a:cs typeface="Calibri" panose="020F0502020204030204" pitchFamily="34" charset="0"/>
              </a:defRPr>
            </a:lvl1pPr>
          </a:lstStyle>
          <a:p>
            <a:r>
              <a:rPr kumimoji="1" lang="zh-CN" altLang="en-US" dirty="0"/>
              <a:t>单击此处编辑母版标题样式</a:t>
            </a:r>
          </a:p>
        </p:txBody>
      </p:sp>
      <p:sp>
        <p:nvSpPr>
          <p:cNvPr id="3" name="内容占位符 2">
            <a:extLst>
              <a:ext uri="{FF2B5EF4-FFF2-40B4-BE49-F238E27FC236}">
                <a16:creationId xmlns:a16="http://schemas.microsoft.com/office/drawing/2014/main" id="{2E45833F-5F6E-AB49-965D-3D763CE1B962}"/>
              </a:ext>
            </a:extLst>
          </p:cNvPr>
          <p:cNvSpPr>
            <a:spLocks noGrp="1"/>
          </p:cNvSpPr>
          <p:nvPr>
            <p:ph idx="1"/>
          </p:nvPr>
        </p:nvSpPr>
        <p:spPr/>
        <p:txBody>
          <a:bodyPr/>
          <a:lstStyle/>
          <a:p>
            <a:r>
              <a:rPr kumimoji="1" lang="zh-CN" altLang="en-US" dirty="0"/>
              <a:t>编辑母版文本样式
第二级
第三级
第四级
第五级</a:t>
            </a:r>
          </a:p>
        </p:txBody>
      </p:sp>
      <p:sp>
        <p:nvSpPr>
          <p:cNvPr id="4" name="日期占位符 3">
            <a:extLst>
              <a:ext uri="{FF2B5EF4-FFF2-40B4-BE49-F238E27FC236}">
                <a16:creationId xmlns:a16="http://schemas.microsoft.com/office/drawing/2014/main" id="{7A6D1100-C04B-D54A-98CF-3172575B7B86}"/>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26466946-48E8-934F-8E17-E604DDA616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8AA94EA-DBF8-5F48-BEBA-0E26DFDE177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
        <p:nvSpPr>
          <p:cNvPr id="7" name="矩形 6">
            <a:extLst>
              <a:ext uri="{FF2B5EF4-FFF2-40B4-BE49-F238E27FC236}">
                <a16:creationId xmlns:a16="http://schemas.microsoft.com/office/drawing/2014/main" id="{B98BEAA5-C433-C646-A3FF-428605FC2C74}"/>
              </a:ext>
            </a:extLst>
          </p:cNvPr>
          <p:cNvSpPr/>
          <p:nvPr userDrawn="1"/>
        </p:nvSpPr>
        <p:spPr>
          <a:xfrm>
            <a:off x="417095" y="1386173"/>
            <a:ext cx="11325726" cy="136073"/>
          </a:xfrm>
          <a:prstGeom prst="rect">
            <a:avLst/>
          </a:prstGeom>
          <a:gradFill flip="none" rotWithShape="1">
            <a:gsLst>
              <a:gs pos="0">
                <a:srgbClr val="7030A0"/>
              </a:gs>
              <a:gs pos="98000">
                <a:schemeClr val="accent2">
                  <a:lumMod val="60000"/>
                  <a:lumOff val="40000"/>
                </a:schemeClr>
              </a:gs>
              <a:gs pos="63000">
                <a:schemeClr val="accent2">
                  <a:lumMod val="45000"/>
                  <a:lumOff val="55000"/>
                </a:schemeClr>
              </a:gs>
              <a:gs pos="100000">
                <a:schemeClr val="accent2">
                  <a:lumMod val="30000"/>
                  <a:lumOff val="70000"/>
                </a:schemeClr>
              </a:gs>
            </a:gsLst>
            <a:lin ang="0" scaled="1"/>
            <a:tileRect/>
          </a:gra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zh-CN" altLang="en-US"/>
          </a:p>
        </p:txBody>
      </p:sp>
    </p:spTree>
    <p:extLst>
      <p:ext uri="{BB962C8B-B14F-4D97-AF65-F5344CB8AC3E}">
        <p14:creationId xmlns:p14="http://schemas.microsoft.com/office/powerpoint/2010/main" val="2838146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F8720-4B6E-194A-8E4E-DB75658F81EF}"/>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B0310DA0-A65C-FB47-ACBF-C22401299A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0B9412-E9F9-6943-B384-7DBDF5F0E3E2}"/>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57C19CE4-A31A-4648-84A8-3EFECED81B4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8BE9222-3D1C-AB40-9787-02F681E83CD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4541149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836CB1-B005-3747-8CF8-B0D4FD4919C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2DB7B99D-AD5D-9E4B-A18A-7185F736A81E}"/>
              </a:ext>
            </a:extLst>
          </p:cNvPr>
          <p:cNvSpPr>
            <a:spLocks noGrp="1"/>
          </p:cNvSpPr>
          <p:nvPr>
            <p:ph sz="half" idx="1"/>
          </p:nvPr>
        </p:nvSpPr>
        <p:spPr>
          <a:xfrm>
            <a:off x="838200" y="1825625"/>
            <a:ext cx="5181600" cy="4351338"/>
          </a:xfrm>
        </p:spPr>
        <p:txBody>
          <a:body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3C8A9347-01F2-0445-BBCB-9498E1096105}"/>
              </a:ext>
            </a:extLst>
          </p:cNvPr>
          <p:cNvSpPr>
            <a:spLocks noGrp="1"/>
          </p:cNvSpPr>
          <p:nvPr>
            <p:ph sz="half" idx="2"/>
          </p:nvPr>
        </p:nvSpPr>
        <p:spPr>
          <a:xfrm>
            <a:off x="6172200" y="1825625"/>
            <a:ext cx="5181600" cy="4351338"/>
          </a:xfrm>
        </p:spPr>
        <p:txBody>
          <a:body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F6589FE2-E9C1-9F46-9ABD-1E02D13457F5}"/>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C1803DCD-4E3B-9B42-86CF-DE6D5A3F1D82}"/>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B75365E-F6D9-1243-ACD5-CD63E011754A}"/>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725531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7E95C9E-117F-9E49-B29B-344C39A0294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0F3E134-F35D-A14F-B4F4-E85DEF896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4" name="内容占位符 3">
            <a:extLst>
              <a:ext uri="{FF2B5EF4-FFF2-40B4-BE49-F238E27FC236}">
                <a16:creationId xmlns:a16="http://schemas.microsoft.com/office/drawing/2014/main" id="{B4377879-E22C-A74D-91C3-D9206B6C64D8}"/>
              </a:ext>
            </a:extLst>
          </p:cNvPr>
          <p:cNvSpPr>
            <a:spLocks noGrp="1"/>
          </p:cNvSpPr>
          <p:nvPr>
            <p:ph sz="half" idx="2"/>
          </p:nvPr>
        </p:nvSpPr>
        <p:spPr>
          <a:xfrm>
            <a:off x="839788" y="2505075"/>
            <a:ext cx="5157787" cy="3684588"/>
          </a:xfrm>
        </p:spPr>
        <p:txBody>
          <a:bodyPr/>
          <a:lstStyle/>
          <a:p>
            <a:r>
              <a:rPr kumimoji="1" lang="zh-CN" altLang="en-US"/>
              <a:t>编辑母版文本样式
第二级
第三级
第四级
第五级</a:t>
            </a:r>
          </a:p>
        </p:txBody>
      </p:sp>
      <p:sp>
        <p:nvSpPr>
          <p:cNvPr id="5" name="文本占位符 4">
            <a:extLst>
              <a:ext uri="{FF2B5EF4-FFF2-40B4-BE49-F238E27FC236}">
                <a16:creationId xmlns:a16="http://schemas.microsoft.com/office/drawing/2014/main" id="{B897CF3D-B6C5-9D44-B94A-4449172EAB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kumimoji="1" lang="zh-CN" altLang="en-US"/>
              <a:t>编辑母版文本样式
第二级
第三级
第四级
第五级</a:t>
            </a:r>
          </a:p>
        </p:txBody>
      </p:sp>
      <p:sp>
        <p:nvSpPr>
          <p:cNvPr id="6" name="内容占位符 5">
            <a:extLst>
              <a:ext uri="{FF2B5EF4-FFF2-40B4-BE49-F238E27FC236}">
                <a16:creationId xmlns:a16="http://schemas.microsoft.com/office/drawing/2014/main" id="{99D91D33-CDA1-3A4F-8D14-15876DC060E4}"/>
              </a:ext>
            </a:extLst>
          </p:cNvPr>
          <p:cNvSpPr>
            <a:spLocks noGrp="1"/>
          </p:cNvSpPr>
          <p:nvPr>
            <p:ph sz="quarter" idx="4"/>
          </p:nvPr>
        </p:nvSpPr>
        <p:spPr>
          <a:xfrm>
            <a:off x="6172200" y="2505075"/>
            <a:ext cx="5183188" cy="3684588"/>
          </a:xfrm>
        </p:spPr>
        <p:txBody>
          <a:bodyPr/>
          <a:lstStyle/>
          <a:p>
            <a:r>
              <a:rPr kumimoji="1" lang="zh-CN" altLang="en-US"/>
              <a:t>编辑母版文本样式
第二级
第三级
第四级
第五级</a:t>
            </a:r>
          </a:p>
        </p:txBody>
      </p:sp>
      <p:sp>
        <p:nvSpPr>
          <p:cNvPr id="7" name="日期占位符 6">
            <a:extLst>
              <a:ext uri="{FF2B5EF4-FFF2-40B4-BE49-F238E27FC236}">
                <a16:creationId xmlns:a16="http://schemas.microsoft.com/office/drawing/2014/main" id="{A3A10CD6-AFCF-5943-83B0-14D790E18314}"/>
              </a:ext>
            </a:extLst>
          </p:cNvPr>
          <p:cNvSpPr>
            <a:spLocks noGrp="1"/>
          </p:cNvSpPr>
          <p:nvPr>
            <p:ph type="dt" sz="half" idx="10"/>
          </p:nvPr>
        </p:nvSpPr>
        <p:spPr/>
        <p:txBody>
          <a:bodyPr/>
          <a:lstStyle/>
          <a:p>
            <a:endParaRPr kumimoji="1" lang="zh-CN" altLang="en-US"/>
          </a:p>
        </p:txBody>
      </p:sp>
      <p:sp>
        <p:nvSpPr>
          <p:cNvPr id="8" name="页脚占位符 7">
            <a:extLst>
              <a:ext uri="{FF2B5EF4-FFF2-40B4-BE49-F238E27FC236}">
                <a16:creationId xmlns:a16="http://schemas.microsoft.com/office/drawing/2014/main" id="{62773D58-CFE6-3C4D-9307-89D99EBFD375}"/>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45A69B69-74F5-F640-84D7-8D7D24E2111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682987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4D9C02-6719-2D4C-ABF2-8DB95952B719}"/>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310EFD3C-FBCF-C84C-8355-EE32BB9D58CD}"/>
              </a:ext>
            </a:extLst>
          </p:cNvPr>
          <p:cNvSpPr>
            <a:spLocks noGrp="1"/>
          </p:cNvSpPr>
          <p:nvPr>
            <p:ph type="dt" sz="half" idx="10"/>
          </p:nvPr>
        </p:nvSpPr>
        <p:spPr/>
        <p:txBody>
          <a:bodyPr/>
          <a:lstStyle/>
          <a:p>
            <a:endParaRPr kumimoji="1" lang="zh-CN" altLang="en-US"/>
          </a:p>
        </p:txBody>
      </p:sp>
      <p:sp>
        <p:nvSpPr>
          <p:cNvPr id="4" name="页脚占位符 3">
            <a:extLst>
              <a:ext uri="{FF2B5EF4-FFF2-40B4-BE49-F238E27FC236}">
                <a16:creationId xmlns:a16="http://schemas.microsoft.com/office/drawing/2014/main" id="{5AECF38D-9ED2-2F45-9117-AA92053E277D}"/>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BB24748A-64A6-6E4F-A703-21DB4BE00FA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15259760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0CDD2D1-C01F-B74D-982C-18DDE3F12DD1}"/>
              </a:ext>
            </a:extLst>
          </p:cNvPr>
          <p:cNvSpPr>
            <a:spLocks noGrp="1"/>
          </p:cNvSpPr>
          <p:nvPr>
            <p:ph type="dt" sz="half" idx="10"/>
          </p:nvPr>
        </p:nvSpPr>
        <p:spPr/>
        <p:txBody>
          <a:bodyPr/>
          <a:lstStyle/>
          <a:p>
            <a:endParaRPr kumimoji="1" lang="zh-CN" altLang="en-US"/>
          </a:p>
        </p:txBody>
      </p:sp>
      <p:sp>
        <p:nvSpPr>
          <p:cNvPr id="3" name="页脚占位符 2">
            <a:extLst>
              <a:ext uri="{FF2B5EF4-FFF2-40B4-BE49-F238E27FC236}">
                <a16:creationId xmlns:a16="http://schemas.microsoft.com/office/drawing/2014/main" id="{D19BAD6C-080F-0B4A-BA71-E21F92E7F902}"/>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749C20DC-C3A4-564C-A7CF-518B8EEBA63B}"/>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1271924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AC8B7D-D615-451A-A0F1-0CC2558030F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548388D-B0B3-46B2-AEAC-FC408955010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24BAB7E-5DDD-4BE9-B521-4DEB76E15FAE}"/>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1E316458-CF37-4DC4-8C92-817389BE88E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7D9E62D-56F6-4DFB-81B5-C1C0980F8C6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0584407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B5215D-ABD6-704E-8E97-2DD4A68C4875}"/>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A33F9BF7-7ED7-6747-AD52-E0695D6620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kumimoji="1" lang="zh-CN" altLang="en-US"/>
              <a:t>编辑母版文本样式
第二级
第三级
第四级
第五级</a:t>
            </a:r>
          </a:p>
        </p:txBody>
      </p:sp>
      <p:sp>
        <p:nvSpPr>
          <p:cNvPr id="4" name="文本占位符 3">
            <a:extLst>
              <a:ext uri="{FF2B5EF4-FFF2-40B4-BE49-F238E27FC236}">
                <a16:creationId xmlns:a16="http://schemas.microsoft.com/office/drawing/2014/main" id="{C89D7419-A04D-CE4F-B8BA-B02B41CE63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26E9D94C-A0C8-B943-A6A6-28CC24C30D34}"/>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38709B82-6922-6849-A15C-0B566CDD7D6B}"/>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9D25F51-C2D8-F248-9383-DD744E96D113}"/>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379655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872AD2-9FD0-8843-97BC-54B809F54EF3}"/>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80DB8B66-3A80-284E-904C-9B83DA269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80E428FE-E3B4-9F4C-AE94-90A47DAC8A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kumimoji="1" lang="zh-CN" altLang="en-US"/>
              <a:t>编辑母版文本样式
第二级
第三级
第四级
第五级</a:t>
            </a:r>
          </a:p>
        </p:txBody>
      </p:sp>
      <p:sp>
        <p:nvSpPr>
          <p:cNvPr id="5" name="日期占位符 4">
            <a:extLst>
              <a:ext uri="{FF2B5EF4-FFF2-40B4-BE49-F238E27FC236}">
                <a16:creationId xmlns:a16="http://schemas.microsoft.com/office/drawing/2014/main" id="{D1150F34-67B9-3A4B-9797-FBBDFD16F526}"/>
              </a:ext>
            </a:extLst>
          </p:cNvPr>
          <p:cNvSpPr>
            <a:spLocks noGrp="1"/>
          </p:cNvSpPr>
          <p:nvPr>
            <p:ph type="dt" sz="half" idx="10"/>
          </p:nvPr>
        </p:nvSpPr>
        <p:spPr/>
        <p:txBody>
          <a:bodyPr/>
          <a:lstStyle/>
          <a:p>
            <a:endParaRPr kumimoji="1" lang="zh-CN" altLang="en-US"/>
          </a:p>
        </p:txBody>
      </p:sp>
      <p:sp>
        <p:nvSpPr>
          <p:cNvPr id="6" name="页脚占位符 5">
            <a:extLst>
              <a:ext uri="{FF2B5EF4-FFF2-40B4-BE49-F238E27FC236}">
                <a16:creationId xmlns:a16="http://schemas.microsoft.com/office/drawing/2014/main" id="{94174370-2E78-EE40-A64E-5AD1A65FADE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1388DD2-116B-2A48-92B8-8677F41E92AD}"/>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8455984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C4069D-8FA2-E241-8340-89BD61DB9483}"/>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0F309A7E-F6EF-0545-94ED-84E08D3B7869}"/>
              </a:ext>
            </a:extLst>
          </p:cNvPr>
          <p:cNvSpPr>
            <a:spLocks noGrp="1"/>
          </p:cNvSpPr>
          <p:nvPr>
            <p:ph type="body" orient="vert" idx="1"/>
          </p:nvPr>
        </p:nvSpPr>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AC3A2EA-719F-704E-B509-5EB383722E4B}"/>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3D48F4D8-6B53-A34C-8CAB-2F70543AC39E}"/>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3D0B1B3-B076-9443-BB8E-2554F788B70C}"/>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8937202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1ADF8D8-FD65-7F4F-875B-CDD955928920}"/>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8FF1D4-B028-C84F-BF10-10324E60D540}"/>
              </a:ext>
            </a:extLst>
          </p:cNvPr>
          <p:cNvSpPr>
            <a:spLocks noGrp="1"/>
          </p:cNvSpPr>
          <p:nvPr>
            <p:ph type="body" orient="vert" idx="1"/>
          </p:nvPr>
        </p:nvSpPr>
        <p:spPr>
          <a:xfrm>
            <a:off x="838200" y="365125"/>
            <a:ext cx="7734300" cy="5811838"/>
          </a:xfrm>
        </p:spPr>
        <p:txBody>
          <a:bodyPr vert="eaVert"/>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77696C91-2C80-074A-8825-267B2265360D}"/>
              </a:ext>
            </a:extLst>
          </p:cNvPr>
          <p:cNvSpPr>
            <a:spLocks noGrp="1"/>
          </p:cNvSpPr>
          <p:nvPr>
            <p:ph type="dt" sz="half" idx="10"/>
          </p:nvPr>
        </p:nvSpPr>
        <p:spPr/>
        <p:txBody>
          <a:bodyPr/>
          <a:lstStyle/>
          <a:p>
            <a:endParaRPr kumimoji="1" lang="zh-CN" altLang="en-US"/>
          </a:p>
        </p:txBody>
      </p:sp>
      <p:sp>
        <p:nvSpPr>
          <p:cNvPr id="5" name="页脚占位符 4">
            <a:extLst>
              <a:ext uri="{FF2B5EF4-FFF2-40B4-BE49-F238E27FC236}">
                <a16:creationId xmlns:a16="http://schemas.microsoft.com/office/drawing/2014/main" id="{86A8ACD6-D4E2-1A40-B936-F46A891F7D8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E001597-470C-C348-8B60-1735D60313A0}"/>
              </a:ext>
            </a:extLst>
          </p:cNvPr>
          <p:cNvSpPr>
            <a:spLocks noGrp="1"/>
          </p:cNvSpPr>
          <p:nvPr>
            <p:ph type="sldNum" sz="quarter" idx="12"/>
          </p:nvPr>
        </p:nvSpPr>
        <p:spPr/>
        <p:txBody>
          <a:body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94276524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首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7978434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5D8C03-D4E9-4043-9B9C-D9AA0E7E0DB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D41F827-8A8D-4EB5-9CAB-CFDAA96480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D4ACBB5-A95E-4CEA-8DE9-11F6F1845BFF}"/>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35DC8C7C-435D-4BB8-9698-780F28D5EF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AFC37D-29AF-4A6B-B53B-31747E560EB5}"/>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1810085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8F8AB-B06E-4DDA-B33E-2DCF4E77F7E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73F087C-530C-406F-AA7D-5D6A92C2224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B54ECB0-5763-4586-A67D-216A2152949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EAC3ADE-BED6-4644-B174-433C8B6881A4}"/>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34F3767D-4488-4D4A-B618-9E11C98D8E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C1D25F8-8C70-495C-866A-87FA29BA5DB4}"/>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974186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65AF7E-E6E0-4E0D-B4AD-68F5800E3D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3B618D-F9B2-47C9-A0B7-2440C847EC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4040540-92A6-4E2F-BD18-AFDE9DA181C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80D7F7B-FE35-4CA5-A824-BE8EC02C40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7F59F09-1E83-48AC-B518-B071F082139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CD5CC95-84F2-443A-97EB-ACA86DA81BFA}"/>
              </a:ext>
            </a:extLst>
          </p:cNvPr>
          <p:cNvSpPr>
            <a:spLocks noGrp="1"/>
          </p:cNvSpPr>
          <p:nvPr>
            <p:ph type="dt" sz="half" idx="10"/>
          </p:nvPr>
        </p:nvSpPr>
        <p:spPr/>
        <p:txBody>
          <a:bodyPr/>
          <a:lstStyle/>
          <a:p>
            <a:endParaRPr lang="zh-CN" altLang="en-US"/>
          </a:p>
        </p:txBody>
      </p:sp>
      <p:sp>
        <p:nvSpPr>
          <p:cNvPr id="8" name="页脚占位符 7">
            <a:extLst>
              <a:ext uri="{FF2B5EF4-FFF2-40B4-BE49-F238E27FC236}">
                <a16:creationId xmlns:a16="http://schemas.microsoft.com/office/drawing/2014/main" id="{C063F1D3-20F9-446B-A9FC-3B608C9D1A0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6D0D099-E9CD-47D8-91F2-7BA024974716}"/>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41247856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A32726-3650-493A-87D3-D916F744805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58BDED-2CC6-4297-BF13-EB91A8B278CD}"/>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30E8C908-2446-4A83-9B88-5D52A05D3A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1E5FF16F-E8FF-4A0D-BFE8-3EB8C75E77D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968018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CD221EE-DA32-4C61-A20C-5B61BA7BCB19}"/>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B74F937E-DA13-4ACE-B158-EA4F5A6BCC3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DD9E8EA-B395-473C-8445-160837E9BC99}"/>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91040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81B73E-5C86-4BDC-ABA6-26B8F9E311B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9012295-3998-4E9D-83B9-050C6F45B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F1FB1B2-EC47-464C-AEA9-69BE444D6C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ED894D-54F5-4AEA-8098-1AB300AD20CC}"/>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EFC04DCD-CFD5-44EA-994F-08A41351B0B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26CD99F-AD46-40E5-9E18-B5B4ACB8445C}"/>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09779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B3ED85-9B6E-41AE-BFC8-F791CB6B14E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A7075FB-918C-4F63-98F7-31FDF72386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A0B3B91-AA5F-4568-A804-1FB71E9BC3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16E3C10-9B6F-4F01-8E2F-ECB71B0DAE81}"/>
              </a:ext>
            </a:extLst>
          </p:cNvPr>
          <p:cNvSpPr>
            <a:spLocks noGrp="1"/>
          </p:cNvSpPr>
          <p:nvPr>
            <p:ph type="dt" sz="half" idx="10"/>
          </p:nvPr>
        </p:nvSpPr>
        <p:spPr/>
        <p:txBody>
          <a:bodyPr/>
          <a:lstStyle/>
          <a:p>
            <a:endParaRPr lang="zh-CN" altLang="en-US"/>
          </a:p>
        </p:txBody>
      </p:sp>
      <p:sp>
        <p:nvSpPr>
          <p:cNvPr id="6" name="页脚占位符 5">
            <a:extLst>
              <a:ext uri="{FF2B5EF4-FFF2-40B4-BE49-F238E27FC236}">
                <a16:creationId xmlns:a16="http://schemas.microsoft.com/office/drawing/2014/main" id="{CE5462BE-D65A-45EC-BA95-A8B33777C5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65A29A0-392F-4B4B-93A9-EB06D0BED5D2}"/>
              </a:ext>
            </a:extLst>
          </p:cNvPr>
          <p:cNvSpPr>
            <a:spLocks noGrp="1"/>
          </p:cNvSpPr>
          <p:nvPr>
            <p:ph type="sldNum" sz="quarter" idx="12"/>
          </p:nvPr>
        </p:nvSpPr>
        <p:spPr/>
        <p:txBody>
          <a:body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121646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3DC60724-862B-4235-B7D5-5025C95F16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339B4CB-9763-4711-8715-F5BABEC7B5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4F20287-601D-430A-BC6C-0C0BE9FC03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a:extLst>
              <a:ext uri="{FF2B5EF4-FFF2-40B4-BE49-F238E27FC236}">
                <a16:creationId xmlns:a16="http://schemas.microsoft.com/office/drawing/2014/main" id="{6927F140-1F48-43D8-8CB9-8E07743524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9D5CF3-47B3-4E8F-9A58-E34E43703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9EAC36F-532E-43F5-9E8A-979A1D8CC66F}" type="slidenum">
              <a:rPr lang="zh-CN" altLang="en-US" smtClean="0"/>
              <a:t>‹#›</a:t>
            </a:fld>
            <a:endParaRPr lang="zh-CN" altLang="en-US"/>
          </a:p>
        </p:txBody>
      </p:sp>
    </p:spTree>
    <p:extLst>
      <p:ext uri="{BB962C8B-B14F-4D97-AF65-F5344CB8AC3E}">
        <p14:creationId xmlns:p14="http://schemas.microsoft.com/office/powerpoint/2010/main" val="32371684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AF1169C-635C-D746-A3A6-32397E102A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26420CA1-919C-7A49-A769-392A74694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kumimoji="1" lang="zh-CN" altLang="en-US"/>
              <a:t>编辑母版文本样式
第二级
第三级
第四级
第五级</a:t>
            </a:r>
          </a:p>
        </p:txBody>
      </p:sp>
      <p:sp>
        <p:nvSpPr>
          <p:cNvPr id="4" name="日期占位符 3">
            <a:extLst>
              <a:ext uri="{FF2B5EF4-FFF2-40B4-BE49-F238E27FC236}">
                <a16:creationId xmlns:a16="http://schemas.microsoft.com/office/drawing/2014/main" id="{923E68F6-9A51-CA45-8328-D112D44680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a:extLst>
              <a:ext uri="{FF2B5EF4-FFF2-40B4-BE49-F238E27FC236}">
                <a16:creationId xmlns:a16="http://schemas.microsoft.com/office/drawing/2014/main" id="{B12BCDB5-1EB0-D344-8434-556AC1404B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C0477AE1-9C0D-AF43-9664-ED9565E92B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69D6CD-B976-DA4A-B164-30E4D1CDE738}" type="slidenum">
              <a:rPr kumimoji="1" lang="zh-CN" altLang="en-US" smtClean="0"/>
              <a:t>‹#›</a:t>
            </a:fld>
            <a:endParaRPr kumimoji="1" lang="zh-CN" altLang="en-US"/>
          </a:p>
        </p:txBody>
      </p:sp>
    </p:spTree>
    <p:extLst>
      <p:ext uri="{BB962C8B-B14F-4D97-AF65-F5344CB8AC3E}">
        <p14:creationId xmlns:p14="http://schemas.microsoft.com/office/powerpoint/2010/main" val="23309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4.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4.xml"/><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4.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4.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a:spLocks/>
          </p:cNvSpPr>
          <p:nvPr/>
        </p:nvSpPr>
        <p:spPr>
          <a:xfrm>
            <a:off x="762501" y="2086815"/>
            <a:ext cx="11201289" cy="1720968"/>
          </a:xfrm>
          <a:prstGeom prst="rect">
            <a:avLst/>
          </a:prstGeom>
        </p:spPr>
        <p:txBody>
          <a:bodyPr>
            <a:normAutofit/>
          </a:bodyPr>
          <a:lstStyle>
            <a:lvl1pPr algn="l" defTabSz="914400" rtl="0" eaLnBrk="1" latinLnBrk="0" hangingPunct="1">
              <a:spcBef>
                <a:spcPct val="0"/>
              </a:spcBef>
              <a:buNone/>
              <a:defRPr sz="3200" b="0" kern="1200">
                <a:solidFill>
                  <a:schemeClr val="tx1"/>
                </a:solidFill>
                <a:latin typeface="+mn-ea"/>
                <a:ea typeface="+mn-ea"/>
                <a:cs typeface="+mj-cs"/>
              </a:defRPr>
            </a:lvl1pPr>
          </a:lstStyle>
          <a:p>
            <a:pPr lvl="0" algn="ctr">
              <a:lnSpc>
                <a:spcPct val="120000"/>
              </a:lnSpc>
              <a:defRPr/>
            </a:pPr>
            <a:r>
              <a:rPr lang="en-US" altLang="zh-CN" sz="3600" dirty="0">
                <a:solidFill>
                  <a:srgbClr val="000000"/>
                </a:solidFill>
                <a:latin typeface="Arial Black" panose="020B0A04020102020204" pitchFamily="34" charset="0"/>
                <a:cs typeface="Calibri" panose="020F0502020204030204" pitchFamily="34" charset="0"/>
              </a:rPr>
              <a:t>Constant Optimization Driven Database System Testing</a:t>
            </a:r>
            <a:endParaRPr kumimoji="1" lang="zh-CN" altLang="en-US" sz="3600" b="0" i="0" u="none" strike="noStrike" kern="1200" cap="none" spc="0" normalizeH="0" baseline="0" noProof="0" dirty="0">
              <a:ln>
                <a:noFill/>
              </a:ln>
              <a:solidFill>
                <a:prstClr val="black"/>
              </a:solidFill>
              <a:effectLst/>
              <a:uLnTx/>
              <a:uFillTx/>
              <a:latin typeface="Arial Black" panose="020B0A04020102020204" pitchFamily="34" charset="0"/>
              <a:ea typeface="等线" panose="02010600030101010101" pitchFamily="2" charset="-122"/>
              <a:cs typeface="Calibri" panose="020F0502020204030204" pitchFamily="34" charset="0"/>
            </a:endParaRPr>
          </a:p>
        </p:txBody>
      </p:sp>
      <p:sp>
        <p:nvSpPr>
          <p:cNvPr id="4" name="文本框 3">
            <a:extLst>
              <a:ext uri="{FF2B5EF4-FFF2-40B4-BE49-F238E27FC236}">
                <a16:creationId xmlns:a16="http://schemas.microsoft.com/office/drawing/2014/main" id="{9305ED8A-4B78-45B6-BBDC-5C0D2C94F55C}"/>
              </a:ext>
            </a:extLst>
          </p:cNvPr>
          <p:cNvSpPr txBox="1"/>
          <p:nvPr/>
        </p:nvSpPr>
        <p:spPr>
          <a:xfrm>
            <a:off x="496504" y="456701"/>
            <a:ext cx="3043571" cy="584775"/>
          </a:xfrm>
          <a:prstGeom prst="rect">
            <a:avLst/>
          </a:prstGeom>
          <a:noFill/>
        </p:spPr>
        <p:txBody>
          <a:bodyPr wrap="square" rtlCol="0">
            <a:spAutoFit/>
          </a:bodyPr>
          <a:lstStyle/>
          <a:p>
            <a:r>
              <a:rPr lang="en-US" altLang="zh-CN" sz="3200" b="1" dirty="0">
                <a:latin typeface="Calibri" panose="020F0502020204030204" pitchFamily="34" charset="0"/>
                <a:cs typeface="Calibri" panose="020F0502020204030204" pitchFamily="34" charset="0"/>
              </a:rPr>
              <a:t>SIGMOD 2025</a:t>
            </a:r>
            <a:endParaRPr lang="zh-CN" altLang="en-US" sz="3200" b="1" dirty="0">
              <a:latin typeface="Calibri" panose="020F050202020403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834889E5-972B-4A68-B944-51FE9DAF8CE4}"/>
              </a:ext>
            </a:extLst>
          </p:cNvPr>
          <p:cNvPicPr>
            <a:picLocks noChangeAspect="1"/>
          </p:cNvPicPr>
          <p:nvPr/>
        </p:nvPicPr>
        <p:blipFill>
          <a:blip r:embed="rId3" cstate="print">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8286884" y="-2885062"/>
            <a:ext cx="3142615" cy="7853076"/>
          </a:xfrm>
          <a:prstGeom prst="rect">
            <a:avLst/>
          </a:prstGeom>
        </p:spPr>
      </p:pic>
      <p:pic>
        <p:nvPicPr>
          <p:cNvPr id="7" name="图片 6">
            <a:extLst>
              <a:ext uri="{FF2B5EF4-FFF2-40B4-BE49-F238E27FC236}">
                <a16:creationId xmlns:a16="http://schemas.microsoft.com/office/drawing/2014/main" id="{DC815FA5-B151-4673-BCB2-B632A5DA361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557702" y="125121"/>
            <a:ext cx="1253048" cy="1247934"/>
          </a:xfrm>
          <a:prstGeom prst="rect">
            <a:avLst/>
          </a:prstGeom>
        </p:spPr>
      </p:pic>
      <p:sp>
        <p:nvSpPr>
          <p:cNvPr id="8" name="文本框 7">
            <a:extLst>
              <a:ext uri="{FF2B5EF4-FFF2-40B4-BE49-F238E27FC236}">
                <a16:creationId xmlns:a16="http://schemas.microsoft.com/office/drawing/2014/main" id="{38916D27-5E83-6D39-D8D2-183664196EA4}"/>
              </a:ext>
            </a:extLst>
          </p:cNvPr>
          <p:cNvSpPr txBox="1"/>
          <p:nvPr/>
        </p:nvSpPr>
        <p:spPr>
          <a:xfrm>
            <a:off x="856606" y="4292009"/>
            <a:ext cx="11013078" cy="954107"/>
          </a:xfrm>
          <a:prstGeom prst="rect">
            <a:avLst/>
          </a:prstGeom>
          <a:noFill/>
        </p:spPr>
        <p:txBody>
          <a:bodyPr wrap="square">
            <a:spAutoFit/>
          </a:bodyPr>
          <a:lstStyle/>
          <a:p>
            <a:pPr algn="ctr"/>
            <a:r>
              <a:rPr lang="zh-CN" altLang="en-US" sz="2800" dirty="0">
                <a:latin typeface="Times New Roman" panose="02020603050405020304" pitchFamily="18" charset="0"/>
                <a:cs typeface="Times New Roman" panose="02020603050405020304" pitchFamily="18" charset="0"/>
              </a:rPr>
              <a:t>CHI ZHANG, Nanjing University, China</a:t>
            </a:r>
          </a:p>
          <a:p>
            <a:pPr algn="ctr"/>
            <a:r>
              <a:rPr lang="zh-CN" altLang="en-US" sz="2800" dirty="0">
                <a:latin typeface="Times New Roman" panose="02020603050405020304" pitchFamily="18" charset="0"/>
                <a:cs typeface="Times New Roman" panose="02020603050405020304" pitchFamily="18" charset="0"/>
              </a:rPr>
              <a:t>MANUEL RIGGER, National University of Singapore, Singapore</a:t>
            </a:r>
          </a:p>
        </p:txBody>
      </p:sp>
    </p:spTree>
    <p:extLst>
      <p:ext uri="{BB962C8B-B14F-4D97-AF65-F5344CB8AC3E}">
        <p14:creationId xmlns:p14="http://schemas.microsoft.com/office/powerpoint/2010/main" val="195593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691B-0356-1F9A-FA1D-31794BEFA689}"/>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AA3DD5C2-851A-1638-D616-498E0617170F}"/>
              </a:ext>
            </a:extLst>
          </p:cNvPr>
          <p:cNvSpPr/>
          <p:nvPr/>
        </p:nvSpPr>
        <p:spPr>
          <a:xfrm>
            <a:off x="512040" y="1082573"/>
            <a:ext cx="11342888" cy="3108543"/>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Predicate construction</a:t>
            </a:r>
          </a:p>
          <a:p>
            <a:pPr marL="927100" marR="55880" lvl="1" indent="-457200">
              <a:spcBef>
                <a:spcPts val="425"/>
              </a:spcBef>
              <a:buFont typeface="Wingdings" pitchFamily="2" charset="2"/>
              <a:buChar char="Ø"/>
            </a:pPr>
            <a:r>
              <a:rPr lang="en-US" altLang="zh-CN" sz="2000" dirty="0">
                <a:latin typeface="Times New Roman"/>
                <a:cs typeface="Times New Roman"/>
              </a:rPr>
              <a:t>It randomly generate predicates that contain or correspond to 𝜙 based on </a:t>
            </a:r>
            <a:r>
              <a:rPr lang="en-US" altLang="zh-CN" sz="2000" dirty="0" err="1">
                <a:latin typeface="Times New Roman"/>
                <a:cs typeface="Times New Roman"/>
              </a:rPr>
              <a:t>SQLancer</a:t>
            </a:r>
            <a:r>
              <a:rPr lang="en-US" altLang="zh-CN" sz="2000" dirty="0">
                <a:latin typeface="Times New Roman"/>
                <a:cs typeface="Times New Roman"/>
              </a:rPr>
              <a:t>.</a:t>
            </a:r>
          </a:p>
          <a:p>
            <a:pPr marL="927100" marR="55880" lvl="1" indent="-457200">
              <a:spcBef>
                <a:spcPts val="425"/>
              </a:spcBef>
              <a:buFont typeface="Wingdings" pitchFamily="2" charset="2"/>
              <a:buChar char="Ø"/>
            </a:pPr>
            <a:r>
              <a:rPr lang="en-US" altLang="zh-CN" sz="2000" dirty="0">
                <a:latin typeface="Times New Roman"/>
                <a:cs typeface="Times New Roman"/>
              </a:rPr>
              <a:t>Subqueries can evaluate to three different result types: (1) a scalar value, which is a single value; (2) a row value, which is an ordered list of two or more scalar values; (3) multiple row values.</a:t>
            </a:r>
          </a:p>
          <a:p>
            <a:pPr marL="469900" marR="55880" indent="-457200">
              <a:spcBef>
                <a:spcPts val="425"/>
              </a:spcBef>
              <a:buFont typeface="Wingdings" pitchFamily="2" charset="2"/>
              <a:buChar char="Ø"/>
            </a:pPr>
            <a:r>
              <a:rPr lang="en-US" altLang="zh-CN" sz="2800" b="1" dirty="0">
                <a:latin typeface="Times New Roman"/>
                <a:cs typeface="Times New Roman"/>
              </a:rPr>
              <a:t>Query construction</a:t>
            </a:r>
          </a:p>
          <a:p>
            <a:pPr marL="927100" marR="55880" lvl="1" indent="-457200">
              <a:spcBef>
                <a:spcPts val="425"/>
              </a:spcBef>
              <a:buFont typeface="Wingdings" pitchFamily="2" charset="2"/>
              <a:buChar char="Ø"/>
            </a:pPr>
            <a:r>
              <a:rPr lang="en-US" altLang="zh-CN" sz="2000" dirty="0">
                <a:latin typeface="Times New Roman"/>
                <a:cs typeface="Times New Roman"/>
              </a:rPr>
              <a:t>It supports placing these predicates not only in the WHERE, JOIN, HAVING, GROUP BY, and ORDER BY clauses of SELECT, but also in other statements that require predicates, such as CREATE INDEX, CREATE VIEW, UPDATE, INSERT, and DELETE.</a:t>
            </a:r>
          </a:p>
        </p:txBody>
      </p:sp>
      <p:sp>
        <p:nvSpPr>
          <p:cNvPr id="9" name="矩形: 圆角 8">
            <a:extLst>
              <a:ext uri="{FF2B5EF4-FFF2-40B4-BE49-F238E27FC236}">
                <a16:creationId xmlns:a16="http://schemas.microsoft.com/office/drawing/2014/main" id="{B9111BAB-0AFB-21FA-C2AE-42806FF4D33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7EF5779E-934C-2C05-6D44-A71C0AC961DA}"/>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E77E7B5-B829-7F8B-203F-14AE7573F1DB}"/>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Construction of Original Query</a:t>
            </a:r>
            <a:endParaRPr lang="zh-CN" altLang="en-US" sz="4400" b="1" dirty="0">
              <a:latin typeface="Arial Black" panose="020B0A04020102020204" pitchFamily="34" charset="0"/>
              <a:cs typeface="Calibri" panose="020F0502020204030204" pitchFamily="34" charset="0"/>
            </a:endParaRPr>
          </a:p>
        </p:txBody>
      </p:sp>
      <p:grpSp>
        <p:nvGrpSpPr>
          <p:cNvPr id="5" name="组合 4">
            <a:extLst>
              <a:ext uri="{FF2B5EF4-FFF2-40B4-BE49-F238E27FC236}">
                <a16:creationId xmlns:a16="http://schemas.microsoft.com/office/drawing/2014/main" id="{53A30438-97B6-A95A-1F04-80C7288086D9}"/>
              </a:ext>
            </a:extLst>
          </p:cNvPr>
          <p:cNvGrpSpPr/>
          <p:nvPr/>
        </p:nvGrpSpPr>
        <p:grpSpPr>
          <a:xfrm>
            <a:off x="1126156" y="4191116"/>
            <a:ext cx="9482991" cy="2394022"/>
            <a:chOff x="1126156" y="4191116"/>
            <a:chExt cx="9482991" cy="2394022"/>
          </a:xfrm>
        </p:grpSpPr>
        <p:pic>
          <p:nvPicPr>
            <p:cNvPr id="4" name="图片 3">
              <a:extLst>
                <a:ext uri="{FF2B5EF4-FFF2-40B4-BE49-F238E27FC236}">
                  <a16:creationId xmlns:a16="http://schemas.microsoft.com/office/drawing/2014/main" id="{E9A7C2B8-52F0-AF2E-EADB-B822C43564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6156" y="4191116"/>
              <a:ext cx="9482991" cy="2394022"/>
            </a:xfrm>
            <a:prstGeom prst="rect">
              <a:avLst/>
            </a:prstGeom>
          </p:spPr>
        </p:pic>
        <p:sp>
          <p:nvSpPr>
            <p:cNvPr id="3" name="矩形 2">
              <a:extLst>
                <a:ext uri="{FF2B5EF4-FFF2-40B4-BE49-F238E27FC236}">
                  <a16:creationId xmlns:a16="http://schemas.microsoft.com/office/drawing/2014/main" id="{4DAEFAA0-3850-A820-3DBB-8EA8BA7B709E}"/>
                </a:ext>
              </a:extLst>
            </p:cNvPr>
            <p:cNvSpPr/>
            <p:nvPr/>
          </p:nvSpPr>
          <p:spPr>
            <a:xfrm>
              <a:off x="1126156" y="6061753"/>
              <a:ext cx="7617152" cy="41096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p14="http://schemas.microsoft.com/office/powerpoint/2010/main" val="3058829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Experiment</a:t>
            </a:r>
            <a:endParaRPr lang="zh-CN" altLang="en-US" sz="4400" b="1" dirty="0">
              <a:latin typeface="Arial Black" panose="020B0A04020102020204" pitchFamily="34" charset="0"/>
              <a:cs typeface="Calibri" panose="020F0502020204030204" pitchFamily="34" charset="0"/>
            </a:endParaRPr>
          </a:p>
        </p:txBody>
      </p:sp>
      <p:sp>
        <p:nvSpPr>
          <p:cNvPr id="6" name="矩形 5">
            <a:extLst>
              <a:ext uri="{FF2B5EF4-FFF2-40B4-BE49-F238E27FC236}">
                <a16:creationId xmlns:a16="http://schemas.microsoft.com/office/drawing/2014/main" id="{E6D1A487-7FF7-3774-4957-CB3B7C4D133E}"/>
              </a:ext>
            </a:extLst>
          </p:cNvPr>
          <p:cNvSpPr/>
          <p:nvPr/>
        </p:nvSpPr>
        <p:spPr>
          <a:xfrm>
            <a:off x="519888" y="1248937"/>
            <a:ext cx="11981266" cy="2702791"/>
          </a:xfrm>
          <a:prstGeom prst="rect">
            <a:avLst/>
          </a:prstGeom>
        </p:spPr>
        <p:txBody>
          <a:bodyPr wrap="square">
            <a:spAutoFit/>
          </a:bodyPr>
          <a:lstStyle/>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Target</a:t>
            </a:r>
            <a:r>
              <a:rPr lang="zh-CN" altLang="en-US" sz="2800" b="1" spc="70" dirty="0">
                <a:latin typeface="Times New Roman"/>
                <a:cs typeface="Times New Roman"/>
              </a:rPr>
              <a:t> </a:t>
            </a:r>
            <a:r>
              <a:rPr lang="en-US" altLang="zh-CN" sz="2800" b="1" spc="70" dirty="0">
                <a:latin typeface="Times New Roman"/>
                <a:cs typeface="Times New Roman"/>
              </a:rPr>
              <a:t>DBMS: </a:t>
            </a:r>
            <a:r>
              <a:rPr lang="en-US" altLang="zh-CN" sz="2800" spc="70" dirty="0">
                <a:latin typeface="Times New Roman"/>
                <a:cs typeface="Times New Roman"/>
              </a:rPr>
              <a:t>SQLite,</a:t>
            </a:r>
            <a:r>
              <a:rPr lang="zh-CN" altLang="en-US" sz="2800" spc="70" dirty="0">
                <a:latin typeface="Times New Roman"/>
                <a:cs typeface="Times New Roman"/>
              </a:rPr>
              <a:t> </a:t>
            </a:r>
            <a:r>
              <a:rPr lang="en-US" altLang="zh-CN" sz="2800" spc="70" dirty="0">
                <a:latin typeface="Times New Roman"/>
                <a:cs typeface="Times New Roman"/>
              </a:rPr>
              <a:t>MySQL, </a:t>
            </a:r>
            <a:r>
              <a:rPr lang="en-US" altLang="zh-CN" sz="2800" spc="70" dirty="0" err="1">
                <a:latin typeface="Times New Roman"/>
                <a:cs typeface="Times New Roman"/>
              </a:rPr>
              <a:t>CockroachDB</a:t>
            </a:r>
            <a:r>
              <a:rPr lang="en-US" altLang="zh-CN" sz="2800" spc="70" dirty="0">
                <a:latin typeface="Times New Roman"/>
                <a:cs typeface="Times New Roman"/>
              </a:rPr>
              <a:t>,</a:t>
            </a:r>
            <a:r>
              <a:rPr lang="zh-CN" altLang="en-US" sz="2800" spc="70" dirty="0">
                <a:latin typeface="Times New Roman"/>
                <a:cs typeface="Times New Roman"/>
              </a:rPr>
              <a:t> </a:t>
            </a:r>
            <a:r>
              <a:rPr lang="en-US" altLang="zh-CN" sz="2800" spc="70" dirty="0" err="1">
                <a:latin typeface="Times New Roman"/>
                <a:cs typeface="Times New Roman"/>
              </a:rPr>
              <a:t>DuckDB</a:t>
            </a:r>
            <a:r>
              <a:rPr lang="en-US" altLang="zh-CN" sz="2800" spc="70" dirty="0">
                <a:latin typeface="Times New Roman"/>
                <a:cs typeface="Times New Roman"/>
              </a:rPr>
              <a:t>, and TiDB.</a:t>
            </a:r>
          </a:p>
          <a:p>
            <a:pPr marL="469900" marR="55880" indent="-457200">
              <a:lnSpc>
                <a:spcPct val="150000"/>
              </a:lnSpc>
              <a:spcBef>
                <a:spcPts val="425"/>
              </a:spcBef>
              <a:buFont typeface="Wingdings" pitchFamily="2" charset="2"/>
              <a:buChar char="Ø"/>
            </a:pPr>
            <a:r>
              <a:rPr lang="en-US" altLang="zh-CN" sz="2800" b="1" spc="70" dirty="0">
                <a:latin typeface="Times New Roman"/>
                <a:cs typeface="Times New Roman"/>
              </a:rPr>
              <a:t>Baselines: </a:t>
            </a:r>
            <a:r>
              <a:rPr lang="en" altLang="zh-CN" sz="2800" spc="70" dirty="0">
                <a:latin typeface="Times New Roman"/>
                <a:cs typeface="Times New Roman"/>
              </a:rPr>
              <a:t>NoREC, TLP, DQE, and EET</a:t>
            </a:r>
            <a:r>
              <a:rPr lang="en-US" altLang="zh-CN" sz="2800" spc="70" dirty="0">
                <a:latin typeface="Times New Roman"/>
                <a:cs typeface="Times New Roman"/>
              </a:rPr>
              <a:t>.</a:t>
            </a:r>
            <a:endParaRPr lang="en" altLang="zh-CN" sz="2800" spc="70" dirty="0">
              <a:latin typeface="Times New Roman"/>
              <a:cs typeface="Times New Roman"/>
            </a:endParaRPr>
          </a:p>
          <a:p>
            <a:pPr marL="469900" marR="55880" indent="-457200">
              <a:lnSpc>
                <a:spcPct val="150000"/>
              </a:lnSpc>
              <a:spcBef>
                <a:spcPts val="425"/>
              </a:spcBef>
              <a:buFont typeface="Wingdings" pitchFamily="2" charset="2"/>
              <a:buChar char="Ø"/>
            </a:pPr>
            <a:r>
              <a:rPr lang="en" altLang="zh-CN" sz="2800" b="1" spc="70" dirty="0">
                <a:latin typeface="Times New Roman" panose="02020603050405020304" pitchFamily="18" charset="0"/>
                <a:cs typeface="Times New Roman" panose="02020603050405020304" pitchFamily="18" charset="0"/>
              </a:rPr>
              <a:t>Environment:</a:t>
            </a:r>
            <a:r>
              <a:rPr lang="zh-CN" altLang="en-US" sz="2800" b="1" spc="70" dirty="0">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A server with a 64-Core AMD</a:t>
            </a:r>
            <a:r>
              <a:rPr lang="zh-CN" altLang="en-US" sz="2800" dirty="0">
                <a:solidFill>
                  <a:srgbClr val="000000"/>
                </a:solidFill>
                <a:effectLst/>
                <a:latin typeface="Times New Roman" panose="02020603050405020304" pitchFamily="18" charset="0"/>
                <a:cs typeface="Times New Roman" panose="02020603050405020304" pitchFamily="18" charset="0"/>
              </a:rPr>
              <a:t> </a:t>
            </a:r>
            <a:r>
              <a:rPr lang="en" altLang="zh-CN" sz="2800" dirty="0">
                <a:solidFill>
                  <a:srgbClr val="000000"/>
                </a:solidFill>
                <a:effectLst/>
                <a:latin typeface="Times New Roman" panose="02020603050405020304" pitchFamily="18" charset="0"/>
                <a:cs typeface="Times New Roman" panose="02020603050405020304" pitchFamily="18" charset="0"/>
              </a:rPr>
              <a:t>EPYC 7763 Processor at 2.45GHz and 512GB of memory running Ubuntu 22.04. </a:t>
            </a:r>
            <a:endParaRPr lang="en-US" altLang="zh-CN" sz="2800" b="1" spc="70" dirty="0">
              <a:latin typeface="Times New Roman"/>
              <a:cs typeface="Times New Roman"/>
            </a:endParaRPr>
          </a:p>
        </p:txBody>
      </p:sp>
    </p:spTree>
    <p:extLst>
      <p:ext uri="{BB962C8B-B14F-4D97-AF65-F5344CB8AC3E}">
        <p14:creationId xmlns:p14="http://schemas.microsoft.com/office/powerpoint/2010/main" val="4138743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D723C-B49C-CEC7-F374-B4D1EA915815}"/>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354EB042-3305-2691-8954-A88EB044FF2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1C672130-24F8-DEBA-9570-108587C32CE2}"/>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C5DD5D2-6518-501C-60DF-5BCEBAE43377}"/>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Bug Number</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F71035F0-F470-F8BA-0CB6-8F05A3E2F5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5175" y="4481596"/>
            <a:ext cx="6001650" cy="1793971"/>
          </a:xfrm>
          <a:prstGeom prst="rect">
            <a:avLst/>
          </a:prstGeom>
        </p:spPr>
      </p:pic>
      <p:pic>
        <p:nvPicPr>
          <p:cNvPr id="4" name="图片 3">
            <a:extLst>
              <a:ext uri="{FF2B5EF4-FFF2-40B4-BE49-F238E27FC236}">
                <a16:creationId xmlns:a16="http://schemas.microsoft.com/office/drawing/2014/main" id="{D000BBBA-14E9-7AD6-6C66-7C2F7FAEAF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124821"/>
            <a:ext cx="7772400" cy="3356775"/>
          </a:xfrm>
          <a:prstGeom prst="rect">
            <a:avLst/>
          </a:prstGeom>
        </p:spPr>
      </p:pic>
    </p:spTree>
    <p:extLst>
      <p:ext uri="{BB962C8B-B14F-4D97-AF65-F5344CB8AC3E}">
        <p14:creationId xmlns:p14="http://schemas.microsoft.com/office/powerpoint/2010/main" val="3153844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26BFE-50F4-A44E-87BC-B6F57EB6F235}"/>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95393DD7-C65A-46D4-0AFE-CE11CB584ACB}"/>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584CC01-46F9-C46E-6DF0-B90BBCAEF148}"/>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E206960B-81B1-134A-A623-6683C48556E9}"/>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Case Study</a:t>
            </a:r>
            <a:endParaRPr lang="zh-CN" altLang="en-US" sz="4400" b="1" dirty="0">
              <a:latin typeface="Arial Black" panose="020B0A04020102020204" pitchFamily="34" charset="0"/>
              <a:cs typeface="Calibri" panose="020F0502020204030204" pitchFamily="34" charset="0"/>
            </a:endParaRPr>
          </a:p>
        </p:txBody>
      </p:sp>
      <p:pic>
        <p:nvPicPr>
          <p:cNvPr id="7" name="图片 6">
            <a:extLst>
              <a:ext uri="{FF2B5EF4-FFF2-40B4-BE49-F238E27FC236}">
                <a16:creationId xmlns:a16="http://schemas.microsoft.com/office/drawing/2014/main" id="{B59DFDD7-CDA9-E151-11DD-DCDA2DDAC6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269" y="3760515"/>
            <a:ext cx="9242866" cy="2592977"/>
          </a:xfrm>
          <a:prstGeom prst="rect">
            <a:avLst/>
          </a:prstGeom>
        </p:spPr>
      </p:pic>
      <p:pic>
        <p:nvPicPr>
          <p:cNvPr id="3" name="图片 2">
            <a:extLst>
              <a:ext uri="{FF2B5EF4-FFF2-40B4-BE49-F238E27FC236}">
                <a16:creationId xmlns:a16="http://schemas.microsoft.com/office/drawing/2014/main" id="{000C5733-839C-8EBD-7EB4-0FD4AA5631F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0219" y="1358603"/>
            <a:ext cx="8259480" cy="2235548"/>
          </a:xfrm>
          <a:prstGeom prst="rect">
            <a:avLst/>
          </a:prstGeom>
        </p:spPr>
      </p:pic>
    </p:spTree>
    <p:extLst>
      <p:ext uri="{BB962C8B-B14F-4D97-AF65-F5344CB8AC3E}">
        <p14:creationId xmlns:p14="http://schemas.microsoft.com/office/powerpoint/2010/main" val="2433260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F871C-1AA5-8A3C-56A9-8D8C83D9411B}"/>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B22602E8-45EF-BECC-1C66-BFBE0D3952E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639D3E3-2527-97D2-E31F-A6191B27E234}"/>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43D5AD0-0E0E-B879-AF1F-B590B2DB9929}"/>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Efficiency</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45F485FC-A446-2384-82E6-36C8B983EE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565" y="1340377"/>
            <a:ext cx="11550869" cy="4721453"/>
          </a:xfrm>
          <a:prstGeom prst="rect">
            <a:avLst/>
          </a:prstGeom>
        </p:spPr>
      </p:pic>
      <p:sp>
        <p:nvSpPr>
          <p:cNvPr id="2" name="文本框 1">
            <a:extLst>
              <a:ext uri="{FF2B5EF4-FFF2-40B4-BE49-F238E27FC236}">
                <a16:creationId xmlns:a16="http://schemas.microsoft.com/office/drawing/2014/main" id="{34623D47-F345-74AF-A1A7-916956A221A3}"/>
              </a:ext>
            </a:extLst>
          </p:cNvPr>
          <p:cNvSpPr txBox="1"/>
          <p:nvPr/>
        </p:nvSpPr>
        <p:spPr>
          <a:xfrm>
            <a:off x="4533265" y="5877164"/>
            <a:ext cx="3043192" cy="369332"/>
          </a:xfrm>
          <a:prstGeom prst="rect">
            <a:avLst/>
          </a:prstGeom>
          <a:noFill/>
        </p:spPr>
        <p:txBody>
          <a:bodyPr wrap="square">
            <a:spAutoFit/>
          </a:bodyPr>
          <a:lstStyle/>
          <a:p>
            <a:pPr marL="12700" marR="55880">
              <a:spcBef>
                <a:spcPts val="425"/>
              </a:spcBef>
            </a:pPr>
            <a:r>
              <a:rPr lang="en-US" altLang="zh-CN" sz="1800" b="1" spc="70" dirty="0">
                <a:solidFill>
                  <a:srgbClr val="C00000"/>
                </a:solidFill>
                <a:latin typeface="Times New Roman"/>
                <a:cs typeface="Times New Roman"/>
              </a:rPr>
              <a:t>24-hour</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Test</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Over</a:t>
            </a:r>
            <a:r>
              <a:rPr lang="zh-CN" altLang="en-US" sz="1800" b="1" spc="70" dirty="0">
                <a:solidFill>
                  <a:srgbClr val="C00000"/>
                </a:solidFill>
                <a:latin typeface="Times New Roman"/>
                <a:cs typeface="Times New Roman"/>
              </a:rPr>
              <a:t> </a:t>
            </a:r>
            <a:r>
              <a:rPr lang="en-US" altLang="zh-CN" sz="1800" b="1" spc="70" dirty="0">
                <a:solidFill>
                  <a:srgbClr val="C00000"/>
                </a:solidFill>
                <a:latin typeface="Times New Roman"/>
                <a:cs typeface="Times New Roman"/>
              </a:rPr>
              <a:t>SQLite</a:t>
            </a:r>
            <a:endParaRPr lang="en-US" altLang="zh-CN" sz="1400" b="1" dirty="0">
              <a:solidFill>
                <a:srgbClr val="C00000"/>
              </a:solidFill>
              <a:latin typeface="Times New Roman"/>
              <a:cs typeface="Times New Roman"/>
            </a:endParaRPr>
          </a:p>
        </p:txBody>
      </p:sp>
    </p:spTree>
    <p:extLst>
      <p:ext uri="{BB962C8B-B14F-4D97-AF65-F5344CB8AC3E}">
        <p14:creationId xmlns:p14="http://schemas.microsoft.com/office/powerpoint/2010/main" val="5358185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339B7-F842-7170-F6F1-0DC5F647DC5B}"/>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FD908432-A958-7E2A-06D4-95B53B22C314}"/>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0606461-9874-42BA-A2A4-D795BFAD88BB}"/>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8E77764-AB9A-91A1-E069-E9C24987A976}"/>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Expression Complexity</a:t>
            </a:r>
            <a:endParaRPr lang="zh-CN" altLang="en-US" sz="4400" b="1" dirty="0">
              <a:latin typeface="Arial Black" panose="020B0A04020102020204" pitchFamily="34" charset="0"/>
              <a:cs typeface="Calibri" panose="020F0502020204030204" pitchFamily="34" charset="0"/>
            </a:endParaRPr>
          </a:p>
        </p:txBody>
      </p:sp>
      <p:pic>
        <p:nvPicPr>
          <p:cNvPr id="3" name="图片 2">
            <a:extLst>
              <a:ext uri="{FF2B5EF4-FFF2-40B4-BE49-F238E27FC236}">
                <a16:creationId xmlns:a16="http://schemas.microsoft.com/office/drawing/2014/main" id="{872FDBAC-BC0F-5347-3B62-0920BE9A4F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19255"/>
            <a:ext cx="7233577" cy="3349197"/>
          </a:xfrm>
          <a:prstGeom prst="rect">
            <a:avLst/>
          </a:prstGeom>
        </p:spPr>
      </p:pic>
      <p:pic>
        <p:nvPicPr>
          <p:cNvPr id="6" name="图片 5">
            <a:extLst>
              <a:ext uri="{FF2B5EF4-FFF2-40B4-BE49-F238E27FC236}">
                <a16:creationId xmlns:a16="http://schemas.microsoft.com/office/drawing/2014/main" id="{B7DA86AF-991C-1C43-7D27-B1CE130456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53057" y="2245589"/>
            <a:ext cx="5138943" cy="3222863"/>
          </a:xfrm>
          <a:prstGeom prst="rect">
            <a:avLst/>
          </a:prstGeom>
        </p:spPr>
      </p:pic>
    </p:spTree>
    <p:extLst>
      <p:ext uri="{BB962C8B-B14F-4D97-AF65-F5344CB8AC3E}">
        <p14:creationId xmlns:p14="http://schemas.microsoft.com/office/powerpoint/2010/main" val="2840319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a:extLst>
              <a:ext uri="{FF2B5EF4-FFF2-40B4-BE49-F238E27FC236}">
                <a16:creationId xmlns:a16="http://schemas.microsoft.com/office/drawing/2014/main" id="{EAE8E623-0B9C-454E-9BBA-E04C618C45CC}"/>
              </a:ext>
            </a:extLst>
          </p:cNvPr>
          <p:cNvCxnSpPr>
            <a:cxnSpLocks/>
          </p:cNvCxnSpPr>
          <p:nvPr/>
        </p:nvCxnSpPr>
        <p:spPr>
          <a:xfrm>
            <a:off x="546538" y="977462"/>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B22C82BB-76F4-464B-896A-AA62787656FF}"/>
              </a:ext>
            </a:extLst>
          </p:cNvPr>
          <p:cNvSpPr/>
          <p:nvPr/>
        </p:nvSpPr>
        <p:spPr>
          <a:xfrm>
            <a:off x="2967069" y="2178003"/>
            <a:ext cx="5770179" cy="2554545"/>
          </a:xfrm>
          <a:prstGeom prst="rect">
            <a:avLst/>
          </a:prstGeom>
          <a:noFill/>
        </p:spPr>
        <p:txBody>
          <a:bodyPr wrap="square" lIns="91440" tIns="45720" rIns="91440" bIns="45720">
            <a:spAutoFit/>
          </a:bodyPr>
          <a:lstStyle/>
          <a:p>
            <a:pPr algn="ctr"/>
            <a:r>
              <a:rPr lang="en-US" altLang="zh-CN" sz="8000" b="1" dirty="0">
                <a:ln w="6600">
                  <a:solidFill>
                    <a:schemeClr val="accent2"/>
                  </a:solidFill>
                  <a:prstDash val="solid"/>
                </a:ln>
                <a:solidFill>
                  <a:schemeClr val="accent2"/>
                </a:solidFill>
                <a:effectLst>
                  <a:outerShdw dist="38100" dir="2700000" algn="tl" rotWithShape="0">
                    <a:schemeClr val="accent2"/>
                  </a:outerShdw>
                </a:effectLst>
              </a:rPr>
              <a:t>Thank You Guys!</a:t>
            </a:r>
            <a:endParaRPr lang="zh-CN" altLang="en-US" sz="8000" b="1" dirty="0">
              <a:ln w="6600">
                <a:solidFill>
                  <a:schemeClr val="accent2"/>
                </a:solidFill>
                <a:prstDash val="solid"/>
              </a:ln>
              <a:solidFill>
                <a:schemeClr val="accent2"/>
              </a:solidFill>
              <a:effectLst>
                <a:outerShdw dist="38100" dir="2700000" algn="tl" rotWithShape="0">
                  <a:schemeClr val="accent2"/>
                </a:outerShdw>
              </a:effectLst>
            </a:endParaRPr>
          </a:p>
        </p:txBody>
      </p:sp>
      <p:cxnSp>
        <p:nvCxnSpPr>
          <p:cNvPr id="11" name="直接连接符 10">
            <a:extLst>
              <a:ext uri="{FF2B5EF4-FFF2-40B4-BE49-F238E27FC236}">
                <a16:creationId xmlns:a16="http://schemas.microsoft.com/office/drawing/2014/main" id="{C3758807-11F4-4D8E-9042-C789C2A64CDC}"/>
              </a:ext>
            </a:extLst>
          </p:cNvPr>
          <p:cNvCxnSpPr>
            <a:cxnSpLocks/>
          </p:cNvCxnSpPr>
          <p:nvPr/>
        </p:nvCxnSpPr>
        <p:spPr>
          <a:xfrm>
            <a:off x="546537" y="5933089"/>
            <a:ext cx="11098924" cy="0"/>
          </a:xfrm>
          <a:prstGeom prst="line">
            <a:avLst/>
          </a:prstGeom>
          <a:ln w="38100">
            <a:solidFill>
              <a:srgbClr val="EC7320"/>
            </a:solidFill>
          </a:ln>
        </p:spPr>
        <p:style>
          <a:lnRef idx="1">
            <a:schemeClr val="accent2"/>
          </a:lnRef>
          <a:fillRef idx="0">
            <a:schemeClr val="accent2"/>
          </a:fillRef>
          <a:effectRef idx="0">
            <a:schemeClr val="accent2"/>
          </a:effectRef>
          <a:fontRef idx="minor">
            <a:schemeClr val="tx1"/>
          </a:fontRef>
        </p:style>
      </p:cxnSp>
      <p:sp>
        <p:nvSpPr>
          <p:cNvPr id="12" name="矩形: 圆角 11">
            <a:extLst>
              <a:ext uri="{FF2B5EF4-FFF2-40B4-BE49-F238E27FC236}">
                <a16:creationId xmlns:a16="http://schemas.microsoft.com/office/drawing/2014/main" id="{D317E7AF-B893-463A-8025-D390DA8B42A2}"/>
              </a:ext>
            </a:extLst>
          </p:cNvPr>
          <p:cNvSpPr/>
          <p:nvPr/>
        </p:nvSpPr>
        <p:spPr>
          <a:xfrm>
            <a:off x="10794123" y="6017171"/>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圆角 12">
            <a:extLst>
              <a:ext uri="{FF2B5EF4-FFF2-40B4-BE49-F238E27FC236}">
                <a16:creationId xmlns:a16="http://schemas.microsoft.com/office/drawing/2014/main" id="{63C5EEC1-3800-4AC7-B211-F7D0284EBE36}"/>
              </a:ext>
            </a:extLst>
          </p:cNvPr>
          <p:cNvSpPr/>
          <p:nvPr/>
        </p:nvSpPr>
        <p:spPr>
          <a:xfrm>
            <a:off x="11183005" y="6343004"/>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63020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705E0D4-91A2-4291-B4E4-70420A6C8BC5}"/>
              </a:ext>
            </a:extLst>
          </p:cNvPr>
          <p:cNvSpPr/>
          <p:nvPr/>
        </p:nvSpPr>
        <p:spPr>
          <a:xfrm>
            <a:off x="490524" y="1082573"/>
            <a:ext cx="7882767" cy="5006499"/>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Logical Bug Detection Attracts Attention</a:t>
            </a:r>
          </a:p>
          <a:p>
            <a:pPr marL="927100" marR="55880" lvl="1" indent="-457200">
              <a:spcBef>
                <a:spcPts val="425"/>
              </a:spcBef>
              <a:buFont typeface="Wingdings" pitchFamily="2" charset="2"/>
              <a:buChar char="Ø"/>
            </a:pPr>
            <a:r>
              <a:rPr lang="en-US" altLang="zh-CN" sz="2400" b="1" dirty="0">
                <a:latin typeface="Times New Roman"/>
                <a:cs typeface="Times New Roman"/>
              </a:rPr>
              <a:t>NoREC and DQE:</a:t>
            </a:r>
            <a:r>
              <a:rPr lang="en-US" altLang="zh-CN" sz="2400" dirty="0">
                <a:latin typeface="Times New Roman"/>
                <a:cs typeface="Times New Roman"/>
              </a:rPr>
              <a:t> Place the same predicate in different clauses;</a:t>
            </a:r>
          </a:p>
          <a:p>
            <a:pPr marL="927100" marR="55880" lvl="1" indent="-457200">
              <a:spcBef>
                <a:spcPts val="425"/>
              </a:spcBef>
              <a:buFont typeface="Wingdings" pitchFamily="2" charset="2"/>
              <a:buChar char="Ø"/>
            </a:pPr>
            <a:r>
              <a:rPr lang="en-US" altLang="zh-CN" sz="2400" b="1" dirty="0">
                <a:latin typeface="Times New Roman"/>
                <a:cs typeface="Times New Roman"/>
              </a:rPr>
              <a:t>TLP: </a:t>
            </a:r>
            <a:r>
              <a:rPr lang="en-US" altLang="zh-CN" sz="2400" dirty="0">
                <a:latin typeface="Times New Roman"/>
                <a:cs typeface="Times New Roman"/>
              </a:rPr>
              <a:t>Decompose a query into three parts (p, not p, p is null);</a:t>
            </a:r>
            <a:endParaRPr lang="en-US" altLang="zh-CN" sz="2400" b="1" dirty="0">
              <a:latin typeface="Times New Roman"/>
              <a:cs typeface="Times New Roman"/>
            </a:endParaRPr>
          </a:p>
          <a:p>
            <a:pPr marL="927100" marR="55880" lvl="1" indent="-457200">
              <a:spcBef>
                <a:spcPts val="425"/>
              </a:spcBef>
              <a:buFont typeface="Wingdings" pitchFamily="2" charset="2"/>
              <a:buChar char="Ø"/>
            </a:pPr>
            <a:r>
              <a:rPr lang="en-US" altLang="zh-CN" sz="2400" b="1" dirty="0">
                <a:latin typeface="Times New Roman"/>
                <a:cs typeface="Times New Roman"/>
              </a:rPr>
              <a:t>TQS: </a:t>
            </a:r>
            <a:r>
              <a:rPr lang="en-US" altLang="zh-CN" sz="2400" dirty="0">
                <a:latin typeface="Times New Roman"/>
                <a:cs typeface="Times New Roman"/>
              </a:rPr>
              <a:t>Provide a test oracle for join operators</a:t>
            </a:r>
            <a:r>
              <a:rPr lang="zh-CN" altLang="en-US" sz="2400" dirty="0">
                <a:latin typeface="Times New Roman"/>
                <a:cs typeface="Times New Roman"/>
              </a:rPr>
              <a:t> </a:t>
            </a:r>
            <a:r>
              <a:rPr lang="en-US" altLang="zh-CN" sz="2400" dirty="0">
                <a:latin typeface="Times New Roman"/>
                <a:cs typeface="Times New Roman"/>
              </a:rPr>
              <a:t>using</a:t>
            </a:r>
            <a:r>
              <a:rPr lang="zh-CN" altLang="en-US" sz="2400" dirty="0">
                <a:latin typeface="Times New Roman"/>
                <a:cs typeface="Times New Roman"/>
              </a:rPr>
              <a:t> </a:t>
            </a:r>
            <a:r>
              <a:rPr lang="en-US" altLang="zh-CN" sz="2400" dirty="0">
                <a:latin typeface="Times New Roman"/>
                <a:cs typeface="Times New Roman"/>
              </a:rPr>
              <a:t>database schema normalization;</a:t>
            </a:r>
            <a:endParaRPr lang="en-US" altLang="zh-CN" sz="2400" b="1" dirty="0">
              <a:latin typeface="Times New Roman"/>
              <a:cs typeface="Times New Roman"/>
            </a:endParaRPr>
          </a:p>
          <a:p>
            <a:pPr marL="927100" marR="55880" lvl="1" indent="-457200">
              <a:spcBef>
                <a:spcPts val="425"/>
              </a:spcBef>
              <a:buFont typeface="Wingdings" pitchFamily="2" charset="2"/>
              <a:buChar char="Ø"/>
            </a:pPr>
            <a:r>
              <a:rPr lang="en-US" altLang="zh-CN" sz="2400" b="1" dirty="0">
                <a:latin typeface="Times New Roman"/>
                <a:cs typeface="Times New Roman"/>
              </a:rPr>
              <a:t>PQS: </a:t>
            </a:r>
            <a:r>
              <a:rPr lang="en-US" altLang="zh-CN" sz="2400" dirty="0">
                <a:latin typeface="Times New Roman"/>
                <a:cs typeface="Times New Roman"/>
              </a:rPr>
              <a:t>Random join hints should have identical result;</a:t>
            </a:r>
          </a:p>
          <a:p>
            <a:pPr marL="927100" marR="55880" lvl="1" indent="-457200">
              <a:spcBef>
                <a:spcPts val="425"/>
              </a:spcBef>
              <a:buFont typeface="Wingdings" pitchFamily="2" charset="2"/>
              <a:buChar char="Ø"/>
            </a:pPr>
            <a:r>
              <a:rPr lang="en" altLang="zh-CN" sz="2400" b="1" spc="70" dirty="0">
                <a:latin typeface="Times New Roman"/>
                <a:cs typeface="Times New Roman"/>
              </a:rPr>
              <a:t>EET</a:t>
            </a:r>
            <a:r>
              <a:rPr lang="en-US" altLang="zh-CN" sz="2400" b="1" spc="70" dirty="0">
                <a:latin typeface="Times New Roman"/>
                <a:cs typeface="Times New Roman"/>
              </a:rPr>
              <a:t>: </a:t>
            </a:r>
            <a:r>
              <a:rPr lang="en-US" altLang="zh-CN" sz="2400" spc="70" dirty="0">
                <a:latin typeface="Times New Roman"/>
                <a:cs typeface="Times New Roman"/>
              </a:rPr>
              <a:t>Adding Boolean expression.</a:t>
            </a:r>
            <a:endParaRPr lang="en-US" altLang="zh-CN" sz="2400" b="1" dirty="0">
              <a:latin typeface="Times New Roman"/>
              <a:cs typeface="Times New Roman"/>
            </a:endParaRPr>
          </a:p>
          <a:p>
            <a:pPr marL="469900" marR="55880" indent="-457200">
              <a:spcBef>
                <a:spcPts val="425"/>
              </a:spcBef>
              <a:buFont typeface="Wingdings" pitchFamily="2" charset="2"/>
              <a:buChar char="Ø"/>
            </a:pPr>
            <a:r>
              <a:rPr lang="en-US" altLang="zh-CN" sz="2800" b="1" dirty="0">
                <a:latin typeface="Times New Roman"/>
                <a:cs typeface="Times New Roman"/>
              </a:rPr>
              <a:t>Limitations:</a:t>
            </a:r>
          </a:p>
          <a:p>
            <a:pPr marL="927100" marR="55880" lvl="1" indent="-457200">
              <a:spcBef>
                <a:spcPts val="425"/>
              </a:spcBef>
              <a:buFont typeface="Wingdings" pitchFamily="2" charset="2"/>
              <a:buChar char="Ø"/>
            </a:pPr>
            <a:r>
              <a:rPr lang="en-US" altLang="zh-CN" sz="2400" dirty="0">
                <a:latin typeface="Times New Roman"/>
                <a:cs typeface="Times New Roman"/>
              </a:rPr>
              <a:t>None of these approaches support testing subqueries, an important feature that allows query nesting. </a:t>
            </a:r>
          </a:p>
        </p:txBody>
      </p:sp>
      <p:sp>
        <p:nvSpPr>
          <p:cNvPr id="9" name="矩形: 圆角 8">
            <a:extLst>
              <a:ext uri="{FF2B5EF4-FFF2-40B4-BE49-F238E27FC236}">
                <a16:creationId xmlns:a16="http://schemas.microsoft.com/office/drawing/2014/main" id="{1761EEC9-0508-4F55-8495-8CBD5B012ACC}"/>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17FFA86-B519-43F6-80DC-E1AE655AC430}"/>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488AB1C-6C0B-4737-8CF3-16EE84E5297D}"/>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Motivation</a:t>
            </a:r>
            <a:endParaRPr lang="zh-CN" altLang="en-US" sz="4400" b="1" dirty="0">
              <a:latin typeface="Arial Black" panose="020B0A0402010202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256BFC68-230E-329B-5DEE-1649BC4F00F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520" y="2488850"/>
            <a:ext cx="4094480" cy="2978746"/>
          </a:xfrm>
          <a:prstGeom prst="rect">
            <a:avLst/>
          </a:prstGeom>
        </p:spPr>
      </p:pic>
      <p:sp>
        <p:nvSpPr>
          <p:cNvPr id="7" name="文本框 6">
            <a:extLst>
              <a:ext uri="{FF2B5EF4-FFF2-40B4-BE49-F238E27FC236}">
                <a16:creationId xmlns:a16="http://schemas.microsoft.com/office/drawing/2014/main" id="{9BA531A6-5999-C816-8892-D665CCD5666E}"/>
              </a:ext>
            </a:extLst>
          </p:cNvPr>
          <p:cNvSpPr txBox="1"/>
          <p:nvPr/>
        </p:nvSpPr>
        <p:spPr>
          <a:xfrm>
            <a:off x="8271674" y="5467596"/>
            <a:ext cx="3824030" cy="369332"/>
          </a:xfrm>
          <a:prstGeom prst="rect">
            <a:avLst/>
          </a:prstGeom>
          <a:noFill/>
        </p:spPr>
        <p:txBody>
          <a:bodyPr wrap="square" rtlCol="0">
            <a:spAutoFit/>
          </a:bodyPr>
          <a:lstStyle/>
          <a:p>
            <a:pPr algn="ctr"/>
            <a:r>
              <a:rPr kumimoji="1" lang="en-US" altLang="zh-CN" dirty="0">
                <a:latin typeface="Times New Roman" panose="02020603050405020304" pitchFamily="18" charset="0"/>
                <a:cs typeface="Times New Roman" panose="02020603050405020304" pitchFamily="18" charset="0"/>
              </a:rPr>
              <a:t>Fig.1 EET Example</a:t>
            </a:r>
            <a:endParaRPr kumimoji="1"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29383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4F03E-D4EC-79CB-E257-09CE0E17CE3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0E1BEE26-1F51-450D-C1A8-79C5C7C9936C}"/>
              </a:ext>
            </a:extLst>
          </p:cNvPr>
          <p:cNvSpPr/>
          <p:nvPr/>
        </p:nvSpPr>
        <p:spPr>
          <a:xfrm>
            <a:off x="490524" y="1101896"/>
            <a:ext cx="11448426" cy="3724096"/>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Predicate</a:t>
            </a:r>
          </a:p>
          <a:p>
            <a:pPr marL="927100" marR="55880" lvl="1" indent="-457200">
              <a:spcBef>
                <a:spcPts val="425"/>
              </a:spcBef>
              <a:buFont typeface="Wingdings" pitchFamily="2" charset="2"/>
              <a:buChar char="Ø"/>
            </a:pPr>
            <a:r>
              <a:rPr lang="en-US" altLang="zh-CN" sz="2000" dirty="0">
                <a:latin typeface="Times New Roman"/>
                <a:cs typeface="Times New Roman"/>
              </a:rPr>
              <a:t>A predicate is a Boolean expression that evaluates to TRUE, FALSE, or NULL when applied to given values or rows. </a:t>
            </a:r>
          </a:p>
          <a:p>
            <a:pPr marL="927100" marR="55880" lvl="1" indent="-457200">
              <a:spcBef>
                <a:spcPts val="425"/>
              </a:spcBef>
              <a:buFont typeface="Wingdings" pitchFamily="2" charset="2"/>
              <a:buChar char="Ø"/>
            </a:pPr>
            <a:r>
              <a:rPr lang="en-US" altLang="zh-CN" sz="2000" dirty="0">
                <a:latin typeface="Times New Roman"/>
                <a:cs typeface="Times New Roman"/>
              </a:rPr>
              <a:t>Predicates are used in various clauses of SQL, such as the WHERE clauses of SELECT, UPDATE, and DELETE, as well as the JOIN ON, HAVING, GROUP BY, and ORDER BY clauses of SELECT.</a:t>
            </a:r>
          </a:p>
          <a:p>
            <a:pPr marL="469900" marR="55880" indent="-457200">
              <a:spcBef>
                <a:spcPts val="425"/>
              </a:spcBef>
              <a:buFont typeface="Wingdings" pitchFamily="2" charset="2"/>
              <a:buChar char="Ø"/>
            </a:pPr>
            <a:r>
              <a:rPr lang="en-US" altLang="zh-CN" sz="2800" b="1" dirty="0">
                <a:latin typeface="Times New Roman"/>
                <a:cs typeface="Times New Roman"/>
              </a:rPr>
              <a:t>Subqueries</a:t>
            </a:r>
          </a:p>
          <a:p>
            <a:pPr marL="927100" marR="55880" lvl="1" indent="-457200">
              <a:spcBef>
                <a:spcPts val="425"/>
              </a:spcBef>
              <a:buFont typeface="Wingdings" pitchFamily="2" charset="2"/>
              <a:buChar char="Ø"/>
            </a:pPr>
            <a:r>
              <a:rPr lang="en-US" altLang="zh-CN" sz="2000" dirty="0">
                <a:latin typeface="Times New Roman"/>
                <a:cs typeface="Times New Roman"/>
              </a:rPr>
              <a:t>Correlated subqueries are SELECT queries nested within outer queries, referencing columns from the outer queries to construct their predicate.</a:t>
            </a:r>
          </a:p>
          <a:p>
            <a:pPr marL="927100" marR="55880" lvl="1" indent="-457200">
              <a:spcBef>
                <a:spcPts val="425"/>
              </a:spcBef>
              <a:buFont typeface="Wingdings" pitchFamily="2" charset="2"/>
              <a:buChar char="Ø"/>
            </a:pPr>
            <a:r>
              <a:rPr lang="en-US" altLang="zh-CN" sz="2000" dirty="0">
                <a:latin typeface="Times New Roman"/>
                <a:cs typeface="Times New Roman"/>
              </a:rPr>
              <a:t>Non-correlated subqueries do not reference columns in the outer query and are evaluated once in execution.</a:t>
            </a:r>
          </a:p>
        </p:txBody>
      </p:sp>
      <p:sp>
        <p:nvSpPr>
          <p:cNvPr id="9" name="矩形: 圆角 8">
            <a:extLst>
              <a:ext uri="{FF2B5EF4-FFF2-40B4-BE49-F238E27FC236}">
                <a16:creationId xmlns:a16="http://schemas.microsoft.com/office/drawing/2014/main" id="{80ED074B-EF05-2B28-60B9-8114FFB2D7A0}"/>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E419E5DE-C192-B59B-5501-E949F61DC8B7}"/>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A01F18AF-4442-1741-7247-168A611AEC91}"/>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a:t>
            </a:r>
            <a:endParaRPr lang="zh-CN" altLang="en-US" sz="4400" b="1" dirty="0">
              <a:latin typeface="Arial Black" panose="020B0A04020102020204" pitchFamily="34" charset="0"/>
              <a:cs typeface="Calibri" panose="020F0502020204030204" pitchFamily="34" charset="0"/>
            </a:endParaRPr>
          </a:p>
        </p:txBody>
      </p:sp>
      <p:pic>
        <p:nvPicPr>
          <p:cNvPr id="6" name="图片 5">
            <a:extLst>
              <a:ext uri="{FF2B5EF4-FFF2-40B4-BE49-F238E27FC236}">
                <a16:creationId xmlns:a16="http://schemas.microsoft.com/office/drawing/2014/main" id="{EF451AD5-8658-C770-9BE9-5E761BBAC4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0799" y="4716641"/>
            <a:ext cx="6711201" cy="1886391"/>
          </a:xfrm>
          <a:prstGeom prst="rect">
            <a:avLst/>
          </a:prstGeom>
        </p:spPr>
      </p:pic>
      <p:sp>
        <p:nvSpPr>
          <p:cNvPr id="4" name="文本框 3">
            <a:extLst>
              <a:ext uri="{FF2B5EF4-FFF2-40B4-BE49-F238E27FC236}">
                <a16:creationId xmlns:a16="http://schemas.microsoft.com/office/drawing/2014/main" id="{1BE51222-F2A5-9D27-CD38-E0746C2D7F11}"/>
              </a:ext>
            </a:extLst>
          </p:cNvPr>
          <p:cNvSpPr txBox="1"/>
          <p:nvPr/>
        </p:nvSpPr>
        <p:spPr>
          <a:xfrm>
            <a:off x="-1604" y="5432938"/>
            <a:ext cx="6097604" cy="646331"/>
          </a:xfrm>
          <a:prstGeom prst="rect">
            <a:avLst/>
          </a:prstGeom>
          <a:noFill/>
        </p:spPr>
        <p:txBody>
          <a:bodyPr wrap="square">
            <a:spAutoFit/>
          </a:bodyPr>
          <a:lstStyle/>
          <a:p>
            <a:r>
              <a:rPr lang="en" altLang="zh-CN" b="0" i="0" dirty="0">
                <a:solidFill>
                  <a:srgbClr val="0000FF"/>
                </a:solidFill>
                <a:effectLst/>
                <a:latin typeface="Courier New" panose="02070309020205020404" pitchFamily="49" charset="0"/>
              </a:rPr>
              <a:t>SELECT</a:t>
            </a:r>
            <a:r>
              <a:rPr lang="en" altLang="zh-CN" b="0" i="0" dirty="0">
                <a:solidFill>
                  <a:srgbClr val="444444"/>
                </a:solidFill>
                <a:effectLst/>
                <a:latin typeface="Courier New" panose="02070309020205020404" pitchFamily="49" charset="0"/>
              </a:rPr>
              <a:t> </a:t>
            </a:r>
            <a:r>
              <a:rPr lang="en" altLang="zh-CN" b="0" i="0" dirty="0">
                <a:solidFill>
                  <a:srgbClr val="AB5656"/>
                </a:solidFill>
                <a:effectLst/>
                <a:latin typeface="Courier New" panose="02070309020205020404" pitchFamily="49" charset="0"/>
              </a:rPr>
              <a: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FROM</a:t>
            </a:r>
            <a:r>
              <a:rPr lang="en" altLang="zh-CN" b="0" i="0" dirty="0">
                <a:solidFill>
                  <a:srgbClr val="444444"/>
                </a:solidFill>
                <a:effectLst/>
                <a:latin typeface="Courier New" panose="02070309020205020404" pitchFamily="49" charset="0"/>
              </a:rPr>
              <a:t> employees </a:t>
            </a:r>
            <a:r>
              <a:rPr lang="en" altLang="zh-CN" b="0" i="0" dirty="0">
                <a:solidFill>
                  <a:srgbClr val="0000FF"/>
                </a:solidFill>
                <a:effectLst/>
                <a:latin typeface="Courier New" panose="02070309020205020404" pitchFamily="49" charset="0"/>
              </a:rPr>
              <a:t>WHERE</a:t>
            </a:r>
            <a:r>
              <a:rPr lang="en" altLang="zh-CN" b="0" i="0" dirty="0">
                <a:solidFill>
                  <a:srgbClr val="444444"/>
                </a:solidFill>
                <a:effectLst/>
                <a:latin typeface="Courier New" panose="02070309020205020404" pitchFamily="49" charset="0"/>
              </a:rPr>
              <a:t> salary </a:t>
            </a:r>
            <a:r>
              <a:rPr lang="en" altLang="zh-CN" b="0" i="0" dirty="0">
                <a:solidFill>
                  <a:srgbClr val="AB5656"/>
                </a:solidFill>
                <a:effectLst/>
                <a:latin typeface="Courier New" panose="02070309020205020404" pitchFamily="49" charset="0"/>
              </a:rPr>
              <a:t>&gt;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SELECT</a:t>
            </a:r>
            <a:r>
              <a:rPr lang="en" altLang="zh-CN" b="0" i="0" dirty="0">
                <a:solidFill>
                  <a:srgbClr val="444444"/>
                </a:solidFill>
                <a:effectLst/>
                <a:latin typeface="Courier New" panose="02070309020205020404" pitchFamily="49" charset="0"/>
              </a:rPr>
              <a:t> </a:t>
            </a:r>
            <a:r>
              <a:rPr lang="en" altLang="zh-CN" b="0" i="0" dirty="0">
                <a:solidFill>
                  <a:srgbClr val="0000FF"/>
                </a:solidFill>
                <a:effectLst/>
                <a:latin typeface="Courier New" panose="02070309020205020404" pitchFamily="49" charset="0"/>
              </a:rPr>
              <a:t>AVG</a:t>
            </a:r>
            <a:r>
              <a:rPr lang="en" altLang="zh-CN" b="0" i="0" dirty="0">
                <a:solidFill>
                  <a:srgbClr val="444444"/>
                </a:solidFill>
                <a:effectLst/>
                <a:latin typeface="Courier New" panose="02070309020205020404" pitchFamily="49" charset="0"/>
              </a:rPr>
              <a:t>(salary) </a:t>
            </a:r>
            <a:r>
              <a:rPr lang="en" altLang="zh-CN" b="0" i="0" dirty="0">
                <a:solidFill>
                  <a:srgbClr val="0000FF"/>
                </a:solidFill>
                <a:effectLst/>
                <a:latin typeface="Courier New" panose="02070309020205020404" pitchFamily="49" charset="0"/>
              </a:rPr>
              <a:t>FROM</a:t>
            </a:r>
            <a:r>
              <a:rPr lang="en" altLang="zh-CN" b="0" i="0" dirty="0">
                <a:solidFill>
                  <a:srgbClr val="444444"/>
                </a:solidFill>
                <a:effectLst/>
                <a:latin typeface="Courier New" panose="02070309020205020404" pitchFamily="49" charset="0"/>
              </a:rPr>
              <a:t> employees);</a:t>
            </a:r>
            <a:endParaRPr lang="zh-CN" altLang="en-US" dirty="0"/>
          </a:p>
        </p:txBody>
      </p:sp>
      <p:sp>
        <p:nvSpPr>
          <p:cNvPr id="7" name="文本框 6">
            <a:extLst>
              <a:ext uri="{FF2B5EF4-FFF2-40B4-BE49-F238E27FC236}">
                <a16:creationId xmlns:a16="http://schemas.microsoft.com/office/drawing/2014/main" id="{341029C6-1F84-4144-B347-F59AC0FF2760}"/>
              </a:ext>
            </a:extLst>
          </p:cNvPr>
          <p:cNvSpPr txBox="1"/>
          <p:nvPr/>
        </p:nvSpPr>
        <p:spPr>
          <a:xfrm>
            <a:off x="175660" y="4825992"/>
            <a:ext cx="4829477" cy="646331"/>
          </a:xfrm>
          <a:prstGeom prst="rect">
            <a:avLst/>
          </a:prstGeom>
          <a:noFill/>
        </p:spPr>
        <p:txBody>
          <a:bodyPr wrap="square">
            <a:spAutoFit/>
          </a:bodyPr>
          <a:lstStyle/>
          <a:p>
            <a:pPr algn="ctr"/>
            <a:r>
              <a:rPr lang="zh-CN" altLang="en-US" b="0" i="0" dirty="0">
                <a:solidFill>
                  <a:srgbClr val="000000"/>
                </a:solidFill>
                <a:effectLst/>
                <a:latin typeface="Kaiti SC" panose="02010600040101010101" pitchFamily="2" charset="-122"/>
                <a:ea typeface="Kaiti SC" panose="02010600040101010101" pitchFamily="2" charset="-122"/>
              </a:rPr>
              <a:t>非相关子查询：</a:t>
            </a:r>
            <a:endParaRPr lang="en-US" altLang="zh-CN" b="0" i="0" dirty="0">
              <a:solidFill>
                <a:srgbClr val="000000"/>
              </a:solidFill>
              <a:effectLst/>
              <a:latin typeface="Kaiti SC" panose="02010600040101010101" pitchFamily="2" charset="-122"/>
              <a:ea typeface="Kaiti SC" panose="02010600040101010101" pitchFamily="2" charset="-122"/>
            </a:endParaRPr>
          </a:p>
          <a:p>
            <a:pPr algn="ctr"/>
            <a:r>
              <a:rPr lang="zh-CN" altLang="en-US" b="0" i="0" dirty="0">
                <a:solidFill>
                  <a:srgbClr val="000000"/>
                </a:solidFill>
                <a:effectLst/>
                <a:latin typeface="Kaiti SC" panose="02010600040101010101" pitchFamily="2" charset="-122"/>
                <a:ea typeface="Kaiti SC" panose="02010600040101010101" pitchFamily="2" charset="-122"/>
              </a:rPr>
              <a:t>获取所有员工中工资大于平均工资的员工信息</a:t>
            </a:r>
          </a:p>
        </p:txBody>
      </p:sp>
    </p:spTree>
    <p:extLst>
      <p:ext uri="{BB962C8B-B14F-4D97-AF65-F5344CB8AC3E}">
        <p14:creationId xmlns:p14="http://schemas.microsoft.com/office/powerpoint/2010/main" val="4185713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997FE-80DB-EF6F-43CA-4F1AAA03EDA3}"/>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6069A8F6-4E55-FE80-2774-B3D17F01AC95}"/>
              </a:ext>
            </a:extLst>
          </p:cNvPr>
          <p:cNvSpPr/>
          <p:nvPr/>
        </p:nvSpPr>
        <p:spPr>
          <a:xfrm>
            <a:off x="490524" y="1101896"/>
            <a:ext cx="11342888" cy="2698175"/>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SQL CASE expression</a:t>
            </a:r>
          </a:p>
          <a:p>
            <a:pPr marL="927100" marR="55880" lvl="1" indent="-457200">
              <a:spcBef>
                <a:spcPts val="425"/>
              </a:spcBef>
              <a:buFont typeface="Wingdings" pitchFamily="2" charset="2"/>
              <a:buChar char="Ø"/>
            </a:pPr>
            <a:r>
              <a:rPr lang="en-US" altLang="zh-CN" sz="2000" dirty="0">
                <a:latin typeface="Times New Roman"/>
                <a:cs typeface="Times New Roman"/>
              </a:rPr>
              <a:t>The CASE expression is a feature of SQL to process if / then logic. </a:t>
            </a:r>
          </a:p>
          <a:p>
            <a:pPr marL="469900" marR="55880" indent="-457200">
              <a:spcBef>
                <a:spcPts val="425"/>
              </a:spcBef>
              <a:buFont typeface="Wingdings" pitchFamily="2" charset="2"/>
              <a:buChar char="Ø"/>
            </a:pPr>
            <a:r>
              <a:rPr lang="en-US" altLang="zh-CN" sz="2800" b="1" dirty="0">
                <a:latin typeface="Times New Roman"/>
                <a:cs typeface="Times New Roman"/>
              </a:rPr>
              <a:t>Metamorphic testing</a:t>
            </a:r>
          </a:p>
          <a:p>
            <a:pPr marL="927100" marR="55880" lvl="1" indent="-457200">
              <a:spcBef>
                <a:spcPts val="425"/>
              </a:spcBef>
              <a:buFont typeface="Wingdings" pitchFamily="2" charset="2"/>
              <a:buChar char="Ø"/>
            </a:pPr>
            <a:r>
              <a:rPr lang="en-US" altLang="zh-CN" sz="2000" dirty="0">
                <a:latin typeface="Times New Roman"/>
                <a:cs typeface="Times New Roman"/>
              </a:rPr>
              <a:t>Formally, given an input 𝐼 and 𝑃 (𝐼) = 𝑂, where 𝑃 is the program under test, a follow-up input 𝐼′ is derived, so that a known relationship between 𝑂 and 𝑃 (𝐼′) = 𝑂′ is validated.</a:t>
            </a:r>
          </a:p>
          <a:p>
            <a:pPr marL="927100" marR="55880" lvl="1" indent="-457200">
              <a:spcBef>
                <a:spcPts val="425"/>
              </a:spcBef>
              <a:buFont typeface="Wingdings" pitchFamily="2" charset="2"/>
              <a:buChar char="Ø"/>
            </a:pPr>
            <a:r>
              <a:rPr lang="en-US" altLang="zh-CN" sz="2000" dirty="0">
                <a:latin typeface="Times New Roman"/>
                <a:cs typeface="Times New Roman"/>
              </a:rPr>
              <a:t>The core challenge is to identify a so-called metamorphic relation that derives the follow-up input 𝐼′ and relates the outputs 𝑂 and 𝑂′.</a:t>
            </a:r>
          </a:p>
        </p:txBody>
      </p:sp>
      <p:sp>
        <p:nvSpPr>
          <p:cNvPr id="9" name="矩形: 圆角 8">
            <a:extLst>
              <a:ext uri="{FF2B5EF4-FFF2-40B4-BE49-F238E27FC236}">
                <a16:creationId xmlns:a16="http://schemas.microsoft.com/office/drawing/2014/main" id="{E74BFAA3-56FC-CD20-749E-D839BE8E614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C3F3E341-B424-1EF7-2777-06F5066B8C16}"/>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015871A-08F9-5894-3EDC-43F41B724650}"/>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Background</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D52E6024-F7BB-4196-AC61-5D712D2BCA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131" y="3800071"/>
            <a:ext cx="9744468" cy="2234969"/>
          </a:xfrm>
          <a:prstGeom prst="rect">
            <a:avLst/>
          </a:prstGeom>
        </p:spPr>
      </p:pic>
    </p:spTree>
    <p:extLst>
      <p:ext uri="{BB962C8B-B14F-4D97-AF65-F5344CB8AC3E}">
        <p14:creationId xmlns:p14="http://schemas.microsoft.com/office/powerpoint/2010/main" val="2721916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C050C-1A10-619A-91F0-C1DC6C3E257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52EACB0A-C031-037A-88E4-BF6D140C4716}"/>
              </a:ext>
            </a:extLst>
          </p:cNvPr>
          <p:cNvSpPr/>
          <p:nvPr/>
        </p:nvSpPr>
        <p:spPr>
          <a:xfrm>
            <a:off x="512040" y="1082573"/>
            <a:ext cx="11342888" cy="4934684"/>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Constant folding</a:t>
            </a:r>
          </a:p>
          <a:p>
            <a:pPr marL="927100" marR="55880" lvl="1" indent="-457200">
              <a:spcBef>
                <a:spcPts val="425"/>
              </a:spcBef>
              <a:buFont typeface="Wingdings" pitchFamily="2" charset="2"/>
              <a:buChar char="Ø"/>
            </a:pPr>
            <a:r>
              <a:rPr lang="en-US" altLang="zh-CN" sz="2000" dirty="0">
                <a:latin typeface="Times New Roman"/>
                <a:cs typeface="Times New Roman"/>
              </a:rPr>
              <a:t>It is a well-known compiler optimization that evaluates constant expressions at compile time, rather than computing them at run time. </a:t>
            </a:r>
          </a:p>
          <a:p>
            <a:pPr marL="927100" marR="55880" lvl="1" indent="-457200">
              <a:spcBef>
                <a:spcPts val="425"/>
              </a:spcBef>
              <a:buFont typeface="Wingdings" pitchFamily="2" charset="2"/>
              <a:buChar char="Ø"/>
            </a:pPr>
            <a:r>
              <a:rPr lang="en-US" altLang="zh-CN" sz="2000" dirty="0">
                <a:latin typeface="Times New Roman"/>
                <a:cs typeface="Times New Roman"/>
              </a:rPr>
              <a:t>For example, it evaluates the statement </a:t>
            </a:r>
            <a:r>
              <a:rPr lang="en-US" altLang="zh-CN" sz="2000" dirty="0" err="1">
                <a:latin typeface="Times New Roman"/>
                <a:cs typeface="Times New Roman"/>
              </a:rPr>
              <a:t>i</a:t>
            </a:r>
            <a:r>
              <a:rPr lang="en-US" altLang="zh-CN" sz="2000" dirty="0">
                <a:latin typeface="Times New Roman"/>
                <a:cs typeface="Times New Roman"/>
              </a:rPr>
              <a:t> = 1 + 2 + 3; to </a:t>
            </a:r>
            <a:r>
              <a:rPr lang="en-US" altLang="zh-CN" sz="2000" dirty="0" err="1">
                <a:latin typeface="Times New Roman"/>
                <a:cs typeface="Times New Roman"/>
              </a:rPr>
              <a:t>i</a:t>
            </a:r>
            <a:r>
              <a:rPr lang="en-US" altLang="zh-CN" sz="2000" dirty="0">
                <a:latin typeface="Times New Roman"/>
                <a:cs typeface="Times New Roman"/>
              </a:rPr>
              <a:t> = 6; at compile time.</a:t>
            </a:r>
          </a:p>
          <a:p>
            <a:pPr marL="469900" marR="55880" indent="-457200">
              <a:spcBef>
                <a:spcPts val="425"/>
              </a:spcBef>
              <a:buFont typeface="Wingdings" pitchFamily="2" charset="2"/>
              <a:buChar char="Ø"/>
            </a:pPr>
            <a:r>
              <a:rPr lang="en-US" altLang="zh-CN" sz="2800" b="1" dirty="0">
                <a:latin typeface="Times New Roman"/>
                <a:cs typeface="Times New Roman"/>
              </a:rPr>
              <a:t>Constant propagation</a:t>
            </a:r>
          </a:p>
          <a:p>
            <a:pPr marL="927100" marR="55880" lvl="1" indent="-457200">
              <a:spcBef>
                <a:spcPts val="425"/>
              </a:spcBef>
              <a:buFont typeface="Wingdings" pitchFamily="2" charset="2"/>
              <a:buChar char="Ø"/>
            </a:pPr>
            <a:r>
              <a:rPr lang="en-US" altLang="zh-CN" sz="2000" dirty="0">
                <a:latin typeface="Times New Roman"/>
                <a:cs typeface="Times New Roman"/>
              </a:rPr>
              <a:t>Through reachability analysis, it determines constant values for variables by assessing their reachability at specific program points.</a:t>
            </a:r>
          </a:p>
          <a:p>
            <a:pPr marL="927100" marR="55880" lvl="1" indent="-457200">
              <a:spcBef>
                <a:spcPts val="425"/>
              </a:spcBef>
              <a:buFont typeface="Wingdings" pitchFamily="2" charset="2"/>
              <a:buChar char="Ø"/>
            </a:pPr>
            <a:r>
              <a:rPr lang="en-US" altLang="zh-CN" sz="2000" dirty="0">
                <a:latin typeface="Times New Roman"/>
                <a:cs typeface="Times New Roman"/>
              </a:rPr>
              <a:t>For example, the statement sequence a = 1; </a:t>
            </a:r>
            <a:r>
              <a:rPr lang="en-US" altLang="zh-CN" sz="2000" dirty="0" err="1">
                <a:latin typeface="Times New Roman"/>
                <a:cs typeface="Times New Roman"/>
              </a:rPr>
              <a:t>i</a:t>
            </a:r>
            <a:r>
              <a:rPr lang="en-US" altLang="zh-CN" sz="2000" dirty="0">
                <a:latin typeface="Times New Roman"/>
                <a:cs typeface="Times New Roman"/>
              </a:rPr>
              <a:t> = a + 2 + 3; can be optimized to </a:t>
            </a:r>
            <a:r>
              <a:rPr lang="en-US" altLang="zh-CN" sz="2000" dirty="0" err="1">
                <a:latin typeface="Times New Roman"/>
                <a:cs typeface="Times New Roman"/>
              </a:rPr>
              <a:t>i</a:t>
            </a:r>
            <a:r>
              <a:rPr lang="en-US" altLang="zh-CN" sz="2000" dirty="0">
                <a:latin typeface="Times New Roman"/>
                <a:cs typeface="Times New Roman"/>
              </a:rPr>
              <a:t> = 6;.</a:t>
            </a:r>
          </a:p>
          <a:p>
            <a:pPr marL="469900" marR="55880" indent="-457200">
              <a:spcBef>
                <a:spcPts val="425"/>
              </a:spcBef>
              <a:buFont typeface="Wingdings" pitchFamily="2" charset="2"/>
              <a:buChar char="Ø"/>
            </a:pPr>
            <a:r>
              <a:rPr lang="en-US" altLang="zh-CN" sz="2800" b="1" dirty="0">
                <a:latin typeface="Times New Roman"/>
                <a:cs typeface="Times New Roman"/>
              </a:rPr>
              <a:t>Key Insights</a:t>
            </a:r>
          </a:p>
          <a:p>
            <a:pPr marL="927100" marR="55880" lvl="1" indent="-457200">
              <a:spcBef>
                <a:spcPts val="425"/>
              </a:spcBef>
              <a:buFont typeface="Wingdings" pitchFamily="2" charset="2"/>
              <a:buChar char="Ø"/>
            </a:pPr>
            <a:r>
              <a:rPr lang="en-US" altLang="zh-CN" sz="2000" dirty="0">
                <a:latin typeface="Times New Roman"/>
                <a:cs typeface="Times New Roman"/>
              </a:rPr>
              <a:t>Within an SQL query, by assuming a constant database state and given query, we can apply constant folding and constant propagation to a specific expression in a predicate, assuming that the query’s result remains unchanged.</a:t>
            </a:r>
          </a:p>
          <a:p>
            <a:pPr marL="927100" marR="55880" lvl="1" indent="-457200">
              <a:spcBef>
                <a:spcPts val="425"/>
              </a:spcBef>
              <a:buFont typeface="Wingdings" pitchFamily="2" charset="2"/>
              <a:buChar char="Ø"/>
            </a:pPr>
            <a:r>
              <a:rPr lang="en-US" altLang="zh-CN" sz="2000" b="1" dirty="0">
                <a:solidFill>
                  <a:srgbClr val="C00000"/>
                </a:solidFill>
                <a:latin typeface="Times New Roman"/>
                <a:cs typeface="Times New Roman"/>
              </a:rPr>
              <a:t>Any discrepancy in the results of these two queries indicates a potential bug.</a:t>
            </a:r>
          </a:p>
        </p:txBody>
      </p:sp>
      <p:sp>
        <p:nvSpPr>
          <p:cNvPr id="9" name="矩形: 圆角 8">
            <a:extLst>
              <a:ext uri="{FF2B5EF4-FFF2-40B4-BE49-F238E27FC236}">
                <a16:creationId xmlns:a16="http://schemas.microsoft.com/office/drawing/2014/main" id="{50A9DF57-5F4C-4AA1-8C55-CCC52DEE1971}"/>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837D0747-446D-6566-EC5F-ACB6500825A5}"/>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EBC37BA-2A4A-4CF8-209F-245C415C9C0F}"/>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Observations</a:t>
            </a:r>
            <a:endParaRPr lang="zh-CN" altLang="en-US" sz="4400" b="1" dirty="0">
              <a:latin typeface="Arial Black" panose="020B0A04020102020204" pitchFamily="34" charset="0"/>
              <a:cs typeface="Calibri" panose="020F0502020204030204" pitchFamily="34" charset="0"/>
            </a:endParaRPr>
          </a:p>
        </p:txBody>
      </p:sp>
    </p:spTree>
    <p:extLst>
      <p:ext uri="{BB962C8B-B14F-4D97-AF65-F5344CB8AC3E}">
        <p14:creationId xmlns:p14="http://schemas.microsoft.com/office/powerpoint/2010/main" val="3183928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0468BA-F881-1D9A-5952-E76BB141BC57}"/>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7F4DC5DC-933C-6756-FA01-AEBD1E915146}"/>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E2D05D1-104D-90FE-88D1-EEDDF6FC0D3B}"/>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92F6C2E-740B-9FF0-07F8-352CD4F20D5F}"/>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Overview</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30C5F899-DEB8-BFAB-E7C2-217DBC8500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29" y="1248937"/>
            <a:ext cx="11421142" cy="4123788"/>
          </a:xfrm>
          <a:prstGeom prst="rect">
            <a:avLst/>
          </a:prstGeom>
        </p:spPr>
      </p:pic>
      <p:sp>
        <p:nvSpPr>
          <p:cNvPr id="5" name="文本框 4">
            <a:extLst>
              <a:ext uri="{FF2B5EF4-FFF2-40B4-BE49-F238E27FC236}">
                <a16:creationId xmlns:a16="http://schemas.microsoft.com/office/drawing/2014/main" id="{43DD4975-30BF-3500-3753-17C64EFEB33E}"/>
              </a:ext>
            </a:extLst>
          </p:cNvPr>
          <p:cNvSpPr txBox="1"/>
          <p:nvPr/>
        </p:nvSpPr>
        <p:spPr>
          <a:xfrm>
            <a:off x="496842" y="5618081"/>
            <a:ext cx="11820286" cy="974626"/>
          </a:xfrm>
          <a:prstGeom prst="rect">
            <a:avLst/>
          </a:prstGeom>
          <a:noFill/>
        </p:spPr>
        <p:txBody>
          <a:bodyPr wrap="square">
            <a:spAutoFit/>
          </a:bodyPr>
          <a:lstStyle/>
          <a:p>
            <a:pPr marL="12700" marR="55880">
              <a:spcBef>
                <a:spcPts val="425"/>
              </a:spcBef>
            </a:pPr>
            <a:r>
              <a:rPr lang="en-US" altLang="zh-CN" sz="1800" spc="70" dirty="0">
                <a:solidFill>
                  <a:srgbClr val="C00000"/>
                </a:solidFill>
                <a:latin typeface="Times New Roman"/>
                <a:cs typeface="Times New Roman"/>
              </a:rPr>
              <a:t>The </a:t>
            </a:r>
            <a:r>
              <a:rPr lang="en-US" altLang="zh-CN" sz="1800" b="1" spc="70" dirty="0">
                <a:solidFill>
                  <a:srgbClr val="C00000"/>
                </a:solidFill>
                <a:latin typeface="Times New Roman"/>
                <a:cs typeface="Times New Roman"/>
              </a:rPr>
              <a:t>original</a:t>
            </a:r>
            <a:r>
              <a:rPr lang="en-US" altLang="zh-CN" sz="1800" spc="70" dirty="0">
                <a:solidFill>
                  <a:srgbClr val="C00000"/>
                </a:solidFill>
                <a:latin typeface="Times New Roman"/>
                <a:cs typeface="Times New Roman"/>
              </a:rPr>
              <a:t> query includes the randomly generated predicate</a:t>
            </a:r>
            <a:r>
              <a:rPr lang="en-US" altLang="zh-CN" spc="70" dirty="0">
                <a:solidFill>
                  <a:srgbClr val="C00000"/>
                </a:solidFill>
                <a:latin typeface="Times New Roman"/>
                <a:cs typeface="Times New Roman"/>
              </a:rPr>
              <a:t>.</a:t>
            </a:r>
          </a:p>
          <a:p>
            <a:pPr marL="12700" marR="55880">
              <a:spcBef>
                <a:spcPts val="425"/>
              </a:spcBef>
            </a:pPr>
            <a:r>
              <a:rPr lang="en-US" altLang="zh-CN" sz="1800" spc="70" dirty="0">
                <a:solidFill>
                  <a:srgbClr val="C00000"/>
                </a:solidFill>
                <a:latin typeface="Times New Roman"/>
                <a:cs typeface="Times New Roman"/>
              </a:rPr>
              <a:t>The </a:t>
            </a:r>
            <a:r>
              <a:rPr lang="en-US" altLang="zh-CN" sz="1800" b="1" spc="70" dirty="0">
                <a:solidFill>
                  <a:srgbClr val="C00000"/>
                </a:solidFill>
                <a:latin typeface="Times New Roman"/>
                <a:cs typeface="Times New Roman"/>
              </a:rPr>
              <a:t>folded</a:t>
            </a:r>
            <a:r>
              <a:rPr lang="en-US" altLang="zh-CN" sz="1800" spc="70" dirty="0">
                <a:solidFill>
                  <a:srgbClr val="C00000"/>
                </a:solidFill>
                <a:latin typeface="Times New Roman"/>
                <a:cs typeface="Times New Roman"/>
              </a:rPr>
              <a:t> query is derived by substituting the predicate in the original query with the corresponding constant-folded predicate.</a:t>
            </a:r>
            <a:endParaRPr lang="en-US" altLang="zh-CN" sz="1400" dirty="0">
              <a:solidFill>
                <a:srgbClr val="C00000"/>
              </a:solidFill>
              <a:latin typeface="Times New Roman"/>
              <a:cs typeface="Times New Roman"/>
            </a:endParaRPr>
          </a:p>
        </p:txBody>
      </p:sp>
    </p:spTree>
    <p:extLst>
      <p:ext uri="{BB962C8B-B14F-4D97-AF65-F5344CB8AC3E}">
        <p14:creationId xmlns:p14="http://schemas.microsoft.com/office/powerpoint/2010/main" val="885254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35F0A-0063-1B9F-142A-554BD381D0AF}"/>
            </a:ext>
          </a:extLst>
        </p:cNvPr>
        <p:cNvGrpSpPr/>
        <p:nvPr/>
      </p:nvGrpSpPr>
      <p:grpSpPr>
        <a:xfrm>
          <a:off x="0" y="0"/>
          <a:ext cx="0" cy="0"/>
          <a:chOff x="0" y="0"/>
          <a:chExt cx="0" cy="0"/>
        </a:xfrm>
      </p:grpSpPr>
      <p:sp>
        <p:nvSpPr>
          <p:cNvPr id="9" name="矩形: 圆角 8">
            <a:extLst>
              <a:ext uri="{FF2B5EF4-FFF2-40B4-BE49-F238E27FC236}">
                <a16:creationId xmlns:a16="http://schemas.microsoft.com/office/drawing/2014/main" id="{F200E480-8257-DB02-6FF2-91787632E1BF}"/>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F5900C86-AC31-6527-F39D-27997B3BFE36}"/>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503D7025-FC9D-3E7E-C7CF-51F14795AFE8}"/>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Algorithm Sketch</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BC88510E-8736-DDF2-07D3-782357D047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7441" y="914404"/>
            <a:ext cx="5958442" cy="5771478"/>
          </a:xfrm>
          <a:prstGeom prst="rect">
            <a:avLst/>
          </a:prstGeom>
        </p:spPr>
      </p:pic>
    </p:spTree>
    <p:extLst>
      <p:ext uri="{BB962C8B-B14F-4D97-AF65-F5344CB8AC3E}">
        <p14:creationId xmlns:p14="http://schemas.microsoft.com/office/powerpoint/2010/main" val="179883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4A4C-D47D-0CDC-3CED-69E304FCAA84}"/>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4DB11647-03E0-2359-10FA-6FD99ADA181A}"/>
              </a:ext>
            </a:extLst>
          </p:cNvPr>
          <p:cNvSpPr/>
          <p:nvPr/>
        </p:nvSpPr>
        <p:spPr>
          <a:xfrm>
            <a:off x="512040" y="1082573"/>
            <a:ext cx="11342888" cy="2749471"/>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Case1</a:t>
            </a:r>
            <a:r>
              <a:rPr lang="zh-CN" altLang="en-US" sz="2800" b="1" dirty="0">
                <a:latin typeface="Times New Roman"/>
                <a:cs typeface="Times New Roman"/>
              </a:rPr>
              <a:t>：</a:t>
            </a:r>
            <a:r>
              <a:rPr lang="en-US" altLang="zh-CN" sz="2800" b="1" spc="70" dirty="0">
                <a:latin typeface="Times New Roman"/>
                <a:cs typeface="Times New Roman"/>
              </a:rPr>
              <a:t>The expression 𝜙 has no column references</a:t>
            </a:r>
          </a:p>
          <a:p>
            <a:pPr marL="927100" marR="55880" lvl="1" indent="-457200">
              <a:spcBef>
                <a:spcPts val="425"/>
              </a:spcBef>
              <a:buFont typeface="Wingdings" pitchFamily="2" charset="2"/>
              <a:buChar char="Ø"/>
            </a:pPr>
            <a:r>
              <a:rPr lang="en-US" altLang="zh-CN" sz="2000" dirty="0">
                <a:latin typeface="Times New Roman"/>
                <a:cs typeface="Times New Roman"/>
              </a:rPr>
              <a:t>It is a constant expression that always yields a constant value.</a:t>
            </a:r>
          </a:p>
          <a:p>
            <a:pPr marL="927100" marR="55880" lvl="1" indent="-457200">
              <a:spcBef>
                <a:spcPts val="425"/>
              </a:spcBef>
              <a:buFont typeface="Wingdings" pitchFamily="2" charset="2"/>
              <a:buChar char="Ø"/>
            </a:pPr>
            <a:r>
              <a:rPr lang="en-US" altLang="zh-CN" sz="2000" dirty="0">
                <a:latin typeface="Times New Roman"/>
                <a:cs typeface="Times New Roman"/>
              </a:rPr>
              <a:t>For example, the independent expression LENGTH ( "</a:t>
            </a:r>
            <a:r>
              <a:rPr lang="en-US" altLang="zh-CN" sz="2000" dirty="0" err="1">
                <a:latin typeface="Times New Roman"/>
                <a:cs typeface="Times New Roman"/>
              </a:rPr>
              <a:t>abc</a:t>
            </a:r>
            <a:r>
              <a:rPr lang="en-US" altLang="zh-CN" sz="2000" dirty="0">
                <a:latin typeface="Times New Roman"/>
                <a:cs typeface="Times New Roman"/>
              </a:rPr>
              <a:t>" ) &gt; 5 shown is used in a SELECT statement to derive its results.</a:t>
            </a:r>
          </a:p>
          <a:p>
            <a:pPr marL="469900" marR="55880" indent="-457200">
              <a:spcBef>
                <a:spcPts val="425"/>
              </a:spcBef>
              <a:buFont typeface="Wingdings" pitchFamily="2" charset="2"/>
              <a:buChar char="Ø"/>
            </a:pPr>
            <a:r>
              <a:rPr lang="en-US" altLang="zh-CN" sz="2800" b="1" dirty="0">
                <a:latin typeface="Times New Roman"/>
                <a:cs typeface="Times New Roman"/>
              </a:rPr>
              <a:t>Case2</a:t>
            </a:r>
            <a:r>
              <a:rPr lang="zh-CN" altLang="en-US" sz="2800" b="1" dirty="0">
                <a:latin typeface="Times New Roman"/>
                <a:cs typeface="Times New Roman"/>
              </a:rPr>
              <a:t>：</a:t>
            </a:r>
            <a:r>
              <a:rPr lang="en" altLang="zh-CN" sz="2800" b="1" dirty="0">
                <a:latin typeface="Times New Roman"/>
                <a:cs typeface="Times New Roman"/>
              </a:rPr>
              <a:t>The expression 𝜙 is a non-correlated subquery</a:t>
            </a:r>
            <a:endParaRPr lang="en-US" altLang="zh-CN" sz="2800" b="1" dirty="0">
              <a:latin typeface="Times New Roman"/>
              <a:cs typeface="Times New Roman"/>
            </a:endParaRPr>
          </a:p>
          <a:p>
            <a:pPr marL="927100" marR="55880" lvl="1" indent="-457200">
              <a:spcBef>
                <a:spcPts val="425"/>
              </a:spcBef>
              <a:buFont typeface="Wingdings" pitchFamily="2" charset="2"/>
              <a:buChar char="Ø"/>
            </a:pPr>
            <a:r>
              <a:rPr lang="en-US" altLang="zh-CN" sz="2000" dirty="0">
                <a:latin typeface="Times New Roman"/>
                <a:cs typeface="Times New Roman"/>
              </a:rPr>
              <a:t>It computes a constant result assuming a fixed database state.</a:t>
            </a:r>
          </a:p>
          <a:p>
            <a:pPr marL="927100" marR="55880" lvl="1" indent="-457200">
              <a:spcBef>
                <a:spcPts val="425"/>
              </a:spcBef>
              <a:buFont typeface="Wingdings" pitchFamily="2" charset="2"/>
              <a:buChar char="Ø"/>
            </a:pPr>
            <a:r>
              <a:rPr lang="en-US" altLang="zh-CN" sz="2000" dirty="0">
                <a:latin typeface="Times New Roman"/>
                <a:cs typeface="Times New Roman"/>
              </a:rPr>
              <a:t>The subquery of query returns the same result regardless of the outer query’s result.</a:t>
            </a:r>
          </a:p>
        </p:txBody>
      </p:sp>
      <p:sp>
        <p:nvSpPr>
          <p:cNvPr id="9" name="矩形: 圆角 8">
            <a:extLst>
              <a:ext uri="{FF2B5EF4-FFF2-40B4-BE49-F238E27FC236}">
                <a16:creationId xmlns:a16="http://schemas.microsoft.com/office/drawing/2014/main" id="{2194DF13-4402-D28E-3061-A991F5C5DDDA}"/>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2FD19612-FC13-936B-FA55-AD6D6AAFA542}"/>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EA0238E-45C9-EAC1-578C-5C75599D9446}"/>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Folding Independent Expressions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6ACEC672-1143-8ECC-6CDF-CE61CBDDA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9103" y="3913586"/>
            <a:ext cx="7772400" cy="1500065"/>
          </a:xfrm>
          <a:prstGeom prst="rect">
            <a:avLst/>
          </a:prstGeom>
        </p:spPr>
      </p:pic>
    </p:spTree>
    <p:extLst>
      <p:ext uri="{BB962C8B-B14F-4D97-AF65-F5344CB8AC3E}">
        <p14:creationId xmlns:p14="http://schemas.microsoft.com/office/powerpoint/2010/main" val="41673136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074EA-2E80-D922-FBB1-E73564411632}"/>
            </a:ext>
          </a:extLst>
        </p:cNvPr>
        <p:cNvGrpSpPr/>
        <p:nvPr/>
      </p:nvGrpSpPr>
      <p:grpSpPr>
        <a:xfrm>
          <a:off x="0" y="0"/>
          <a:ext cx="0" cy="0"/>
          <a:chOff x="0" y="0"/>
          <a:chExt cx="0" cy="0"/>
        </a:xfrm>
      </p:grpSpPr>
      <p:sp>
        <p:nvSpPr>
          <p:cNvPr id="2" name="矩形 1">
            <a:extLst>
              <a:ext uri="{FF2B5EF4-FFF2-40B4-BE49-F238E27FC236}">
                <a16:creationId xmlns:a16="http://schemas.microsoft.com/office/drawing/2014/main" id="{8A69B1EB-CF1E-A390-8D7B-6C525CC53D57}"/>
              </a:ext>
            </a:extLst>
          </p:cNvPr>
          <p:cNvSpPr/>
          <p:nvPr/>
        </p:nvSpPr>
        <p:spPr>
          <a:xfrm>
            <a:off x="512040" y="1082573"/>
            <a:ext cx="11342888" cy="3365024"/>
          </a:xfrm>
          <a:prstGeom prst="rect">
            <a:avLst/>
          </a:prstGeom>
        </p:spPr>
        <p:txBody>
          <a:bodyPr wrap="square">
            <a:spAutoFit/>
          </a:bodyPr>
          <a:lstStyle/>
          <a:p>
            <a:pPr marL="469900" marR="55880" indent="-457200">
              <a:spcBef>
                <a:spcPts val="425"/>
              </a:spcBef>
              <a:buFont typeface="Wingdings" pitchFamily="2" charset="2"/>
              <a:buChar char="Ø"/>
            </a:pPr>
            <a:r>
              <a:rPr lang="en-US" altLang="zh-CN" sz="2800" b="1" spc="70" dirty="0">
                <a:latin typeface="Times New Roman"/>
                <a:cs typeface="Times New Roman"/>
              </a:rPr>
              <a:t>Constant folding:</a:t>
            </a:r>
          </a:p>
          <a:p>
            <a:pPr marL="927100" marR="55880" lvl="1" indent="-457200">
              <a:spcBef>
                <a:spcPts val="425"/>
              </a:spcBef>
              <a:buFont typeface="Wingdings" pitchFamily="2" charset="2"/>
              <a:buChar char="Ø"/>
            </a:pPr>
            <a:r>
              <a:rPr lang="en-US" altLang="zh-CN" sz="2000" spc="70" dirty="0">
                <a:latin typeface="Times New Roman"/>
                <a:cs typeface="Times New Roman"/>
              </a:rPr>
              <a:t>It first obtains the results of the expression on each row (i.e., step 3 for dependent expression).</a:t>
            </a:r>
          </a:p>
          <a:p>
            <a:pPr marL="927100" marR="55880" lvl="1" indent="-457200">
              <a:spcBef>
                <a:spcPts val="425"/>
              </a:spcBef>
              <a:buFont typeface="Wingdings" pitchFamily="2" charset="2"/>
              <a:buChar char="Ø"/>
            </a:pPr>
            <a:r>
              <a:rPr lang="en-US" altLang="zh-CN" sz="2000" spc="70" dirty="0">
                <a:latin typeface="Times New Roman"/>
                <a:cs typeface="Times New Roman"/>
              </a:rPr>
              <a:t>It then represents them using a mapping (i.e., step 5 for dependent expression).</a:t>
            </a:r>
          </a:p>
          <a:p>
            <a:pPr marL="469900" marR="55880" indent="-457200">
              <a:spcBef>
                <a:spcPts val="425"/>
              </a:spcBef>
              <a:buFont typeface="Wingdings" pitchFamily="2" charset="2"/>
              <a:buChar char="Ø"/>
            </a:pPr>
            <a:r>
              <a:rPr lang="en-US" altLang="zh-CN" sz="2800" b="1" spc="70" dirty="0">
                <a:latin typeface="Times New Roman"/>
                <a:cs typeface="Times New Roman"/>
              </a:rPr>
              <a:t>Supporting Join:</a:t>
            </a:r>
          </a:p>
          <a:p>
            <a:pPr marL="927100" marR="55880" lvl="1" indent="-457200">
              <a:spcBef>
                <a:spcPts val="425"/>
              </a:spcBef>
              <a:buFont typeface="Wingdings" pitchFamily="2" charset="2"/>
              <a:buChar char="Ø"/>
            </a:pPr>
            <a:r>
              <a:rPr lang="en-US" altLang="zh-CN" sz="2000" spc="70" dirty="0">
                <a:latin typeface="Times New Roman"/>
                <a:cs typeface="Times New Roman"/>
              </a:rPr>
              <a:t>The auxiliary queries must use the same JOIN clauses as the original query, except in cases where 𝜙 serves as the predicate within the JOIN clause.</a:t>
            </a:r>
          </a:p>
          <a:p>
            <a:pPr marL="927100" marR="55880" lvl="1" indent="-457200">
              <a:spcBef>
                <a:spcPts val="425"/>
              </a:spcBef>
              <a:buFont typeface="Wingdings" pitchFamily="2" charset="2"/>
              <a:buChar char="Ø"/>
            </a:pPr>
            <a:r>
              <a:rPr lang="en-US" altLang="zh-CN" sz="2000" spc="70" dirty="0">
                <a:latin typeface="Times New Roman"/>
                <a:cs typeface="Times New Roman"/>
              </a:rPr>
              <a:t>Although it generates non-empty tables, an empty result can still occur, for example, when using an INNER JOIN with a false predicate. In such scenarios, it discards the test.</a:t>
            </a:r>
          </a:p>
        </p:txBody>
      </p:sp>
      <p:sp>
        <p:nvSpPr>
          <p:cNvPr id="9" name="矩形: 圆角 8">
            <a:extLst>
              <a:ext uri="{FF2B5EF4-FFF2-40B4-BE49-F238E27FC236}">
                <a16:creationId xmlns:a16="http://schemas.microsoft.com/office/drawing/2014/main" id="{15E5E850-F70C-DAF3-3776-5A8E158FB89E}"/>
              </a:ext>
            </a:extLst>
          </p:cNvPr>
          <p:cNvSpPr/>
          <p:nvPr/>
        </p:nvSpPr>
        <p:spPr>
          <a:xfrm>
            <a:off x="641131" y="178675"/>
            <a:ext cx="599090" cy="578065"/>
          </a:xfrm>
          <a:prstGeom prst="roundRect">
            <a:avLst/>
          </a:prstGeom>
          <a:noFill/>
          <a:ln w="38100">
            <a:solidFill>
              <a:srgbClr val="39773C"/>
            </a:solidFill>
          </a:ln>
          <a:effectLst>
            <a:outerShdw blurRad="50800" dist="38100" algn="l" rotWithShape="0">
              <a:prstClr val="black">
                <a:alpha val="40000"/>
              </a:prstClr>
            </a:outerShdw>
          </a:effectLst>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圆角 9">
            <a:extLst>
              <a:ext uri="{FF2B5EF4-FFF2-40B4-BE49-F238E27FC236}">
                <a16:creationId xmlns:a16="http://schemas.microsoft.com/office/drawing/2014/main" id="{35A81048-64EE-3801-4601-9C8F589BC443}"/>
              </a:ext>
            </a:extLst>
          </p:cNvPr>
          <p:cNvSpPr/>
          <p:nvPr/>
        </p:nvSpPr>
        <p:spPr>
          <a:xfrm>
            <a:off x="1030013" y="504508"/>
            <a:ext cx="420413" cy="409896"/>
          </a:xfrm>
          <a:prstGeom prst="roundRect">
            <a:avLst/>
          </a:prstGeom>
          <a:solidFill>
            <a:srgbClr val="39773C"/>
          </a:solidFill>
          <a:ln>
            <a:solidFill>
              <a:srgbClr val="39773C"/>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57413BA-20FF-4249-A889-2CE8D774D834}"/>
              </a:ext>
            </a:extLst>
          </p:cNvPr>
          <p:cNvSpPr txBox="1"/>
          <p:nvPr/>
        </p:nvSpPr>
        <p:spPr>
          <a:xfrm>
            <a:off x="1629103" y="153663"/>
            <a:ext cx="10562897" cy="769441"/>
          </a:xfrm>
          <a:prstGeom prst="rect">
            <a:avLst/>
          </a:prstGeom>
          <a:noFill/>
        </p:spPr>
        <p:txBody>
          <a:bodyPr wrap="square" rtlCol="0">
            <a:spAutoFit/>
          </a:bodyPr>
          <a:lstStyle/>
          <a:p>
            <a:r>
              <a:rPr lang="en-US" altLang="zh-CN" sz="4400" b="1" dirty="0">
                <a:latin typeface="Arial Black" panose="020B0A04020102020204" pitchFamily="34" charset="0"/>
                <a:cs typeface="Calibri" panose="020F0502020204030204" pitchFamily="34" charset="0"/>
              </a:rPr>
              <a:t>Folding Dependent Expressions</a:t>
            </a:r>
            <a:endParaRPr lang="zh-CN" altLang="en-US" sz="4400" b="1" dirty="0">
              <a:latin typeface="Arial Black" panose="020B0A04020102020204" pitchFamily="34" charset="0"/>
              <a:cs typeface="Calibri" panose="020F0502020204030204" pitchFamily="34" charset="0"/>
            </a:endParaRPr>
          </a:p>
        </p:txBody>
      </p:sp>
      <p:pic>
        <p:nvPicPr>
          <p:cNvPr id="4" name="图片 3">
            <a:extLst>
              <a:ext uri="{FF2B5EF4-FFF2-40B4-BE49-F238E27FC236}">
                <a16:creationId xmlns:a16="http://schemas.microsoft.com/office/drawing/2014/main" id="{3037611A-DC5B-93CF-FF22-574973FF97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4607066"/>
            <a:ext cx="7772400" cy="1841166"/>
          </a:xfrm>
          <a:prstGeom prst="rect">
            <a:avLst/>
          </a:prstGeom>
        </p:spPr>
      </p:pic>
    </p:spTree>
    <p:extLst>
      <p:ext uri="{BB962C8B-B14F-4D97-AF65-F5344CB8AC3E}">
        <p14:creationId xmlns:p14="http://schemas.microsoft.com/office/powerpoint/2010/main" val="289491449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25646</TotalTime>
  <Words>1058</Words>
  <Application>Microsoft Macintosh PowerPoint</Application>
  <PresentationFormat>宽屏</PresentationFormat>
  <Paragraphs>101</Paragraphs>
  <Slides>16</Slides>
  <Notes>16</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16</vt:i4>
      </vt:variant>
    </vt:vector>
  </HeadingPairs>
  <TitlesOfParts>
    <vt:vector size="29" baseType="lpstr">
      <vt:lpstr>等线</vt:lpstr>
      <vt:lpstr>等线</vt:lpstr>
      <vt:lpstr>等线 Light</vt:lpstr>
      <vt:lpstr>Kaiti SC</vt:lpstr>
      <vt:lpstr>Arial</vt:lpstr>
      <vt:lpstr>Arial Black</vt:lpstr>
      <vt:lpstr>Calibri</vt:lpstr>
      <vt:lpstr>Courier New</vt:lpstr>
      <vt:lpstr>Helvetica</vt:lpstr>
      <vt:lpstr>Times New Roman</vt:lpstr>
      <vt:lpstr>Wingdings</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 ting</dc:creator>
  <cp:lastModifiedBy>梓锐 胡</cp:lastModifiedBy>
  <cp:revision>1527</cp:revision>
  <dcterms:created xsi:type="dcterms:W3CDTF">2021-05-27T01:14:23Z</dcterms:created>
  <dcterms:modified xsi:type="dcterms:W3CDTF">2025-04-17T11:33:26Z</dcterms:modified>
</cp:coreProperties>
</file>