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2"/>
  </p:notesMasterIdLst>
  <p:sldIdLst>
    <p:sldId id="370" r:id="rId3"/>
    <p:sldId id="427" r:id="rId4"/>
    <p:sldId id="428" r:id="rId5"/>
    <p:sldId id="430" r:id="rId6"/>
    <p:sldId id="429" r:id="rId7"/>
    <p:sldId id="431" r:id="rId8"/>
    <p:sldId id="432" r:id="rId9"/>
    <p:sldId id="433" r:id="rId10"/>
    <p:sldId id="439" r:id="rId11"/>
    <p:sldId id="440" r:id="rId12"/>
    <p:sldId id="434" r:id="rId13"/>
    <p:sldId id="435" r:id="rId14"/>
    <p:sldId id="441" r:id="rId15"/>
    <p:sldId id="444" r:id="rId16"/>
    <p:sldId id="446" r:id="rId17"/>
    <p:sldId id="445" r:id="rId18"/>
    <p:sldId id="448" r:id="rId19"/>
    <p:sldId id="449" r:id="rId20"/>
    <p:sldId id="450" r:id="rId21"/>
    <p:sldId id="451" r:id="rId22"/>
    <p:sldId id="453" r:id="rId23"/>
    <p:sldId id="443" r:id="rId24"/>
    <p:sldId id="460" r:id="rId25"/>
    <p:sldId id="461" r:id="rId26"/>
    <p:sldId id="462" r:id="rId27"/>
    <p:sldId id="464" r:id="rId28"/>
    <p:sldId id="442" r:id="rId29"/>
    <p:sldId id="465" r:id="rId30"/>
    <p:sldId id="466" r:id="rId31"/>
    <p:sldId id="467" r:id="rId32"/>
    <p:sldId id="458" r:id="rId33"/>
    <p:sldId id="454" r:id="rId34"/>
    <p:sldId id="455" r:id="rId35"/>
    <p:sldId id="456" r:id="rId36"/>
    <p:sldId id="457" r:id="rId37"/>
    <p:sldId id="436" r:id="rId38"/>
    <p:sldId id="438" r:id="rId39"/>
    <p:sldId id="437" r:id="rId40"/>
    <p:sldId id="398"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81C7"/>
    <a:srgbClr val="FFFFFF"/>
    <a:srgbClr val="64A8D9"/>
    <a:srgbClr val="FFBFBF"/>
    <a:srgbClr val="FFFFBE"/>
    <a:srgbClr val="C2FFBE"/>
    <a:srgbClr val="BEBFFF"/>
    <a:srgbClr val="39773C"/>
    <a:srgbClr val="EC7320"/>
    <a:srgbClr val="FFD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1" autoAdjust="0"/>
    <p:restoredTop sz="70263" autoAdjust="0"/>
  </p:normalViewPr>
  <p:slideViewPr>
    <p:cSldViewPr snapToGrid="0">
      <p:cViewPr varScale="1">
        <p:scale>
          <a:sx n="80" d="100"/>
          <a:sy n="80" d="100"/>
        </p:scale>
        <p:origin x="1506" y="84"/>
      </p:cViewPr>
      <p:guideLst/>
    </p:cSldViewPr>
  </p:slideViewPr>
  <p:notesTextViewPr>
    <p:cViewPr>
      <p:scale>
        <a:sx n="1" d="1"/>
        <a:sy n="1" d="1"/>
      </p:scale>
      <p:origin x="0" y="0"/>
    </p:cViewPr>
  </p:notesTextViewPr>
  <p:notesViewPr>
    <p:cSldViewPr snapToGrid="0">
      <p:cViewPr varScale="1">
        <p:scale>
          <a:sx n="76" d="100"/>
          <a:sy n="76" d="100"/>
        </p:scale>
        <p:origin x="1636"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D9FF88-F485-4DC2-86CB-AFC52D9F289B}" type="datetimeFigureOut">
              <a:rPr lang="zh-CN" altLang="en-US" smtClean="0"/>
              <a:t>2021/10/27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F833F3-50EF-41F6-9734-A87A2A6D410C}" type="slidenum">
              <a:rPr lang="zh-CN" altLang="en-US" smtClean="0"/>
              <a:t>‹#›</a:t>
            </a:fld>
            <a:endParaRPr lang="zh-CN" altLang="en-US"/>
          </a:p>
        </p:txBody>
      </p:sp>
    </p:spTree>
    <p:extLst>
      <p:ext uri="{BB962C8B-B14F-4D97-AF65-F5344CB8AC3E}">
        <p14:creationId xmlns:p14="http://schemas.microsoft.com/office/powerpoint/2010/main" val="2694653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1" lang="en-US" altLang="zh-CN" sz="1200" b="0" i="0" kern="1200" dirty="0">
                <a:solidFill>
                  <a:schemeClr val="tx1"/>
                </a:solidFill>
                <a:effectLst/>
                <a:latin typeface="+mn-lt"/>
                <a:ea typeface="+mn-ea"/>
                <a:cs typeface="+mn-cs"/>
              </a:rPr>
              <a:t>IPADS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1" lang="en-US" altLang="zh-CN" sz="1200" b="0" i="0" kern="1200" dirty="0">
                <a:solidFill>
                  <a:schemeClr val="tx1"/>
                </a:solidFill>
                <a:effectLst/>
                <a:latin typeface="+mn-lt"/>
                <a:ea typeface="+mn-ea"/>
                <a:cs typeface="+mn-cs"/>
              </a:rPr>
              <a:t>2021 OSDI USENIX</a:t>
            </a:r>
            <a:endParaRPr kumimoji="1" lang="zh-CN" altLang="en-US" sz="1400" dirty="0">
              <a:latin typeface="Calibri" panose="020F0502020204030204" pitchFamily="34" charset="0"/>
              <a:cs typeface="Calibri" panose="020F0502020204030204" pitchFamily="34" charset="0"/>
            </a:endParaRPr>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AADFE3-9F8B-FA40-B96E-79920DCD9232}" type="slidenum">
              <a:rPr kumimoji="1"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3289037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10</a:t>
            </a:fld>
            <a:endParaRPr lang="zh-CN" altLang="en-US"/>
          </a:p>
        </p:txBody>
      </p:sp>
    </p:spTree>
    <p:extLst>
      <p:ext uri="{BB962C8B-B14F-4D97-AF65-F5344CB8AC3E}">
        <p14:creationId xmlns:p14="http://schemas.microsoft.com/office/powerpoint/2010/main" val="1574212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11</a:t>
            </a:fld>
            <a:endParaRPr lang="zh-CN" altLang="en-US"/>
          </a:p>
        </p:txBody>
      </p:sp>
    </p:spTree>
    <p:extLst>
      <p:ext uri="{BB962C8B-B14F-4D97-AF65-F5344CB8AC3E}">
        <p14:creationId xmlns:p14="http://schemas.microsoft.com/office/powerpoint/2010/main" val="3195919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12</a:t>
            </a:fld>
            <a:endParaRPr lang="zh-CN" altLang="en-US"/>
          </a:p>
        </p:txBody>
      </p:sp>
    </p:spTree>
    <p:extLst>
      <p:ext uri="{BB962C8B-B14F-4D97-AF65-F5344CB8AC3E}">
        <p14:creationId xmlns:p14="http://schemas.microsoft.com/office/powerpoint/2010/main" val="700910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13</a:t>
            </a:fld>
            <a:endParaRPr lang="zh-CN" altLang="en-US"/>
          </a:p>
        </p:txBody>
      </p:sp>
    </p:spTree>
    <p:extLst>
      <p:ext uri="{BB962C8B-B14F-4D97-AF65-F5344CB8AC3E}">
        <p14:creationId xmlns:p14="http://schemas.microsoft.com/office/powerpoint/2010/main" val="2228614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14</a:t>
            </a:fld>
            <a:endParaRPr lang="zh-CN" altLang="en-US"/>
          </a:p>
        </p:txBody>
      </p:sp>
    </p:spTree>
    <p:extLst>
      <p:ext uri="{BB962C8B-B14F-4D97-AF65-F5344CB8AC3E}">
        <p14:creationId xmlns:p14="http://schemas.microsoft.com/office/powerpoint/2010/main" val="3414941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15</a:t>
            </a:fld>
            <a:endParaRPr lang="zh-CN" altLang="en-US"/>
          </a:p>
        </p:txBody>
      </p:sp>
    </p:spTree>
    <p:extLst>
      <p:ext uri="{BB962C8B-B14F-4D97-AF65-F5344CB8AC3E}">
        <p14:creationId xmlns:p14="http://schemas.microsoft.com/office/powerpoint/2010/main" val="26934926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16</a:t>
            </a:fld>
            <a:endParaRPr lang="zh-CN" altLang="en-US"/>
          </a:p>
        </p:txBody>
      </p:sp>
    </p:spTree>
    <p:extLst>
      <p:ext uri="{BB962C8B-B14F-4D97-AF65-F5344CB8AC3E}">
        <p14:creationId xmlns:p14="http://schemas.microsoft.com/office/powerpoint/2010/main" val="848268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17</a:t>
            </a:fld>
            <a:endParaRPr lang="zh-CN" altLang="en-US"/>
          </a:p>
        </p:txBody>
      </p:sp>
    </p:spTree>
    <p:extLst>
      <p:ext uri="{BB962C8B-B14F-4D97-AF65-F5344CB8AC3E}">
        <p14:creationId xmlns:p14="http://schemas.microsoft.com/office/powerpoint/2010/main" val="3385579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18</a:t>
            </a:fld>
            <a:endParaRPr lang="zh-CN" altLang="en-US"/>
          </a:p>
        </p:txBody>
      </p:sp>
    </p:spTree>
    <p:extLst>
      <p:ext uri="{BB962C8B-B14F-4D97-AF65-F5344CB8AC3E}">
        <p14:creationId xmlns:p14="http://schemas.microsoft.com/office/powerpoint/2010/main" val="16181206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19</a:t>
            </a:fld>
            <a:endParaRPr lang="zh-CN" altLang="en-US"/>
          </a:p>
        </p:txBody>
      </p:sp>
    </p:spTree>
    <p:extLst>
      <p:ext uri="{BB962C8B-B14F-4D97-AF65-F5344CB8AC3E}">
        <p14:creationId xmlns:p14="http://schemas.microsoft.com/office/powerpoint/2010/main" val="1660526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Some concept:</a:t>
            </a:r>
          </a:p>
        </p:txBody>
      </p:sp>
      <p:sp>
        <p:nvSpPr>
          <p:cNvPr id="4" name="灯片编号占位符 3"/>
          <p:cNvSpPr>
            <a:spLocks noGrp="1"/>
          </p:cNvSpPr>
          <p:nvPr>
            <p:ph type="sldNum" sz="quarter" idx="5"/>
          </p:nvPr>
        </p:nvSpPr>
        <p:spPr/>
        <p:txBody>
          <a:bodyPr/>
          <a:lstStyle/>
          <a:p>
            <a:fld id="{5AF833F3-50EF-41F6-9734-A87A2A6D410C}" type="slidenum">
              <a:rPr lang="zh-CN" altLang="en-US" smtClean="0"/>
              <a:t>2</a:t>
            </a:fld>
            <a:endParaRPr lang="zh-CN" altLang="en-US"/>
          </a:p>
        </p:txBody>
      </p:sp>
    </p:spTree>
    <p:extLst>
      <p:ext uri="{BB962C8B-B14F-4D97-AF65-F5344CB8AC3E}">
        <p14:creationId xmlns:p14="http://schemas.microsoft.com/office/powerpoint/2010/main" val="16751463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20</a:t>
            </a:fld>
            <a:endParaRPr lang="zh-CN" altLang="en-US"/>
          </a:p>
        </p:txBody>
      </p:sp>
    </p:spTree>
    <p:extLst>
      <p:ext uri="{BB962C8B-B14F-4D97-AF65-F5344CB8AC3E}">
        <p14:creationId xmlns:p14="http://schemas.microsoft.com/office/powerpoint/2010/main" val="361254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21</a:t>
            </a:fld>
            <a:endParaRPr lang="zh-CN" altLang="en-US"/>
          </a:p>
        </p:txBody>
      </p:sp>
    </p:spTree>
    <p:extLst>
      <p:ext uri="{BB962C8B-B14F-4D97-AF65-F5344CB8AC3E}">
        <p14:creationId xmlns:p14="http://schemas.microsoft.com/office/powerpoint/2010/main" val="29050455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22</a:t>
            </a:fld>
            <a:endParaRPr lang="zh-CN" altLang="en-US"/>
          </a:p>
        </p:txBody>
      </p:sp>
    </p:spTree>
    <p:extLst>
      <p:ext uri="{BB962C8B-B14F-4D97-AF65-F5344CB8AC3E}">
        <p14:creationId xmlns:p14="http://schemas.microsoft.com/office/powerpoint/2010/main" val="29591438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23</a:t>
            </a:fld>
            <a:endParaRPr lang="zh-CN" altLang="en-US"/>
          </a:p>
        </p:txBody>
      </p:sp>
    </p:spTree>
    <p:extLst>
      <p:ext uri="{BB962C8B-B14F-4D97-AF65-F5344CB8AC3E}">
        <p14:creationId xmlns:p14="http://schemas.microsoft.com/office/powerpoint/2010/main" val="1431494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24</a:t>
            </a:fld>
            <a:endParaRPr lang="zh-CN" altLang="en-US"/>
          </a:p>
        </p:txBody>
      </p:sp>
    </p:spTree>
    <p:extLst>
      <p:ext uri="{BB962C8B-B14F-4D97-AF65-F5344CB8AC3E}">
        <p14:creationId xmlns:p14="http://schemas.microsoft.com/office/powerpoint/2010/main" val="26291778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25</a:t>
            </a:fld>
            <a:endParaRPr lang="zh-CN" altLang="en-US"/>
          </a:p>
        </p:txBody>
      </p:sp>
    </p:spTree>
    <p:extLst>
      <p:ext uri="{BB962C8B-B14F-4D97-AF65-F5344CB8AC3E}">
        <p14:creationId xmlns:p14="http://schemas.microsoft.com/office/powerpoint/2010/main" val="10332745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ML</a:t>
            </a:r>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26</a:t>
            </a:fld>
            <a:endParaRPr lang="zh-CN" altLang="en-US"/>
          </a:p>
        </p:txBody>
      </p:sp>
    </p:spTree>
    <p:extLst>
      <p:ext uri="{BB962C8B-B14F-4D97-AF65-F5344CB8AC3E}">
        <p14:creationId xmlns:p14="http://schemas.microsoft.com/office/powerpoint/2010/main" val="11663099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27</a:t>
            </a:fld>
            <a:endParaRPr lang="zh-CN" altLang="en-US"/>
          </a:p>
        </p:txBody>
      </p:sp>
    </p:spTree>
    <p:extLst>
      <p:ext uri="{BB962C8B-B14F-4D97-AF65-F5344CB8AC3E}">
        <p14:creationId xmlns:p14="http://schemas.microsoft.com/office/powerpoint/2010/main" val="1583425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28</a:t>
            </a:fld>
            <a:endParaRPr lang="zh-CN" altLang="en-US"/>
          </a:p>
        </p:txBody>
      </p:sp>
    </p:spTree>
    <p:extLst>
      <p:ext uri="{BB962C8B-B14F-4D97-AF65-F5344CB8AC3E}">
        <p14:creationId xmlns:p14="http://schemas.microsoft.com/office/powerpoint/2010/main" val="29873696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29</a:t>
            </a:fld>
            <a:endParaRPr lang="zh-CN" altLang="en-US"/>
          </a:p>
        </p:txBody>
      </p:sp>
    </p:spTree>
    <p:extLst>
      <p:ext uri="{BB962C8B-B14F-4D97-AF65-F5344CB8AC3E}">
        <p14:creationId xmlns:p14="http://schemas.microsoft.com/office/powerpoint/2010/main" val="1613645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sz="1200" b="0" i="0" kern="1200" dirty="0">
                <a:solidFill>
                  <a:schemeClr val="tx1"/>
                </a:solidFill>
                <a:effectLst/>
                <a:latin typeface="+mn-lt"/>
                <a:ea typeface="+mn-ea"/>
                <a:cs typeface="+mn-cs"/>
              </a:rPr>
              <a:t>Banks use various techniques to detect fraud strategies and other vulnerabilities, including running multiple machine learning (ML) models, but these strategies are effective only if the data being used is as up to date as possible and detection can take place in real time. </a:t>
            </a:r>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3</a:t>
            </a:fld>
            <a:endParaRPr lang="zh-CN" altLang="en-US"/>
          </a:p>
        </p:txBody>
      </p:sp>
    </p:spTree>
    <p:extLst>
      <p:ext uri="{BB962C8B-B14F-4D97-AF65-F5344CB8AC3E}">
        <p14:creationId xmlns:p14="http://schemas.microsoft.com/office/powerpoint/2010/main" val="13164810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30</a:t>
            </a:fld>
            <a:endParaRPr lang="zh-CN" altLang="en-US"/>
          </a:p>
        </p:txBody>
      </p:sp>
    </p:spTree>
    <p:extLst>
      <p:ext uri="{BB962C8B-B14F-4D97-AF65-F5344CB8AC3E}">
        <p14:creationId xmlns:p14="http://schemas.microsoft.com/office/powerpoint/2010/main" val="30473421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31</a:t>
            </a:fld>
            <a:endParaRPr lang="zh-CN" altLang="en-US"/>
          </a:p>
        </p:txBody>
      </p:sp>
    </p:spTree>
    <p:extLst>
      <p:ext uri="{BB962C8B-B14F-4D97-AF65-F5344CB8AC3E}">
        <p14:creationId xmlns:p14="http://schemas.microsoft.com/office/powerpoint/2010/main" val="36935071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32</a:t>
            </a:fld>
            <a:endParaRPr lang="zh-CN" altLang="en-US"/>
          </a:p>
        </p:txBody>
      </p:sp>
    </p:spTree>
    <p:extLst>
      <p:ext uri="{BB962C8B-B14F-4D97-AF65-F5344CB8AC3E}">
        <p14:creationId xmlns:p14="http://schemas.microsoft.com/office/powerpoint/2010/main" val="16882211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一个关键基础就是搭建在了之前团队</a:t>
            </a:r>
            <a:r>
              <a:rPr lang="en-US" altLang="zh-CN" sz="1200" b="0" i="0" kern="1200" dirty="0" err="1">
                <a:solidFill>
                  <a:schemeClr val="tx1"/>
                </a:solidFill>
                <a:effectLst/>
                <a:latin typeface="+mn-lt"/>
                <a:ea typeface="+mn-ea"/>
                <a:cs typeface="+mn-cs"/>
              </a:rPr>
              <a:t>DrTM+H</a:t>
            </a:r>
            <a:r>
              <a:rPr lang="zh-CN" altLang="en-US" sz="1200" b="0" i="0" kern="1200" dirty="0">
                <a:solidFill>
                  <a:schemeClr val="tx1"/>
                </a:solidFill>
                <a:effectLst/>
                <a:latin typeface="+mn-lt"/>
                <a:ea typeface="+mn-ea"/>
                <a:cs typeface="+mn-cs"/>
              </a:rPr>
              <a:t>上，一个分布式（基于</a:t>
            </a:r>
            <a:r>
              <a:rPr lang="en-US" altLang="zh-CN" sz="1200" b="0" i="0" kern="1200" dirty="0">
                <a:solidFill>
                  <a:schemeClr val="tx1"/>
                </a:solidFill>
                <a:effectLst/>
                <a:latin typeface="+mn-lt"/>
                <a:ea typeface="+mn-ea"/>
                <a:cs typeface="+mn-cs"/>
              </a:rPr>
              <a:t>RDMA</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in-memory TP</a:t>
            </a:r>
            <a:r>
              <a:rPr lang="zh-CN" altLang="en-US" sz="1200" b="0" i="0" kern="1200" dirty="0">
                <a:solidFill>
                  <a:schemeClr val="tx1"/>
                </a:solidFill>
                <a:effectLst/>
                <a:latin typeface="+mn-lt"/>
                <a:ea typeface="+mn-ea"/>
                <a:cs typeface="+mn-cs"/>
              </a:rPr>
              <a:t>系统</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33</a:t>
            </a:fld>
            <a:endParaRPr lang="zh-CN" altLang="en-US"/>
          </a:p>
        </p:txBody>
      </p:sp>
    </p:spTree>
    <p:extLst>
      <p:ext uri="{BB962C8B-B14F-4D97-AF65-F5344CB8AC3E}">
        <p14:creationId xmlns:p14="http://schemas.microsoft.com/office/powerpoint/2010/main" val="41703293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34</a:t>
            </a:fld>
            <a:endParaRPr lang="zh-CN" altLang="en-US"/>
          </a:p>
        </p:txBody>
      </p:sp>
    </p:spTree>
    <p:extLst>
      <p:ext uri="{BB962C8B-B14F-4D97-AF65-F5344CB8AC3E}">
        <p14:creationId xmlns:p14="http://schemas.microsoft.com/office/powerpoint/2010/main" val="18796883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35</a:t>
            </a:fld>
            <a:endParaRPr lang="zh-CN" altLang="en-US"/>
          </a:p>
        </p:txBody>
      </p:sp>
    </p:spTree>
    <p:extLst>
      <p:ext uri="{BB962C8B-B14F-4D97-AF65-F5344CB8AC3E}">
        <p14:creationId xmlns:p14="http://schemas.microsoft.com/office/powerpoint/2010/main" val="4275529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36</a:t>
            </a:fld>
            <a:endParaRPr lang="zh-CN" altLang="en-US"/>
          </a:p>
        </p:txBody>
      </p:sp>
    </p:spTree>
    <p:extLst>
      <p:ext uri="{BB962C8B-B14F-4D97-AF65-F5344CB8AC3E}">
        <p14:creationId xmlns:p14="http://schemas.microsoft.com/office/powerpoint/2010/main" val="18443287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37</a:t>
            </a:fld>
            <a:endParaRPr lang="zh-CN" altLang="en-US"/>
          </a:p>
        </p:txBody>
      </p:sp>
    </p:spTree>
    <p:extLst>
      <p:ext uri="{BB962C8B-B14F-4D97-AF65-F5344CB8AC3E}">
        <p14:creationId xmlns:p14="http://schemas.microsoft.com/office/powerpoint/2010/main" val="6587107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38</a:t>
            </a:fld>
            <a:endParaRPr lang="zh-CN" altLang="en-US"/>
          </a:p>
        </p:txBody>
      </p:sp>
    </p:spTree>
    <p:extLst>
      <p:ext uri="{BB962C8B-B14F-4D97-AF65-F5344CB8AC3E}">
        <p14:creationId xmlns:p14="http://schemas.microsoft.com/office/powerpoint/2010/main" val="10688593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404040"/>
              </a:solidFill>
              <a:effectLst/>
            </a:endParaRPr>
          </a:p>
        </p:txBody>
      </p:sp>
      <p:sp>
        <p:nvSpPr>
          <p:cNvPr id="4" name="灯片编号占位符 3"/>
          <p:cNvSpPr>
            <a:spLocks noGrp="1"/>
          </p:cNvSpPr>
          <p:nvPr>
            <p:ph type="sldNum" sz="quarter" idx="5"/>
          </p:nvPr>
        </p:nvSpPr>
        <p:spPr/>
        <p:txBody>
          <a:bodyPr/>
          <a:lstStyle/>
          <a:p>
            <a:fld id="{5AF833F3-50EF-41F6-9734-A87A2A6D410C}" type="slidenum">
              <a:rPr lang="zh-CN" altLang="en-US" smtClean="0"/>
              <a:t>39</a:t>
            </a:fld>
            <a:endParaRPr lang="zh-CN" altLang="en-US"/>
          </a:p>
        </p:txBody>
      </p:sp>
    </p:spTree>
    <p:extLst>
      <p:ext uri="{BB962C8B-B14F-4D97-AF65-F5344CB8AC3E}">
        <p14:creationId xmlns:p14="http://schemas.microsoft.com/office/powerpoint/2010/main" val="139982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4</a:t>
            </a:fld>
            <a:endParaRPr lang="zh-CN" altLang="en-US"/>
          </a:p>
        </p:txBody>
      </p:sp>
    </p:spTree>
    <p:extLst>
      <p:ext uri="{BB962C8B-B14F-4D97-AF65-F5344CB8AC3E}">
        <p14:creationId xmlns:p14="http://schemas.microsoft.com/office/powerpoint/2010/main" val="2704386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HTAP</a:t>
            </a:r>
            <a:r>
              <a:rPr lang="zh-CN" altLang="en-US" sz="1200" b="0" i="0" kern="1200" dirty="0">
                <a:solidFill>
                  <a:schemeClr val="tx1"/>
                </a:solidFill>
                <a:effectLst/>
                <a:latin typeface="+mn-lt"/>
                <a:ea typeface="+mn-ea"/>
                <a:cs typeface="+mn-cs"/>
              </a:rPr>
              <a:t>系统的两个总体目标：</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Freshness</a:t>
            </a:r>
            <a:r>
              <a:rPr lang="zh-CN" altLang="en-US" sz="1200" b="0" i="0" kern="1200" dirty="0">
                <a:solidFill>
                  <a:schemeClr val="tx1"/>
                </a:solidFill>
                <a:effectLst/>
                <a:latin typeface="+mn-lt"/>
                <a:ea typeface="+mn-ea"/>
                <a:cs typeface="+mn-cs"/>
              </a:rPr>
              <a:t>：在无故障的情况下，事务的元组值写入和分析查询的读取之间的最大时间延迟应该接近实时，例如几十毫秒。</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Performance</a:t>
            </a:r>
            <a:r>
              <a:rPr lang="zh-CN" altLang="en-US" sz="1200" b="0" i="0" kern="1200" dirty="0">
                <a:solidFill>
                  <a:schemeClr val="tx1"/>
                </a:solidFill>
                <a:effectLst/>
                <a:latin typeface="+mn-lt"/>
                <a:ea typeface="+mn-ea"/>
                <a:cs typeface="+mn-cs"/>
              </a:rPr>
              <a:t>：与专用系统相比，事务和分析查询应该同时执行，性能下降很少（例如，低于 </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5</a:t>
            </a:fld>
            <a:endParaRPr lang="zh-CN" altLang="en-US"/>
          </a:p>
        </p:txBody>
      </p:sp>
    </p:spTree>
    <p:extLst>
      <p:ext uri="{BB962C8B-B14F-4D97-AF65-F5344CB8AC3E}">
        <p14:creationId xmlns:p14="http://schemas.microsoft.com/office/powerpoint/2010/main" val="3741062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6</a:t>
            </a:fld>
            <a:endParaRPr lang="zh-CN" altLang="en-US"/>
          </a:p>
        </p:txBody>
      </p:sp>
    </p:spTree>
    <p:extLst>
      <p:ext uri="{BB962C8B-B14F-4D97-AF65-F5344CB8AC3E}">
        <p14:creationId xmlns:p14="http://schemas.microsoft.com/office/powerpoint/2010/main" val="3729970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a:t>Data access requires locality</a:t>
            </a:r>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7</a:t>
            </a:fld>
            <a:endParaRPr lang="zh-CN" altLang="en-US"/>
          </a:p>
        </p:txBody>
      </p:sp>
    </p:spTree>
    <p:extLst>
      <p:ext uri="{BB962C8B-B14F-4D97-AF65-F5344CB8AC3E}">
        <p14:creationId xmlns:p14="http://schemas.microsoft.com/office/powerpoint/2010/main" val="2724019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8</a:t>
            </a:fld>
            <a:endParaRPr lang="zh-CN" altLang="en-US"/>
          </a:p>
        </p:txBody>
      </p:sp>
    </p:spTree>
    <p:extLst>
      <p:ext uri="{BB962C8B-B14F-4D97-AF65-F5344CB8AC3E}">
        <p14:creationId xmlns:p14="http://schemas.microsoft.com/office/powerpoint/2010/main" val="3388801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更为详细地来说</a:t>
            </a:r>
          </a:p>
        </p:txBody>
      </p:sp>
      <p:sp>
        <p:nvSpPr>
          <p:cNvPr id="4" name="灯片编号占位符 3"/>
          <p:cNvSpPr>
            <a:spLocks noGrp="1"/>
          </p:cNvSpPr>
          <p:nvPr>
            <p:ph type="sldNum" sz="quarter" idx="5"/>
          </p:nvPr>
        </p:nvSpPr>
        <p:spPr/>
        <p:txBody>
          <a:bodyPr/>
          <a:lstStyle/>
          <a:p>
            <a:fld id="{5AF833F3-50EF-41F6-9734-A87A2A6D410C}" type="slidenum">
              <a:rPr lang="zh-CN" altLang="en-US" smtClean="0"/>
              <a:t>9</a:t>
            </a:fld>
            <a:endParaRPr lang="zh-CN" altLang="en-US"/>
          </a:p>
        </p:txBody>
      </p:sp>
    </p:spTree>
    <p:extLst>
      <p:ext uri="{BB962C8B-B14F-4D97-AF65-F5344CB8AC3E}">
        <p14:creationId xmlns:p14="http://schemas.microsoft.com/office/powerpoint/2010/main" val="3260124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7187F0-0225-4B3B-90A2-9551888E20E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73AF173-A9B7-4378-A9C0-48F99FE14E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947ED05-E7C1-4189-9AAB-ECCE7575C837}"/>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CD62BBA7-1850-4A01-8931-B221BBA5AD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A9E4C5-DE1A-4E1B-BBD3-6D6CC2FCFE67}"/>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1049379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080D1A-37DE-4826-8568-0AA9DA59E5D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076CE40-387E-40F4-A7AD-47EEF84DE55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01D87D-A543-4820-8E28-F7F42C2BDCFD}"/>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87D297AE-8BC5-48E1-97ED-15EE311EAA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07966A-1004-415D-8376-C942BD325E64}"/>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381067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6DBFA79-C821-43B0-8DC3-C648ED43D1A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874E1E3-B199-4D23-BC57-3325ABD4BD6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0DCDB8-1920-4603-A9DE-BBD8C61D377A}"/>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731FA341-F0D6-4376-8811-680B7188AF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61B403-32FA-4113-B745-6E8EE548F382}"/>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1644269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72F2DB-91B3-144D-95E7-4ED6DF02BC04}"/>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AC840044-88E0-B542-B424-CB1C90024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59A11D15-B860-1341-846C-376B516FF391}"/>
              </a:ext>
            </a:extLst>
          </p:cNvPr>
          <p:cNvSpPr>
            <a:spLocks noGrp="1"/>
          </p:cNvSpPr>
          <p:nvPr>
            <p:ph type="dt" sz="half" idx="10"/>
          </p:nvPr>
        </p:nvSpPr>
        <p:spPr/>
        <p:txBody>
          <a:bodyPr/>
          <a:lstStyle/>
          <a:p>
            <a:endParaRPr kumimoji="1" lang="zh-CN" altLang="en-US"/>
          </a:p>
        </p:txBody>
      </p:sp>
      <p:sp>
        <p:nvSpPr>
          <p:cNvPr id="5" name="页脚占位符 4">
            <a:extLst>
              <a:ext uri="{FF2B5EF4-FFF2-40B4-BE49-F238E27FC236}">
                <a16:creationId xmlns:a16="http://schemas.microsoft.com/office/drawing/2014/main" id="{0928085E-808C-3141-A154-0E53BDB5854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47B3373-5E1D-CE48-BB34-B5850B7711D5}"/>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71457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A77B75-D5FB-D243-9C0E-3353441FBD88}"/>
              </a:ext>
            </a:extLst>
          </p:cNvPr>
          <p:cNvSpPr>
            <a:spLocks noGrp="1"/>
          </p:cNvSpPr>
          <p:nvPr>
            <p:ph type="title"/>
          </p:nvPr>
        </p:nvSpPr>
        <p:spPr>
          <a:xfrm>
            <a:off x="838200" y="365125"/>
            <a:ext cx="10515600" cy="1325563"/>
          </a:xfrm>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E45833F-5F6E-AB49-965D-3D763CE1B962}"/>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7A6D1100-C04B-D54A-98CF-3172575B7B86}"/>
              </a:ext>
            </a:extLst>
          </p:cNvPr>
          <p:cNvSpPr>
            <a:spLocks noGrp="1"/>
          </p:cNvSpPr>
          <p:nvPr>
            <p:ph type="dt" sz="half" idx="10"/>
          </p:nvPr>
        </p:nvSpPr>
        <p:spPr/>
        <p:txBody>
          <a:bodyPr/>
          <a:lstStyle/>
          <a:p>
            <a:endParaRPr kumimoji="1" lang="zh-CN" altLang="en-US"/>
          </a:p>
        </p:txBody>
      </p:sp>
      <p:sp>
        <p:nvSpPr>
          <p:cNvPr id="5" name="页脚占位符 4">
            <a:extLst>
              <a:ext uri="{FF2B5EF4-FFF2-40B4-BE49-F238E27FC236}">
                <a16:creationId xmlns:a16="http://schemas.microsoft.com/office/drawing/2014/main" id="{26466946-48E8-934F-8E17-E604DDA6166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8AA94EA-DBF8-5F48-BEBA-0E26DFDE177C}"/>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2716280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A77B75-D5FB-D243-9C0E-3353441FBD88}"/>
              </a:ext>
            </a:extLst>
          </p:cNvPr>
          <p:cNvSpPr>
            <a:spLocks noGrp="1"/>
          </p:cNvSpPr>
          <p:nvPr>
            <p:ph type="title"/>
          </p:nvPr>
        </p:nvSpPr>
        <p:spPr>
          <a:xfrm>
            <a:off x="417095" y="196683"/>
            <a:ext cx="11325726" cy="1325563"/>
          </a:xfrm>
        </p:spPr>
        <p:txBody>
          <a:bodyPr/>
          <a:lstStyle>
            <a:lvl1pPr>
              <a:defRPr>
                <a:latin typeface="Calibri" panose="020F0502020204030204" pitchFamily="34" charset="0"/>
                <a:cs typeface="Calibri" panose="020F0502020204030204" pitchFamily="34" charset="0"/>
              </a:defRPr>
            </a:lvl1pPr>
          </a:lstStyle>
          <a:p>
            <a:r>
              <a:rPr kumimoji="1" lang="zh-CN" altLang="en-US" dirty="0"/>
              <a:t>单击此处编辑母版标题样式</a:t>
            </a:r>
          </a:p>
        </p:txBody>
      </p:sp>
      <p:sp>
        <p:nvSpPr>
          <p:cNvPr id="3" name="内容占位符 2">
            <a:extLst>
              <a:ext uri="{FF2B5EF4-FFF2-40B4-BE49-F238E27FC236}">
                <a16:creationId xmlns:a16="http://schemas.microsoft.com/office/drawing/2014/main" id="{2E45833F-5F6E-AB49-965D-3D763CE1B962}"/>
              </a:ext>
            </a:extLst>
          </p:cNvPr>
          <p:cNvSpPr>
            <a:spLocks noGrp="1"/>
          </p:cNvSpPr>
          <p:nvPr>
            <p:ph idx="1"/>
          </p:nvPr>
        </p:nvSpPr>
        <p:spPr/>
        <p:txBody>
          <a:bodyPr/>
          <a:lstStyle/>
          <a:p>
            <a:r>
              <a:rPr kumimoji="1" lang="zh-CN" altLang="en-US" dirty="0"/>
              <a:t>编辑母版文本样式
第二级
第三级
第四级
第五级</a:t>
            </a:r>
          </a:p>
        </p:txBody>
      </p:sp>
      <p:sp>
        <p:nvSpPr>
          <p:cNvPr id="4" name="日期占位符 3">
            <a:extLst>
              <a:ext uri="{FF2B5EF4-FFF2-40B4-BE49-F238E27FC236}">
                <a16:creationId xmlns:a16="http://schemas.microsoft.com/office/drawing/2014/main" id="{7A6D1100-C04B-D54A-98CF-3172575B7B86}"/>
              </a:ext>
            </a:extLst>
          </p:cNvPr>
          <p:cNvSpPr>
            <a:spLocks noGrp="1"/>
          </p:cNvSpPr>
          <p:nvPr>
            <p:ph type="dt" sz="half" idx="10"/>
          </p:nvPr>
        </p:nvSpPr>
        <p:spPr/>
        <p:txBody>
          <a:bodyPr/>
          <a:lstStyle/>
          <a:p>
            <a:endParaRPr kumimoji="1" lang="zh-CN" altLang="en-US"/>
          </a:p>
        </p:txBody>
      </p:sp>
      <p:sp>
        <p:nvSpPr>
          <p:cNvPr id="5" name="页脚占位符 4">
            <a:extLst>
              <a:ext uri="{FF2B5EF4-FFF2-40B4-BE49-F238E27FC236}">
                <a16:creationId xmlns:a16="http://schemas.microsoft.com/office/drawing/2014/main" id="{26466946-48E8-934F-8E17-E604DDA6166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8AA94EA-DBF8-5F48-BEBA-0E26DFDE177C}"/>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
        <p:nvSpPr>
          <p:cNvPr id="7" name="矩形 6">
            <a:extLst>
              <a:ext uri="{FF2B5EF4-FFF2-40B4-BE49-F238E27FC236}">
                <a16:creationId xmlns:a16="http://schemas.microsoft.com/office/drawing/2014/main" id="{B98BEAA5-C433-C646-A3FF-428605FC2C74}"/>
              </a:ext>
            </a:extLst>
          </p:cNvPr>
          <p:cNvSpPr/>
          <p:nvPr userDrawn="1"/>
        </p:nvSpPr>
        <p:spPr>
          <a:xfrm>
            <a:off x="417095" y="1386173"/>
            <a:ext cx="11325726" cy="136073"/>
          </a:xfrm>
          <a:prstGeom prst="rect">
            <a:avLst/>
          </a:prstGeom>
          <a:gradFill flip="none" rotWithShape="1">
            <a:gsLst>
              <a:gs pos="0">
                <a:srgbClr val="7030A0"/>
              </a:gs>
              <a:gs pos="98000">
                <a:schemeClr val="accent2">
                  <a:lumMod val="60000"/>
                  <a:lumOff val="40000"/>
                </a:schemeClr>
              </a:gs>
              <a:gs pos="63000">
                <a:schemeClr val="accent2">
                  <a:lumMod val="45000"/>
                  <a:lumOff val="55000"/>
                </a:schemeClr>
              </a:gs>
              <a:gs pos="100000">
                <a:schemeClr val="accent2">
                  <a:lumMod val="30000"/>
                  <a:lumOff val="70000"/>
                </a:schemeClr>
              </a:gs>
            </a:gsLst>
            <a:lin ang="0" scaled="1"/>
            <a:tileRect/>
          </a:gra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2838146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1F8720-4B6E-194A-8E4E-DB75658F81EF}"/>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0310DA0-A65C-FB47-ACBF-C22401299A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9A0B9412-E9F9-6943-B384-7DBDF5F0E3E2}"/>
              </a:ext>
            </a:extLst>
          </p:cNvPr>
          <p:cNvSpPr>
            <a:spLocks noGrp="1"/>
          </p:cNvSpPr>
          <p:nvPr>
            <p:ph type="dt" sz="half" idx="10"/>
          </p:nvPr>
        </p:nvSpPr>
        <p:spPr/>
        <p:txBody>
          <a:bodyPr/>
          <a:lstStyle/>
          <a:p>
            <a:endParaRPr kumimoji="1" lang="zh-CN" altLang="en-US"/>
          </a:p>
        </p:txBody>
      </p:sp>
      <p:sp>
        <p:nvSpPr>
          <p:cNvPr id="5" name="页脚占位符 4">
            <a:extLst>
              <a:ext uri="{FF2B5EF4-FFF2-40B4-BE49-F238E27FC236}">
                <a16:creationId xmlns:a16="http://schemas.microsoft.com/office/drawing/2014/main" id="{57C19CE4-A31A-4648-84A8-3EFECED81B4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8BE9222-3D1C-AB40-9787-02F681E83CDB}"/>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34541149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836CB1-B005-3747-8CF8-B0D4FD4919C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DB7B99D-AD5D-9E4B-A18A-7185F736A81E}"/>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3C8A9347-01F2-0445-BBCB-9498E1096105}"/>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F6589FE2-E9C1-9F46-9ABD-1E02D13457F5}"/>
              </a:ext>
            </a:extLst>
          </p:cNvPr>
          <p:cNvSpPr>
            <a:spLocks noGrp="1"/>
          </p:cNvSpPr>
          <p:nvPr>
            <p:ph type="dt" sz="half" idx="10"/>
          </p:nvPr>
        </p:nvSpPr>
        <p:spPr/>
        <p:txBody>
          <a:bodyPr/>
          <a:lstStyle/>
          <a:p>
            <a:endParaRPr kumimoji="1" lang="zh-CN" altLang="en-US"/>
          </a:p>
        </p:txBody>
      </p:sp>
      <p:sp>
        <p:nvSpPr>
          <p:cNvPr id="6" name="页脚占位符 5">
            <a:extLst>
              <a:ext uri="{FF2B5EF4-FFF2-40B4-BE49-F238E27FC236}">
                <a16:creationId xmlns:a16="http://schemas.microsoft.com/office/drawing/2014/main" id="{C1803DCD-4E3B-9B42-86CF-DE6D5A3F1D8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B75365E-F6D9-1243-ACD5-CD63E011754A}"/>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2725531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95C9E-117F-9E49-B29B-344C39A02949}"/>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0F3E134-F35D-A14F-B4F4-E85DEF896E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B4377879-E22C-A74D-91C3-D9206B6C64D8}"/>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B897CF3D-B6C5-9D44-B94A-4449172EAB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99D91D33-CDA1-3A4F-8D14-15876DC060E4}"/>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A3A10CD6-AFCF-5943-83B0-14D790E18314}"/>
              </a:ext>
            </a:extLst>
          </p:cNvPr>
          <p:cNvSpPr>
            <a:spLocks noGrp="1"/>
          </p:cNvSpPr>
          <p:nvPr>
            <p:ph type="dt" sz="half" idx="10"/>
          </p:nvPr>
        </p:nvSpPr>
        <p:spPr/>
        <p:txBody>
          <a:bodyPr/>
          <a:lstStyle/>
          <a:p>
            <a:endParaRPr kumimoji="1" lang="zh-CN" altLang="en-US"/>
          </a:p>
        </p:txBody>
      </p:sp>
      <p:sp>
        <p:nvSpPr>
          <p:cNvPr id="8" name="页脚占位符 7">
            <a:extLst>
              <a:ext uri="{FF2B5EF4-FFF2-40B4-BE49-F238E27FC236}">
                <a16:creationId xmlns:a16="http://schemas.microsoft.com/office/drawing/2014/main" id="{62773D58-CFE6-3C4D-9307-89D99EBFD375}"/>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45A69B69-74F5-F640-84D7-8D7D24E2111B}"/>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16829874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4D9C02-6719-2D4C-ABF2-8DB95952B719}"/>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310EFD3C-FBCF-C84C-8355-EE32BB9D58CD}"/>
              </a:ext>
            </a:extLst>
          </p:cNvPr>
          <p:cNvSpPr>
            <a:spLocks noGrp="1"/>
          </p:cNvSpPr>
          <p:nvPr>
            <p:ph type="dt" sz="half" idx="10"/>
          </p:nvPr>
        </p:nvSpPr>
        <p:spPr/>
        <p:txBody>
          <a:bodyPr/>
          <a:lstStyle/>
          <a:p>
            <a:endParaRPr kumimoji="1" lang="zh-CN" altLang="en-US"/>
          </a:p>
        </p:txBody>
      </p:sp>
      <p:sp>
        <p:nvSpPr>
          <p:cNvPr id="4" name="页脚占位符 3">
            <a:extLst>
              <a:ext uri="{FF2B5EF4-FFF2-40B4-BE49-F238E27FC236}">
                <a16:creationId xmlns:a16="http://schemas.microsoft.com/office/drawing/2014/main" id="{5AECF38D-9ED2-2F45-9117-AA92053E277D}"/>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BB24748A-64A6-6E4F-A703-21DB4BE00FA3}"/>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21525976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0CDD2D1-C01F-B74D-982C-18DDE3F12DD1}"/>
              </a:ext>
            </a:extLst>
          </p:cNvPr>
          <p:cNvSpPr>
            <a:spLocks noGrp="1"/>
          </p:cNvSpPr>
          <p:nvPr>
            <p:ph type="dt" sz="half" idx="10"/>
          </p:nvPr>
        </p:nvSpPr>
        <p:spPr/>
        <p:txBody>
          <a:bodyPr/>
          <a:lstStyle/>
          <a:p>
            <a:endParaRPr kumimoji="1" lang="zh-CN" altLang="en-US"/>
          </a:p>
        </p:txBody>
      </p:sp>
      <p:sp>
        <p:nvSpPr>
          <p:cNvPr id="3" name="页脚占位符 2">
            <a:extLst>
              <a:ext uri="{FF2B5EF4-FFF2-40B4-BE49-F238E27FC236}">
                <a16:creationId xmlns:a16="http://schemas.microsoft.com/office/drawing/2014/main" id="{D19BAD6C-080F-0B4A-BA71-E21F92E7F902}"/>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749C20DC-C3A4-564C-A7CF-518B8EEBA63B}"/>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1271924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AC8B7D-D615-451A-A0F1-0CC2558030F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548388D-B0B3-46B2-AEAC-FC408955010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4BAB7E-5DDD-4BE9-B521-4DEB76E15FAE}"/>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1E316458-CF37-4DC4-8C92-817389BE88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D9E62D-56F6-4DFB-81B5-C1C0980F8C64}"/>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10584407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B5215D-ABD6-704E-8E97-2DD4A68C487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A33F9BF7-7ED7-6747-AD52-E0695D6620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C89D7419-A04D-CE4F-B8BA-B02B41CE63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26E9D94C-A0C8-B943-A6A6-28CC24C30D34}"/>
              </a:ext>
            </a:extLst>
          </p:cNvPr>
          <p:cNvSpPr>
            <a:spLocks noGrp="1"/>
          </p:cNvSpPr>
          <p:nvPr>
            <p:ph type="dt" sz="half" idx="10"/>
          </p:nvPr>
        </p:nvSpPr>
        <p:spPr/>
        <p:txBody>
          <a:bodyPr/>
          <a:lstStyle/>
          <a:p>
            <a:endParaRPr kumimoji="1" lang="zh-CN" altLang="en-US"/>
          </a:p>
        </p:txBody>
      </p:sp>
      <p:sp>
        <p:nvSpPr>
          <p:cNvPr id="6" name="页脚占位符 5">
            <a:extLst>
              <a:ext uri="{FF2B5EF4-FFF2-40B4-BE49-F238E27FC236}">
                <a16:creationId xmlns:a16="http://schemas.microsoft.com/office/drawing/2014/main" id="{38709B82-6922-6849-A15C-0B566CDD7D6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9D25F51-C2D8-F248-9383-DD744E96D113}"/>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3796553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872AD2-9FD0-8843-97BC-54B809F54EF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80DB8B66-3A80-284E-904C-9B83DA269F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80E428FE-E3B4-9F4C-AE94-90A47DAC8A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D1150F34-67B9-3A4B-9797-FBBDFD16F526}"/>
              </a:ext>
            </a:extLst>
          </p:cNvPr>
          <p:cNvSpPr>
            <a:spLocks noGrp="1"/>
          </p:cNvSpPr>
          <p:nvPr>
            <p:ph type="dt" sz="half" idx="10"/>
          </p:nvPr>
        </p:nvSpPr>
        <p:spPr/>
        <p:txBody>
          <a:bodyPr/>
          <a:lstStyle/>
          <a:p>
            <a:endParaRPr kumimoji="1" lang="zh-CN" altLang="en-US"/>
          </a:p>
        </p:txBody>
      </p:sp>
      <p:sp>
        <p:nvSpPr>
          <p:cNvPr id="6" name="页脚占位符 5">
            <a:extLst>
              <a:ext uri="{FF2B5EF4-FFF2-40B4-BE49-F238E27FC236}">
                <a16:creationId xmlns:a16="http://schemas.microsoft.com/office/drawing/2014/main" id="{94174370-2E78-EE40-A64E-5AD1A65FADE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1388DD2-116B-2A48-92B8-8677F41E92AD}"/>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8455984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C4069D-8FA2-E241-8340-89BD61DB9483}"/>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F309A7E-F6EF-0545-94ED-84E08D3B7869}"/>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9AC3A2EA-719F-704E-B509-5EB383722E4B}"/>
              </a:ext>
            </a:extLst>
          </p:cNvPr>
          <p:cNvSpPr>
            <a:spLocks noGrp="1"/>
          </p:cNvSpPr>
          <p:nvPr>
            <p:ph type="dt" sz="half" idx="10"/>
          </p:nvPr>
        </p:nvSpPr>
        <p:spPr/>
        <p:txBody>
          <a:bodyPr/>
          <a:lstStyle/>
          <a:p>
            <a:endParaRPr kumimoji="1" lang="zh-CN" altLang="en-US"/>
          </a:p>
        </p:txBody>
      </p:sp>
      <p:sp>
        <p:nvSpPr>
          <p:cNvPr id="5" name="页脚占位符 4">
            <a:extLst>
              <a:ext uri="{FF2B5EF4-FFF2-40B4-BE49-F238E27FC236}">
                <a16:creationId xmlns:a16="http://schemas.microsoft.com/office/drawing/2014/main" id="{3D48F4D8-6B53-A34C-8CAB-2F70543AC39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3D0B1B3-B076-9443-BB8E-2554F788B70C}"/>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28937202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1ADF8D8-FD65-7F4F-875B-CDD955928920}"/>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78FF1D4-B028-C84F-BF10-10324E60D540}"/>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77696C91-2C80-074A-8825-267B2265360D}"/>
              </a:ext>
            </a:extLst>
          </p:cNvPr>
          <p:cNvSpPr>
            <a:spLocks noGrp="1"/>
          </p:cNvSpPr>
          <p:nvPr>
            <p:ph type="dt" sz="half" idx="10"/>
          </p:nvPr>
        </p:nvSpPr>
        <p:spPr/>
        <p:txBody>
          <a:bodyPr/>
          <a:lstStyle/>
          <a:p>
            <a:endParaRPr kumimoji="1" lang="zh-CN" altLang="en-US"/>
          </a:p>
        </p:txBody>
      </p:sp>
      <p:sp>
        <p:nvSpPr>
          <p:cNvPr id="5" name="页脚占位符 4">
            <a:extLst>
              <a:ext uri="{FF2B5EF4-FFF2-40B4-BE49-F238E27FC236}">
                <a16:creationId xmlns:a16="http://schemas.microsoft.com/office/drawing/2014/main" id="{86A8ACD6-D4E2-1A40-B936-F46A891F7D8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E001597-470C-C348-8B60-1735D60313A0}"/>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29427652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首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79784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5D8C03-D4E9-4043-9B9C-D9AA0E7E0DB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D41F827-8A8D-4EB5-9CAB-CFDAA96480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D4ACBB5-A95E-4CEA-8DE9-11F6F1845BFF}"/>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35DC8C7C-435D-4BB8-9698-780F28D5EF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AFC37D-29AF-4A6B-B53B-31747E560EB5}"/>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1810085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8F8AB-B06E-4DDA-B33E-2DCF4E77F7E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73F087C-530C-406F-AA7D-5D6A92C2224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B54ECB0-5763-4586-A67D-216A2152949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EAC3ADE-BED6-4644-B174-433C8B6881A4}"/>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34F3767D-4488-4D4A-B618-9E11C98D8EB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C1D25F8-8C70-495C-866A-87FA29BA5DB4}"/>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3974186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65AF7E-E6E0-4E0D-B4AD-68F5800E3D2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A3B618D-F9B2-47C9-A0B7-2440C847EC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4040540-92A6-4E2F-BD18-AFDE9DA181C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80D7F7B-FE35-4CA5-A824-BE8EC02C40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7F59F09-1E83-48AC-B518-B071F082139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CD5CC95-84F2-443A-97EB-ACA86DA81BFA}"/>
              </a:ext>
            </a:extLst>
          </p:cNvPr>
          <p:cNvSpPr>
            <a:spLocks noGrp="1"/>
          </p:cNvSpPr>
          <p:nvPr>
            <p:ph type="dt" sz="half" idx="10"/>
          </p:nvPr>
        </p:nvSpPr>
        <p:spPr/>
        <p:txBody>
          <a:bodyPr/>
          <a:lstStyle/>
          <a:p>
            <a:endParaRPr lang="zh-CN" altLang="en-US"/>
          </a:p>
        </p:txBody>
      </p:sp>
      <p:sp>
        <p:nvSpPr>
          <p:cNvPr id="8" name="页脚占位符 7">
            <a:extLst>
              <a:ext uri="{FF2B5EF4-FFF2-40B4-BE49-F238E27FC236}">
                <a16:creationId xmlns:a16="http://schemas.microsoft.com/office/drawing/2014/main" id="{C063F1D3-20F9-446B-A9FC-3B608C9D1A0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6D0D099-E9CD-47D8-91F2-7BA024974716}"/>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412478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A32726-3650-493A-87D3-D916F744805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458BDED-2CC6-4297-BF13-EB91A8B278CD}"/>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30E8C908-2446-4A83-9B88-5D52A05D3A0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E5FF16F-E8FF-4A0D-BFE8-3EB8C75E77D9}"/>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3196801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CD221EE-DA32-4C61-A20C-5B61BA7BCB19}"/>
              </a:ext>
            </a:extLst>
          </p:cNvPr>
          <p:cNvSpPr>
            <a:spLocks noGrp="1"/>
          </p:cNvSpPr>
          <p:nvPr>
            <p:ph type="dt" sz="half" idx="10"/>
          </p:nvPr>
        </p:nvSpPr>
        <p:spPr/>
        <p:txBody>
          <a:bodyPr/>
          <a:lstStyle/>
          <a:p>
            <a:endParaRPr lang="zh-CN" altLang="en-US"/>
          </a:p>
        </p:txBody>
      </p:sp>
      <p:sp>
        <p:nvSpPr>
          <p:cNvPr id="3" name="页脚占位符 2">
            <a:extLst>
              <a:ext uri="{FF2B5EF4-FFF2-40B4-BE49-F238E27FC236}">
                <a16:creationId xmlns:a16="http://schemas.microsoft.com/office/drawing/2014/main" id="{B74F937E-DA13-4ACE-B158-EA4F5A6BCC3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DD9E8EA-B395-473C-8445-160837E9BC99}"/>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91040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81B73E-5C86-4BDC-ABA6-26B8F9E311B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9012295-3998-4E9D-83B9-050C6F45B6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F1FB1B2-EC47-464C-AEA9-69BE444D6C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4ED894D-54F5-4AEA-8098-1AB300AD20CC}"/>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EFC04DCD-CFD5-44EA-994F-08A41351B0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26CD99F-AD46-40E5-9E18-B5B4ACB8445C}"/>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3209779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B3ED85-9B6E-41AE-BFC8-F791CB6B14E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A7075FB-918C-4F63-98F7-31FDF72386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A0B3B91-AA5F-4568-A804-1FB71E9BC3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16E3C10-9B6F-4F01-8E2F-ECB71B0DAE81}"/>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CE5462BE-D65A-45EC-BA95-A8B33777C5E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5A29A0-392F-4B4B-93A9-EB06D0BED5D2}"/>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3121646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DC60724-862B-4235-B7D5-5025C95F16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339B4CB-9763-4711-8715-F5BABEC7B5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4F20287-601D-430A-BC6C-0C0BE9FC03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a:extLst>
              <a:ext uri="{FF2B5EF4-FFF2-40B4-BE49-F238E27FC236}">
                <a16:creationId xmlns:a16="http://schemas.microsoft.com/office/drawing/2014/main" id="{6927F140-1F48-43D8-8CB9-8E07743524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89D5CF3-47B3-4E8F-9A58-E34E437030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3237168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AF1169C-635C-D746-A3A6-32397E102A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6420CA1-919C-7A49-A769-392A74694C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923E68F6-9A51-CA45-8328-D112D44680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zh-CN" altLang="en-US"/>
          </a:p>
        </p:txBody>
      </p:sp>
      <p:sp>
        <p:nvSpPr>
          <p:cNvPr id="5" name="页脚占位符 4">
            <a:extLst>
              <a:ext uri="{FF2B5EF4-FFF2-40B4-BE49-F238E27FC236}">
                <a16:creationId xmlns:a16="http://schemas.microsoft.com/office/drawing/2014/main" id="{B12BCDB5-1EB0-D344-8434-556AC1404B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C0477AE1-9C0D-AF43-9664-ED9565E92B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233095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4.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4.xml"/><Relationship Id="rId6" Type="http://schemas.openxmlformats.org/officeDocument/2006/relationships/image" Target="../media/image8.png"/><Relationship Id="rId5" Type="http://schemas.openxmlformats.org/officeDocument/2006/relationships/image" Target="../media/image2.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4.xml"/><Relationship Id="rId6" Type="http://schemas.openxmlformats.org/officeDocument/2006/relationships/image" Target="../media/image9.png"/><Relationship Id="rId5" Type="http://schemas.openxmlformats.org/officeDocument/2006/relationships/image" Target="../media/image2.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4.xml"/><Relationship Id="rId5" Type="http://schemas.openxmlformats.org/officeDocument/2006/relationships/image" Target="../media/image2.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4.xml"/><Relationship Id="rId6" Type="http://schemas.openxmlformats.org/officeDocument/2006/relationships/image" Target="../media/image10.png"/><Relationship Id="rId5" Type="http://schemas.openxmlformats.org/officeDocument/2006/relationships/image" Target="../media/image2.png"/><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4.xml"/><Relationship Id="rId5" Type="http://schemas.openxmlformats.org/officeDocument/2006/relationships/image" Target="../media/image2.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4.xml"/><Relationship Id="rId5" Type="http://schemas.openxmlformats.org/officeDocument/2006/relationships/image" Target="../media/image2.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4.xml"/><Relationship Id="rId6" Type="http://schemas.openxmlformats.org/officeDocument/2006/relationships/image" Target="../media/image11.png"/><Relationship Id="rId5" Type="http://schemas.openxmlformats.org/officeDocument/2006/relationships/image" Target="../media/image2.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4.xml"/><Relationship Id="rId5" Type="http://schemas.openxmlformats.org/officeDocument/2006/relationships/image" Target="../media/image2.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4.xml"/><Relationship Id="rId6" Type="http://schemas.openxmlformats.org/officeDocument/2006/relationships/image" Target="../media/image12.png"/><Relationship Id="rId5" Type="http://schemas.openxmlformats.org/officeDocument/2006/relationships/image" Target="../media/image2.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4.xml"/><Relationship Id="rId6" Type="http://schemas.openxmlformats.org/officeDocument/2006/relationships/image" Target="../media/image13.png"/><Relationship Id="rId5" Type="http://schemas.openxmlformats.org/officeDocument/2006/relationships/image" Target="../media/image2.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4.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4.xml"/><Relationship Id="rId5" Type="http://schemas.openxmlformats.org/officeDocument/2006/relationships/image" Target="../media/image2.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4.xml"/><Relationship Id="rId5" Type="http://schemas.openxmlformats.org/officeDocument/2006/relationships/image" Target="../media/image2.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4.xml"/><Relationship Id="rId5" Type="http://schemas.openxmlformats.org/officeDocument/2006/relationships/image" Target="../media/image2.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4.xml"/><Relationship Id="rId6" Type="http://schemas.openxmlformats.org/officeDocument/2006/relationships/image" Target="../media/image14.png"/><Relationship Id="rId5" Type="http://schemas.openxmlformats.org/officeDocument/2006/relationships/image" Target="../media/image2.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4.xml"/><Relationship Id="rId6" Type="http://schemas.openxmlformats.org/officeDocument/2006/relationships/image" Target="../media/image16.png"/><Relationship Id="rId5" Type="http://schemas.openxmlformats.org/officeDocument/2006/relationships/image" Target="../media/image2.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4.xml"/><Relationship Id="rId6" Type="http://schemas.openxmlformats.org/officeDocument/2006/relationships/image" Target="../media/image17.png"/><Relationship Id="rId5" Type="http://schemas.openxmlformats.org/officeDocument/2006/relationships/image" Target="../media/image2.png"/><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4.xml"/><Relationship Id="rId6" Type="http://schemas.openxmlformats.org/officeDocument/2006/relationships/image" Target="../media/image18.png"/><Relationship Id="rId5" Type="http://schemas.openxmlformats.org/officeDocument/2006/relationships/image" Target="../media/image2.png"/><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4.xml"/><Relationship Id="rId6" Type="http://schemas.openxmlformats.org/officeDocument/2006/relationships/image" Target="../media/image19.png"/><Relationship Id="rId5" Type="http://schemas.openxmlformats.org/officeDocument/2006/relationships/image" Target="../media/image2.png"/><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4.xml"/><Relationship Id="rId5" Type="http://schemas.openxmlformats.org/officeDocument/2006/relationships/image" Target="../media/image2.png"/><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4.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4.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4.xml"/><Relationship Id="rId6" Type="http://schemas.openxmlformats.org/officeDocument/2006/relationships/image" Target="../media/image21.png"/><Relationship Id="rId5" Type="http://schemas.microsoft.com/office/2007/relationships/hdphoto" Target="../media/hdphoto1.wdp"/><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4.xml"/><Relationship Id="rId5" Type="http://schemas.openxmlformats.org/officeDocument/2006/relationships/image" Target="../media/image2.png"/><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4.xml"/><Relationship Id="rId5" Type="http://schemas.openxmlformats.org/officeDocument/2006/relationships/image" Target="../media/image2.png"/><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4.xml"/><Relationship Id="rId5" Type="http://schemas.openxmlformats.org/officeDocument/2006/relationships/image" Target="../media/image2.png"/><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4.xml"/><Relationship Id="rId6" Type="http://schemas.openxmlformats.org/officeDocument/2006/relationships/image" Target="../media/image22.png"/><Relationship Id="rId5" Type="http://schemas.openxmlformats.org/officeDocument/2006/relationships/image" Target="../media/image2.png"/><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4.xml"/><Relationship Id="rId6" Type="http://schemas.openxmlformats.org/officeDocument/2006/relationships/image" Target="../media/image23.png"/><Relationship Id="rId5" Type="http://schemas.openxmlformats.org/officeDocument/2006/relationships/image" Target="../media/image2.png"/><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4.xml"/><Relationship Id="rId5" Type="http://schemas.openxmlformats.org/officeDocument/2006/relationships/image" Target="../media/image2.png"/><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4.xml"/><Relationship Id="rId5" Type="http://schemas.openxmlformats.org/officeDocument/2006/relationships/image" Target="../media/image2.png"/><Relationship Id="rId4" Type="http://schemas.microsoft.com/office/2007/relationships/hdphoto" Target="../media/hdphoto1.wdp"/></Relationships>
</file>

<file path=ppt/slides/_rels/slide38.xml.rels><?xml version="1.0" encoding="UTF-8" standalone="yes"?>
<Relationships xmlns="http://schemas.openxmlformats.org/package/2006/relationships"><Relationship Id="rId8" Type="http://schemas.openxmlformats.org/officeDocument/2006/relationships/hyperlink" Target="https://www.usenix.org/conference/osdi21/presentation/shen" TargetMode="External"/><Relationship Id="rId3" Type="http://schemas.openxmlformats.org/officeDocument/2006/relationships/image" Target="../media/image1.png"/><Relationship Id="rId7" Type="http://schemas.openxmlformats.org/officeDocument/2006/relationships/hyperlink" Target="https://www.youtube.com/watch?v=ZFIhs5fhBBo" TargetMode="External"/><Relationship Id="rId2" Type="http://schemas.openxmlformats.org/officeDocument/2006/relationships/notesSlide" Target="../notesSlides/notesSlide38.xml"/><Relationship Id="rId1" Type="http://schemas.openxmlformats.org/officeDocument/2006/relationships/slideLayout" Target="../slideLayouts/slideLayout24.xml"/><Relationship Id="rId6" Type="http://schemas.openxmlformats.org/officeDocument/2006/relationships/hyperlink" Target="https://www.usenix.org/system/files/osdi21_slides_shen.pdf" TargetMode="External"/><Relationship Id="rId5" Type="http://schemas.openxmlformats.org/officeDocument/2006/relationships/image" Target="../media/image2.png"/><Relationship Id="rId4" Type="http://schemas.microsoft.com/office/2007/relationships/hdphoto" Target="../media/hdphoto1.wdp"/><Relationship Id="rId9" Type="http://schemas.openxmlformats.org/officeDocument/2006/relationships/hyperlink" Target="https://github.com/SJTU-IPADS/vegito"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4.xml"/><Relationship Id="rId5" Type="http://schemas.openxmlformats.org/officeDocument/2006/relationships/image" Target="../media/image2.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4.xml"/><Relationship Id="rId6" Type="http://schemas.openxmlformats.org/officeDocument/2006/relationships/image" Target="../media/image4.png"/><Relationship Id="rId5" Type="http://schemas.openxmlformats.org/officeDocument/2006/relationships/image" Target="../media/image2.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4.xml"/><Relationship Id="rId6" Type="http://schemas.openxmlformats.org/officeDocument/2006/relationships/image" Target="../media/image5.png"/><Relationship Id="rId5" Type="http://schemas.openxmlformats.org/officeDocument/2006/relationships/image" Target="../media/image2.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4.xml"/><Relationship Id="rId6" Type="http://schemas.openxmlformats.org/officeDocument/2006/relationships/image" Target="../media/image6.png"/><Relationship Id="rId5" Type="http://schemas.openxmlformats.org/officeDocument/2006/relationships/image" Target="../media/image2.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4.xml"/><Relationship Id="rId6" Type="http://schemas.openxmlformats.org/officeDocument/2006/relationships/image" Target="../media/image7.png"/><Relationship Id="rId5" Type="http://schemas.openxmlformats.org/officeDocument/2006/relationships/image" Target="../media/image2.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4.xml"/><Relationship Id="rId5" Type="http://schemas.openxmlformats.org/officeDocument/2006/relationships/image" Target="../media/image2.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9510" y="1840631"/>
            <a:ext cx="10989707" cy="1720968"/>
          </a:xfrm>
          <a:prstGeom prst="rect">
            <a:avLst/>
          </a:prstGeom>
        </p:spPr>
        <p:txBody>
          <a:bodyPr>
            <a:normAutofit fontScale="92500" lnSpcReduction="20000"/>
          </a:bodyPr>
          <a:lstStyle>
            <a:lvl1pPr algn="l" defTabSz="914400" rtl="0" eaLnBrk="1" latinLnBrk="0" hangingPunct="1">
              <a:spcBef>
                <a:spcPct val="0"/>
              </a:spcBef>
              <a:buNone/>
              <a:defRPr sz="3200" b="0" kern="1200">
                <a:solidFill>
                  <a:schemeClr val="tx1"/>
                </a:solidFill>
                <a:latin typeface="+mn-ea"/>
                <a:ea typeface="+mn-ea"/>
                <a:cs typeface="+mj-cs"/>
              </a:defRPr>
            </a:lvl1pPr>
          </a:lstStyle>
          <a:p>
            <a:pPr lvl="0" algn="ctr">
              <a:lnSpc>
                <a:spcPct val="120000"/>
              </a:lnSpc>
              <a:defRPr/>
            </a:pPr>
            <a:r>
              <a:rPr lang="en-US" altLang="zh-CN" sz="3600" dirty="0">
                <a:solidFill>
                  <a:srgbClr val="000000"/>
                </a:solidFill>
                <a:latin typeface="Calibri" panose="020F0502020204030204" pitchFamily="34" charset="0"/>
                <a:cs typeface="Calibri" panose="020F0502020204030204" pitchFamily="34" charset="0"/>
              </a:rPr>
              <a:t>Retrofitting High Availability Mechanism </a:t>
            </a:r>
          </a:p>
          <a:p>
            <a:pPr lvl="0" algn="ctr">
              <a:lnSpc>
                <a:spcPct val="120000"/>
              </a:lnSpc>
              <a:defRPr/>
            </a:pPr>
            <a:r>
              <a:rPr lang="en-US" altLang="zh-CN" sz="3600" dirty="0">
                <a:solidFill>
                  <a:srgbClr val="000000"/>
                </a:solidFill>
                <a:latin typeface="Calibri" panose="020F0502020204030204" pitchFamily="34" charset="0"/>
                <a:cs typeface="Calibri" panose="020F0502020204030204" pitchFamily="34" charset="0"/>
              </a:rPr>
              <a:t>to Tame Hybrid Transaction/Analytical </a:t>
            </a:r>
          </a:p>
          <a:p>
            <a:pPr lvl="0" algn="ctr">
              <a:lnSpc>
                <a:spcPct val="120000"/>
              </a:lnSpc>
              <a:defRPr/>
            </a:pPr>
            <a:r>
              <a:rPr lang="en-US" altLang="zh-CN" sz="3600" dirty="0">
                <a:solidFill>
                  <a:srgbClr val="000000"/>
                </a:solidFill>
                <a:latin typeface="Calibri" panose="020F0502020204030204" pitchFamily="34" charset="0"/>
                <a:cs typeface="Calibri" panose="020F0502020204030204" pitchFamily="34" charset="0"/>
              </a:rPr>
              <a:t>Processing</a:t>
            </a:r>
            <a:endParaRPr kumimoji="1" lang="zh-CN" altLang="en-US" sz="36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Calibri" panose="020F0502020204030204" pitchFamily="34" charset="0"/>
            </a:endParaRPr>
          </a:p>
        </p:txBody>
      </p:sp>
      <p:sp>
        <p:nvSpPr>
          <p:cNvPr id="3" name="副标题 2"/>
          <p:cNvSpPr txBox="1">
            <a:spLocks/>
          </p:cNvSpPr>
          <p:nvPr/>
        </p:nvSpPr>
        <p:spPr>
          <a:xfrm>
            <a:off x="1466281" y="3833592"/>
            <a:ext cx="8976167" cy="1487786"/>
          </a:xfrm>
          <a:prstGeom prst="rect">
            <a:avLst/>
          </a:prstGeom>
        </p:spPr>
        <p:txBody>
          <a:bodyPr>
            <a:normAutofit/>
          </a:bodyPr>
          <a:lstStyle>
            <a:lvl1pPr marL="342900" indent="-342900" algn="l" defTabSz="914400" rtl="0" eaLnBrk="1" latinLnBrk="0" hangingPunct="1">
              <a:spcBef>
                <a:spcPct val="20000"/>
              </a:spcBef>
              <a:buSzPct val="40000"/>
              <a:buFont typeface="Wingdings" pitchFamily="2" charset="2"/>
              <a:buChar char="n"/>
              <a:defRPr sz="2800" b="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b="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b="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b="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b="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ctr">
              <a:buNone/>
              <a:defRPr/>
            </a:pPr>
            <a:r>
              <a:rPr lang="en-US" altLang="zh-CN" sz="1800" dirty="0" err="1">
                <a:solidFill>
                  <a:srgbClr val="000000"/>
                </a:solidFill>
                <a:latin typeface="NimbusSanL-Regu"/>
              </a:rPr>
              <a:t>Sijie</a:t>
            </a:r>
            <a:r>
              <a:rPr lang="en-US" altLang="zh-CN" sz="1800" dirty="0">
                <a:solidFill>
                  <a:srgbClr val="000000"/>
                </a:solidFill>
                <a:latin typeface="NimbusSanL-Regu"/>
              </a:rPr>
              <a:t> Shen, Rong Chen, </a:t>
            </a:r>
            <a:r>
              <a:rPr lang="en-US" altLang="zh-CN" sz="1800" dirty="0" err="1">
                <a:solidFill>
                  <a:srgbClr val="000000"/>
                </a:solidFill>
                <a:latin typeface="NimbusSanL-Regu"/>
              </a:rPr>
              <a:t>Haibo</a:t>
            </a:r>
            <a:r>
              <a:rPr lang="en-US" altLang="zh-CN" sz="1800" dirty="0">
                <a:solidFill>
                  <a:srgbClr val="000000"/>
                </a:solidFill>
                <a:latin typeface="NimbusSanL-Regu"/>
              </a:rPr>
              <a:t> Chen, and </a:t>
            </a:r>
            <a:r>
              <a:rPr lang="en-US" altLang="zh-CN" sz="1800" dirty="0" err="1">
                <a:solidFill>
                  <a:srgbClr val="000000"/>
                </a:solidFill>
                <a:latin typeface="NimbusSanL-Regu"/>
              </a:rPr>
              <a:t>Binyu</a:t>
            </a:r>
            <a:r>
              <a:rPr lang="en-US" altLang="zh-CN" sz="1800" dirty="0">
                <a:solidFill>
                  <a:srgbClr val="000000"/>
                </a:solidFill>
                <a:latin typeface="NimbusSanL-Regu"/>
              </a:rPr>
              <a:t> Zang, Institute of Parallel and Distributed Systems, Shanghai Jiao Tong University; Shanghai Artificial Intelligence Laboratory; Engineering Research Center for Domain-specific Operating Systems, Ministry of Education, China</a:t>
            </a:r>
            <a:endParaRPr kumimoji="0" lang="en-US" altLang="zh-CN" sz="21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Calibri" panose="020F0502020204030204" pitchFamily="34" charset="0"/>
            </a:endParaRPr>
          </a:p>
        </p:txBody>
      </p:sp>
      <p:sp>
        <p:nvSpPr>
          <p:cNvPr id="4" name="文本框 3">
            <a:extLst>
              <a:ext uri="{FF2B5EF4-FFF2-40B4-BE49-F238E27FC236}">
                <a16:creationId xmlns:a16="http://schemas.microsoft.com/office/drawing/2014/main" id="{9305ED8A-4B78-45B6-BBDC-5C0D2C94F55C}"/>
              </a:ext>
            </a:extLst>
          </p:cNvPr>
          <p:cNvSpPr txBox="1"/>
          <p:nvPr/>
        </p:nvSpPr>
        <p:spPr>
          <a:xfrm>
            <a:off x="650605" y="231228"/>
            <a:ext cx="2502568" cy="584775"/>
          </a:xfrm>
          <a:prstGeom prst="rect">
            <a:avLst/>
          </a:prstGeom>
          <a:noFill/>
        </p:spPr>
        <p:txBody>
          <a:bodyPr wrap="square" rtlCol="0">
            <a:spAutoFit/>
          </a:bodyPr>
          <a:lstStyle/>
          <a:p>
            <a:r>
              <a:rPr lang="en-US" altLang="zh-CN" sz="3200" dirty="0">
                <a:latin typeface="Calibri" panose="020F0502020204030204" pitchFamily="34" charset="0"/>
                <a:cs typeface="Calibri" panose="020F0502020204030204" pitchFamily="34" charset="0"/>
              </a:rPr>
              <a:t>OSDI 2021</a:t>
            </a:r>
            <a:endParaRPr lang="zh-CN" altLang="en-US" sz="3200" dirty="0">
              <a:latin typeface="Calibri" panose="020F0502020204030204" pitchFamily="34" charset="0"/>
              <a:cs typeface="Calibri" panose="020F0502020204030204" pitchFamily="34" charset="0"/>
            </a:endParaRPr>
          </a:p>
        </p:txBody>
      </p:sp>
      <p:pic>
        <p:nvPicPr>
          <p:cNvPr id="6" name="图片 5">
            <a:extLst>
              <a:ext uri="{FF2B5EF4-FFF2-40B4-BE49-F238E27FC236}">
                <a16:creationId xmlns:a16="http://schemas.microsoft.com/office/drawing/2014/main" id="{834889E5-972B-4A68-B944-51FE9DAF8CE4}"/>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229600" y="-2598221"/>
            <a:ext cx="3142615" cy="7853076"/>
          </a:xfrm>
          <a:prstGeom prst="rect">
            <a:avLst/>
          </a:prstGeom>
        </p:spPr>
      </p:pic>
      <p:pic>
        <p:nvPicPr>
          <p:cNvPr id="7" name="图片 6">
            <a:extLst>
              <a:ext uri="{FF2B5EF4-FFF2-40B4-BE49-F238E27FC236}">
                <a16:creationId xmlns:a16="http://schemas.microsoft.com/office/drawing/2014/main" id="{DC815FA5-B151-4673-BCB2-B632A5DA36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42448" y="456701"/>
            <a:ext cx="1253048" cy="1247934"/>
          </a:xfrm>
          <a:prstGeom prst="rect">
            <a:avLst/>
          </a:prstGeom>
        </p:spPr>
      </p:pic>
    </p:spTree>
    <p:extLst>
      <p:ext uri="{BB962C8B-B14F-4D97-AF65-F5344CB8AC3E}">
        <p14:creationId xmlns:p14="http://schemas.microsoft.com/office/powerpoint/2010/main" val="1955937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System Architecture</a:t>
            </a:r>
            <a:endParaRPr lang="zh-CN" altLang="en-US" sz="4000" b="1" dirty="0">
              <a:latin typeface="Calibri" panose="020F0502020204030204" pitchFamily="34" charset="0"/>
              <a:cs typeface="Calibri" panose="020F0502020204030204" pitchFamily="34" charset="0"/>
            </a:endParaRP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pic>
        <p:nvPicPr>
          <p:cNvPr id="3" name="图片 2">
            <a:extLst>
              <a:ext uri="{FF2B5EF4-FFF2-40B4-BE49-F238E27FC236}">
                <a16:creationId xmlns:a16="http://schemas.microsoft.com/office/drawing/2014/main" id="{6FEF8FE8-A9AE-408E-952B-BABB5924D0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275" y="970612"/>
            <a:ext cx="6205843" cy="5708713"/>
          </a:xfrm>
          <a:prstGeom prst="rect">
            <a:avLst/>
          </a:prstGeom>
        </p:spPr>
      </p:pic>
      <p:sp>
        <p:nvSpPr>
          <p:cNvPr id="12" name="文本框 11">
            <a:extLst>
              <a:ext uri="{FF2B5EF4-FFF2-40B4-BE49-F238E27FC236}">
                <a16:creationId xmlns:a16="http://schemas.microsoft.com/office/drawing/2014/main" id="{FC3592CD-F19A-466C-B005-689EC86FE0AB}"/>
              </a:ext>
            </a:extLst>
          </p:cNvPr>
          <p:cNvSpPr txBox="1"/>
          <p:nvPr/>
        </p:nvSpPr>
        <p:spPr>
          <a:xfrm>
            <a:off x="6242304" y="1109221"/>
            <a:ext cx="6096000" cy="6124754"/>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Keep </a:t>
            </a:r>
            <a:r>
              <a:rPr lang="en-US" altLang="zh-CN" sz="2800" b="1" dirty="0">
                <a:solidFill>
                  <a:srgbClr val="C00000"/>
                </a:solidFill>
                <a:latin typeface="Calibri" panose="020F0502020204030204" pitchFamily="34" charset="0"/>
                <a:cs typeface="Calibri" panose="020F0502020204030204" pitchFamily="34" charset="0"/>
              </a:rPr>
              <a:t>3-way</a:t>
            </a:r>
            <a:r>
              <a:rPr lang="en-US" altLang="zh-CN" sz="2800" dirty="0">
                <a:latin typeface="Calibri" panose="020F0502020204030204" pitchFamily="34" charset="0"/>
                <a:cs typeface="Calibri" panose="020F0502020204030204" pitchFamily="34" charset="0"/>
              </a:rPr>
              <a:t> primary-backup </a:t>
            </a:r>
            <a:r>
              <a:rPr lang="en-US" altLang="zh-CN" sz="2800" b="1" dirty="0">
                <a:solidFill>
                  <a:srgbClr val="C00000"/>
                </a:solidFill>
                <a:latin typeface="Calibri" panose="020F0502020204030204" pitchFamily="34" charset="0"/>
                <a:cs typeface="Calibri" panose="020F0502020204030204" pitchFamily="34" charset="0"/>
              </a:rPr>
              <a:t>replication</a:t>
            </a:r>
            <a:r>
              <a:rPr lang="en-US" altLang="zh-CN" sz="2800" dirty="0">
                <a:latin typeface="Calibri" panose="020F0502020204030204" pitchFamily="34" charset="0"/>
                <a:cs typeface="Calibri" panose="020F0502020204030204" pitchFamily="34" charset="0"/>
              </a:rPr>
              <a:t>, one for </a:t>
            </a:r>
            <a:r>
              <a:rPr lang="en-US" altLang="zh-CN" sz="2800" b="1" dirty="0">
                <a:solidFill>
                  <a:srgbClr val="C00000"/>
                </a:solidFill>
                <a:latin typeface="Calibri" panose="020F0502020204030204" pitchFamily="34" charset="0"/>
                <a:cs typeface="Calibri" panose="020F0502020204030204" pitchFamily="34" charset="0"/>
              </a:rPr>
              <a:t>primary</a:t>
            </a:r>
            <a:r>
              <a:rPr lang="en-US" altLang="zh-CN" sz="2800" dirty="0">
                <a:latin typeface="Calibri" panose="020F0502020204030204" pitchFamily="34" charset="0"/>
                <a:cs typeface="Calibri" panose="020F0502020204030204" pitchFamily="34" charset="0"/>
              </a:rPr>
              <a:t>, and the rest for </a:t>
            </a:r>
            <a:r>
              <a:rPr lang="en-US" altLang="zh-CN" sz="2800" b="1" dirty="0">
                <a:solidFill>
                  <a:srgbClr val="C00000"/>
                </a:solidFill>
                <a:latin typeface="Calibri" panose="020F0502020204030204" pitchFamily="34" charset="0"/>
                <a:cs typeface="Calibri" panose="020F0502020204030204" pitchFamily="34" charset="0"/>
              </a:rPr>
              <a:t>TP</a:t>
            </a:r>
            <a:r>
              <a:rPr lang="en-US" altLang="zh-CN" sz="2800" dirty="0">
                <a:latin typeface="Calibri" panose="020F0502020204030204" pitchFamily="34" charset="0"/>
                <a:cs typeface="Calibri" panose="020F0502020204030204" pitchFamily="34" charset="0"/>
              </a:rPr>
              <a:t> and </a:t>
            </a:r>
            <a:r>
              <a:rPr lang="en-US" altLang="zh-CN" sz="2800" b="1" dirty="0">
                <a:solidFill>
                  <a:srgbClr val="C00000"/>
                </a:solidFill>
                <a:latin typeface="Calibri" panose="020F0502020204030204" pitchFamily="34" charset="0"/>
                <a:cs typeface="Calibri" panose="020F0502020204030204" pitchFamily="34" charset="0"/>
              </a:rPr>
              <a:t>AP.</a:t>
            </a:r>
          </a:p>
          <a:p>
            <a:pPr marL="457200" indent="-457200">
              <a:buFont typeface="Arial" panose="020B0604020202020204" pitchFamily="34" charset="0"/>
              <a:buChar char="•"/>
            </a:pPr>
            <a:endParaRPr lang="en-US" altLang="zh-CN"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Transactions (synchronously) append updates to the </a:t>
            </a:r>
            <a:r>
              <a:rPr lang="en-US" altLang="zh-CN" sz="2800" b="1" dirty="0">
                <a:solidFill>
                  <a:srgbClr val="C00000"/>
                </a:solidFill>
                <a:latin typeface="Calibri" panose="020F0502020204030204" pitchFamily="34" charset="0"/>
                <a:cs typeface="Calibri" panose="020F0502020204030204" pitchFamily="34" charset="0"/>
              </a:rPr>
              <a:t>WAL</a:t>
            </a:r>
            <a:r>
              <a:rPr lang="en-US" altLang="zh-CN" sz="2800" dirty="0">
                <a:latin typeface="Calibri" panose="020F0502020204030204" pitchFamily="34" charset="0"/>
                <a:cs typeface="Calibri" panose="020F0502020204030204" pitchFamily="34" charset="0"/>
              </a:rPr>
              <a:t> of backups involved before committing on the primary.</a:t>
            </a:r>
          </a:p>
          <a:p>
            <a:pPr marL="457200" indent="-457200">
              <a:buFont typeface="Arial" panose="020B0604020202020204" pitchFamily="34" charset="0"/>
              <a:buChar char="•"/>
            </a:pPr>
            <a:endParaRPr lang="en-US" altLang="zh-CN"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Some </a:t>
            </a:r>
            <a:r>
              <a:rPr lang="en-US" altLang="zh-CN" sz="2800" b="1" dirty="0">
                <a:solidFill>
                  <a:srgbClr val="C00000"/>
                </a:solidFill>
                <a:latin typeface="Calibri" panose="020F0502020204030204" pitchFamily="34" charset="0"/>
                <a:cs typeface="Calibri" panose="020F0502020204030204" pitchFamily="34" charset="0"/>
              </a:rPr>
              <a:t>cleaner threads drain the logs </a:t>
            </a:r>
            <a:r>
              <a:rPr lang="en-US" altLang="zh-CN" sz="2800" dirty="0">
                <a:latin typeface="Calibri" panose="020F0502020204030204" pitchFamily="34" charset="0"/>
                <a:cs typeface="Calibri" panose="020F0502020204030204" pitchFamily="34" charset="0"/>
              </a:rPr>
              <a:t>in a lazy and batched manner (</a:t>
            </a:r>
            <a:r>
              <a:rPr lang="en-US" altLang="zh-CN" sz="2800" dirty="0" err="1">
                <a:latin typeface="Calibri" panose="020F0502020204030204" pitchFamily="34" charset="0"/>
                <a:cs typeface="Calibri" panose="020F0502020204030204" pitchFamily="34" charset="0"/>
              </a:rPr>
              <a:t>asyn</a:t>
            </a:r>
            <a:r>
              <a:rPr lang="en-US" altLang="zh-CN" sz="2800" dirty="0">
                <a:latin typeface="Calibri" panose="020F0502020204030204" pitchFamily="34" charset="0"/>
                <a:cs typeface="Calibri" panose="020F0502020204030204" pitchFamily="34" charset="0"/>
              </a:rPr>
              <a:t>).</a:t>
            </a:r>
          </a:p>
          <a:p>
            <a:pPr marL="457200" indent="-457200">
              <a:buFont typeface="Arial" panose="020B0604020202020204" pitchFamily="34" charset="0"/>
              <a:buChar char="•"/>
            </a:pPr>
            <a:endParaRPr lang="en-US" altLang="zh-CN"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Key-Value store</a:t>
            </a:r>
          </a:p>
          <a:p>
            <a:pPr marL="457200" indent="-457200">
              <a:buFont typeface="Arial" panose="020B0604020202020204" pitchFamily="34" charset="0"/>
              <a:buChar char="•"/>
            </a:pPr>
            <a:endParaRPr lang="zh-CN" alt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37230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Effects of VEGITO</a:t>
            </a:r>
            <a:endParaRPr lang="zh-CN" altLang="en-US" sz="4000" b="1" dirty="0">
              <a:latin typeface="Calibri" panose="020F0502020204030204" pitchFamily="34" charset="0"/>
              <a:cs typeface="Calibri" panose="020F0502020204030204" pitchFamily="34" charset="0"/>
            </a:endParaRP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pic>
        <p:nvPicPr>
          <p:cNvPr id="3" name="图片 2">
            <a:extLst>
              <a:ext uri="{FF2B5EF4-FFF2-40B4-BE49-F238E27FC236}">
                <a16:creationId xmlns:a16="http://schemas.microsoft.com/office/drawing/2014/main" id="{7C072897-18D5-4A7B-A4B6-33D356BE719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3218" y="1253903"/>
            <a:ext cx="10131974" cy="5425422"/>
          </a:xfrm>
          <a:prstGeom prst="rect">
            <a:avLst/>
          </a:prstGeom>
        </p:spPr>
      </p:pic>
    </p:spTree>
    <p:extLst>
      <p:ext uri="{BB962C8B-B14F-4D97-AF65-F5344CB8AC3E}">
        <p14:creationId xmlns:p14="http://schemas.microsoft.com/office/powerpoint/2010/main" val="858810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Challenges</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1" name="文本框 10">
            <a:extLst>
              <a:ext uri="{FF2B5EF4-FFF2-40B4-BE49-F238E27FC236}">
                <a16:creationId xmlns:a16="http://schemas.microsoft.com/office/drawing/2014/main" id="{D8913C98-D891-40FC-81AA-2F8D97EDA09C}"/>
              </a:ext>
            </a:extLst>
          </p:cNvPr>
          <p:cNvSpPr txBox="1"/>
          <p:nvPr/>
        </p:nvSpPr>
        <p:spPr>
          <a:xfrm>
            <a:off x="0" y="1720840"/>
            <a:ext cx="5650992" cy="3416320"/>
          </a:xfrm>
          <a:prstGeom prst="rect">
            <a:avLst/>
          </a:prstGeom>
          <a:noFill/>
        </p:spPr>
        <p:txBody>
          <a:bodyPr wrap="square" rtlCol="0">
            <a:spAutoFit/>
          </a:bodyPr>
          <a:lstStyle/>
          <a:p>
            <a:pPr marL="571500" indent="-571500">
              <a:buFont typeface="Arial" panose="020B0604020202020204" pitchFamily="34" charset="0"/>
              <a:buChar char="•"/>
            </a:pPr>
            <a:r>
              <a:rPr lang="en-US" altLang="zh-CN" sz="3600" dirty="0">
                <a:latin typeface="Calibri" panose="020F0502020204030204" pitchFamily="34" charset="0"/>
                <a:cs typeface="Calibri" panose="020F0502020204030204" pitchFamily="34" charset="0"/>
              </a:rPr>
              <a:t>Instead of using a snapshot of transactional data to support AP</a:t>
            </a:r>
          </a:p>
          <a:p>
            <a:pPr marL="571500" indent="-571500">
              <a:buFont typeface="Arial" panose="020B0604020202020204" pitchFamily="34" charset="0"/>
              <a:buChar char="•"/>
            </a:pPr>
            <a:r>
              <a:rPr lang="en-US" altLang="zh-CN" sz="3600" dirty="0">
                <a:latin typeface="Calibri" panose="020F0502020204030204" pitchFamily="34" charset="0"/>
                <a:cs typeface="Calibri" panose="020F0502020204030204" pitchFamily="34" charset="0"/>
              </a:rPr>
              <a:t>Use synchronous log shipping to keep backups consistent and fresh</a:t>
            </a:r>
            <a:endParaRPr lang="zh-CN" altLang="en-US" sz="3600" dirty="0">
              <a:latin typeface="Calibri" panose="020F0502020204030204" pitchFamily="34" charset="0"/>
              <a:cs typeface="Calibri" panose="020F0502020204030204" pitchFamily="34" charset="0"/>
            </a:endParaRPr>
          </a:p>
        </p:txBody>
      </p:sp>
      <p:sp>
        <p:nvSpPr>
          <p:cNvPr id="4" name="箭头: 右 3">
            <a:extLst>
              <a:ext uri="{FF2B5EF4-FFF2-40B4-BE49-F238E27FC236}">
                <a16:creationId xmlns:a16="http://schemas.microsoft.com/office/drawing/2014/main" id="{578D6747-9E89-404B-9D7C-76DC8A68FF57}"/>
              </a:ext>
            </a:extLst>
          </p:cNvPr>
          <p:cNvSpPr/>
          <p:nvPr/>
        </p:nvSpPr>
        <p:spPr>
          <a:xfrm>
            <a:off x="5242802" y="2872713"/>
            <a:ext cx="1706395" cy="837398"/>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2" name="文本框 11">
            <a:extLst>
              <a:ext uri="{FF2B5EF4-FFF2-40B4-BE49-F238E27FC236}">
                <a16:creationId xmlns:a16="http://schemas.microsoft.com/office/drawing/2014/main" id="{043ADFD5-5301-4335-BA1E-13B9C287E484}"/>
              </a:ext>
            </a:extLst>
          </p:cNvPr>
          <p:cNvSpPr txBox="1"/>
          <p:nvPr/>
        </p:nvSpPr>
        <p:spPr>
          <a:xfrm>
            <a:off x="7153656" y="2968246"/>
            <a:ext cx="5120640" cy="646331"/>
          </a:xfrm>
          <a:prstGeom prst="rect">
            <a:avLst/>
          </a:prstGeom>
          <a:noFill/>
        </p:spPr>
        <p:txBody>
          <a:bodyPr wrap="square" rtlCol="0">
            <a:spAutoFit/>
          </a:bodyPr>
          <a:lstStyle/>
          <a:p>
            <a:r>
              <a:rPr lang="en-US" altLang="zh-CN" sz="3600" b="1" dirty="0">
                <a:latin typeface="Calibri" panose="020F0502020204030204" pitchFamily="34" charset="0"/>
                <a:cs typeface="Calibri" panose="020F0502020204030204" pitchFamily="34" charset="0"/>
              </a:rPr>
              <a:t>Performance degradation</a:t>
            </a:r>
            <a:endParaRPr lang="zh-CN" altLang="en-US" sz="36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69277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Challenge#1</a:t>
            </a:r>
            <a:r>
              <a:rPr lang="zh-CN" altLang="en-US" sz="4000" b="1" dirty="0">
                <a:latin typeface="Calibri" panose="020F0502020204030204" pitchFamily="34" charset="0"/>
                <a:cs typeface="Calibri" panose="020F0502020204030204" pitchFamily="34" charset="0"/>
              </a:rPr>
              <a:t>：</a:t>
            </a:r>
            <a:r>
              <a:rPr lang="en-US" altLang="zh-CN" sz="4000" b="1" dirty="0">
                <a:latin typeface="Calibri" panose="020F0502020204030204" pitchFamily="34" charset="0"/>
                <a:cs typeface="Calibri" panose="020F0502020204030204" pitchFamily="34" charset="0"/>
              </a:rPr>
              <a:t>Log Cleaning</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pic>
        <p:nvPicPr>
          <p:cNvPr id="3" name="图片 2">
            <a:extLst>
              <a:ext uri="{FF2B5EF4-FFF2-40B4-BE49-F238E27FC236}">
                <a16:creationId xmlns:a16="http://schemas.microsoft.com/office/drawing/2014/main" id="{8283B813-21AF-4546-B5AF-4B70E1524B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824926"/>
            <a:ext cx="6131509" cy="3748101"/>
          </a:xfrm>
          <a:prstGeom prst="rect">
            <a:avLst/>
          </a:prstGeom>
        </p:spPr>
      </p:pic>
      <p:sp>
        <p:nvSpPr>
          <p:cNvPr id="13" name="文本框 12">
            <a:extLst>
              <a:ext uri="{FF2B5EF4-FFF2-40B4-BE49-F238E27FC236}">
                <a16:creationId xmlns:a16="http://schemas.microsoft.com/office/drawing/2014/main" id="{E32F7042-108C-4179-979B-E761CCEF0715}"/>
              </a:ext>
            </a:extLst>
          </p:cNvPr>
          <p:cNvSpPr txBox="1"/>
          <p:nvPr/>
        </p:nvSpPr>
        <p:spPr>
          <a:xfrm>
            <a:off x="5741578" y="1636873"/>
            <a:ext cx="7387282" cy="1384995"/>
          </a:xfrm>
          <a:prstGeom prst="rect">
            <a:avLst/>
          </a:prstGeom>
          <a:noFill/>
        </p:spPr>
        <p:txBody>
          <a:bodyPr wrap="square" rtlCol="0">
            <a:spAutoFit/>
          </a:bodyPr>
          <a:lstStyle/>
          <a:p>
            <a:r>
              <a:rPr lang="en-US" altLang="zh-CN" sz="2800" b="1" dirty="0">
                <a:latin typeface="Calibri" panose="020F0502020204030204" pitchFamily="34" charset="0"/>
                <a:cs typeface="Calibri" panose="020F0502020204030204" pitchFamily="34" charset="0"/>
              </a:rPr>
              <a:t>Log shipping</a:t>
            </a:r>
          </a:p>
          <a:p>
            <a:pPr marL="457200" indent="-457200">
              <a:buFont typeface="Wingdings" panose="05000000000000000000" pitchFamily="2" charset="2"/>
              <a:buChar char="Ø"/>
            </a:pPr>
            <a:r>
              <a:rPr lang="en-US" altLang="zh-CN" sz="2800" dirty="0">
                <a:latin typeface="Calibri" panose="020F0502020204030204" pitchFamily="34" charset="0"/>
                <a:cs typeface="Calibri" panose="020F0502020204030204" pitchFamily="34" charset="0"/>
              </a:rPr>
              <a:t>TP threads always append logs to queue</a:t>
            </a:r>
          </a:p>
          <a:p>
            <a:pPr marL="457200" indent="-457200">
              <a:buFont typeface="Wingdings" panose="05000000000000000000" pitchFamily="2" charset="2"/>
              <a:buChar char="Ø"/>
            </a:pPr>
            <a:r>
              <a:rPr lang="en-US" altLang="zh-CN" sz="2800" dirty="0">
                <a:latin typeface="Calibri" panose="020F0502020204030204" pitchFamily="34" charset="0"/>
                <a:cs typeface="Calibri" panose="020F0502020204030204" pitchFamily="34" charset="0"/>
              </a:rPr>
              <a:t>Cleaner threads drain logs to apply</a:t>
            </a:r>
          </a:p>
        </p:txBody>
      </p:sp>
      <p:sp>
        <p:nvSpPr>
          <p:cNvPr id="15" name="文本框 14">
            <a:extLst>
              <a:ext uri="{FF2B5EF4-FFF2-40B4-BE49-F238E27FC236}">
                <a16:creationId xmlns:a16="http://schemas.microsoft.com/office/drawing/2014/main" id="{1B4B6963-3BEA-4287-9269-D86D58D2226E}"/>
              </a:ext>
            </a:extLst>
          </p:cNvPr>
          <p:cNvSpPr txBox="1"/>
          <p:nvPr/>
        </p:nvSpPr>
        <p:spPr>
          <a:xfrm>
            <a:off x="5741578" y="3278034"/>
            <a:ext cx="7387282" cy="1384995"/>
          </a:xfrm>
          <a:prstGeom prst="rect">
            <a:avLst/>
          </a:prstGeom>
          <a:noFill/>
        </p:spPr>
        <p:txBody>
          <a:bodyPr wrap="square" rtlCol="0">
            <a:spAutoFit/>
          </a:bodyPr>
          <a:lstStyle/>
          <a:p>
            <a:r>
              <a:rPr lang="en-US" altLang="zh-CN" sz="2800" b="1" dirty="0">
                <a:latin typeface="Calibri" panose="020F0502020204030204" pitchFamily="34" charset="0"/>
                <a:cs typeface="Calibri" panose="020F0502020204030204" pitchFamily="34" charset="0"/>
              </a:rPr>
              <a:t>For HA</a:t>
            </a:r>
          </a:p>
          <a:p>
            <a:pPr marL="457200" indent="-457200">
              <a:buFont typeface="Wingdings" panose="05000000000000000000" pitchFamily="2" charset="2"/>
              <a:buChar char="Ø"/>
            </a:pPr>
            <a:r>
              <a:rPr lang="en-US" altLang="zh-CN" sz="2800" dirty="0">
                <a:latin typeface="Calibri" panose="020F0502020204030204" pitchFamily="34" charset="0"/>
                <a:cs typeface="Calibri" panose="020F0502020204030204" pitchFamily="34" charset="0"/>
              </a:rPr>
              <a:t>Drain logs in parallel</a:t>
            </a:r>
          </a:p>
          <a:p>
            <a:pPr marL="457200" indent="-457200">
              <a:buFont typeface="Wingdings" panose="05000000000000000000" pitchFamily="2" charset="2"/>
              <a:buChar char="Ø"/>
            </a:pPr>
            <a:r>
              <a:rPr lang="en-US" altLang="zh-CN" sz="2800" dirty="0">
                <a:latin typeface="Calibri" panose="020F0502020204030204" pitchFamily="34" charset="0"/>
                <a:cs typeface="Calibri" panose="020F0502020204030204" pitchFamily="34" charset="0"/>
              </a:rPr>
              <a:t>Without consistency until recovery</a:t>
            </a:r>
          </a:p>
        </p:txBody>
      </p:sp>
      <p:sp>
        <p:nvSpPr>
          <p:cNvPr id="16" name="文本框 15">
            <a:extLst>
              <a:ext uri="{FF2B5EF4-FFF2-40B4-BE49-F238E27FC236}">
                <a16:creationId xmlns:a16="http://schemas.microsoft.com/office/drawing/2014/main" id="{9E2DFC0E-545B-4D77-BCBD-8F2213D764D0}"/>
              </a:ext>
            </a:extLst>
          </p:cNvPr>
          <p:cNvSpPr txBox="1"/>
          <p:nvPr/>
        </p:nvSpPr>
        <p:spPr>
          <a:xfrm>
            <a:off x="5741578" y="4959884"/>
            <a:ext cx="7387282" cy="954107"/>
          </a:xfrm>
          <a:prstGeom prst="rect">
            <a:avLst/>
          </a:prstGeom>
          <a:noFill/>
        </p:spPr>
        <p:txBody>
          <a:bodyPr wrap="square" rtlCol="0">
            <a:spAutoFit/>
          </a:bodyPr>
          <a:lstStyle/>
          <a:p>
            <a:r>
              <a:rPr lang="en-US" altLang="zh-CN" sz="2800" b="1" dirty="0">
                <a:latin typeface="Calibri" panose="020F0502020204030204" pitchFamily="34" charset="0"/>
                <a:cs typeface="Calibri" panose="020F0502020204030204" pitchFamily="34" charset="0"/>
              </a:rPr>
              <a:t>For AP Quires</a:t>
            </a:r>
          </a:p>
          <a:p>
            <a:pPr marL="457200" indent="-457200">
              <a:buFont typeface="Wingdings" panose="05000000000000000000" pitchFamily="2" charset="2"/>
              <a:buChar char="Ø"/>
            </a:pPr>
            <a:r>
              <a:rPr lang="en-US" altLang="zh-CN" sz="2800" dirty="0">
                <a:latin typeface="Calibri" panose="020F0502020204030204" pitchFamily="34" charset="0"/>
                <a:cs typeface="Calibri" panose="020F0502020204030204" pitchFamily="34" charset="0"/>
              </a:rPr>
              <a:t>Should be consistency</a:t>
            </a:r>
          </a:p>
        </p:txBody>
      </p:sp>
    </p:spTree>
    <p:extLst>
      <p:ext uri="{BB962C8B-B14F-4D97-AF65-F5344CB8AC3E}">
        <p14:creationId xmlns:p14="http://schemas.microsoft.com/office/powerpoint/2010/main" val="1026369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Consistency Requirement</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3" name="文本框 12">
            <a:extLst>
              <a:ext uri="{FF2B5EF4-FFF2-40B4-BE49-F238E27FC236}">
                <a16:creationId xmlns:a16="http://schemas.microsoft.com/office/drawing/2014/main" id="{E32F7042-108C-4179-979B-E761CCEF0715}"/>
              </a:ext>
            </a:extLst>
          </p:cNvPr>
          <p:cNvSpPr txBox="1"/>
          <p:nvPr/>
        </p:nvSpPr>
        <p:spPr>
          <a:xfrm>
            <a:off x="211756" y="1547411"/>
            <a:ext cx="12192000" cy="3709349"/>
          </a:xfrm>
          <a:prstGeom prst="rect">
            <a:avLst/>
          </a:prstGeom>
          <a:noFill/>
        </p:spPr>
        <p:txBody>
          <a:bodyPr wrap="square" rtlCol="0">
            <a:spAutoFit/>
          </a:bodyPr>
          <a:lstStyle/>
          <a:p>
            <a:pPr>
              <a:lnSpc>
                <a:spcPct val="150000"/>
              </a:lnSpc>
            </a:pPr>
            <a:r>
              <a:rPr lang="en-US" altLang="zh-CN" sz="3200" b="1" dirty="0">
                <a:latin typeface="Calibri" panose="020F0502020204030204" pitchFamily="34" charset="0"/>
                <a:cs typeface="Calibri" panose="020F0502020204030204" pitchFamily="34" charset="0"/>
              </a:rPr>
              <a:t>Transactions dependency</a:t>
            </a:r>
          </a:p>
          <a:p>
            <a:pPr marL="457200" indent="-457200">
              <a:lnSpc>
                <a:spcPct val="150000"/>
              </a:lnSpc>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Due to AP workloads needs </a:t>
            </a:r>
            <a:r>
              <a:rPr lang="en-US" altLang="zh-CN" sz="3200" b="1" dirty="0">
                <a:latin typeface="Calibri" panose="020F0502020204030204" pitchFamily="34" charset="0"/>
                <a:cs typeface="Calibri" panose="020F0502020204030204" pitchFamily="34" charset="0"/>
              </a:rPr>
              <a:t>consistent</a:t>
            </a:r>
            <a:r>
              <a:rPr lang="en-US" altLang="zh-CN" sz="3200" dirty="0">
                <a:latin typeface="Calibri" panose="020F0502020204030204" pitchFamily="34" charset="0"/>
                <a:cs typeface="Calibri" panose="020F0502020204030204" pitchFamily="34" charset="0"/>
              </a:rPr>
              <a:t> backups, cleaner threads should drain logs following the </a:t>
            </a:r>
            <a:r>
              <a:rPr lang="en-US" altLang="zh-CN" sz="3200" b="1" dirty="0">
                <a:latin typeface="Calibri" panose="020F0502020204030204" pitchFamily="34" charset="0"/>
                <a:cs typeface="Calibri" panose="020F0502020204030204" pitchFamily="34" charset="0"/>
              </a:rPr>
              <a:t>dependency</a:t>
            </a:r>
            <a:r>
              <a:rPr lang="en-US" altLang="zh-CN" sz="3200" dirty="0">
                <a:latin typeface="Calibri" panose="020F0502020204030204" pitchFamily="34" charset="0"/>
                <a:cs typeface="Calibri" panose="020F0502020204030204" pitchFamily="34" charset="0"/>
              </a:rPr>
              <a:t> in transactions.</a:t>
            </a:r>
          </a:p>
          <a:p>
            <a:pPr marL="914400" lvl="1" indent="-457200">
              <a:lnSpc>
                <a:spcPct val="150000"/>
              </a:lnSpc>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All logs of </a:t>
            </a:r>
            <a:r>
              <a:rPr lang="en-US" altLang="zh-CN" sz="3200" b="1" dirty="0">
                <a:latin typeface="Calibri" panose="020F0502020204030204" pitchFamily="34" charset="0"/>
                <a:cs typeface="Calibri" panose="020F0502020204030204" pitchFamily="34" charset="0"/>
              </a:rPr>
              <a:t>one</a:t>
            </a:r>
            <a:r>
              <a:rPr lang="en-US" altLang="zh-CN" sz="3200" dirty="0">
                <a:latin typeface="Calibri" panose="020F0502020204030204" pitchFamily="34" charset="0"/>
                <a:cs typeface="Calibri" panose="020F0502020204030204" pitchFamily="34" charset="0"/>
              </a:rPr>
              <a:t> transaction should be applied </a:t>
            </a:r>
            <a:r>
              <a:rPr lang="en-US" altLang="zh-CN" sz="3200" b="1" dirty="0">
                <a:latin typeface="Calibri" panose="020F0502020204030204" pitchFamily="34" charset="0"/>
                <a:cs typeface="Calibri" panose="020F0502020204030204" pitchFamily="34" charset="0"/>
              </a:rPr>
              <a:t>atomically</a:t>
            </a:r>
          </a:p>
          <a:p>
            <a:pPr marL="914400" lvl="1" indent="-457200">
              <a:lnSpc>
                <a:spcPct val="150000"/>
              </a:lnSpc>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All logs from </a:t>
            </a:r>
            <a:r>
              <a:rPr lang="en-US" altLang="zh-CN" sz="3200" b="1" dirty="0">
                <a:latin typeface="Calibri" panose="020F0502020204030204" pitchFamily="34" charset="0"/>
                <a:cs typeface="Calibri" panose="020F0502020204030204" pitchFamily="34" charset="0"/>
              </a:rPr>
              <a:t>different</a:t>
            </a:r>
            <a:r>
              <a:rPr lang="en-US" altLang="zh-CN" sz="3200" dirty="0">
                <a:latin typeface="Calibri" panose="020F0502020204030204" pitchFamily="34" charset="0"/>
                <a:cs typeface="Calibri" panose="020F0502020204030204" pitchFamily="34" charset="0"/>
              </a:rPr>
              <a:t> transactions should be applied </a:t>
            </a:r>
            <a:r>
              <a:rPr lang="en-US" altLang="zh-CN" sz="3200" b="1" dirty="0">
                <a:latin typeface="Calibri" panose="020F0502020204030204" pitchFamily="34" charset="0"/>
                <a:cs typeface="Calibri" panose="020F0502020204030204" pitchFamily="34" charset="0"/>
              </a:rPr>
              <a:t>in order</a:t>
            </a:r>
          </a:p>
        </p:txBody>
      </p:sp>
    </p:spTree>
    <p:extLst>
      <p:ext uri="{BB962C8B-B14F-4D97-AF65-F5344CB8AC3E}">
        <p14:creationId xmlns:p14="http://schemas.microsoft.com/office/powerpoint/2010/main" val="3656216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Traditional Approach</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1" name="文本框 10">
            <a:extLst>
              <a:ext uri="{FF2B5EF4-FFF2-40B4-BE49-F238E27FC236}">
                <a16:creationId xmlns:a16="http://schemas.microsoft.com/office/drawing/2014/main" id="{9EC1A6BB-2C15-408B-A1CA-8D6B044A0A85}"/>
              </a:ext>
            </a:extLst>
          </p:cNvPr>
          <p:cNvSpPr txBox="1"/>
          <p:nvPr/>
        </p:nvSpPr>
        <p:spPr>
          <a:xfrm>
            <a:off x="125129" y="1082573"/>
            <a:ext cx="12192000" cy="5016758"/>
          </a:xfrm>
          <a:prstGeom prst="rect">
            <a:avLst/>
          </a:prstGeom>
          <a:noFill/>
        </p:spPr>
        <p:txBody>
          <a:bodyPr wrap="square" rtlCol="0">
            <a:spAutoFit/>
          </a:bodyPr>
          <a:lstStyle/>
          <a:p>
            <a:r>
              <a:rPr lang="en-US" altLang="zh-CN" sz="3200" b="1" dirty="0">
                <a:solidFill>
                  <a:srgbClr val="FF0000"/>
                </a:solidFill>
                <a:latin typeface="Calibri" panose="020F0502020204030204" pitchFamily="34" charset="0"/>
                <a:cs typeface="Calibri" panose="020F0502020204030204" pitchFamily="34" charset="0"/>
              </a:rPr>
              <a:t>Significant throughput loss</a:t>
            </a:r>
          </a:p>
          <a:p>
            <a:pPr marL="457200" indent="-457200">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To keep consistent, a common solution is to record </a:t>
            </a:r>
            <a:r>
              <a:rPr lang="en-US" altLang="zh-CN" sz="3200" b="1" dirty="0">
                <a:latin typeface="Calibri" panose="020F0502020204030204" pitchFamily="34" charset="0"/>
                <a:cs typeface="Calibri" panose="020F0502020204030204" pitchFamily="34" charset="0"/>
              </a:rPr>
              <a:t>a global timestamp </a:t>
            </a:r>
            <a:r>
              <a:rPr lang="en-US" altLang="zh-CN" sz="3200" dirty="0">
                <a:latin typeface="Calibri" panose="020F0502020204030204" pitchFamily="34" charset="0"/>
                <a:cs typeface="Calibri" panose="020F0502020204030204" pitchFamily="34" charset="0"/>
              </a:rPr>
              <a:t>in each log and drain logs </a:t>
            </a:r>
            <a:r>
              <a:rPr lang="en-US" altLang="zh-CN" sz="3200" b="1" dirty="0">
                <a:latin typeface="Calibri" panose="020F0502020204030204" pitchFamily="34" charset="0"/>
                <a:cs typeface="Calibri" panose="020F0502020204030204" pitchFamily="34" charset="0"/>
              </a:rPr>
              <a:t>in sequence </a:t>
            </a:r>
            <a:r>
              <a:rPr lang="en-US" altLang="zh-CN" sz="3200" dirty="0">
                <a:latin typeface="Calibri" panose="020F0502020204030204" pitchFamily="34" charset="0"/>
                <a:cs typeface="Calibri" panose="020F0502020204030204" pitchFamily="34" charset="0"/>
              </a:rPr>
              <a:t>which causes </a:t>
            </a:r>
            <a:r>
              <a:rPr lang="en-US" altLang="zh-CN" sz="3200" b="1" dirty="0">
                <a:latin typeface="Calibri" panose="020F0502020204030204" pitchFamily="34" charset="0"/>
                <a:cs typeface="Calibri" panose="020F0502020204030204" pitchFamily="34" charset="0"/>
              </a:rPr>
              <a:t>significant loss</a:t>
            </a:r>
            <a:r>
              <a:rPr lang="en-US" altLang="zh-CN" sz="3200" dirty="0">
                <a:latin typeface="Calibri" panose="020F0502020204030204" pitchFamily="34" charset="0"/>
                <a:cs typeface="Calibri" panose="020F0502020204030204" pitchFamily="34" charset="0"/>
              </a:rPr>
              <a:t>(70%) </a:t>
            </a:r>
            <a:r>
              <a:rPr lang="en-US" altLang="zh-CN" sz="3200" b="1" dirty="0">
                <a:latin typeface="Calibri" panose="020F0502020204030204" pitchFamily="34" charset="0"/>
                <a:cs typeface="Calibri" panose="020F0502020204030204" pitchFamily="34" charset="0"/>
              </a:rPr>
              <a:t>in throughput.</a:t>
            </a:r>
          </a:p>
          <a:p>
            <a:pPr marL="914400" lvl="1" indent="-457200">
              <a:buFont typeface="Arial" panose="020B0604020202020204" pitchFamily="34" charset="0"/>
              <a:buChar char="•"/>
            </a:pPr>
            <a:endParaRPr lang="en-US" altLang="zh-CN" sz="3200" dirty="0">
              <a:latin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Assigning timestamp causes </a:t>
            </a:r>
            <a:r>
              <a:rPr lang="en-US" altLang="zh-CN" sz="3200" b="1" dirty="0">
                <a:latin typeface="Calibri" panose="020F0502020204030204" pitchFamily="34" charset="0"/>
                <a:cs typeface="Calibri" panose="020F0502020204030204" pitchFamily="34" charset="0"/>
              </a:rPr>
              <a:t>high contention </a:t>
            </a:r>
            <a:r>
              <a:rPr lang="en-US" altLang="zh-CN" sz="3200" dirty="0">
                <a:latin typeface="Calibri" panose="020F0502020204030204" pitchFamily="34" charset="0"/>
                <a:cs typeface="Calibri" panose="020F0502020204030204" pitchFamily="34" charset="0"/>
              </a:rPr>
              <a:t>in a cluster of 16 machines.</a:t>
            </a:r>
          </a:p>
          <a:p>
            <a:pPr marL="914400" lvl="1" indent="-457200">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Sequentially draining logs limits the clean throughput and further limit TP throughput.</a:t>
            </a:r>
          </a:p>
          <a:p>
            <a:pPr marL="914400" lvl="1"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p:txBody>
      </p:sp>
      <p:sp>
        <p:nvSpPr>
          <p:cNvPr id="12" name="文本框 11">
            <a:extLst>
              <a:ext uri="{FF2B5EF4-FFF2-40B4-BE49-F238E27FC236}">
                <a16:creationId xmlns:a16="http://schemas.microsoft.com/office/drawing/2014/main" id="{4DED4B8A-4B4B-487E-83AE-6048E5375A35}"/>
              </a:ext>
            </a:extLst>
          </p:cNvPr>
          <p:cNvSpPr txBox="1"/>
          <p:nvPr/>
        </p:nvSpPr>
        <p:spPr>
          <a:xfrm>
            <a:off x="275055" y="5602107"/>
            <a:ext cx="12192000" cy="1077218"/>
          </a:xfrm>
          <a:prstGeom prst="rect">
            <a:avLst/>
          </a:prstGeom>
          <a:noFill/>
        </p:spPr>
        <p:txBody>
          <a:bodyPr wrap="square" rtlCol="0">
            <a:spAutoFit/>
          </a:bodyPr>
          <a:lstStyle/>
          <a:p>
            <a:r>
              <a:rPr lang="en-US" altLang="zh-CN" sz="3200" b="1" dirty="0">
                <a:latin typeface="Calibri" panose="020F0502020204030204" pitchFamily="34" charset="0"/>
                <a:cs typeface="Calibri" panose="020F0502020204030204" pitchFamily="34" charset="0"/>
              </a:rPr>
              <a:t>New approach</a:t>
            </a:r>
          </a:p>
          <a:p>
            <a:pPr marL="457200" indent="-457200">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In a</a:t>
            </a:r>
            <a:r>
              <a:rPr lang="en-US" altLang="zh-CN" sz="3200" b="1" dirty="0">
                <a:latin typeface="Calibri" panose="020F0502020204030204" pitchFamily="34" charset="0"/>
                <a:cs typeface="Calibri" panose="020F0502020204030204" pitchFamily="34" charset="0"/>
              </a:rPr>
              <a:t> consistent </a:t>
            </a:r>
            <a:r>
              <a:rPr lang="en-US" altLang="zh-CN" sz="3200" dirty="0">
                <a:latin typeface="Calibri" panose="020F0502020204030204" pitchFamily="34" charset="0"/>
                <a:cs typeface="Calibri" panose="020F0502020204030204" pitchFamily="34" charset="0"/>
              </a:rPr>
              <a:t>and</a:t>
            </a:r>
            <a:r>
              <a:rPr lang="en-US" altLang="zh-CN" sz="3200" b="1" dirty="0">
                <a:latin typeface="Calibri" panose="020F0502020204030204" pitchFamily="34" charset="0"/>
                <a:cs typeface="Calibri" panose="020F0502020204030204" pitchFamily="34" charset="0"/>
              </a:rPr>
              <a:t> parallel </a:t>
            </a:r>
            <a:r>
              <a:rPr lang="en-US" altLang="zh-CN" sz="3200" dirty="0">
                <a:latin typeface="Calibri" panose="020F0502020204030204" pitchFamily="34" charset="0"/>
                <a:cs typeface="Calibri" panose="020F0502020204030204" pitchFamily="34" charset="0"/>
              </a:rPr>
              <a:t>way.</a:t>
            </a:r>
          </a:p>
        </p:txBody>
      </p:sp>
    </p:spTree>
    <p:extLst>
      <p:ext uri="{BB962C8B-B14F-4D97-AF65-F5344CB8AC3E}">
        <p14:creationId xmlns:p14="http://schemas.microsoft.com/office/powerpoint/2010/main" val="3085527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513491" y="24699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Solution#1</a:t>
            </a:r>
            <a:r>
              <a:rPr lang="zh-CN" altLang="en-US" sz="4000" b="1" dirty="0">
                <a:latin typeface="Calibri" panose="020F0502020204030204" pitchFamily="34" charset="0"/>
                <a:cs typeface="Calibri" panose="020F0502020204030204" pitchFamily="34" charset="0"/>
              </a:rPr>
              <a:t>：</a:t>
            </a:r>
            <a:r>
              <a:rPr lang="en-US" altLang="zh-CN" sz="4000" b="1" dirty="0">
                <a:latin typeface="Calibri" panose="020F0502020204030204" pitchFamily="34" charset="0"/>
                <a:cs typeface="Calibri" panose="020F0502020204030204" pitchFamily="34" charset="0"/>
              </a:rPr>
              <a:t>Epoch-based Design</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5" name="文本框 14">
            <a:extLst>
              <a:ext uri="{FF2B5EF4-FFF2-40B4-BE49-F238E27FC236}">
                <a16:creationId xmlns:a16="http://schemas.microsoft.com/office/drawing/2014/main" id="{F6FC0122-6295-4405-974A-0463F8093A11}"/>
              </a:ext>
            </a:extLst>
          </p:cNvPr>
          <p:cNvSpPr txBox="1"/>
          <p:nvPr/>
        </p:nvSpPr>
        <p:spPr>
          <a:xfrm>
            <a:off x="352926" y="1240237"/>
            <a:ext cx="11839074" cy="3046988"/>
          </a:xfrm>
          <a:prstGeom prst="rect">
            <a:avLst/>
          </a:prstGeom>
          <a:noFill/>
        </p:spPr>
        <p:txBody>
          <a:bodyPr wrap="square" rtlCol="0">
            <a:spAutoFit/>
          </a:bodyPr>
          <a:lstStyle/>
          <a:p>
            <a:pPr marL="457200" indent="-457200">
              <a:buFont typeface="Arial" panose="020B0604020202020204" pitchFamily="34" charset="0"/>
              <a:buChar char="•"/>
            </a:pPr>
            <a:r>
              <a:rPr lang="en-US" altLang="zh-CN" sz="2400" b="1" dirty="0">
                <a:latin typeface="Calibri" panose="020F0502020204030204" pitchFamily="34" charset="0"/>
                <a:cs typeface="Calibri" panose="020F0502020204030204" pitchFamily="34" charset="0"/>
              </a:rPr>
              <a:t>Epoch</a:t>
            </a:r>
            <a:r>
              <a:rPr lang="en-US" altLang="zh-CN" sz="2400" dirty="0">
                <a:latin typeface="Calibri" panose="020F0502020204030204" pitchFamily="34" charset="0"/>
                <a:cs typeface="Calibri" panose="020F0502020204030204" pitchFamily="34" charset="0"/>
              </a:rPr>
              <a:t> is the granularity at which VEGITO guarantees the consistency and visibility of backup/AP replicas to analytical queries .</a:t>
            </a:r>
          </a:p>
          <a:p>
            <a:pPr marL="457200" indent="-457200">
              <a:buFont typeface="Arial" panose="020B0604020202020204" pitchFamily="34" charset="0"/>
              <a:buChar char="•"/>
            </a:pPr>
            <a:r>
              <a:rPr lang="en-US" altLang="zh-CN" sz="2400" dirty="0">
                <a:latin typeface="Calibri" panose="020F0502020204030204" pitchFamily="34" charset="0"/>
                <a:cs typeface="Calibri" panose="020F0502020204030204" pitchFamily="34" charset="0"/>
              </a:rPr>
              <a:t>Partitioning time into non-overlapping </a:t>
            </a:r>
            <a:r>
              <a:rPr lang="en-US" altLang="zh-CN" sz="2400" dirty="0">
                <a:solidFill>
                  <a:srgbClr val="C00000"/>
                </a:solidFill>
                <a:latin typeface="Calibri" panose="020F0502020204030204" pitchFamily="34" charset="0"/>
                <a:cs typeface="Calibri" panose="020F0502020204030204" pitchFamily="34" charset="0"/>
              </a:rPr>
              <a:t>epochs </a:t>
            </a:r>
            <a:r>
              <a:rPr lang="en-US" altLang="zh-CN" sz="2400" dirty="0">
                <a:latin typeface="Calibri" panose="020F0502020204030204" pitchFamily="34" charset="0"/>
                <a:cs typeface="Calibri" panose="020F0502020204030204" pitchFamily="34" charset="0"/>
              </a:rPr>
              <a:t>to reach time isolation between OLTP and OLAP.</a:t>
            </a:r>
          </a:p>
          <a:p>
            <a:pPr marL="457200" indent="-457200">
              <a:buFont typeface="Arial" panose="020B0604020202020204" pitchFamily="34" charset="0"/>
              <a:buChar char="•"/>
            </a:pPr>
            <a:r>
              <a:rPr lang="en-US" altLang="zh-CN" sz="2400" dirty="0">
                <a:latin typeface="Calibri" panose="020F0502020204030204" pitchFamily="34" charset="0"/>
                <a:cs typeface="Calibri" panose="020F0502020204030204" pitchFamily="34" charset="0"/>
              </a:rPr>
              <a:t>Each machine has</a:t>
            </a:r>
          </a:p>
          <a:p>
            <a:pPr marL="914400" lvl="1" indent="-457200">
              <a:buFont typeface="Arial" panose="020B0604020202020204" pitchFamily="34" charset="0"/>
              <a:buChar char="•"/>
            </a:pPr>
            <a:r>
              <a:rPr lang="en-US" altLang="zh-CN" sz="2400" dirty="0">
                <a:solidFill>
                  <a:srgbClr val="C00000"/>
                </a:solidFill>
                <a:latin typeface="Calibri" panose="020F0502020204030204" pitchFamily="34" charset="0"/>
                <a:cs typeface="Calibri" panose="020F0502020204030204" pitchFamily="34" charset="0"/>
              </a:rPr>
              <a:t>E/TX</a:t>
            </a:r>
            <a:r>
              <a:rPr lang="en-US" altLang="zh-CN" sz="2400" dirty="0">
                <a:latin typeface="Calibri" panose="020F0502020204030204" pitchFamily="34" charset="0"/>
                <a:cs typeface="Calibri" panose="020F0502020204030204" pitchFamily="34" charset="0"/>
              </a:rPr>
              <a:t>: epoch of TX logs (increase periodically)</a:t>
            </a:r>
          </a:p>
          <a:p>
            <a:pPr marL="914400" lvl="1" indent="-457200">
              <a:buFont typeface="Arial" panose="020B0604020202020204" pitchFamily="34" charset="0"/>
              <a:buChar char="•"/>
            </a:pPr>
            <a:r>
              <a:rPr lang="en-US" altLang="zh-CN" sz="2400" dirty="0">
                <a:latin typeface="Calibri" panose="020F0502020204030204" pitchFamily="34" charset="0"/>
                <a:cs typeface="Calibri" panose="020F0502020204030204" pitchFamily="34" charset="0"/>
              </a:rPr>
              <a:t>E/C : epoch of logs being drained</a:t>
            </a:r>
          </a:p>
          <a:p>
            <a:pPr marL="914400" lvl="1" indent="-457200">
              <a:buFont typeface="Arial" panose="020B0604020202020204" pitchFamily="34" charset="0"/>
              <a:buChar char="•"/>
            </a:pPr>
            <a:r>
              <a:rPr lang="en-US" altLang="zh-CN" sz="2400" dirty="0">
                <a:solidFill>
                  <a:srgbClr val="1E81C7"/>
                </a:solidFill>
                <a:latin typeface="Calibri" panose="020F0502020204030204" pitchFamily="34" charset="0"/>
                <a:cs typeface="Calibri" panose="020F0502020204030204" pitchFamily="34" charset="0"/>
              </a:rPr>
              <a:t>E/Q</a:t>
            </a:r>
            <a:r>
              <a:rPr lang="en-US" altLang="zh-CN" sz="2400" dirty="0">
                <a:latin typeface="Calibri" panose="020F0502020204030204" pitchFamily="34" charset="0"/>
                <a:cs typeface="Calibri" panose="020F0502020204030204" pitchFamily="34" charset="0"/>
              </a:rPr>
              <a:t> : epoch of stable versions on backup/AP</a:t>
            </a:r>
          </a:p>
        </p:txBody>
      </p:sp>
      <p:pic>
        <p:nvPicPr>
          <p:cNvPr id="3" name="图片 2">
            <a:extLst>
              <a:ext uri="{FF2B5EF4-FFF2-40B4-BE49-F238E27FC236}">
                <a16:creationId xmlns:a16="http://schemas.microsoft.com/office/drawing/2014/main" id="{FB6579DA-3F5B-4760-8374-A8817F17DD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7725" y="4182108"/>
            <a:ext cx="9376549" cy="2592758"/>
          </a:xfrm>
          <a:prstGeom prst="rect">
            <a:avLst/>
          </a:prstGeom>
        </p:spPr>
      </p:pic>
    </p:spTree>
    <p:extLst>
      <p:ext uri="{BB962C8B-B14F-4D97-AF65-F5344CB8AC3E}">
        <p14:creationId xmlns:p14="http://schemas.microsoft.com/office/powerpoint/2010/main" val="484456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513491" y="24699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Consistent Epoch Assign</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1" name="文本框 10">
            <a:extLst>
              <a:ext uri="{FF2B5EF4-FFF2-40B4-BE49-F238E27FC236}">
                <a16:creationId xmlns:a16="http://schemas.microsoft.com/office/drawing/2014/main" id="{4EE4B12C-11E8-4AFB-8A26-B93126DFB21D}"/>
              </a:ext>
            </a:extLst>
          </p:cNvPr>
          <p:cNvSpPr txBox="1"/>
          <p:nvPr/>
        </p:nvSpPr>
        <p:spPr>
          <a:xfrm>
            <a:off x="497305" y="1962771"/>
            <a:ext cx="11839074" cy="353943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b="1" dirty="0">
                <a:solidFill>
                  <a:srgbClr val="C00000"/>
                </a:solidFill>
                <a:latin typeface="Calibri" panose="020F0502020204030204" pitchFamily="34" charset="0"/>
                <a:cs typeface="Calibri" panose="020F0502020204030204" pitchFamily="34" charset="0"/>
              </a:rPr>
              <a:t>Epoch oracle :  </a:t>
            </a:r>
          </a:p>
          <a:p>
            <a:pPr marL="914400" lvl="1"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update epoch </a:t>
            </a:r>
            <a:r>
              <a:rPr lang="en-US" altLang="zh-CN" sz="2800" b="1" dirty="0">
                <a:latin typeface="Calibri" panose="020F0502020204030204" pitchFamily="34" charset="0"/>
                <a:cs typeface="Calibri" panose="020F0502020204030204" pitchFamily="34" charset="0"/>
              </a:rPr>
              <a:t>periodically</a:t>
            </a:r>
            <a:r>
              <a:rPr lang="en-US" altLang="zh-CN" sz="2800" dirty="0">
                <a:latin typeface="Calibri" panose="020F0502020204030204" pitchFamily="34" charset="0"/>
                <a:cs typeface="Calibri" panose="020F0502020204030204" pitchFamily="34" charset="0"/>
              </a:rPr>
              <a:t> and </a:t>
            </a:r>
            <a:r>
              <a:rPr lang="en-US" altLang="zh-CN" sz="2800" b="1" dirty="0">
                <a:latin typeface="Calibri" panose="020F0502020204030204" pitchFamily="34" charset="0"/>
                <a:cs typeface="Calibri" panose="020F0502020204030204" pitchFamily="34" charset="0"/>
              </a:rPr>
              <a:t>broadcast</a:t>
            </a:r>
            <a:r>
              <a:rPr lang="en-US" altLang="zh-CN" sz="2800" dirty="0">
                <a:latin typeface="Calibri" panose="020F0502020204030204" pitchFamily="34" charset="0"/>
                <a:cs typeface="Calibri" panose="020F0502020204030204" pitchFamily="34" charset="0"/>
              </a:rPr>
              <a:t> epoch number.</a:t>
            </a:r>
          </a:p>
          <a:p>
            <a:pPr marL="914400" lvl="1"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This broadcast only aims to all </a:t>
            </a:r>
            <a:r>
              <a:rPr lang="en-US" altLang="zh-CN" sz="2800" b="1" dirty="0">
                <a:latin typeface="Calibri" panose="020F0502020204030204" pitchFamily="34" charset="0"/>
                <a:cs typeface="Calibri" panose="020F0502020204030204" pitchFamily="34" charset="0"/>
              </a:rPr>
              <a:t>machines</a:t>
            </a:r>
            <a:r>
              <a:rPr lang="en-US" altLang="zh-CN" sz="2800" dirty="0">
                <a:latin typeface="Calibri" panose="020F0502020204030204" pitchFamily="34" charset="0"/>
                <a:cs typeface="Calibri" panose="020F0502020204030204" pitchFamily="34" charset="0"/>
              </a:rPr>
              <a:t> in the cluster, instead of transactions or queries involved.</a:t>
            </a:r>
          </a:p>
          <a:p>
            <a:pPr marL="914400" lvl="1"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It always waits for ACKs from all machines such that the epoch gap among machines must </a:t>
            </a:r>
            <a:r>
              <a:rPr lang="en-US" altLang="zh-CN" sz="2800" b="1" dirty="0">
                <a:latin typeface="Calibri" panose="020F0502020204030204" pitchFamily="34" charset="0"/>
                <a:cs typeface="Calibri" panose="020F0502020204030204" pitchFamily="34" charset="0"/>
              </a:rPr>
              <a:t>not bigger than 1</a:t>
            </a:r>
            <a:r>
              <a:rPr lang="en-US" altLang="zh-CN" sz="2800" dirty="0">
                <a:latin typeface="Calibri" panose="020F0502020204030204" pitchFamily="34" charset="0"/>
                <a:cs typeface="Calibri" panose="020F0502020204030204" pitchFamily="34" charset="0"/>
              </a:rPr>
              <a:t>.</a:t>
            </a:r>
          </a:p>
          <a:p>
            <a:pPr marL="457200" indent="-457200">
              <a:buFont typeface="Arial" panose="020B0604020202020204" pitchFamily="34" charset="0"/>
              <a:buChar char="•"/>
            </a:pPr>
            <a:r>
              <a:rPr lang="en-US" altLang="zh-CN" sz="2800" b="1" dirty="0">
                <a:solidFill>
                  <a:srgbClr val="C00000"/>
                </a:solidFill>
                <a:latin typeface="Calibri" panose="020F0502020204030204" pitchFamily="34" charset="0"/>
                <a:cs typeface="Calibri" panose="020F0502020204030204" pitchFamily="34" charset="0"/>
              </a:rPr>
              <a:t>Gossip</a:t>
            </a:r>
            <a:r>
              <a:rPr lang="en-US" altLang="zh-CN" sz="2800" dirty="0">
                <a:latin typeface="Calibri" panose="020F0502020204030204" pitchFamily="34" charset="0"/>
                <a:cs typeface="Calibri" panose="020F0502020204030204" pitchFamily="34" charset="0"/>
              </a:rPr>
              <a:t> epoch during commit if violate dependence</a:t>
            </a:r>
          </a:p>
          <a:p>
            <a:pPr marL="457200" indent="-457200">
              <a:buFont typeface="Arial" panose="020B0604020202020204" pitchFamily="34" charset="0"/>
              <a:buChar char="•"/>
            </a:pPr>
            <a:r>
              <a:rPr lang="en-US" altLang="zh-CN" sz="2800" b="1" dirty="0">
                <a:solidFill>
                  <a:srgbClr val="C00000"/>
                </a:solidFill>
                <a:latin typeface="Calibri" panose="020F0502020204030204" pitchFamily="34" charset="0"/>
                <a:cs typeface="Calibri" panose="020F0502020204030204" pitchFamily="34" charset="0"/>
              </a:rPr>
              <a:t>Consistency</a:t>
            </a:r>
            <a:r>
              <a:rPr lang="en-US" altLang="zh-CN" sz="2800" dirty="0">
                <a:latin typeface="Calibri" panose="020F0502020204030204" pitchFamily="34" charset="0"/>
                <a:cs typeface="Calibri" panose="020F0502020204030204" pitchFamily="34" charset="0"/>
              </a:rPr>
              <a:t>: previous TX must within an equal or smaller epoch</a:t>
            </a:r>
          </a:p>
        </p:txBody>
      </p:sp>
      <p:sp>
        <p:nvSpPr>
          <p:cNvPr id="12" name="文本框 11">
            <a:extLst>
              <a:ext uri="{FF2B5EF4-FFF2-40B4-BE49-F238E27FC236}">
                <a16:creationId xmlns:a16="http://schemas.microsoft.com/office/drawing/2014/main" id="{C5E20E93-A4AC-48D6-BB22-E419E07618CB}"/>
              </a:ext>
            </a:extLst>
          </p:cNvPr>
          <p:cNvSpPr txBox="1"/>
          <p:nvPr/>
        </p:nvSpPr>
        <p:spPr>
          <a:xfrm>
            <a:off x="497305" y="1240237"/>
            <a:ext cx="12192000" cy="584775"/>
          </a:xfrm>
          <a:prstGeom prst="rect">
            <a:avLst/>
          </a:prstGeom>
          <a:noFill/>
        </p:spPr>
        <p:txBody>
          <a:bodyPr wrap="square" rtlCol="0">
            <a:spAutoFit/>
          </a:bodyPr>
          <a:lstStyle/>
          <a:p>
            <a:r>
              <a:rPr lang="en-US" altLang="zh-CN" sz="3200" b="1" dirty="0">
                <a:latin typeface="Calibri" panose="020F0502020204030204" pitchFamily="34" charset="0"/>
                <a:cs typeface="Calibri" panose="020F0502020204030204" pitchFamily="34" charset="0"/>
              </a:rPr>
              <a:t>Gossip-style epoch assign</a:t>
            </a:r>
            <a:endParaRPr lang="en-US" altLang="zh-CN"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38996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513491" y="24699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Consistent Epoch Assign</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2" name="文本框 11">
            <a:extLst>
              <a:ext uri="{FF2B5EF4-FFF2-40B4-BE49-F238E27FC236}">
                <a16:creationId xmlns:a16="http://schemas.microsoft.com/office/drawing/2014/main" id="{C5E20E93-A4AC-48D6-BB22-E419E07618CB}"/>
              </a:ext>
            </a:extLst>
          </p:cNvPr>
          <p:cNvSpPr txBox="1"/>
          <p:nvPr/>
        </p:nvSpPr>
        <p:spPr>
          <a:xfrm>
            <a:off x="497305" y="1240237"/>
            <a:ext cx="12192000" cy="584775"/>
          </a:xfrm>
          <a:prstGeom prst="rect">
            <a:avLst/>
          </a:prstGeom>
          <a:noFill/>
        </p:spPr>
        <p:txBody>
          <a:bodyPr wrap="square" rtlCol="0">
            <a:spAutoFit/>
          </a:bodyPr>
          <a:lstStyle/>
          <a:p>
            <a:r>
              <a:rPr lang="en-US" altLang="zh-CN" sz="3200" b="1" dirty="0">
                <a:latin typeface="Calibri" panose="020F0502020204030204" pitchFamily="34" charset="0"/>
                <a:cs typeface="Calibri" panose="020F0502020204030204" pitchFamily="34" charset="0"/>
              </a:rPr>
              <a:t>Detailed scheme</a:t>
            </a:r>
            <a:endParaRPr lang="en-US" altLang="zh-CN" sz="3200" dirty="0">
              <a:latin typeface="Calibri" panose="020F050202020403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ABF86DAB-659E-4FC2-912D-D609A28992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531" y="2021868"/>
            <a:ext cx="11946938" cy="4202647"/>
          </a:xfrm>
          <a:prstGeom prst="rect">
            <a:avLst/>
          </a:prstGeom>
        </p:spPr>
      </p:pic>
    </p:spTree>
    <p:extLst>
      <p:ext uri="{BB962C8B-B14F-4D97-AF65-F5344CB8AC3E}">
        <p14:creationId xmlns:p14="http://schemas.microsoft.com/office/powerpoint/2010/main" val="3239033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513491" y="24699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Parallel Log Cleaning</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2" name="文本框 11">
            <a:extLst>
              <a:ext uri="{FF2B5EF4-FFF2-40B4-BE49-F238E27FC236}">
                <a16:creationId xmlns:a16="http://schemas.microsoft.com/office/drawing/2014/main" id="{C5E20E93-A4AC-48D6-BB22-E419E07618CB}"/>
              </a:ext>
            </a:extLst>
          </p:cNvPr>
          <p:cNvSpPr txBox="1"/>
          <p:nvPr/>
        </p:nvSpPr>
        <p:spPr>
          <a:xfrm>
            <a:off x="497305" y="1240237"/>
            <a:ext cx="12192000" cy="584775"/>
          </a:xfrm>
          <a:prstGeom prst="rect">
            <a:avLst/>
          </a:prstGeom>
          <a:noFill/>
        </p:spPr>
        <p:txBody>
          <a:bodyPr wrap="square" rtlCol="0">
            <a:spAutoFit/>
          </a:bodyPr>
          <a:lstStyle/>
          <a:p>
            <a:r>
              <a:rPr lang="en-US" altLang="zh-CN" sz="3200" b="1" dirty="0">
                <a:latin typeface="Calibri" panose="020F0502020204030204" pitchFamily="34" charset="0"/>
                <a:cs typeface="Calibri" panose="020F0502020204030204" pitchFamily="34" charset="0"/>
              </a:rPr>
              <a:t>Clean and apply logs matching TX dependence</a:t>
            </a:r>
            <a:endParaRPr lang="en-US" altLang="zh-CN" sz="3200" dirty="0">
              <a:latin typeface="Calibri" panose="020F0502020204030204" pitchFamily="34" charset="0"/>
              <a:cs typeface="Calibri" panose="020F0502020204030204" pitchFamily="34" charset="0"/>
            </a:endParaRPr>
          </a:p>
        </p:txBody>
      </p:sp>
      <p:sp>
        <p:nvSpPr>
          <p:cNvPr id="11" name="文本框 10">
            <a:extLst>
              <a:ext uri="{FF2B5EF4-FFF2-40B4-BE49-F238E27FC236}">
                <a16:creationId xmlns:a16="http://schemas.microsoft.com/office/drawing/2014/main" id="{B0022B0D-F4B6-46A3-AB2E-2076905AA1C6}"/>
              </a:ext>
            </a:extLst>
          </p:cNvPr>
          <p:cNvSpPr txBox="1"/>
          <p:nvPr/>
        </p:nvSpPr>
        <p:spPr>
          <a:xfrm>
            <a:off x="497305" y="1903396"/>
            <a:ext cx="10664682" cy="1384995"/>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Each machine maintains a cleaner epoch number(E/C), meaning that all txs at this epoch as been drained.</a:t>
            </a:r>
          </a:p>
          <a:p>
            <a:endParaRPr lang="en-US" altLang="zh-CN" sz="2800" dirty="0">
              <a:latin typeface="Calibri" panose="020F0502020204030204" pitchFamily="34" charset="0"/>
              <a:cs typeface="Calibri" panose="020F0502020204030204" pitchFamily="34" charset="0"/>
            </a:endParaRPr>
          </a:p>
        </p:txBody>
      </p:sp>
      <p:pic>
        <p:nvPicPr>
          <p:cNvPr id="6" name="图片 5">
            <a:extLst>
              <a:ext uri="{FF2B5EF4-FFF2-40B4-BE49-F238E27FC236}">
                <a16:creationId xmlns:a16="http://schemas.microsoft.com/office/drawing/2014/main" id="{33B4A647-5F02-42BF-A250-C95211A50CF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93364" y="2769446"/>
            <a:ext cx="7272564" cy="3841557"/>
          </a:xfrm>
          <a:prstGeom prst="rect">
            <a:avLst/>
          </a:prstGeom>
        </p:spPr>
      </p:pic>
    </p:spTree>
    <p:extLst>
      <p:ext uri="{BB962C8B-B14F-4D97-AF65-F5344CB8AC3E}">
        <p14:creationId xmlns:p14="http://schemas.microsoft.com/office/powerpoint/2010/main" val="838991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Background</a:t>
            </a:r>
            <a:endParaRPr lang="zh-CN" altLang="en-US" sz="4000" b="1" dirty="0">
              <a:latin typeface="Calibri" panose="020F0502020204030204" pitchFamily="34" charset="0"/>
              <a:cs typeface="Calibri" panose="020F0502020204030204" pitchFamily="34" charset="0"/>
            </a:endParaRP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1" name="文本框 10">
            <a:extLst>
              <a:ext uri="{FF2B5EF4-FFF2-40B4-BE49-F238E27FC236}">
                <a16:creationId xmlns:a16="http://schemas.microsoft.com/office/drawing/2014/main" id="{97A807AF-76E3-4608-87A4-46E6DD5B135C}"/>
              </a:ext>
            </a:extLst>
          </p:cNvPr>
          <p:cNvSpPr txBox="1"/>
          <p:nvPr/>
        </p:nvSpPr>
        <p:spPr>
          <a:xfrm>
            <a:off x="151611" y="1271766"/>
            <a:ext cx="9648496" cy="707886"/>
          </a:xfrm>
          <a:prstGeom prst="rect">
            <a:avLst/>
          </a:prstGeom>
          <a:noFill/>
        </p:spPr>
        <p:txBody>
          <a:bodyPr wrap="square" rtlCol="0">
            <a:spAutoFit/>
          </a:bodyPr>
          <a:lstStyle/>
          <a:p>
            <a:r>
              <a:rPr lang="en-US" altLang="zh-CN" sz="4000" b="1" dirty="0">
                <a:solidFill>
                  <a:srgbClr val="C00000"/>
                </a:solidFill>
                <a:latin typeface="Calibri" panose="020F0502020204030204" pitchFamily="34" charset="0"/>
                <a:cs typeface="Calibri" panose="020F0502020204030204" pitchFamily="34" charset="0"/>
              </a:rPr>
              <a:t>Typical Workloads Of Databases</a:t>
            </a:r>
            <a:endParaRPr lang="zh-CN" altLang="en-US" sz="4000" b="1" dirty="0">
              <a:solidFill>
                <a:srgbClr val="C00000"/>
              </a:solidFill>
              <a:latin typeface="Calibri" panose="020F050202020403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DA3CE938-14F8-4918-BA53-35B7D43C17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90559" y="1979652"/>
            <a:ext cx="9571428" cy="1361905"/>
          </a:xfrm>
          <a:prstGeom prst="rect">
            <a:avLst/>
          </a:prstGeom>
        </p:spPr>
      </p:pic>
      <p:sp>
        <p:nvSpPr>
          <p:cNvPr id="12" name="文本框 11">
            <a:extLst>
              <a:ext uri="{FF2B5EF4-FFF2-40B4-BE49-F238E27FC236}">
                <a16:creationId xmlns:a16="http://schemas.microsoft.com/office/drawing/2014/main" id="{CD07CF1D-E108-49C5-BDD3-38D2A2EADE35}"/>
              </a:ext>
            </a:extLst>
          </p:cNvPr>
          <p:cNvSpPr txBox="1"/>
          <p:nvPr/>
        </p:nvSpPr>
        <p:spPr>
          <a:xfrm>
            <a:off x="755422" y="3376655"/>
            <a:ext cx="5340578" cy="3108543"/>
          </a:xfrm>
          <a:prstGeom prst="rect">
            <a:avLst/>
          </a:prstGeom>
          <a:noFill/>
        </p:spPr>
        <p:txBody>
          <a:bodyPr wrap="square" rtlCol="0">
            <a:spAutoFit/>
          </a:bodyPr>
          <a:lstStyle/>
          <a:p>
            <a:r>
              <a:rPr lang="en-US" altLang="zh-CN" sz="2800" b="1" dirty="0">
                <a:latin typeface="Calibri" panose="020F0502020204030204" pitchFamily="34" charset="0"/>
                <a:cs typeface="Calibri" panose="020F0502020204030204" pitchFamily="34" charset="0"/>
              </a:rPr>
              <a:t>OLTP</a:t>
            </a:r>
          </a:p>
          <a:p>
            <a:r>
              <a:rPr lang="en-US" altLang="zh-CN" sz="2800" dirty="0">
                <a:latin typeface="Calibri" panose="020F0502020204030204" pitchFamily="34" charset="0"/>
                <a:cs typeface="Calibri" panose="020F0502020204030204" pitchFamily="34" charset="0"/>
              </a:rPr>
              <a:t>(</a:t>
            </a:r>
            <a:r>
              <a:rPr lang="en-US" altLang="zh-CN" sz="2800" b="1" dirty="0" err="1">
                <a:latin typeface="Calibri" panose="020F0502020204030204" pitchFamily="34" charset="0"/>
                <a:cs typeface="Calibri" panose="020F0502020204030204" pitchFamily="34" charset="0"/>
              </a:rPr>
              <a:t>O</a:t>
            </a:r>
            <a:r>
              <a:rPr lang="en-US" altLang="zh-CN" sz="2800" dirty="0" err="1">
                <a:latin typeface="Calibri" panose="020F0502020204030204" pitchFamily="34" charset="0"/>
                <a:cs typeface="Calibri" panose="020F0502020204030204" pitchFamily="34" charset="0"/>
              </a:rPr>
              <a:t>n</a:t>
            </a:r>
            <a:r>
              <a:rPr lang="en-US" altLang="zh-CN" sz="2800" b="1" dirty="0" err="1">
                <a:latin typeface="Calibri" panose="020F0502020204030204" pitchFamily="34" charset="0"/>
                <a:cs typeface="Calibri" panose="020F0502020204030204" pitchFamily="34" charset="0"/>
              </a:rPr>
              <a:t>L</a:t>
            </a:r>
            <a:r>
              <a:rPr lang="en-US" altLang="zh-CN" sz="2800" dirty="0" err="1">
                <a:latin typeface="Calibri" panose="020F0502020204030204" pitchFamily="34" charset="0"/>
                <a:cs typeface="Calibri" panose="020F0502020204030204" pitchFamily="34" charset="0"/>
              </a:rPr>
              <a:t>ine</a:t>
            </a:r>
            <a:r>
              <a:rPr lang="en-US" altLang="zh-CN" sz="2800" b="1" dirty="0">
                <a:latin typeface="Calibri" panose="020F0502020204030204" pitchFamily="34" charset="0"/>
                <a:cs typeface="Calibri" panose="020F0502020204030204" pitchFamily="34" charset="0"/>
              </a:rPr>
              <a:t> </a:t>
            </a:r>
            <a:r>
              <a:rPr lang="en-US" altLang="zh-CN" sz="2800" b="1" dirty="0">
                <a:solidFill>
                  <a:srgbClr val="C00000"/>
                </a:solidFill>
                <a:latin typeface="Calibri" panose="020F0502020204030204" pitchFamily="34" charset="0"/>
                <a:cs typeface="Calibri" panose="020F0502020204030204" pitchFamily="34" charset="0"/>
              </a:rPr>
              <a:t>Transaction</a:t>
            </a:r>
            <a:r>
              <a:rPr lang="en-US" altLang="zh-CN" sz="2800" dirty="0">
                <a:latin typeface="Calibri" panose="020F0502020204030204" pitchFamily="34" charset="0"/>
                <a:cs typeface="Calibri" panose="020F0502020204030204" pitchFamily="34" charset="0"/>
              </a:rPr>
              <a:t> </a:t>
            </a:r>
            <a:r>
              <a:rPr lang="en-US" altLang="zh-CN" sz="2800" b="1" dirty="0">
                <a:latin typeface="Calibri" panose="020F0502020204030204" pitchFamily="34" charset="0"/>
                <a:cs typeface="Calibri" panose="020F0502020204030204" pitchFamily="34" charset="0"/>
              </a:rPr>
              <a:t>P</a:t>
            </a:r>
            <a:r>
              <a:rPr lang="en-US" altLang="zh-CN" sz="2800" dirty="0">
                <a:latin typeface="Calibri" panose="020F0502020204030204" pitchFamily="34" charset="0"/>
                <a:cs typeface="Calibri" panose="020F0502020204030204" pitchFamily="34" charset="0"/>
              </a:rPr>
              <a:t>rocessing)</a:t>
            </a:r>
          </a:p>
          <a:p>
            <a:endParaRPr lang="en-US" altLang="zh-CN" sz="2800" dirty="0">
              <a:latin typeface="Calibri" panose="020F0502020204030204" pitchFamily="34" charset="0"/>
              <a:cs typeface="Calibri" panose="020F0502020204030204" pitchFamily="34" charset="0"/>
            </a:endParaRPr>
          </a:p>
          <a:p>
            <a:r>
              <a:rPr lang="en-US" altLang="zh-CN" sz="2800" dirty="0">
                <a:solidFill>
                  <a:srgbClr val="C00000"/>
                </a:solidFill>
                <a:latin typeface="Calibri" panose="020F0502020204030204" pitchFamily="34" charset="0"/>
                <a:cs typeface="Calibri" panose="020F0502020204030204" pitchFamily="34" charset="0"/>
              </a:rPr>
              <a:t>Short-term read-write transactions</a:t>
            </a:r>
          </a:p>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Online order processing</a:t>
            </a:r>
          </a:p>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Stock exchange</a:t>
            </a:r>
          </a:p>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E-commerce</a:t>
            </a:r>
          </a:p>
        </p:txBody>
      </p:sp>
      <p:sp>
        <p:nvSpPr>
          <p:cNvPr id="13" name="文本框 12">
            <a:extLst>
              <a:ext uri="{FF2B5EF4-FFF2-40B4-BE49-F238E27FC236}">
                <a16:creationId xmlns:a16="http://schemas.microsoft.com/office/drawing/2014/main" id="{586181EC-7D7A-4EB3-9D08-4A2B881186D4}"/>
              </a:ext>
            </a:extLst>
          </p:cNvPr>
          <p:cNvSpPr txBox="1"/>
          <p:nvPr/>
        </p:nvSpPr>
        <p:spPr>
          <a:xfrm>
            <a:off x="6759982" y="3341557"/>
            <a:ext cx="5340578" cy="3108543"/>
          </a:xfrm>
          <a:prstGeom prst="rect">
            <a:avLst/>
          </a:prstGeom>
          <a:noFill/>
        </p:spPr>
        <p:txBody>
          <a:bodyPr wrap="square" rtlCol="0">
            <a:spAutoFit/>
          </a:bodyPr>
          <a:lstStyle/>
          <a:p>
            <a:r>
              <a:rPr lang="en-US" altLang="zh-CN" sz="2800" b="1" dirty="0">
                <a:latin typeface="Calibri" panose="020F0502020204030204" pitchFamily="34" charset="0"/>
                <a:cs typeface="Calibri" panose="020F0502020204030204" pitchFamily="34" charset="0"/>
              </a:rPr>
              <a:t>				OLAP</a:t>
            </a:r>
          </a:p>
          <a:p>
            <a:r>
              <a:rPr lang="en-US" altLang="zh-CN" sz="2800" dirty="0">
                <a:latin typeface="Calibri" panose="020F0502020204030204" pitchFamily="34" charset="0"/>
                <a:cs typeface="Calibri" panose="020F0502020204030204" pitchFamily="34" charset="0"/>
              </a:rPr>
              <a:t>(</a:t>
            </a:r>
            <a:r>
              <a:rPr lang="en-US" altLang="zh-CN" sz="2800" b="1" dirty="0" err="1">
                <a:latin typeface="Calibri" panose="020F0502020204030204" pitchFamily="34" charset="0"/>
                <a:cs typeface="Calibri" panose="020F0502020204030204" pitchFamily="34" charset="0"/>
              </a:rPr>
              <a:t>O</a:t>
            </a:r>
            <a:r>
              <a:rPr lang="en-US" altLang="zh-CN" sz="2800" dirty="0" err="1">
                <a:latin typeface="Calibri" panose="020F0502020204030204" pitchFamily="34" charset="0"/>
                <a:cs typeface="Calibri" panose="020F0502020204030204" pitchFamily="34" charset="0"/>
              </a:rPr>
              <a:t>n</a:t>
            </a:r>
            <a:r>
              <a:rPr lang="en-US" altLang="zh-CN" sz="2800" b="1" dirty="0" err="1">
                <a:latin typeface="Calibri" panose="020F0502020204030204" pitchFamily="34" charset="0"/>
                <a:cs typeface="Calibri" panose="020F0502020204030204" pitchFamily="34" charset="0"/>
              </a:rPr>
              <a:t>L</a:t>
            </a:r>
            <a:r>
              <a:rPr lang="en-US" altLang="zh-CN" sz="2800" dirty="0" err="1">
                <a:latin typeface="Calibri" panose="020F0502020204030204" pitchFamily="34" charset="0"/>
                <a:cs typeface="Calibri" panose="020F0502020204030204" pitchFamily="34" charset="0"/>
              </a:rPr>
              <a:t>ine</a:t>
            </a:r>
            <a:r>
              <a:rPr lang="en-US" altLang="zh-CN" sz="2800" b="1" dirty="0">
                <a:latin typeface="Calibri" panose="020F0502020204030204" pitchFamily="34" charset="0"/>
                <a:cs typeface="Calibri" panose="020F0502020204030204" pitchFamily="34" charset="0"/>
              </a:rPr>
              <a:t> </a:t>
            </a:r>
            <a:r>
              <a:rPr lang="en-US" altLang="zh-CN" sz="2800" b="1" dirty="0">
                <a:solidFill>
                  <a:srgbClr val="1E81C7"/>
                </a:solidFill>
                <a:latin typeface="Calibri" panose="020F0502020204030204" pitchFamily="34" charset="0"/>
                <a:cs typeface="Calibri" panose="020F0502020204030204" pitchFamily="34" charset="0"/>
              </a:rPr>
              <a:t>Analytical</a:t>
            </a:r>
            <a:r>
              <a:rPr lang="en-US" altLang="zh-CN" sz="2800" dirty="0">
                <a:latin typeface="Calibri" panose="020F0502020204030204" pitchFamily="34" charset="0"/>
                <a:cs typeface="Calibri" panose="020F0502020204030204" pitchFamily="34" charset="0"/>
              </a:rPr>
              <a:t> </a:t>
            </a:r>
            <a:r>
              <a:rPr lang="en-US" altLang="zh-CN" sz="2800" b="1" dirty="0">
                <a:latin typeface="Calibri" panose="020F0502020204030204" pitchFamily="34" charset="0"/>
                <a:cs typeface="Calibri" panose="020F0502020204030204" pitchFamily="34" charset="0"/>
              </a:rPr>
              <a:t>P</a:t>
            </a:r>
            <a:r>
              <a:rPr lang="en-US" altLang="zh-CN" sz="2800" dirty="0">
                <a:latin typeface="Calibri" panose="020F0502020204030204" pitchFamily="34" charset="0"/>
                <a:cs typeface="Calibri" panose="020F0502020204030204" pitchFamily="34" charset="0"/>
              </a:rPr>
              <a:t>rocessing)</a:t>
            </a:r>
          </a:p>
          <a:p>
            <a:endParaRPr lang="en-US" altLang="zh-CN" sz="2800" dirty="0">
              <a:latin typeface="Calibri" panose="020F0502020204030204" pitchFamily="34" charset="0"/>
              <a:cs typeface="Calibri" panose="020F0502020204030204" pitchFamily="34" charset="0"/>
            </a:endParaRPr>
          </a:p>
          <a:p>
            <a:r>
              <a:rPr lang="en-US" altLang="zh-CN" sz="2800" dirty="0">
                <a:solidFill>
                  <a:srgbClr val="1E81C7"/>
                </a:solidFill>
                <a:latin typeface="Calibri" panose="020F0502020204030204" pitchFamily="34" charset="0"/>
                <a:cs typeface="Calibri" panose="020F0502020204030204" pitchFamily="34" charset="0"/>
              </a:rPr>
              <a:t>Long-term read-only queries </a:t>
            </a:r>
          </a:p>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Business intelligence</a:t>
            </a:r>
          </a:p>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Financial reporting</a:t>
            </a:r>
          </a:p>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Data mining</a:t>
            </a:r>
          </a:p>
        </p:txBody>
      </p:sp>
    </p:spTree>
    <p:extLst>
      <p:ext uri="{BB962C8B-B14F-4D97-AF65-F5344CB8AC3E}">
        <p14:creationId xmlns:p14="http://schemas.microsoft.com/office/powerpoint/2010/main" val="3562938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513491" y="24699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Parallel Log Cleaning</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2" name="文本框 11">
            <a:extLst>
              <a:ext uri="{FF2B5EF4-FFF2-40B4-BE49-F238E27FC236}">
                <a16:creationId xmlns:a16="http://schemas.microsoft.com/office/drawing/2014/main" id="{C5E20E93-A4AC-48D6-BB22-E419E07618CB}"/>
              </a:ext>
            </a:extLst>
          </p:cNvPr>
          <p:cNvSpPr txBox="1"/>
          <p:nvPr/>
        </p:nvSpPr>
        <p:spPr>
          <a:xfrm>
            <a:off x="429928" y="1549457"/>
            <a:ext cx="12192000" cy="584775"/>
          </a:xfrm>
          <a:prstGeom prst="rect">
            <a:avLst/>
          </a:prstGeom>
          <a:noFill/>
        </p:spPr>
        <p:txBody>
          <a:bodyPr wrap="square" rtlCol="0">
            <a:spAutoFit/>
          </a:bodyPr>
          <a:lstStyle/>
          <a:p>
            <a:r>
              <a:rPr lang="en-US" altLang="zh-CN" sz="3200" b="1" dirty="0">
                <a:latin typeface="Calibri" panose="020F0502020204030204" pitchFamily="34" charset="0"/>
                <a:cs typeface="Calibri" panose="020F0502020204030204" pitchFamily="34" charset="0"/>
              </a:rPr>
              <a:t>Clean and apply logs matching TX dependence</a:t>
            </a:r>
            <a:endParaRPr lang="en-US" altLang="zh-CN" sz="3200" dirty="0">
              <a:latin typeface="Calibri" panose="020F0502020204030204" pitchFamily="34" charset="0"/>
              <a:cs typeface="Calibri" panose="020F0502020204030204" pitchFamily="34" charset="0"/>
            </a:endParaRPr>
          </a:p>
        </p:txBody>
      </p:sp>
      <p:sp>
        <p:nvSpPr>
          <p:cNvPr id="11" name="文本框 10">
            <a:extLst>
              <a:ext uri="{FF2B5EF4-FFF2-40B4-BE49-F238E27FC236}">
                <a16:creationId xmlns:a16="http://schemas.microsoft.com/office/drawing/2014/main" id="{B0022B0D-F4B6-46A3-AB2E-2076905AA1C6}"/>
              </a:ext>
            </a:extLst>
          </p:cNvPr>
          <p:cNvSpPr txBox="1"/>
          <p:nvPr/>
        </p:nvSpPr>
        <p:spPr>
          <a:xfrm>
            <a:off x="429928" y="2600535"/>
            <a:ext cx="10664682" cy="4031873"/>
          </a:xfrm>
          <a:prstGeom prst="rect">
            <a:avLst/>
          </a:prstGeom>
          <a:noFill/>
        </p:spPr>
        <p:txBody>
          <a:bodyPr wrap="square" rtlCol="0">
            <a:spAutoFit/>
          </a:bodyPr>
          <a:lstStyle/>
          <a:p>
            <a:pPr marL="457200" indent="-457200">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Each machine maintains a cleaner epoch number(E/C), meaning that all txs at this epoch as been drained.</a:t>
            </a:r>
          </a:p>
          <a:p>
            <a:endParaRPr lang="en-US" altLang="zh-CN" sz="3200" dirty="0">
              <a:latin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Parallelism</a:t>
            </a:r>
            <a:r>
              <a:rPr lang="en-US" altLang="zh-CN" sz="3200" dirty="0">
                <a:latin typeface="Calibri" panose="020F0502020204030204" pitchFamily="34" charset="0"/>
                <a:cs typeface="Calibri" panose="020F0502020204030204" pitchFamily="34" charset="0"/>
              </a:rPr>
              <a:t>: Logs within an epoch drained in </a:t>
            </a:r>
            <a:r>
              <a:rPr lang="en-US" altLang="zh-CN" sz="3200">
                <a:latin typeface="Calibri" panose="020F0502020204030204" pitchFamily="34" charset="0"/>
                <a:cs typeface="Calibri" panose="020F0502020204030204" pitchFamily="34" charset="0"/>
              </a:rPr>
              <a:t>parallel.</a:t>
            </a:r>
          </a:p>
          <a:p>
            <a:pPr marL="914400" lvl="1" indent="-457200">
              <a:buFont typeface="Arial" panose="020B0604020202020204" pitchFamily="34" charset="0"/>
              <a:buChar char="•"/>
            </a:pPr>
            <a:endParaRPr lang="en-US" altLang="zh-CN" sz="3200" dirty="0">
              <a:latin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Consistency</a:t>
            </a:r>
            <a:r>
              <a:rPr lang="en-US" altLang="zh-CN" sz="3200" dirty="0">
                <a:latin typeface="Calibri" panose="020F0502020204030204" pitchFamily="34" charset="0"/>
                <a:cs typeface="Calibri" panose="020F0502020204030204" pitchFamily="34" charset="0"/>
              </a:rPr>
              <a:t>: each machine update E/C when all logs of an epoch drained individually.</a:t>
            </a:r>
          </a:p>
          <a:p>
            <a:endParaRPr lang="en-US" altLang="zh-CN"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0750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513491" y="24699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Parallel Log Cleaning</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2" name="文本框 11">
            <a:extLst>
              <a:ext uri="{FF2B5EF4-FFF2-40B4-BE49-F238E27FC236}">
                <a16:creationId xmlns:a16="http://schemas.microsoft.com/office/drawing/2014/main" id="{C5E20E93-A4AC-48D6-BB22-E419E07618CB}"/>
              </a:ext>
            </a:extLst>
          </p:cNvPr>
          <p:cNvSpPr txBox="1"/>
          <p:nvPr/>
        </p:nvSpPr>
        <p:spPr>
          <a:xfrm>
            <a:off x="429928" y="1549457"/>
            <a:ext cx="12192000" cy="584775"/>
          </a:xfrm>
          <a:prstGeom prst="rect">
            <a:avLst/>
          </a:prstGeom>
          <a:noFill/>
        </p:spPr>
        <p:txBody>
          <a:bodyPr wrap="square" rtlCol="0">
            <a:spAutoFit/>
          </a:bodyPr>
          <a:lstStyle/>
          <a:p>
            <a:r>
              <a:rPr lang="en-US" altLang="zh-CN" sz="3200" b="1" dirty="0">
                <a:latin typeface="Calibri" panose="020F0502020204030204" pitchFamily="34" charset="0"/>
                <a:cs typeface="Calibri" panose="020F0502020204030204" pitchFamily="34" charset="0"/>
              </a:rPr>
              <a:t>Reduce waiting time among cleaner threads</a:t>
            </a:r>
            <a:endParaRPr lang="en-US" altLang="zh-CN" sz="3200" dirty="0">
              <a:latin typeface="Calibri" panose="020F0502020204030204" pitchFamily="34" charset="0"/>
              <a:cs typeface="Calibri" panose="020F0502020204030204" pitchFamily="34" charset="0"/>
            </a:endParaRPr>
          </a:p>
        </p:txBody>
      </p:sp>
      <p:sp>
        <p:nvSpPr>
          <p:cNvPr id="11" name="文本框 10">
            <a:extLst>
              <a:ext uri="{FF2B5EF4-FFF2-40B4-BE49-F238E27FC236}">
                <a16:creationId xmlns:a16="http://schemas.microsoft.com/office/drawing/2014/main" id="{B0022B0D-F4B6-46A3-AB2E-2076905AA1C6}"/>
              </a:ext>
            </a:extLst>
          </p:cNvPr>
          <p:cNvSpPr txBox="1"/>
          <p:nvPr/>
        </p:nvSpPr>
        <p:spPr>
          <a:xfrm>
            <a:off x="429928" y="2209772"/>
            <a:ext cx="10664682" cy="4031873"/>
          </a:xfrm>
          <a:prstGeom prst="rect">
            <a:avLst/>
          </a:prstGeom>
          <a:noFill/>
        </p:spPr>
        <p:txBody>
          <a:bodyPr wrap="square" rtlCol="0">
            <a:spAutoFit/>
          </a:bodyPr>
          <a:lstStyle/>
          <a:p>
            <a:pPr marL="457200" indent="-457200">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Refrain  from synchronization among the cleaner threads among different machines to </a:t>
            </a:r>
            <a:r>
              <a:rPr lang="en-US" altLang="zh-CN" sz="3200" b="1" dirty="0">
                <a:latin typeface="Calibri" panose="020F0502020204030204" pitchFamily="34" charset="0"/>
                <a:cs typeface="Calibri" panose="020F0502020204030204" pitchFamily="34" charset="0"/>
              </a:rPr>
              <a:t>accelerate</a:t>
            </a:r>
            <a:r>
              <a:rPr lang="en-US" altLang="zh-CN" sz="3200" dirty="0">
                <a:latin typeface="Calibri" panose="020F0502020204030204" pitchFamily="34" charset="0"/>
                <a:cs typeface="Calibri" panose="020F0502020204030204" pitchFamily="34" charset="0"/>
              </a:rPr>
              <a:t>, while may lead to </a:t>
            </a:r>
            <a:r>
              <a:rPr lang="en-US" altLang="zh-CN" sz="3200" b="1" dirty="0">
                <a:latin typeface="Calibri" panose="020F0502020204030204" pitchFamily="34" charset="0"/>
                <a:cs typeface="Calibri" panose="020F0502020204030204" pitchFamily="34" charset="0"/>
              </a:rPr>
              <a:t>data</a:t>
            </a:r>
            <a:r>
              <a:rPr lang="en-US" altLang="zh-CN" sz="3200" dirty="0">
                <a:latin typeface="Calibri" panose="020F0502020204030204" pitchFamily="34" charset="0"/>
                <a:cs typeface="Calibri" panose="020F0502020204030204" pitchFamily="34" charset="0"/>
              </a:rPr>
              <a:t> </a:t>
            </a:r>
            <a:r>
              <a:rPr lang="en-US" altLang="zh-CN" sz="3200" b="1" dirty="0">
                <a:latin typeface="Calibri" panose="020F0502020204030204" pitchFamily="34" charset="0"/>
                <a:cs typeface="Calibri" panose="020F0502020204030204" pitchFamily="34" charset="0"/>
              </a:rPr>
              <a:t>inconsistency</a:t>
            </a:r>
          </a:p>
          <a:p>
            <a:pPr marL="457200" indent="-457200">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Make AP Quires read consistent backups at a </a:t>
            </a:r>
            <a:r>
              <a:rPr lang="en-US" altLang="zh-CN" sz="3200" b="1" dirty="0">
                <a:latin typeface="Calibri" panose="020F0502020204030204" pitchFamily="34" charset="0"/>
                <a:cs typeface="Calibri" panose="020F0502020204030204" pitchFamily="34" charset="0"/>
              </a:rPr>
              <a:t>stable</a:t>
            </a:r>
            <a:r>
              <a:rPr lang="en-US" altLang="zh-CN" sz="3200" dirty="0">
                <a:latin typeface="Calibri" panose="020F0502020204030204" pitchFamily="34" charset="0"/>
                <a:cs typeface="Calibri" panose="020F0502020204030204" pitchFamily="34" charset="0"/>
              </a:rPr>
              <a:t> query epoch(E/Q), which is the minimum value of cleaner epochs on machines involved.</a:t>
            </a:r>
          </a:p>
          <a:p>
            <a:pPr marL="457200" indent="-457200">
              <a:buFont typeface="Arial" panose="020B0604020202020204" pitchFamily="34" charset="0"/>
              <a:buChar char="•"/>
            </a:pPr>
            <a:endParaRPr lang="en-US" altLang="zh-CN" sz="3200" dirty="0">
              <a:latin typeface="Calibri" panose="020F0502020204030204" pitchFamily="34" charset="0"/>
              <a:cs typeface="Calibri" panose="020F0502020204030204" pitchFamily="34" charset="0"/>
            </a:endParaRPr>
          </a:p>
          <a:p>
            <a:endParaRPr lang="en-US" altLang="zh-CN"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4459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Challenge#2</a:t>
            </a:r>
            <a:r>
              <a:rPr lang="zh-CN" altLang="en-US" sz="4000" b="1" dirty="0">
                <a:latin typeface="Calibri" panose="020F0502020204030204" pitchFamily="34" charset="0"/>
                <a:cs typeface="Calibri" panose="020F0502020204030204" pitchFamily="34" charset="0"/>
              </a:rPr>
              <a:t>：</a:t>
            </a:r>
            <a:r>
              <a:rPr lang="en-US" altLang="zh-CN" sz="4000" b="1" dirty="0">
                <a:latin typeface="Calibri" panose="020F0502020204030204" pitchFamily="34" charset="0"/>
                <a:cs typeface="Calibri" panose="020F0502020204030204" pitchFamily="34" charset="0"/>
              </a:rPr>
              <a:t>MVCS</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1" name="文本框 10">
            <a:extLst>
              <a:ext uri="{FF2B5EF4-FFF2-40B4-BE49-F238E27FC236}">
                <a16:creationId xmlns:a16="http://schemas.microsoft.com/office/drawing/2014/main" id="{242156D9-70AA-4066-BB6E-51E9EA1FA7FE}"/>
              </a:ext>
            </a:extLst>
          </p:cNvPr>
          <p:cNvSpPr txBox="1"/>
          <p:nvPr/>
        </p:nvSpPr>
        <p:spPr>
          <a:xfrm>
            <a:off x="292738" y="1706540"/>
            <a:ext cx="11495773" cy="4524315"/>
          </a:xfrm>
          <a:prstGeom prst="rect">
            <a:avLst/>
          </a:prstGeom>
          <a:noFill/>
        </p:spPr>
        <p:txBody>
          <a:bodyPr wrap="square" rtlCol="0">
            <a:spAutoFit/>
          </a:bodyPr>
          <a:lstStyle/>
          <a:p>
            <a:pPr marL="285750" indent="-285750">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To avoid contention between cleaner threads (write) and AP threads (read), backup/AP replicas require to adopt a </a:t>
            </a:r>
            <a:r>
              <a:rPr lang="en-US" altLang="zh-CN" sz="3200" b="1" dirty="0" err="1">
                <a:latin typeface="Calibri" panose="020F0502020204030204" pitchFamily="34" charset="0"/>
                <a:cs typeface="Calibri" panose="020F0502020204030204" pitchFamily="34" charset="0"/>
              </a:rPr>
              <a:t>multiversion</a:t>
            </a:r>
            <a:r>
              <a:rPr lang="en-US" altLang="zh-CN" sz="3200" b="1" dirty="0">
                <a:latin typeface="Calibri" panose="020F0502020204030204" pitchFamily="34" charset="0"/>
                <a:cs typeface="Calibri" panose="020F0502020204030204" pitchFamily="34" charset="0"/>
              </a:rPr>
              <a:t> </a:t>
            </a:r>
            <a:r>
              <a:rPr lang="en-US" altLang="zh-CN" sz="3200" b="1" i="1" dirty="0">
                <a:latin typeface="Calibri" panose="020F0502020204030204" pitchFamily="34" charset="0"/>
                <a:cs typeface="Calibri" panose="020F0502020204030204" pitchFamily="34" charset="0"/>
              </a:rPr>
              <a:t>column </a:t>
            </a:r>
            <a:r>
              <a:rPr lang="en-US" altLang="zh-CN" sz="3200" b="1" dirty="0">
                <a:latin typeface="Calibri" panose="020F0502020204030204" pitchFamily="34" charset="0"/>
                <a:cs typeface="Calibri" panose="020F0502020204030204" pitchFamily="34" charset="0"/>
              </a:rPr>
              <a:t>store</a:t>
            </a:r>
            <a:r>
              <a:rPr lang="en-US" altLang="zh-CN" sz="3200" dirty="0">
                <a:latin typeface="Calibri" panose="020F0502020204030204" pitchFamily="34" charset="0"/>
                <a:cs typeface="Calibri" panose="020F0502020204030204" pitchFamily="34" charset="0"/>
              </a:rPr>
              <a:t> (MVCS) at the epoch level</a:t>
            </a:r>
          </a:p>
          <a:p>
            <a:pPr marL="285750" indent="-285750">
              <a:buFont typeface="Arial" panose="020B0604020202020204" pitchFamily="34" charset="0"/>
              <a:buChar char="•"/>
            </a:pPr>
            <a:endParaRPr lang="en-US" altLang="zh-CN" sz="32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the cleaner threads will generate </a:t>
            </a:r>
            <a:r>
              <a:rPr lang="en-US" altLang="zh-CN" sz="3200" b="1" dirty="0">
                <a:latin typeface="Calibri" panose="020F0502020204030204" pitchFamily="34" charset="0"/>
                <a:cs typeface="Calibri" panose="020F0502020204030204" pitchFamily="34" charset="0"/>
              </a:rPr>
              <a:t>a new version of column store </a:t>
            </a:r>
            <a:r>
              <a:rPr lang="en-US" altLang="zh-CN" sz="3200" dirty="0">
                <a:latin typeface="Calibri" panose="020F0502020204030204" pitchFamily="34" charset="0"/>
                <a:cs typeface="Calibri" panose="020F0502020204030204" pitchFamily="34" charset="0"/>
              </a:rPr>
              <a:t>for each epoch by applying logs in parallel. </a:t>
            </a:r>
          </a:p>
          <a:p>
            <a:pPr marL="285750" indent="-285750">
              <a:buFont typeface="Arial" panose="020B0604020202020204" pitchFamily="34" charset="0"/>
              <a:buChar char="•"/>
            </a:pPr>
            <a:endParaRPr lang="en-US" altLang="zh-CN" sz="32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Meanwhile, AP threads will run analytical queries over </a:t>
            </a:r>
            <a:r>
              <a:rPr lang="en-US" altLang="zh-CN" sz="3200" b="1" dirty="0">
                <a:latin typeface="Calibri" panose="020F0502020204030204" pitchFamily="34" charset="0"/>
                <a:cs typeface="Calibri" panose="020F0502020204030204" pitchFamily="34" charset="0"/>
              </a:rPr>
              <a:t>the latest stable version </a:t>
            </a:r>
            <a:r>
              <a:rPr lang="en-US" altLang="zh-CN" sz="3200" dirty="0">
                <a:latin typeface="Calibri" panose="020F0502020204030204" pitchFamily="34" charset="0"/>
                <a:cs typeface="Calibri" panose="020F0502020204030204" pitchFamily="34" charset="0"/>
              </a:rPr>
              <a:t>of the column store to retrieve </a:t>
            </a:r>
            <a:r>
              <a:rPr lang="en-US" altLang="zh-CN" sz="3200" i="1" dirty="0">
                <a:latin typeface="Calibri" panose="020F0502020204030204" pitchFamily="34" charset="0"/>
                <a:cs typeface="Calibri" panose="020F0502020204030204" pitchFamily="34" charset="0"/>
              </a:rPr>
              <a:t>fresh </a:t>
            </a:r>
            <a:r>
              <a:rPr lang="en-US" altLang="zh-CN" sz="3200" dirty="0">
                <a:latin typeface="Calibri" panose="020F0502020204030204" pitchFamily="34" charset="0"/>
                <a:cs typeface="Calibri" panose="020F0502020204030204" pitchFamily="34" charset="0"/>
              </a:rPr>
              <a:t>results.</a:t>
            </a:r>
            <a:endParaRPr lang="en-US" altLang="zh-CN" sz="4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50733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Chain-based Design</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pic>
        <p:nvPicPr>
          <p:cNvPr id="12" name="图片 11">
            <a:extLst>
              <a:ext uri="{FF2B5EF4-FFF2-40B4-BE49-F238E27FC236}">
                <a16:creationId xmlns:a16="http://schemas.microsoft.com/office/drawing/2014/main" id="{D8ABAED1-864B-48A6-BB7D-1596AAF7F53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36756" y="1485981"/>
            <a:ext cx="4222252" cy="2739120"/>
          </a:xfrm>
          <a:prstGeom prst="rect">
            <a:avLst/>
          </a:prstGeom>
        </p:spPr>
      </p:pic>
      <p:pic>
        <p:nvPicPr>
          <p:cNvPr id="13" name="图片 12">
            <a:extLst>
              <a:ext uri="{FF2B5EF4-FFF2-40B4-BE49-F238E27FC236}">
                <a16:creationId xmlns:a16="http://schemas.microsoft.com/office/drawing/2014/main" id="{15E11EA1-8278-41B7-9A3E-BD5161B4CFF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77156" y="4225101"/>
            <a:ext cx="3781851" cy="2646742"/>
          </a:xfrm>
          <a:prstGeom prst="rect">
            <a:avLst/>
          </a:prstGeom>
        </p:spPr>
      </p:pic>
      <p:sp>
        <p:nvSpPr>
          <p:cNvPr id="15" name="文本框 14">
            <a:extLst>
              <a:ext uri="{FF2B5EF4-FFF2-40B4-BE49-F238E27FC236}">
                <a16:creationId xmlns:a16="http://schemas.microsoft.com/office/drawing/2014/main" id="{A648F968-7649-4707-BF1D-310621918C35}"/>
              </a:ext>
            </a:extLst>
          </p:cNvPr>
          <p:cNvSpPr txBox="1"/>
          <p:nvPr/>
        </p:nvSpPr>
        <p:spPr>
          <a:xfrm>
            <a:off x="277376" y="1240237"/>
            <a:ext cx="7336099" cy="830997"/>
          </a:xfrm>
          <a:prstGeom prst="rect">
            <a:avLst/>
          </a:prstGeom>
          <a:noFill/>
        </p:spPr>
        <p:txBody>
          <a:bodyPr wrap="square" rtlCol="0">
            <a:spAutoFit/>
          </a:bodyPr>
          <a:lstStyle/>
          <a:p>
            <a:pPr marL="742950" lvl="1" indent="-285750">
              <a:buFont typeface="Arial" panose="020B0604020202020204" pitchFamily="34" charset="0"/>
              <a:buChar char="•"/>
            </a:pPr>
            <a:endParaRPr lang="en-US" altLang="zh-CN" sz="4800" dirty="0">
              <a:latin typeface="Calibri" panose="020F0502020204030204" pitchFamily="34" charset="0"/>
              <a:cs typeface="Calibri" panose="020F0502020204030204" pitchFamily="34" charset="0"/>
            </a:endParaRPr>
          </a:p>
        </p:txBody>
      </p:sp>
      <p:sp>
        <p:nvSpPr>
          <p:cNvPr id="16" name="文本框 15">
            <a:extLst>
              <a:ext uri="{FF2B5EF4-FFF2-40B4-BE49-F238E27FC236}">
                <a16:creationId xmlns:a16="http://schemas.microsoft.com/office/drawing/2014/main" id="{9D3F54ED-BA9B-4279-BCCE-E9CAD6582C81}"/>
              </a:ext>
            </a:extLst>
          </p:cNvPr>
          <p:cNvSpPr txBox="1"/>
          <p:nvPr/>
        </p:nvSpPr>
        <p:spPr>
          <a:xfrm>
            <a:off x="0" y="1162724"/>
            <a:ext cx="7792482" cy="6555641"/>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Column store maintains </a:t>
            </a:r>
            <a:r>
              <a:rPr lang="en-US" altLang="zh-CN" sz="2800" b="1" dirty="0">
                <a:latin typeface="Calibri" panose="020F0502020204030204" pitchFamily="34" charset="0"/>
                <a:cs typeface="Calibri" panose="020F0502020204030204" pitchFamily="34" charset="0"/>
              </a:rPr>
              <a:t>an array </a:t>
            </a:r>
            <a:r>
              <a:rPr lang="en-US" altLang="zh-CN" sz="2800" dirty="0">
                <a:latin typeface="Calibri" panose="020F0502020204030204" pitchFamily="34" charset="0"/>
                <a:cs typeface="Calibri" panose="020F0502020204030204" pitchFamily="34" charset="0"/>
              </a:rPr>
              <a:t>for each attribute to store the latest value of tuples with its version,</a:t>
            </a:r>
            <a:r>
              <a:rPr lang="zh-CN" altLang="en-US" sz="2800" dirty="0">
                <a:latin typeface="Calibri" panose="020F0502020204030204" pitchFamily="34" charset="0"/>
                <a:cs typeface="Calibri" panose="020F0502020204030204" pitchFamily="34" charset="0"/>
              </a:rPr>
              <a:t>  </a:t>
            </a:r>
            <a:r>
              <a:rPr lang="en-US" altLang="zh-CN" sz="2800" dirty="0">
                <a:latin typeface="Calibri" panose="020F0502020204030204" pitchFamily="34" charset="0"/>
                <a:cs typeface="Calibri" panose="020F0502020204030204" pitchFamily="34" charset="0"/>
              </a:rPr>
              <a:t>Each entry also maintains a backward chain for values in the earlier versions</a:t>
            </a:r>
          </a:p>
          <a:p>
            <a:pPr marL="457200" indent="-457200">
              <a:buFont typeface="Arial" panose="020B0604020202020204" pitchFamily="34" charset="0"/>
              <a:buChar char="•"/>
            </a:pPr>
            <a:endParaRPr lang="en-US" altLang="zh-CN"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Can </a:t>
            </a:r>
            <a:r>
              <a:rPr lang="en-US" altLang="zh-CN" sz="2800" b="1" dirty="0">
                <a:latin typeface="Calibri" panose="020F0502020204030204" pitchFamily="34" charset="0"/>
                <a:cs typeface="Calibri" panose="020F0502020204030204" pitchFamily="34" charset="0"/>
              </a:rPr>
              <a:t>update efficiently</a:t>
            </a:r>
          </a:p>
          <a:p>
            <a:pPr marL="457200" indent="-457200">
              <a:buFont typeface="Arial" panose="020B0604020202020204" pitchFamily="34" charset="0"/>
              <a:buChar char="•"/>
            </a:pPr>
            <a:endParaRPr lang="en-US" altLang="zh-CN"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Because analytical queries commonly access the latest </a:t>
            </a:r>
            <a:r>
              <a:rPr lang="en-US" altLang="zh-CN" sz="2800" i="1" dirty="0">
                <a:latin typeface="Calibri" panose="020F0502020204030204" pitchFamily="34" charset="0"/>
                <a:cs typeface="Calibri" panose="020F0502020204030204" pitchFamily="34" charset="0"/>
              </a:rPr>
              <a:t>consistent </a:t>
            </a:r>
            <a:r>
              <a:rPr lang="en-US" altLang="zh-CN" sz="2800" dirty="0">
                <a:latin typeface="Calibri" panose="020F0502020204030204" pitchFamily="34" charset="0"/>
                <a:cs typeface="Calibri" panose="020F0502020204030204" pitchFamily="34" charset="0"/>
              </a:rPr>
              <a:t>data,  so AP thread has to traverse the chains of updated entries and check the versions.</a:t>
            </a:r>
          </a:p>
          <a:p>
            <a:pPr marL="457200" indent="-457200">
              <a:buFont typeface="Arial" panose="020B0604020202020204" pitchFamily="34" charset="0"/>
              <a:buChar char="•"/>
            </a:pPr>
            <a:endParaRPr lang="en-US" altLang="zh-CN" sz="28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b="1" dirty="0">
                <a:latin typeface="Calibri" panose="020F0502020204030204" pitchFamily="34" charset="0"/>
                <a:cs typeface="Calibri" panose="020F0502020204030204" pitchFamily="34" charset="0"/>
              </a:rPr>
              <a:t>Scan performance drop 90%</a:t>
            </a:r>
            <a:endParaRPr lang="en-US" altLang="zh-CN" sz="4000" b="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altLang="zh-CN" sz="2800" b="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altLang="zh-C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4594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Solution#2 : Block-based MVCS</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5" name="文本框 14">
            <a:extLst>
              <a:ext uri="{FF2B5EF4-FFF2-40B4-BE49-F238E27FC236}">
                <a16:creationId xmlns:a16="http://schemas.microsoft.com/office/drawing/2014/main" id="{A648F968-7649-4707-BF1D-310621918C35}"/>
              </a:ext>
            </a:extLst>
          </p:cNvPr>
          <p:cNvSpPr txBox="1"/>
          <p:nvPr/>
        </p:nvSpPr>
        <p:spPr>
          <a:xfrm>
            <a:off x="277376" y="1240237"/>
            <a:ext cx="7336099" cy="830997"/>
          </a:xfrm>
          <a:prstGeom prst="rect">
            <a:avLst/>
          </a:prstGeom>
          <a:noFill/>
        </p:spPr>
        <p:txBody>
          <a:bodyPr wrap="square" rtlCol="0">
            <a:spAutoFit/>
          </a:bodyPr>
          <a:lstStyle/>
          <a:p>
            <a:pPr marL="742950" lvl="1" indent="-285750">
              <a:buFont typeface="Arial" panose="020B0604020202020204" pitchFamily="34" charset="0"/>
              <a:buChar char="•"/>
            </a:pPr>
            <a:endParaRPr lang="en-US" altLang="zh-CN" sz="4800" dirty="0">
              <a:latin typeface="Calibri" panose="020F0502020204030204" pitchFamily="34" charset="0"/>
              <a:cs typeface="Calibri" panose="020F0502020204030204" pitchFamily="34" charset="0"/>
            </a:endParaRPr>
          </a:p>
        </p:txBody>
      </p:sp>
      <p:sp>
        <p:nvSpPr>
          <p:cNvPr id="16" name="文本框 15">
            <a:extLst>
              <a:ext uri="{FF2B5EF4-FFF2-40B4-BE49-F238E27FC236}">
                <a16:creationId xmlns:a16="http://schemas.microsoft.com/office/drawing/2014/main" id="{9D3F54ED-BA9B-4279-BCCE-E9CAD6582C81}"/>
              </a:ext>
            </a:extLst>
          </p:cNvPr>
          <p:cNvSpPr txBox="1"/>
          <p:nvPr/>
        </p:nvSpPr>
        <p:spPr>
          <a:xfrm>
            <a:off x="0" y="1240237"/>
            <a:ext cx="7890851" cy="6001643"/>
          </a:xfrm>
          <a:prstGeom prst="rect">
            <a:avLst/>
          </a:prstGeom>
          <a:noFill/>
        </p:spPr>
        <p:txBody>
          <a:bodyPr wrap="square" rtlCol="0">
            <a:spAutoFit/>
          </a:bodyPr>
          <a:lstStyle/>
          <a:p>
            <a:pPr marL="457200" indent="-457200">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This design maintains an </a:t>
            </a:r>
            <a:r>
              <a:rPr lang="en-US" altLang="zh-CN" sz="3200" b="1" dirty="0">
                <a:latin typeface="Calibri" panose="020F0502020204030204" pitchFamily="34" charset="0"/>
                <a:cs typeface="Calibri" panose="020F0502020204030204" pitchFamily="34" charset="0"/>
              </a:rPr>
              <a:t>array</a:t>
            </a:r>
            <a:r>
              <a:rPr lang="en-US" altLang="zh-CN" sz="3200" dirty="0">
                <a:latin typeface="Calibri" panose="020F0502020204030204" pitchFamily="34" charset="0"/>
                <a:cs typeface="Calibri" panose="020F0502020204030204" pitchFamily="34" charset="0"/>
              </a:rPr>
              <a:t> for </a:t>
            </a:r>
            <a:r>
              <a:rPr lang="en-US" altLang="zh-CN" sz="3200" b="1" dirty="0">
                <a:latin typeface="Calibri" panose="020F0502020204030204" pitchFamily="34" charset="0"/>
                <a:cs typeface="Calibri" panose="020F0502020204030204" pitchFamily="34" charset="0"/>
              </a:rPr>
              <a:t>each epoch</a:t>
            </a:r>
            <a:r>
              <a:rPr lang="en-US" altLang="zh-CN" sz="3200" dirty="0">
                <a:latin typeface="Calibri" panose="020F0502020204030204" pitchFamily="34" charset="0"/>
                <a:cs typeface="Calibri" panose="020F0502020204030204" pitchFamily="34" charset="0"/>
              </a:rPr>
              <a:t>. When starting a new epoch, the cleaner thread copies the original array and applies logs to it. (</a:t>
            </a:r>
            <a:r>
              <a:rPr lang="en-US" altLang="zh-CN" sz="3200" b="1" dirty="0">
                <a:latin typeface="Calibri" panose="020F0502020204030204" pitchFamily="34" charset="0"/>
                <a:cs typeface="Calibri" panose="020F0502020204030204" pitchFamily="34" charset="0"/>
              </a:rPr>
              <a:t>Cow</a:t>
            </a:r>
            <a:r>
              <a:rPr lang="en-US" altLang="zh-CN" sz="3200" dirty="0">
                <a:latin typeface="Calibri" panose="020F0502020204030204" pitchFamily="34" charset="0"/>
                <a:cs typeface="Calibri" panose="020F0502020204030204" pitchFamily="34" charset="0"/>
              </a:rPr>
              <a:t> in the unit of blocks)</a:t>
            </a:r>
          </a:p>
          <a:p>
            <a:pPr marL="457200" indent="-457200">
              <a:buFont typeface="Arial" panose="020B0604020202020204" pitchFamily="34" charset="0"/>
              <a:buChar char="•"/>
            </a:pPr>
            <a:endParaRPr lang="en-US" altLang="zh-CN" sz="32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Can </a:t>
            </a:r>
            <a:r>
              <a:rPr lang="en-US" altLang="zh-CN" sz="3200" b="1" dirty="0">
                <a:latin typeface="Calibri" panose="020F0502020204030204" pitchFamily="34" charset="0"/>
                <a:cs typeface="Calibri" panose="020F0502020204030204" pitchFamily="34" charset="0"/>
              </a:rPr>
              <a:t>scan efficiently </a:t>
            </a:r>
            <a:r>
              <a:rPr lang="en-US" altLang="zh-CN" sz="3200" dirty="0">
                <a:latin typeface="Calibri" panose="020F0502020204030204" pitchFamily="34" charset="0"/>
                <a:cs typeface="Calibri" panose="020F0502020204030204" pitchFamily="34" charset="0"/>
              </a:rPr>
              <a:t>(Perfect </a:t>
            </a:r>
            <a:r>
              <a:rPr lang="en-US" altLang="zh-CN" sz="3200" b="1" dirty="0">
                <a:latin typeface="Calibri" panose="020F0502020204030204" pitchFamily="34" charset="0"/>
                <a:cs typeface="Calibri" panose="020F0502020204030204" pitchFamily="34" charset="0"/>
              </a:rPr>
              <a:t>locality</a:t>
            </a:r>
            <a:r>
              <a:rPr lang="en-US" altLang="zh-CN" sz="3200" dirty="0">
                <a:latin typeface="Calibri" panose="020F0502020204030204" pitchFamily="34" charset="0"/>
                <a:cs typeface="Calibri" panose="020F0502020204030204" pitchFamily="34" charset="0"/>
              </a:rPr>
              <a:t> without </a:t>
            </a:r>
            <a:r>
              <a:rPr lang="en-US" altLang="zh-CN" sz="3200" b="1" dirty="0">
                <a:latin typeface="Calibri" panose="020F0502020204030204" pitchFamily="34" charset="0"/>
                <a:cs typeface="Calibri" panose="020F0502020204030204" pitchFamily="34" charset="0"/>
              </a:rPr>
              <a:t>interference</a:t>
            </a:r>
            <a:r>
              <a:rPr lang="en-US" altLang="zh-CN" sz="3200" dirty="0">
                <a:latin typeface="Calibri" panose="020F0502020204030204" pitchFamily="34" charset="0"/>
                <a:cs typeface="Calibri" panose="020F0502020204030204" pitchFamily="34" charset="0"/>
              </a:rPr>
              <a:t> from cleaner threads) .</a:t>
            </a:r>
          </a:p>
          <a:p>
            <a:pPr marL="457200" indent="-457200">
              <a:buFont typeface="Arial" panose="020B0604020202020204" pitchFamily="34" charset="0"/>
              <a:buChar char="•"/>
            </a:pPr>
            <a:endParaRPr lang="en-US" altLang="zh-CN" sz="32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Data copying </a:t>
            </a:r>
            <a:r>
              <a:rPr lang="en-US" altLang="zh-CN" sz="3200" b="1" dirty="0">
                <a:latin typeface="Calibri" panose="020F0502020204030204" pitchFamily="34" charset="0"/>
                <a:cs typeface="Calibri" panose="020F0502020204030204" pitchFamily="34" charset="0"/>
              </a:rPr>
              <a:t>waste</a:t>
            </a:r>
            <a:r>
              <a:rPr lang="en-US" altLang="zh-CN" sz="3200" dirty="0">
                <a:latin typeface="Calibri" panose="020F0502020204030204" pitchFamily="34" charset="0"/>
                <a:cs typeface="Calibri" panose="020F0502020204030204" pitchFamily="34" charset="0"/>
              </a:rPr>
              <a:t> lots of </a:t>
            </a:r>
            <a:r>
              <a:rPr lang="en-US" altLang="zh-CN" sz="3200" b="1" dirty="0">
                <a:latin typeface="Calibri" panose="020F0502020204030204" pitchFamily="34" charset="0"/>
                <a:cs typeface="Calibri" panose="020F0502020204030204" pitchFamily="34" charset="0"/>
              </a:rPr>
              <a:t>CPU</a:t>
            </a:r>
            <a:r>
              <a:rPr lang="en-US" altLang="zh-CN" sz="3200" dirty="0">
                <a:latin typeface="Calibri" panose="020F0502020204030204" pitchFamily="34" charset="0"/>
                <a:cs typeface="Calibri" panose="020F0502020204030204" pitchFamily="34" charset="0"/>
              </a:rPr>
              <a:t> and memory </a:t>
            </a:r>
            <a:r>
              <a:rPr lang="en-US" altLang="zh-CN" sz="3200" b="1" dirty="0">
                <a:latin typeface="Calibri" panose="020F0502020204030204" pitchFamily="34" charset="0"/>
                <a:cs typeface="Calibri" panose="020F0502020204030204" pitchFamily="34" charset="0"/>
              </a:rPr>
              <a:t>resources</a:t>
            </a:r>
            <a:r>
              <a:rPr lang="en-US" altLang="zh-CN" sz="3200" dirty="0">
                <a:latin typeface="Calibri" panose="020F0502020204030204" pitchFamily="34" charset="0"/>
                <a:cs typeface="Calibri" panose="020F0502020204030204" pitchFamily="34" charset="0"/>
              </a:rPr>
              <a:t>, especially for </a:t>
            </a:r>
            <a:r>
              <a:rPr lang="en-US" altLang="zh-CN" sz="3200" b="1" dirty="0">
                <a:latin typeface="Calibri" panose="020F0502020204030204" pitchFamily="34" charset="0"/>
                <a:cs typeface="Calibri" panose="020F0502020204030204" pitchFamily="34" charset="0"/>
              </a:rPr>
              <a:t>append-only</a:t>
            </a:r>
            <a:r>
              <a:rPr lang="en-US" altLang="zh-CN" sz="3200" dirty="0">
                <a:latin typeface="Calibri" panose="020F0502020204030204" pitchFamily="34" charset="0"/>
                <a:cs typeface="Calibri" panose="020F0502020204030204" pitchFamily="34" charset="0"/>
              </a:rPr>
              <a:t> attributes.</a:t>
            </a:r>
          </a:p>
          <a:p>
            <a:pPr marL="457200" indent="-457200">
              <a:buFont typeface="Arial" panose="020B0604020202020204" pitchFamily="34" charset="0"/>
              <a:buChar char="•"/>
            </a:pPr>
            <a:endParaRPr lang="en-US" altLang="zh-CN" sz="3200" dirty="0">
              <a:latin typeface="Calibri" panose="020F0502020204030204" pitchFamily="34" charset="0"/>
              <a:cs typeface="Calibri" panose="020F0502020204030204" pitchFamily="34" charset="0"/>
            </a:endParaRPr>
          </a:p>
        </p:txBody>
      </p:sp>
      <p:pic>
        <p:nvPicPr>
          <p:cNvPr id="4" name="图片 3">
            <a:extLst>
              <a:ext uri="{FF2B5EF4-FFF2-40B4-BE49-F238E27FC236}">
                <a16:creationId xmlns:a16="http://schemas.microsoft.com/office/drawing/2014/main" id="{46AB67D4-4D3A-4AC8-9146-7C3A4C1B6A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22615" y="1380707"/>
            <a:ext cx="4430887" cy="5082489"/>
          </a:xfrm>
          <a:prstGeom prst="rect">
            <a:avLst/>
          </a:prstGeom>
        </p:spPr>
      </p:pic>
    </p:spTree>
    <p:extLst>
      <p:ext uri="{BB962C8B-B14F-4D97-AF65-F5344CB8AC3E}">
        <p14:creationId xmlns:p14="http://schemas.microsoft.com/office/powerpoint/2010/main" val="2746155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Optimizations: Row-Split</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5" name="文本框 14">
            <a:extLst>
              <a:ext uri="{FF2B5EF4-FFF2-40B4-BE49-F238E27FC236}">
                <a16:creationId xmlns:a16="http://schemas.microsoft.com/office/drawing/2014/main" id="{A648F968-7649-4707-BF1D-310621918C35}"/>
              </a:ext>
            </a:extLst>
          </p:cNvPr>
          <p:cNvSpPr txBox="1"/>
          <p:nvPr/>
        </p:nvSpPr>
        <p:spPr>
          <a:xfrm>
            <a:off x="277376" y="1240237"/>
            <a:ext cx="7336099" cy="830997"/>
          </a:xfrm>
          <a:prstGeom prst="rect">
            <a:avLst/>
          </a:prstGeom>
          <a:noFill/>
        </p:spPr>
        <p:txBody>
          <a:bodyPr wrap="square" rtlCol="0">
            <a:spAutoFit/>
          </a:bodyPr>
          <a:lstStyle/>
          <a:p>
            <a:pPr marL="742950" lvl="1" indent="-285750">
              <a:buFont typeface="Arial" panose="020B0604020202020204" pitchFamily="34" charset="0"/>
              <a:buChar char="•"/>
            </a:pPr>
            <a:endParaRPr lang="en-US" altLang="zh-CN" sz="4800" dirty="0">
              <a:latin typeface="Calibri" panose="020F0502020204030204" pitchFamily="34" charset="0"/>
              <a:cs typeface="Calibri" panose="020F0502020204030204" pitchFamily="34" charset="0"/>
            </a:endParaRPr>
          </a:p>
        </p:txBody>
      </p:sp>
      <p:sp>
        <p:nvSpPr>
          <p:cNvPr id="16" name="文本框 15">
            <a:extLst>
              <a:ext uri="{FF2B5EF4-FFF2-40B4-BE49-F238E27FC236}">
                <a16:creationId xmlns:a16="http://schemas.microsoft.com/office/drawing/2014/main" id="{9D3F54ED-BA9B-4279-BCCE-E9CAD6582C81}"/>
              </a:ext>
            </a:extLst>
          </p:cNvPr>
          <p:cNvSpPr txBox="1"/>
          <p:nvPr/>
        </p:nvSpPr>
        <p:spPr>
          <a:xfrm>
            <a:off x="277376" y="1208708"/>
            <a:ext cx="7890851" cy="584775"/>
          </a:xfrm>
          <a:prstGeom prst="rect">
            <a:avLst/>
          </a:prstGeom>
          <a:noFill/>
        </p:spPr>
        <p:txBody>
          <a:bodyPr wrap="square" rtlCol="0">
            <a:spAutoFit/>
          </a:bodyPr>
          <a:lstStyle/>
          <a:p>
            <a:r>
              <a:rPr lang="en-US" altLang="zh-CN" sz="3200" b="1" dirty="0">
                <a:solidFill>
                  <a:srgbClr val="C00000"/>
                </a:solidFill>
                <a:latin typeface="Calibri" panose="020F0502020204030204" pitchFamily="34" charset="0"/>
                <a:cs typeface="Calibri" panose="020F0502020204030204" pitchFamily="34" charset="0"/>
              </a:rPr>
              <a:t>Split a column into several pages (unit of Cow)</a:t>
            </a:r>
          </a:p>
        </p:txBody>
      </p:sp>
      <p:sp>
        <p:nvSpPr>
          <p:cNvPr id="11" name="文本框 10">
            <a:extLst>
              <a:ext uri="{FF2B5EF4-FFF2-40B4-BE49-F238E27FC236}">
                <a16:creationId xmlns:a16="http://schemas.microsoft.com/office/drawing/2014/main" id="{95108369-9CEF-4C80-A3AC-C17DABFC5434}"/>
              </a:ext>
            </a:extLst>
          </p:cNvPr>
          <p:cNvSpPr txBox="1"/>
          <p:nvPr/>
        </p:nvSpPr>
        <p:spPr>
          <a:xfrm>
            <a:off x="0" y="2202042"/>
            <a:ext cx="7890851" cy="4401205"/>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Features : </a:t>
            </a:r>
            <a:r>
              <a:rPr lang="en-US" altLang="zh-CN" sz="2800" dirty="0" err="1">
                <a:latin typeface="Calibri" panose="020F0502020204030204" pitchFamily="34" charset="0"/>
                <a:cs typeface="Calibri" panose="020F0502020204030204" pitchFamily="34" charset="0"/>
              </a:rPr>
              <a:t>txs</a:t>
            </a:r>
            <a:r>
              <a:rPr lang="en-US" altLang="zh-CN" sz="2800" dirty="0">
                <a:latin typeface="Calibri" panose="020F0502020204030204" pitchFamily="34" charset="0"/>
                <a:cs typeface="Calibri" panose="020F0502020204030204" pitchFamily="34" charset="0"/>
              </a:rPr>
              <a:t> may focus on updating tuples in a </a:t>
            </a:r>
            <a:r>
              <a:rPr lang="en-US" altLang="zh-CN" sz="2800" b="1" dirty="0">
                <a:latin typeface="Calibri" panose="020F0502020204030204" pitchFamily="34" charset="0"/>
                <a:cs typeface="Calibri" panose="020F0502020204030204" pitchFamily="34" charset="0"/>
              </a:rPr>
              <a:t>small scope </a:t>
            </a:r>
            <a:r>
              <a:rPr lang="en-US" altLang="zh-CN" sz="2800" dirty="0">
                <a:latin typeface="Calibri" panose="020F0502020204030204" pitchFamily="34" charset="0"/>
                <a:cs typeface="Calibri" panose="020F0502020204030204" pitchFamily="34" charset="0"/>
              </a:rPr>
              <a:t>for a while.</a:t>
            </a:r>
          </a:p>
          <a:p>
            <a:pPr marL="457200" indent="-457200">
              <a:buFont typeface="Arial" panose="020B0604020202020204" pitchFamily="34" charset="0"/>
              <a:buChar char="•"/>
            </a:pPr>
            <a:endParaRPr lang="en-US" altLang="zh-CN"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VEGITO first splits values into </a:t>
            </a:r>
            <a:r>
              <a:rPr lang="en-US" altLang="zh-CN" sz="2800" b="1" dirty="0">
                <a:latin typeface="Calibri" panose="020F0502020204030204" pitchFamily="34" charset="0"/>
                <a:cs typeface="Calibri" panose="020F0502020204030204" pitchFamily="34" charset="0"/>
              </a:rPr>
              <a:t>multiple pages</a:t>
            </a:r>
            <a:r>
              <a:rPr lang="en-US" altLang="zh-CN" sz="2800" dirty="0">
                <a:latin typeface="Calibri" panose="020F0502020204030204" pitchFamily="34" charset="0"/>
                <a:cs typeface="Calibri" panose="020F0502020204030204" pitchFamily="34" charset="0"/>
              </a:rPr>
              <a:t>, and each page enables a </a:t>
            </a:r>
            <a:r>
              <a:rPr lang="en-US" altLang="zh-CN" sz="2800" b="1" dirty="0">
                <a:latin typeface="Calibri" panose="020F0502020204030204" pitchFamily="34" charset="0"/>
                <a:cs typeface="Calibri" panose="020F0502020204030204" pitchFamily="34" charset="0"/>
              </a:rPr>
              <a:t>copy-on-write</a:t>
            </a:r>
            <a:r>
              <a:rPr lang="en-US" altLang="zh-CN" sz="2800" dirty="0">
                <a:latin typeface="Calibri" panose="020F0502020204030204" pitchFamily="34" charset="0"/>
                <a:cs typeface="Calibri" panose="020F0502020204030204" pitchFamily="34" charset="0"/>
              </a:rPr>
              <a:t> mechanism independently to implement fine-grained on-demand data copying.</a:t>
            </a:r>
          </a:p>
          <a:p>
            <a:pPr marL="457200" indent="-457200">
              <a:buFont typeface="Arial" panose="020B0604020202020204" pitchFamily="34" charset="0"/>
              <a:buChar char="•"/>
            </a:pPr>
            <a:endParaRPr lang="en-US" altLang="zh-CN"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b="1" dirty="0">
                <a:latin typeface="Calibri" panose="020F0502020204030204" pitchFamily="34" charset="0"/>
                <a:cs typeface="Calibri" panose="020F0502020204030204" pitchFamily="34" charset="0"/>
              </a:rPr>
              <a:t>4KB page size </a:t>
            </a:r>
            <a:r>
              <a:rPr lang="en-US" altLang="zh-CN" sz="2800" dirty="0">
                <a:latin typeface="Calibri" panose="020F0502020204030204" pitchFamily="34" charset="0"/>
                <a:cs typeface="Calibri" panose="020F0502020204030204" pitchFamily="34" charset="0"/>
              </a:rPr>
              <a:t>is enough to exploit the cache locality.</a:t>
            </a:r>
          </a:p>
        </p:txBody>
      </p:sp>
      <p:pic>
        <p:nvPicPr>
          <p:cNvPr id="4" name="图片 3">
            <a:extLst>
              <a:ext uri="{FF2B5EF4-FFF2-40B4-BE49-F238E27FC236}">
                <a16:creationId xmlns:a16="http://schemas.microsoft.com/office/drawing/2014/main" id="{C92A0FBF-6511-4477-8298-6FC4B4D54B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46483" y="2008746"/>
            <a:ext cx="4445517" cy="4351680"/>
          </a:xfrm>
          <a:prstGeom prst="rect">
            <a:avLst/>
          </a:prstGeom>
        </p:spPr>
      </p:pic>
    </p:spTree>
    <p:extLst>
      <p:ext uri="{BB962C8B-B14F-4D97-AF65-F5344CB8AC3E}">
        <p14:creationId xmlns:p14="http://schemas.microsoft.com/office/powerpoint/2010/main" val="145049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Optimizations: Column merge</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5" name="文本框 14">
            <a:extLst>
              <a:ext uri="{FF2B5EF4-FFF2-40B4-BE49-F238E27FC236}">
                <a16:creationId xmlns:a16="http://schemas.microsoft.com/office/drawing/2014/main" id="{A648F968-7649-4707-BF1D-310621918C35}"/>
              </a:ext>
            </a:extLst>
          </p:cNvPr>
          <p:cNvSpPr txBox="1"/>
          <p:nvPr/>
        </p:nvSpPr>
        <p:spPr>
          <a:xfrm>
            <a:off x="277376" y="1240237"/>
            <a:ext cx="7336099" cy="830997"/>
          </a:xfrm>
          <a:prstGeom prst="rect">
            <a:avLst/>
          </a:prstGeom>
          <a:noFill/>
        </p:spPr>
        <p:txBody>
          <a:bodyPr wrap="square" rtlCol="0">
            <a:spAutoFit/>
          </a:bodyPr>
          <a:lstStyle/>
          <a:p>
            <a:pPr marL="742950" lvl="1" indent="-285750">
              <a:buFont typeface="Arial" panose="020B0604020202020204" pitchFamily="34" charset="0"/>
              <a:buChar char="•"/>
            </a:pPr>
            <a:endParaRPr lang="en-US" altLang="zh-CN" sz="4800" dirty="0">
              <a:latin typeface="Calibri" panose="020F0502020204030204" pitchFamily="34" charset="0"/>
              <a:cs typeface="Calibri" panose="020F0502020204030204" pitchFamily="34" charset="0"/>
            </a:endParaRPr>
          </a:p>
        </p:txBody>
      </p:sp>
      <p:sp>
        <p:nvSpPr>
          <p:cNvPr id="16" name="文本框 15">
            <a:extLst>
              <a:ext uri="{FF2B5EF4-FFF2-40B4-BE49-F238E27FC236}">
                <a16:creationId xmlns:a16="http://schemas.microsoft.com/office/drawing/2014/main" id="{9D3F54ED-BA9B-4279-BCCE-E9CAD6582C81}"/>
              </a:ext>
            </a:extLst>
          </p:cNvPr>
          <p:cNvSpPr txBox="1"/>
          <p:nvPr/>
        </p:nvSpPr>
        <p:spPr>
          <a:xfrm>
            <a:off x="277376" y="1208708"/>
            <a:ext cx="7890851" cy="584775"/>
          </a:xfrm>
          <a:prstGeom prst="rect">
            <a:avLst/>
          </a:prstGeom>
          <a:noFill/>
        </p:spPr>
        <p:txBody>
          <a:bodyPr wrap="square" rtlCol="0">
            <a:spAutoFit/>
          </a:bodyPr>
          <a:lstStyle/>
          <a:p>
            <a:r>
              <a:rPr lang="en-US" altLang="zh-CN" sz="3200" b="1" dirty="0">
                <a:solidFill>
                  <a:srgbClr val="C00000"/>
                </a:solidFill>
                <a:latin typeface="Calibri" panose="020F0502020204030204" pitchFamily="34" charset="0"/>
                <a:cs typeface="Calibri" panose="020F0502020204030204" pitchFamily="34" charset="0"/>
              </a:rPr>
              <a:t>Merge high-related columns </a:t>
            </a:r>
            <a:r>
              <a:rPr lang="en-US" altLang="zh-CN" sz="3200" b="1" dirty="0">
                <a:latin typeface="Calibri" panose="020F0502020204030204" pitchFamily="34" charset="0"/>
                <a:cs typeface="Calibri" panose="020F0502020204030204" pitchFamily="34" charset="0"/>
              </a:rPr>
              <a:t>together</a:t>
            </a:r>
          </a:p>
        </p:txBody>
      </p:sp>
      <p:sp>
        <p:nvSpPr>
          <p:cNvPr id="11" name="文本框 10">
            <a:extLst>
              <a:ext uri="{FF2B5EF4-FFF2-40B4-BE49-F238E27FC236}">
                <a16:creationId xmlns:a16="http://schemas.microsoft.com/office/drawing/2014/main" id="{95108369-9CEF-4C80-A3AC-C17DABFC5434}"/>
              </a:ext>
            </a:extLst>
          </p:cNvPr>
          <p:cNvSpPr txBox="1"/>
          <p:nvPr/>
        </p:nvSpPr>
        <p:spPr>
          <a:xfrm>
            <a:off x="140357" y="1852680"/>
            <a:ext cx="7721959" cy="4832092"/>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Features : A certain type of </a:t>
            </a:r>
            <a:r>
              <a:rPr lang="en-US" altLang="zh-CN" sz="2800" dirty="0" err="1">
                <a:latin typeface="Calibri" panose="020F0502020204030204" pitchFamily="34" charset="0"/>
                <a:cs typeface="Calibri" panose="020F0502020204030204" pitchFamily="34" charset="0"/>
              </a:rPr>
              <a:t>txs</a:t>
            </a:r>
            <a:r>
              <a:rPr lang="en-US" altLang="zh-CN" sz="2800" dirty="0">
                <a:latin typeface="Calibri" panose="020F0502020204030204" pitchFamily="34" charset="0"/>
                <a:cs typeface="Calibri" panose="020F0502020204030204" pitchFamily="34" charset="0"/>
              </a:rPr>
              <a:t> usually update a </a:t>
            </a:r>
            <a:r>
              <a:rPr lang="en-US" altLang="zh-CN" sz="2800" b="1" dirty="0">
                <a:latin typeface="Calibri" panose="020F0502020204030204" pitchFamily="34" charset="0"/>
                <a:cs typeface="Calibri" panose="020F0502020204030204" pitchFamily="34" charset="0"/>
              </a:rPr>
              <a:t>fixed set of attributes </a:t>
            </a:r>
            <a:r>
              <a:rPr lang="en-US" altLang="zh-CN" sz="2800" dirty="0">
                <a:latin typeface="Calibri" panose="020F0502020204030204" pitchFamily="34" charset="0"/>
                <a:cs typeface="Calibri" panose="020F0502020204030204" pitchFamily="34" charset="0"/>
              </a:rPr>
              <a:t>at a time.</a:t>
            </a:r>
          </a:p>
          <a:p>
            <a:pPr marL="457200" indent="-457200">
              <a:buFont typeface="Arial" panose="020B0604020202020204" pitchFamily="34" charset="0"/>
              <a:buChar char="•"/>
            </a:pPr>
            <a:endParaRPr lang="en-US" altLang="zh-CN"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VEGITO </a:t>
            </a:r>
            <a:r>
              <a:rPr lang="en-US" altLang="zh-CN" sz="2800" b="1" dirty="0">
                <a:latin typeface="Calibri" panose="020F0502020204030204" pitchFamily="34" charset="0"/>
                <a:cs typeface="Calibri" panose="020F0502020204030204" pitchFamily="34" charset="0"/>
              </a:rPr>
              <a:t>will merge related attributes for the same tuple into a single page</a:t>
            </a:r>
          </a:p>
          <a:p>
            <a:pPr marL="457200" indent="-457200">
              <a:buFont typeface="Arial" panose="020B0604020202020204" pitchFamily="34" charset="0"/>
              <a:buChar char="•"/>
            </a:pPr>
            <a:endParaRPr lang="en-US" altLang="zh-CN"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“We collect the statistics on the column family to decide how to merge columns with conflicting requirements” (</a:t>
            </a:r>
            <a:r>
              <a:rPr lang="en-US" altLang="zh-CN" sz="2800" b="1" dirty="0">
                <a:latin typeface="Calibri" panose="020F0502020204030204" pitchFamily="34" charset="0"/>
                <a:cs typeface="Calibri" panose="020F0502020204030204" pitchFamily="34" charset="0"/>
              </a:rPr>
              <a:t>automatically</a:t>
            </a:r>
            <a:r>
              <a:rPr lang="en-US" altLang="zh-CN" sz="2800" dirty="0">
                <a:latin typeface="Calibri" panose="020F0502020204030204" pitchFamily="34" charset="0"/>
                <a:cs typeface="Calibri" panose="020F0502020204030204" pitchFamily="34" charset="0"/>
              </a:rPr>
              <a:t> discover correlations from </a:t>
            </a:r>
            <a:r>
              <a:rPr lang="en-US" altLang="zh-CN" sz="2800" dirty="0" err="1">
                <a:latin typeface="Calibri" panose="020F0502020204030204" pitchFamily="34" charset="0"/>
                <a:cs typeface="Calibri" panose="020F0502020204030204" pitchFamily="34" charset="0"/>
              </a:rPr>
              <a:t>tx</a:t>
            </a:r>
            <a:r>
              <a:rPr lang="en-US" altLang="zh-CN" sz="2800" dirty="0">
                <a:latin typeface="Calibri" panose="020F0502020204030204" pitchFamily="34" charset="0"/>
                <a:cs typeface="Calibri" panose="020F0502020204030204" pitchFamily="34" charset="0"/>
              </a:rPr>
              <a:t> logs)</a:t>
            </a:r>
          </a:p>
          <a:p>
            <a:pPr marL="457200" indent="-457200">
              <a:buFont typeface="Arial" panose="020B0604020202020204" pitchFamily="34" charset="0"/>
              <a:buChar char="•"/>
            </a:pPr>
            <a:endParaRPr lang="en-US" altLang="zh-CN" sz="2800" dirty="0">
              <a:latin typeface="Calibri" panose="020F0502020204030204" pitchFamily="34" charset="0"/>
              <a:cs typeface="Calibri" panose="020F0502020204030204" pitchFamily="34" charset="0"/>
            </a:endParaRPr>
          </a:p>
        </p:txBody>
      </p:sp>
      <p:pic>
        <p:nvPicPr>
          <p:cNvPr id="12" name="图片 11">
            <a:extLst>
              <a:ext uri="{FF2B5EF4-FFF2-40B4-BE49-F238E27FC236}">
                <a16:creationId xmlns:a16="http://schemas.microsoft.com/office/drawing/2014/main" id="{0424E390-36CB-4F05-8D93-76EE884A46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62316" y="1485981"/>
            <a:ext cx="4329684" cy="5125483"/>
          </a:xfrm>
          <a:prstGeom prst="rect">
            <a:avLst/>
          </a:prstGeom>
        </p:spPr>
      </p:pic>
    </p:spTree>
    <p:extLst>
      <p:ext uri="{BB962C8B-B14F-4D97-AF65-F5344CB8AC3E}">
        <p14:creationId xmlns:p14="http://schemas.microsoft.com/office/powerpoint/2010/main" val="3398553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Challenge#3</a:t>
            </a:r>
            <a:r>
              <a:rPr lang="zh-CN" altLang="en-US" sz="4000" b="1" dirty="0">
                <a:latin typeface="Calibri" panose="020F0502020204030204" pitchFamily="34" charset="0"/>
                <a:cs typeface="Calibri" panose="020F0502020204030204" pitchFamily="34" charset="0"/>
              </a:rPr>
              <a:t>：</a:t>
            </a:r>
            <a:r>
              <a:rPr lang="en-US" altLang="zh-CN" sz="4000" b="1" dirty="0">
                <a:latin typeface="Calibri" panose="020F0502020204030204" pitchFamily="34" charset="0"/>
                <a:cs typeface="Calibri" panose="020F0502020204030204" pitchFamily="34" charset="0"/>
              </a:rPr>
              <a:t>Tree-based index</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pic>
        <p:nvPicPr>
          <p:cNvPr id="5" name="图片 4">
            <a:extLst>
              <a:ext uri="{FF2B5EF4-FFF2-40B4-BE49-F238E27FC236}">
                <a16:creationId xmlns:a16="http://schemas.microsoft.com/office/drawing/2014/main" id="{5225B03B-F97F-4BCD-81B2-C7A2C7D8D4F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55161" y="1836363"/>
            <a:ext cx="5136839" cy="3728351"/>
          </a:xfrm>
          <a:prstGeom prst="rect">
            <a:avLst/>
          </a:prstGeom>
        </p:spPr>
      </p:pic>
      <p:sp>
        <p:nvSpPr>
          <p:cNvPr id="11" name="文本框 10">
            <a:extLst>
              <a:ext uri="{FF2B5EF4-FFF2-40B4-BE49-F238E27FC236}">
                <a16:creationId xmlns:a16="http://schemas.microsoft.com/office/drawing/2014/main" id="{3A7FA476-F70C-4424-83B6-00F5D1CB1DF1}"/>
              </a:ext>
            </a:extLst>
          </p:cNvPr>
          <p:cNvSpPr txBox="1"/>
          <p:nvPr/>
        </p:nvSpPr>
        <p:spPr>
          <a:xfrm>
            <a:off x="359672" y="1804834"/>
            <a:ext cx="7890851" cy="3539430"/>
          </a:xfrm>
          <a:prstGeom prst="rect">
            <a:avLst/>
          </a:prstGeom>
          <a:noFill/>
        </p:spPr>
        <p:txBody>
          <a:bodyPr wrap="square" rtlCol="0">
            <a:spAutoFit/>
          </a:bodyPr>
          <a:lstStyle/>
          <a:p>
            <a:r>
              <a:rPr lang="en-US" altLang="zh-CN" sz="3600" b="1" dirty="0">
                <a:latin typeface="Calibri" panose="020F0502020204030204" pitchFamily="34" charset="0"/>
                <a:cs typeface="Calibri" panose="020F0502020204030204" pitchFamily="34" charset="0"/>
              </a:rPr>
              <a:t>Interference from heavy inserts</a:t>
            </a:r>
          </a:p>
          <a:p>
            <a:endParaRPr lang="en-US" altLang="zh-CN" sz="3200" b="1" dirty="0">
              <a:latin typeface="Calibri" panose="020F0502020204030204" pitchFamily="34" charset="0"/>
              <a:cs typeface="Calibri" panose="020F0502020204030204" pitchFamily="34" charset="0"/>
            </a:endParaRPr>
          </a:p>
          <a:p>
            <a:r>
              <a:rPr lang="en-US" altLang="zh-CN" sz="3200" b="1" dirty="0">
                <a:latin typeface="Calibri" panose="020F0502020204030204" pitchFamily="34" charset="0"/>
                <a:cs typeface="Calibri" panose="020F0502020204030204" pitchFamily="34" charset="0"/>
              </a:rPr>
              <a:t>Write-optimized tree index</a:t>
            </a:r>
          </a:p>
          <a:p>
            <a:pPr marL="457200" indent="-457200">
              <a:buFont typeface="Wingdings" panose="05000000000000000000" pitchFamily="2" charset="2"/>
              <a:buChar char="Ø"/>
            </a:pPr>
            <a:r>
              <a:rPr lang="en-US" altLang="zh-CN" sz="2800" dirty="0">
                <a:latin typeface="Calibri" panose="020F0502020204030204" pitchFamily="34" charset="0"/>
                <a:cs typeface="Calibri" panose="020F0502020204030204" pitchFamily="34" charset="0"/>
              </a:rPr>
              <a:t>At the expense of read performance</a:t>
            </a:r>
          </a:p>
          <a:p>
            <a:pPr marL="457200" indent="-457200">
              <a:buFont typeface="Wingdings" panose="05000000000000000000" pitchFamily="2" charset="2"/>
              <a:buChar char="Ø"/>
            </a:pPr>
            <a:endParaRPr lang="en-US" altLang="zh-CN" sz="3200" b="1" dirty="0">
              <a:latin typeface="Calibri" panose="020F0502020204030204" pitchFamily="34" charset="0"/>
              <a:cs typeface="Calibri" panose="020F0502020204030204" pitchFamily="34" charset="0"/>
            </a:endParaRPr>
          </a:p>
          <a:p>
            <a:r>
              <a:rPr lang="en-US" altLang="zh-CN" sz="3200" b="1" dirty="0">
                <a:latin typeface="Calibri" panose="020F0502020204030204" pitchFamily="34" charset="0"/>
                <a:cs typeface="Calibri" panose="020F0502020204030204" pitchFamily="34" charset="0"/>
              </a:rPr>
              <a:t>Read-optimized tree index</a:t>
            </a:r>
          </a:p>
          <a:p>
            <a:pPr marL="457200" indent="-457200">
              <a:buFont typeface="Wingdings" panose="05000000000000000000" pitchFamily="2" charset="2"/>
              <a:buChar char="Ø"/>
            </a:pPr>
            <a:r>
              <a:rPr lang="en-US" altLang="zh-CN" sz="2800" dirty="0">
                <a:latin typeface="Calibri" panose="020F0502020204030204" pitchFamily="34" charset="0"/>
                <a:cs typeface="Calibri" panose="020F0502020204030204" pitchFamily="34" charset="0"/>
              </a:rPr>
              <a:t>Write performance is limited</a:t>
            </a:r>
          </a:p>
        </p:txBody>
      </p:sp>
    </p:spTree>
    <p:extLst>
      <p:ext uri="{BB962C8B-B14F-4D97-AF65-F5344CB8AC3E}">
        <p14:creationId xmlns:p14="http://schemas.microsoft.com/office/powerpoint/2010/main" val="823249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Traditional Approach</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2" name="矩形 1">
            <a:extLst>
              <a:ext uri="{FF2B5EF4-FFF2-40B4-BE49-F238E27FC236}">
                <a16:creationId xmlns:a16="http://schemas.microsoft.com/office/drawing/2014/main" id="{D708B38D-509C-46AD-9377-22A50D3BF019}"/>
              </a:ext>
            </a:extLst>
          </p:cNvPr>
          <p:cNvSpPr/>
          <p:nvPr/>
        </p:nvSpPr>
        <p:spPr>
          <a:xfrm>
            <a:off x="64264" y="1240237"/>
            <a:ext cx="7001257" cy="4832092"/>
          </a:xfrm>
          <a:prstGeom prst="rect">
            <a:avLst/>
          </a:prstGeom>
        </p:spPr>
        <p:txBody>
          <a:bodyPr wrap="square">
            <a:spAutoFit/>
          </a:bodyPr>
          <a:lstStyle/>
          <a:p>
            <a:r>
              <a:rPr lang="en-US" altLang="zh-CN" sz="2800" dirty="0">
                <a:latin typeface="Calibri" panose="020F0502020204030204" pitchFamily="34" charset="0"/>
                <a:cs typeface="Calibri" panose="020F0502020204030204" pitchFamily="34" charset="0"/>
              </a:rPr>
              <a:t>The </a:t>
            </a:r>
            <a:r>
              <a:rPr lang="en-US" altLang="zh-CN" sz="2800" b="1" dirty="0">
                <a:solidFill>
                  <a:srgbClr val="C00000"/>
                </a:solidFill>
                <a:latin typeface="Calibri" panose="020F0502020204030204" pitchFamily="34" charset="0"/>
                <a:cs typeface="Calibri" panose="020F0502020204030204" pitchFamily="34" charset="0"/>
              </a:rPr>
              <a:t>Insert</a:t>
            </a:r>
            <a:r>
              <a:rPr lang="en-US" altLang="zh-CN" sz="2800" dirty="0">
                <a:latin typeface="Calibri" panose="020F0502020204030204" pitchFamily="34" charset="0"/>
                <a:cs typeface="Calibri" panose="020F0502020204030204" pitchFamily="34" charset="0"/>
              </a:rPr>
              <a:t> operation consists of three steps.</a:t>
            </a:r>
          </a:p>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Locate leaf node:</a:t>
            </a:r>
          </a:p>
          <a:p>
            <a:pPr marL="914400" lvl="1"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Search a leaf node to store the value by traversing from the root.</a:t>
            </a:r>
          </a:p>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Split/Insert leaf node</a:t>
            </a:r>
          </a:p>
          <a:p>
            <a:pPr marL="914400" lvl="1"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Split the leaf node if it is full, and then insert the value into the sorted leaf node.</a:t>
            </a:r>
          </a:p>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Split/Insert inner node.</a:t>
            </a:r>
          </a:p>
          <a:p>
            <a:pPr marL="914400" lvl="1" indent="-457200">
              <a:buFont typeface="Arial" panose="020B0604020202020204" pitchFamily="34" charset="0"/>
              <a:buChar char="•"/>
            </a:pPr>
            <a:r>
              <a:rPr lang="en-US" altLang="zh-CN" sz="2800" i="1" dirty="0">
                <a:latin typeface="Calibri" panose="020F0502020204030204" pitchFamily="34" charset="0"/>
                <a:cs typeface="Calibri" panose="020F0502020204030204" pitchFamily="34" charset="0"/>
              </a:rPr>
              <a:t>(Recursively</a:t>
            </a:r>
            <a:r>
              <a:rPr lang="en-US" altLang="zh-CN" sz="2800" dirty="0">
                <a:latin typeface="Calibri" panose="020F0502020204030204" pitchFamily="34" charset="0"/>
                <a:cs typeface="Calibri" panose="020F0502020204030204" pitchFamily="34" charset="0"/>
              </a:rPr>
              <a:t>) Split the upper level inner node if it is full, and then insert a value and a link into the sorted inner node.</a:t>
            </a:r>
            <a:endParaRPr lang="zh-CN" altLang="en-US" sz="2800" dirty="0">
              <a:latin typeface="Calibri" panose="020F0502020204030204" pitchFamily="34" charset="0"/>
              <a:cs typeface="Calibri" panose="020F0502020204030204" pitchFamily="34" charset="0"/>
            </a:endParaRPr>
          </a:p>
        </p:txBody>
      </p:sp>
      <p:sp>
        <p:nvSpPr>
          <p:cNvPr id="3" name="箭头: 右 2">
            <a:extLst>
              <a:ext uri="{FF2B5EF4-FFF2-40B4-BE49-F238E27FC236}">
                <a16:creationId xmlns:a16="http://schemas.microsoft.com/office/drawing/2014/main" id="{B3A6A725-042F-4E09-A77E-750688D8385F}"/>
              </a:ext>
            </a:extLst>
          </p:cNvPr>
          <p:cNvSpPr/>
          <p:nvPr/>
        </p:nvSpPr>
        <p:spPr>
          <a:xfrm>
            <a:off x="6911648" y="2606040"/>
            <a:ext cx="777240" cy="594360"/>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12" name="矩形 11">
            <a:extLst>
              <a:ext uri="{FF2B5EF4-FFF2-40B4-BE49-F238E27FC236}">
                <a16:creationId xmlns:a16="http://schemas.microsoft.com/office/drawing/2014/main" id="{2A34EFBF-228C-4622-95B4-6FBB14C6C304}"/>
              </a:ext>
            </a:extLst>
          </p:cNvPr>
          <p:cNvSpPr/>
          <p:nvPr/>
        </p:nvSpPr>
        <p:spPr>
          <a:xfrm>
            <a:off x="8101584" y="1757973"/>
            <a:ext cx="4026152" cy="3539430"/>
          </a:xfrm>
          <a:prstGeom prst="rect">
            <a:avLst/>
          </a:prstGeom>
        </p:spPr>
        <p:txBody>
          <a:bodyPr wrap="square">
            <a:spAutoFit/>
          </a:bodyPr>
          <a:lstStyle/>
          <a:p>
            <a:r>
              <a:rPr lang="en-US" altLang="zh-CN" sz="3200" dirty="0">
                <a:latin typeface="Calibri" panose="020F0502020204030204" pitchFamily="34" charset="0"/>
                <a:cs typeface="Calibri" panose="020F0502020204030204" pitchFamily="34" charset="0"/>
              </a:rPr>
              <a:t>Throughput of insert operation drops with the increase of threads due to the second step may </a:t>
            </a:r>
            <a:r>
              <a:rPr lang="en-US" altLang="zh-CN" sz="3200" b="1" dirty="0">
                <a:latin typeface="Calibri" panose="020F0502020204030204" pitchFamily="34" charset="0"/>
                <a:cs typeface="Calibri" panose="020F0502020204030204" pitchFamily="34" charset="0"/>
              </a:rPr>
              <a:t>block other concurrent insert operations (lock)</a:t>
            </a:r>
            <a:endParaRPr lang="zh-CN" altLang="en-US" sz="3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1129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Traditional Approach</a:t>
            </a:r>
          </a:p>
        </p:txBody>
      </p:sp>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pic>
        <p:nvPicPr>
          <p:cNvPr id="5" name="图片 4">
            <a:extLst>
              <a:ext uri="{FF2B5EF4-FFF2-40B4-BE49-F238E27FC236}">
                <a16:creationId xmlns:a16="http://schemas.microsoft.com/office/drawing/2014/main" id="{AE979A02-0DC3-4658-9ACF-E0548B5255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329" y="1271766"/>
            <a:ext cx="7091189" cy="5348187"/>
          </a:xfrm>
          <a:prstGeom prst="rect">
            <a:avLst/>
          </a:prstGeom>
        </p:spPr>
      </p:pic>
      <p:pic>
        <p:nvPicPr>
          <p:cNvPr id="13" name="图片 12">
            <a:extLst>
              <a:ext uri="{FF2B5EF4-FFF2-40B4-BE49-F238E27FC236}">
                <a16:creationId xmlns:a16="http://schemas.microsoft.com/office/drawing/2014/main" id="{CCEC78E6-F107-4048-8341-C8F6313AA7BC}"/>
              </a:ext>
            </a:extLst>
          </p:cNvPr>
          <p:cNvPicPr>
            <a:picLocks noChangeAspect="1"/>
          </p:cNvPicPr>
          <p:nvPr/>
        </p:nvPicPr>
        <p:blipFill>
          <a:blip r:embed="rId5" cstate="print">
            <a:extLst>
              <a:ext uri="{BEBA8EAE-BF5A-486C-A8C5-ECC9F3942E4B}">
                <a14:imgProps xmlns:a14="http://schemas.microsoft.com/office/drawing/2010/main">
                  <a14:imgLayer r:embed="rId6">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sp>
        <p:nvSpPr>
          <p:cNvPr id="15" name="矩形 14">
            <a:extLst>
              <a:ext uri="{FF2B5EF4-FFF2-40B4-BE49-F238E27FC236}">
                <a16:creationId xmlns:a16="http://schemas.microsoft.com/office/drawing/2014/main" id="{1C016DBB-5A06-4AC1-ACF6-F0754E18A93E}"/>
              </a:ext>
            </a:extLst>
          </p:cNvPr>
          <p:cNvSpPr/>
          <p:nvPr/>
        </p:nvSpPr>
        <p:spPr>
          <a:xfrm>
            <a:off x="7426285" y="2055160"/>
            <a:ext cx="4499386" cy="2492990"/>
          </a:xfrm>
          <a:prstGeom prst="rect">
            <a:avLst/>
          </a:prstGeom>
        </p:spPr>
        <p:txBody>
          <a:bodyPr wrap="square">
            <a:spAutoFit/>
          </a:bodyPr>
          <a:lstStyle/>
          <a:p>
            <a:pPr marL="457200" indent="-457200">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Leaf nodes</a:t>
            </a:r>
          </a:p>
          <a:p>
            <a:pPr marL="914400" lvl="1" indent="-457200">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The sorted value</a:t>
            </a:r>
          </a:p>
          <a:p>
            <a:pPr marL="914400" lvl="1" indent="-457200">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A link to the row ID</a:t>
            </a:r>
          </a:p>
          <a:p>
            <a:pPr marL="914400" lvl="1" indent="-457200">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Its start/end epochs</a:t>
            </a:r>
          </a:p>
          <a:p>
            <a:pPr lvl="1"/>
            <a:r>
              <a:rPr lang="en-US" altLang="zh-CN" sz="2800" dirty="0">
                <a:solidFill>
                  <a:srgbClr val="C00000"/>
                </a:solidFill>
                <a:latin typeface="Calibri" panose="020F0502020204030204" pitchFamily="34" charset="0"/>
                <a:cs typeface="Calibri" panose="020F0502020204030204" pitchFamily="34" charset="0"/>
              </a:rPr>
              <a:t>(end epoch used to delete)</a:t>
            </a:r>
            <a:endParaRPr lang="zh-CN" altLang="en-US" sz="2800"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9354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Background</a:t>
            </a:r>
            <a:endParaRPr lang="zh-CN" altLang="en-US" sz="4000" b="1" dirty="0">
              <a:latin typeface="Calibri" panose="020F0502020204030204" pitchFamily="34" charset="0"/>
              <a:cs typeface="Calibri" panose="020F0502020204030204" pitchFamily="34" charset="0"/>
            </a:endParaRP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1" name="文本框 10">
            <a:extLst>
              <a:ext uri="{FF2B5EF4-FFF2-40B4-BE49-F238E27FC236}">
                <a16:creationId xmlns:a16="http://schemas.microsoft.com/office/drawing/2014/main" id="{97A807AF-76E3-4608-87A4-46E6DD5B135C}"/>
              </a:ext>
            </a:extLst>
          </p:cNvPr>
          <p:cNvSpPr txBox="1"/>
          <p:nvPr/>
        </p:nvSpPr>
        <p:spPr>
          <a:xfrm>
            <a:off x="151611" y="1271766"/>
            <a:ext cx="9648496" cy="707886"/>
          </a:xfrm>
          <a:prstGeom prst="rect">
            <a:avLst/>
          </a:prstGeom>
          <a:noFill/>
        </p:spPr>
        <p:txBody>
          <a:bodyPr wrap="square" rtlCol="0">
            <a:spAutoFit/>
          </a:bodyPr>
          <a:lstStyle/>
          <a:p>
            <a:r>
              <a:rPr lang="en-US" altLang="zh-CN" sz="4000" b="1" dirty="0">
                <a:solidFill>
                  <a:srgbClr val="C00000"/>
                </a:solidFill>
                <a:latin typeface="Calibri" panose="020F0502020204030204" pitchFamily="34" charset="0"/>
                <a:cs typeface="Calibri" panose="020F0502020204030204" pitchFamily="34" charset="0"/>
              </a:rPr>
              <a:t>HTAP</a:t>
            </a:r>
            <a:r>
              <a:rPr lang="zh-CN" altLang="en-US" sz="4000" b="1" dirty="0">
                <a:solidFill>
                  <a:srgbClr val="C00000"/>
                </a:solidFill>
                <a:latin typeface="Calibri" panose="020F0502020204030204" pitchFamily="34" charset="0"/>
                <a:cs typeface="Calibri" panose="020F0502020204030204" pitchFamily="34" charset="0"/>
              </a:rPr>
              <a:t>：</a:t>
            </a:r>
            <a:r>
              <a:rPr lang="en-US" altLang="zh-CN" sz="4000" b="1" dirty="0">
                <a:solidFill>
                  <a:srgbClr val="C00000"/>
                </a:solidFill>
                <a:latin typeface="Calibri" panose="020F0502020204030204" pitchFamily="34" charset="0"/>
                <a:cs typeface="Calibri" panose="020F0502020204030204" pitchFamily="34" charset="0"/>
              </a:rPr>
              <a:t>New type of workloads</a:t>
            </a:r>
            <a:endParaRPr lang="zh-CN" altLang="en-US" sz="4000" b="1" dirty="0">
              <a:solidFill>
                <a:srgbClr val="C00000"/>
              </a:solidFill>
              <a:latin typeface="Calibri" panose="020F050202020403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DA3CE938-14F8-4918-BA53-35B7D43C17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90559" y="1979652"/>
            <a:ext cx="9571428" cy="1361905"/>
          </a:xfrm>
          <a:prstGeom prst="rect">
            <a:avLst/>
          </a:prstGeom>
        </p:spPr>
      </p:pic>
      <p:sp>
        <p:nvSpPr>
          <p:cNvPr id="12" name="文本框 11">
            <a:extLst>
              <a:ext uri="{FF2B5EF4-FFF2-40B4-BE49-F238E27FC236}">
                <a16:creationId xmlns:a16="http://schemas.microsoft.com/office/drawing/2014/main" id="{CD07CF1D-E108-49C5-BDD3-38D2A2EADE35}"/>
              </a:ext>
            </a:extLst>
          </p:cNvPr>
          <p:cNvSpPr txBox="1"/>
          <p:nvPr/>
        </p:nvSpPr>
        <p:spPr>
          <a:xfrm>
            <a:off x="755422" y="3376655"/>
            <a:ext cx="1100810" cy="954107"/>
          </a:xfrm>
          <a:prstGeom prst="rect">
            <a:avLst/>
          </a:prstGeom>
          <a:noFill/>
        </p:spPr>
        <p:txBody>
          <a:bodyPr wrap="square" rtlCol="0">
            <a:spAutoFit/>
          </a:bodyPr>
          <a:lstStyle/>
          <a:p>
            <a:r>
              <a:rPr lang="en-US" altLang="zh-CN" sz="2800" b="1" dirty="0">
                <a:latin typeface="Calibri" panose="020F0502020204030204" pitchFamily="34" charset="0"/>
                <a:cs typeface="Calibri" panose="020F0502020204030204" pitchFamily="34" charset="0"/>
              </a:rPr>
              <a:t>OLTP</a:t>
            </a:r>
          </a:p>
          <a:p>
            <a:endParaRPr lang="en-US" altLang="zh-CN" sz="2800" dirty="0">
              <a:latin typeface="Calibri" panose="020F0502020204030204" pitchFamily="34" charset="0"/>
              <a:cs typeface="Calibri" panose="020F0502020204030204" pitchFamily="34" charset="0"/>
            </a:endParaRPr>
          </a:p>
        </p:txBody>
      </p:sp>
      <p:sp>
        <p:nvSpPr>
          <p:cNvPr id="13" name="文本框 12">
            <a:extLst>
              <a:ext uri="{FF2B5EF4-FFF2-40B4-BE49-F238E27FC236}">
                <a16:creationId xmlns:a16="http://schemas.microsoft.com/office/drawing/2014/main" id="{586181EC-7D7A-4EB3-9D08-4A2B881186D4}"/>
              </a:ext>
            </a:extLst>
          </p:cNvPr>
          <p:cNvSpPr txBox="1"/>
          <p:nvPr/>
        </p:nvSpPr>
        <p:spPr>
          <a:xfrm>
            <a:off x="6759982" y="3341557"/>
            <a:ext cx="5340578" cy="523220"/>
          </a:xfrm>
          <a:prstGeom prst="rect">
            <a:avLst/>
          </a:prstGeom>
          <a:noFill/>
        </p:spPr>
        <p:txBody>
          <a:bodyPr wrap="square" rtlCol="0">
            <a:spAutoFit/>
          </a:bodyPr>
          <a:lstStyle/>
          <a:p>
            <a:r>
              <a:rPr lang="en-US" altLang="zh-CN" sz="2800" b="1" dirty="0">
                <a:latin typeface="Calibri" panose="020F0502020204030204" pitchFamily="34" charset="0"/>
                <a:cs typeface="Calibri" panose="020F0502020204030204" pitchFamily="34" charset="0"/>
              </a:rPr>
              <a:t>				OLAP</a:t>
            </a:r>
          </a:p>
        </p:txBody>
      </p:sp>
      <p:sp>
        <p:nvSpPr>
          <p:cNvPr id="15" name="文本框 14">
            <a:extLst>
              <a:ext uri="{FF2B5EF4-FFF2-40B4-BE49-F238E27FC236}">
                <a16:creationId xmlns:a16="http://schemas.microsoft.com/office/drawing/2014/main" id="{7740CB55-DCF2-4835-8948-35E6E0B437FB}"/>
              </a:ext>
            </a:extLst>
          </p:cNvPr>
          <p:cNvSpPr txBox="1"/>
          <p:nvPr/>
        </p:nvSpPr>
        <p:spPr>
          <a:xfrm>
            <a:off x="3214676" y="3229145"/>
            <a:ext cx="8434780" cy="954107"/>
          </a:xfrm>
          <a:prstGeom prst="rect">
            <a:avLst/>
          </a:prstGeom>
          <a:noFill/>
        </p:spPr>
        <p:txBody>
          <a:bodyPr wrap="square" rtlCol="0">
            <a:spAutoFit/>
          </a:bodyPr>
          <a:lstStyle/>
          <a:p>
            <a:r>
              <a:rPr lang="en-US" altLang="zh-CN" sz="2800" b="1" dirty="0">
                <a:latin typeface="Calibri" panose="020F0502020204030204" pitchFamily="34" charset="0"/>
                <a:cs typeface="Calibri" panose="020F0502020204030204" pitchFamily="34" charset="0"/>
              </a:rPr>
              <a:t>			HTAP</a:t>
            </a:r>
          </a:p>
          <a:p>
            <a:r>
              <a:rPr lang="en-US" altLang="zh-CN" sz="2800" b="1" dirty="0">
                <a:latin typeface="Calibri" panose="020F0502020204030204" pitchFamily="34" charset="0"/>
                <a:cs typeface="Calibri" panose="020F0502020204030204" pitchFamily="34" charset="0"/>
              </a:rPr>
              <a:t>(H</a:t>
            </a:r>
            <a:r>
              <a:rPr lang="en-US" altLang="zh-CN" sz="2800" dirty="0">
                <a:latin typeface="Calibri" panose="020F0502020204030204" pitchFamily="34" charset="0"/>
                <a:cs typeface="Calibri" panose="020F0502020204030204" pitchFamily="34" charset="0"/>
              </a:rPr>
              <a:t>ybrid</a:t>
            </a:r>
            <a:r>
              <a:rPr lang="en-US" altLang="zh-CN" sz="2800" b="1" dirty="0">
                <a:latin typeface="Calibri" panose="020F0502020204030204" pitchFamily="34" charset="0"/>
                <a:cs typeface="Calibri" panose="020F0502020204030204" pitchFamily="34" charset="0"/>
              </a:rPr>
              <a:t> T</a:t>
            </a:r>
            <a:r>
              <a:rPr lang="en-US" altLang="zh-CN" sz="2800" dirty="0">
                <a:latin typeface="Calibri" panose="020F0502020204030204" pitchFamily="34" charset="0"/>
                <a:cs typeface="Calibri" panose="020F0502020204030204" pitchFamily="34" charset="0"/>
              </a:rPr>
              <a:t>ransaction</a:t>
            </a:r>
            <a:r>
              <a:rPr lang="en-US" altLang="zh-CN" sz="2800" b="1" dirty="0">
                <a:latin typeface="Calibri" panose="020F0502020204030204" pitchFamily="34" charset="0"/>
                <a:cs typeface="Calibri" panose="020F0502020204030204" pitchFamily="34" charset="0"/>
              </a:rPr>
              <a:t>/A</a:t>
            </a:r>
            <a:r>
              <a:rPr lang="en-US" altLang="zh-CN" sz="2800" dirty="0">
                <a:latin typeface="Calibri" panose="020F0502020204030204" pitchFamily="34" charset="0"/>
                <a:cs typeface="Calibri" panose="020F0502020204030204" pitchFamily="34" charset="0"/>
              </a:rPr>
              <a:t>nalytical</a:t>
            </a:r>
            <a:r>
              <a:rPr lang="en-US" altLang="zh-CN" sz="2800" b="1" dirty="0">
                <a:latin typeface="Calibri" panose="020F0502020204030204" pitchFamily="34" charset="0"/>
                <a:cs typeface="Calibri" panose="020F0502020204030204" pitchFamily="34" charset="0"/>
              </a:rPr>
              <a:t> P</a:t>
            </a:r>
            <a:r>
              <a:rPr lang="en-US" altLang="zh-CN" sz="2800" dirty="0">
                <a:latin typeface="Calibri" panose="020F0502020204030204" pitchFamily="34" charset="0"/>
                <a:cs typeface="Calibri" panose="020F0502020204030204" pitchFamily="34" charset="0"/>
              </a:rPr>
              <a:t>rocessing</a:t>
            </a:r>
            <a:r>
              <a:rPr lang="en-US" altLang="zh-CN" sz="2800" b="1" dirty="0">
                <a:latin typeface="Calibri" panose="020F0502020204030204" pitchFamily="34" charset="0"/>
                <a:cs typeface="Calibri" panose="020F0502020204030204" pitchFamily="34" charset="0"/>
              </a:rPr>
              <a:t>)</a:t>
            </a:r>
            <a:endParaRPr lang="en-US" altLang="zh-CN" sz="2800" dirty="0">
              <a:latin typeface="Calibri" panose="020F0502020204030204" pitchFamily="34" charset="0"/>
              <a:cs typeface="Calibri" panose="020F0502020204030204" pitchFamily="34" charset="0"/>
            </a:endParaRPr>
          </a:p>
        </p:txBody>
      </p:sp>
      <p:sp>
        <p:nvSpPr>
          <p:cNvPr id="16" name="文本框 15">
            <a:extLst>
              <a:ext uri="{FF2B5EF4-FFF2-40B4-BE49-F238E27FC236}">
                <a16:creationId xmlns:a16="http://schemas.microsoft.com/office/drawing/2014/main" id="{E99F8A67-0042-4825-A7CB-D926FDD1B979}"/>
              </a:ext>
            </a:extLst>
          </p:cNvPr>
          <p:cNvSpPr txBox="1"/>
          <p:nvPr/>
        </p:nvSpPr>
        <p:spPr>
          <a:xfrm>
            <a:off x="2727207" y="4228390"/>
            <a:ext cx="8434780" cy="2246769"/>
          </a:xfrm>
          <a:prstGeom prst="rect">
            <a:avLst/>
          </a:prstGeom>
          <a:noFill/>
        </p:spPr>
        <p:txBody>
          <a:bodyPr wrap="square" rtlCol="0">
            <a:spAutoFit/>
          </a:bodyPr>
          <a:lstStyle/>
          <a:p>
            <a:r>
              <a:rPr lang="en-US" altLang="zh-CN" sz="2800" dirty="0">
                <a:solidFill>
                  <a:srgbClr val="1E81C7"/>
                </a:solidFill>
                <a:latin typeface="Calibri" panose="020F0502020204030204" pitchFamily="34" charset="0"/>
                <a:cs typeface="Calibri" panose="020F0502020204030204" pitchFamily="34" charset="0"/>
              </a:rPr>
              <a:t>Real-time queries </a:t>
            </a:r>
            <a:r>
              <a:rPr lang="en-US" altLang="zh-CN" sz="2800" dirty="0">
                <a:latin typeface="Calibri" panose="020F0502020204030204" pitchFamily="34" charset="0"/>
                <a:cs typeface="Calibri" panose="020F0502020204030204" pitchFamily="34" charset="0"/>
              </a:rPr>
              <a:t>on data generated by </a:t>
            </a:r>
            <a:r>
              <a:rPr lang="en-US" altLang="zh-CN" sz="2800" dirty="0">
                <a:solidFill>
                  <a:srgbClr val="C00000"/>
                </a:solidFill>
                <a:latin typeface="Calibri" panose="020F0502020204030204" pitchFamily="34" charset="0"/>
                <a:cs typeface="Calibri" panose="020F0502020204030204" pitchFamily="34" charset="0"/>
              </a:rPr>
              <a:t>transactions</a:t>
            </a:r>
          </a:p>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IOT</a:t>
            </a:r>
          </a:p>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Healthcare</a:t>
            </a:r>
          </a:p>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Fraud detection</a:t>
            </a:r>
          </a:p>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Personalized recommendation</a:t>
            </a:r>
          </a:p>
        </p:txBody>
      </p:sp>
    </p:spTree>
    <p:extLst>
      <p:ext uri="{BB962C8B-B14F-4D97-AF65-F5344CB8AC3E}">
        <p14:creationId xmlns:p14="http://schemas.microsoft.com/office/powerpoint/2010/main" val="10224835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0"/>
            <a:ext cx="7103417" cy="1323439"/>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Solution#3: Two-phase concurrent updating</a:t>
            </a:r>
          </a:p>
        </p:txBody>
      </p:sp>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pic>
        <p:nvPicPr>
          <p:cNvPr id="13" name="图片 12">
            <a:extLst>
              <a:ext uri="{FF2B5EF4-FFF2-40B4-BE49-F238E27FC236}">
                <a16:creationId xmlns:a16="http://schemas.microsoft.com/office/drawing/2014/main" id="{CCEC78E6-F107-4048-8341-C8F6313AA7BC}"/>
              </a:ext>
            </a:extLst>
          </p:cNvPr>
          <p:cNvPicPr>
            <a:picLocks noChangeAspect="1"/>
          </p:cNvPicPr>
          <p:nvPr/>
        </p:nvPicPr>
        <p:blipFill>
          <a:blip r:embed="rId4" cstate="print">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sp>
        <p:nvSpPr>
          <p:cNvPr id="11" name="文本框 10">
            <a:extLst>
              <a:ext uri="{FF2B5EF4-FFF2-40B4-BE49-F238E27FC236}">
                <a16:creationId xmlns:a16="http://schemas.microsoft.com/office/drawing/2014/main" id="{38AC3016-67D3-46F6-B3A8-25566F647827}"/>
              </a:ext>
            </a:extLst>
          </p:cNvPr>
          <p:cNvSpPr txBox="1"/>
          <p:nvPr/>
        </p:nvSpPr>
        <p:spPr>
          <a:xfrm>
            <a:off x="237323" y="1240237"/>
            <a:ext cx="7890851" cy="1077218"/>
          </a:xfrm>
          <a:prstGeom prst="rect">
            <a:avLst/>
          </a:prstGeom>
          <a:noFill/>
        </p:spPr>
        <p:txBody>
          <a:bodyPr wrap="square" rtlCol="0">
            <a:spAutoFit/>
          </a:bodyPr>
          <a:lstStyle/>
          <a:p>
            <a:r>
              <a:rPr lang="en-US" altLang="zh-CN" sz="3200" b="1" dirty="0">
                <a:latin typeface="Calibri" panose="020F0502020204030204" pitchFamily="34" charset="0"/>
                <a:cs typeface="Calibri" panose="020F0502020204030204" pitchFamily="34" charset="0"/>
              </a:rPr>
              <a:t>Insert in buffer of each leaf, balance in batch</a:t>
            </a:r>
          </a:p>
          <a:p>
            <a:endParaRPr lang="en-US" altLang="zh-CN" sz="3200" b="1" dirty="0">
              <a:latin typeface="Calibri" panose="020F050202020403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79F015FC-2CA7-4376-A4A9-BB6DAD787B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70031" y="1706540"/>
            <a:ext cx="6321969" cy="4697878"/>
          </a:xfrm>
          <a:prstGeom prst="rect">
            <a:avLst/>
          </a:prstGeom>
        </p:spPr>
      </p:pic>
      <p:sp>
        <p:nvSpPr>
          <p:cNvPr id="12" name="矩形 11">
            <a:extLst>
              <a:ext uri="{FF2B5EF4-FFF2-40B4-BE49-F238E27FC236}">
                <a16:creationId xmlns:a16="http://schemas.microsoft.com/office/drawing/2014/main" id="{E391E946-AB8E-48DC-A350-6363681E4A7A}"/>
              </a:ext>
            </a:extLst>
          </p:cNvPr>
          <p:cNvSpPr/>
          <p:nvPr/>
        </p:nvSpPr>
        <p:spPr>
          <a:xfrm>
            <a:off x="174946" y="1860319"/>
            <a:ext cx="5836710" cy="4770537"/>
          </a:xfrm>
          <a:prstGeom prst="rect">
            <a:avLst/>
          </a:prstGeom>
        </p:spPr>
        <p:txBody>
          <a:bodyPr wrap="square">
            <a:spAutoFit/>
          </a:bodyPr>
          <a:lstStyle/>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Location phase</a:t>
            </a:r>
          </a:p>
          <a:p>
            <a:pPr marL="914400" lvl="1"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Search a leaf node to append the value into its </a:t>
            </a:r>
            <a:r>
              <a:rPr lang="en-US" altLang="zh-CN" sz="2800" b="1" dirty="0">
                <a:latin typeface="Calibri" panose="020F0502020204030204" pitchFamily="34" charset="0"/>
                <a:cs typeface="Calibri" panose="020F0502020204030204" pitchFamily="34" charset="0"/>
              </a:rPr>
              <a:t>interim buffer</a:t>
            </a:r>
            <a:r>
              <a:rPr lang="en-US" altLang="zh-CN" sz="2800" dirty="0">
                <a:latin typeface="Calibri" panose="020F0502020204030204" pitchFamily="34" charset="0"/>
                <a:cs typeface="Calibri" panose="020F0502020204030204" pitchFamily="34" charset="0"/>
              </a:rPr>
              <a:t>.</a:t>
            </a:r>
          </a:p>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Update phase,</a:t>
            </a:r>
          </a:p>
          <a:p>
            <a:pPr marL="914400" lvl="1"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top-down greedy strategy to partition the tree into non-overlapping subtrees according the counters at each level, so that each subtree has a </a:t>
            </a:r>
            <a:r>
              <a:rPr lang="en-US" altLang="zh-CN" sz="2800" b="1" dirty="0">
                <a:latin typeface="Calibri" panose="020F0502020204030204" pitchFamily="34" charset="0"/>
                <a:cs typeface="Calibri" panose="020F0502020204030204" pitchFamily="34" charset="0"/>
              </a:rPr>
              <a:t>similar amount of tasks.</a:t>
            </a:r>
          </a:p>
          <a:p>
            <a:pPr marL="914400" lvl="1" indent="-457200">
              <a:buFont typeface="Arial" panose="020B0604020202020204" pitchFamily="34" charset="0"/>
              <a:buChar char="•"/>
            </a:pPr>
            <a:endParaRPr lang="zh-CN" altLang="en-US" sz="2400"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5467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Fault Tolerance</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1" name="文本框 10">
            <a:extLst>
              <a:ext uri="{FF2B5EF4-FFF2-40B4-BE49-F238E27FC236}">
                <a16:creationId xmlns:a16="http://schemas.microsoft.com/office/drawing/2014/main" id="{75723E30-CEB9-4E98-9A45-F6EF6767E3C8}"/>
              </a:ext>
            </a:extLst>
          </p:cNvPr>
          <p:cNvSpPr txBox="1"/>
          <p:nvPr/>
        </p:nvSpPr>
        <p:spPr>
          <a:xfrm>
            <a:off x="1030013" y="1706540"/>
            <a:ext cx="11611659" cy="4154984"/>
          </a:xfrm>
          <a:prstGeom prst="rect">
            <a:avLst/>
          </a:prstGeom>
          <a:noFill/>
        </p:spPr>
        <p:txBody>
          <a:bodyPr wrap="square" rtlCol="0">
            <a:spAutoFit/>
          </a:bodyPr>
          <a:lstStyle/>
          <a:p>
            <a:r>
              <a:rPr lang="en-US" altLang="zh-CN" sz="3600" b="1" dirty="0">
                <a:latin typeface="Calibri" panose="020F0502020204030204" pitchFamily="34" charset="0"/>
                <a:cs typeface="Calibri" panose="020F0502020204030204" pitchFamily="34" charset="0"/>
              </a:rPr>
              <a:t>VEGITO perseveres the </a:t>
            </a:r>
            <a:r>
              <a:rPr lang="en-US" altLang="zh-CN" sz="3600" b="1" dirty="0">
                <a:solidFill>
                  <a:srgbClr val="C00000"/>
                </a:solidFill>
                <a:latin typeface="Calibri" panose="020F0502020204030204" pitchFamily="34" charset="0"/>
                <a:cs typeface="Calibri" panose="020F0502020204030204" pitchFamily="34" charset="0"/>
              </a:rPr>
              <a:t>same availability </a:t>
            </a:r>
            <a:r>
              <a:rPr lang="en-US" altLang="zh-CN" sz="3600" b="1" dirty="0">
                <a:latin typeface="Calibri" panose="020F0502020204030204" pitchFamily="34" charset="0"/>
                <a:cs typeface="Calibri" panose="020F0502020204030204" pitchFamily="34" charset="0"/>
              </a:rPr>
              <a:t>guarantees</a:t>
            </a:r>
          </a:p>
          <a:p>
            <a:pPr marL="457200" indent="-457200">
              <a:buFont typeface="Wingdings" panose="05000000000000000000" pitchFamily="2" charset="2"/>
              <a:buChar char="Ø"/>
            </a:pPr>
            <a:r>
              <a:rPr lang="en-US" altLang="zh-CN" sz="3200" dirty="0">
                <a:latin typeface="Calibri" panose="020F0502020204030204" pitchFamily="34" charset="0"/>
                <a:cs typeface="Calibri" panose="020F0502020204030204" pitchFamily="34" charset="0"/>
              </a:rPr>
              <a:t>No need for extra replicas</a:t>
            </a:r>
          </a:p>
          <a:p>
            <a:pPr marL="457200" indent="-457200">
              <a:buFont typeface="Wingdings" panose="05000000000000000000" pitchFamily="2" charset="2"/>
              <a:buChar char="Ø"/>
            </a:pPr>
            <a:r>
              <a:rPr lang="en-US" altLang="zh-CN" sz="3200" dirty="0">
                <a:latin typeface="Calibri" panose="020F0502020204030204" pitchFamily="34" charset="0"/>
                <a:cs typeface="Calibri" panose="020F0502020204030204" pitchFamily="34" charset="0"/>
              </a:rPr>
              <a:t>Prefers to recovers the primary from backup/TP</a:t>
            </a:r>
          </a:p>
          <a:p>
            <a:endParaRPr lang="en-US" altLang="zh-CN" sz="3200" dirty="0">
              <a:latin typeface="Calibri" panose="020F0502020204030204" pitchFamily="34" charset="0"/>
              <a:cs typeface="Calibri" panose="020F0502020204030204" pitchFamily="34" charset="0"/>
            </a:endParaRPr>
          </a:p>
          <a:p>
            <a:r>
              <a:rPr lang="en-US" altLang="zh-CN" sz="3600" b="1" dirty="0">
                <a:latin typeface="Calibri" panose="020F0502020204030204" pitchFamily="34" charset="0"/>
                <a:cs typeface="Calibri" panose="020F0502020204030204" pitchFamily="34" charset="0"/>
              </a:rPr>
              <a:t>Special cases (rare)</a:t>
            </a:r>
          </a:p>
          <a:p>
            <a:pPr marL="457200" indent="-457200">
              <a:buFont typeface="Wingdings" panose="05000000000000000000" pitchFamily="2" charset="2"/>
              <a:buChar char="Ø"/>
            </a:pPr>
            <a:r>
              <a:rPr lang="en-US" altLang="zh-CN" sz="3200" b="1" dirty="0">
                <a:latin typeface="Calibri" panose="020F0502020204030204" pitchFamily="34" charset="0"/>
                <a:cs typeface="Calibri" panose="020F0502020204030204" pitchFamily="34" charset="0"/>
              </a:rPr>
              <a:t>Both primary and backup/TP fail: </a:t>
            </a:r>
            <a:r>
              <a:rPr lang="en-US" altLang="zh-CN" sz="3200" b="1" dirty="0">
                <a:solidFill>
                  <a:srgbClr val="C00000"/>
                </a:solidFill>
                <a:latin typeface="Calibri" panose="020F0502020204030204" pitchFamily="34" charset="0"/>
                <a:cs typeface="Calibri" panose="020F0502020204030204" pitchFamily="34" charset="0"/>
              </a:rPr>
              <a:t>rebuild</a:t>
            </a:r>
            <a:r>
              <a:rPr lang="en-US" altLang="zh-CN" sz="3200" dirty="0">
                <a:latin typeface="Calibri" panose="020F0502020204030204" pitchFamily="34" charset="0"/>
                <a:cs typeface="Calibri" panose="020F0502020204030204" pitchFamily="34" charset="0"/>
              </a:rPr>
              <a:t> primary from backup/AP and </a:t>
            </a:r>
            <a:r>
              <a:rPr lang="en-US" altLang="zh-CN" sz="3200" b="1" dirty="0">
                <a:solidFill>
                  <a:srgbClr val="C00000"/>
                </a:solidFill>
                <a:latin typeface="Calibri" panose="020F0502020204030204" pitchFamily="34" charset="0"/>
                <a:cs typeface="Calibri" panose="020F0502020204030204" pitchFamily="34" charset="0"/>
              </a:rPr>
              <a:t>migrate</a:t>
            </a:r>
            <a:r>
              <a:rPr lang="en-US" altLang="zh-CN" sz="3200" dirty="0">
                <a:latin typeface="Calibri" panose="020F0502020204030204" pitchFamily="34" charset="0"/>
                <a:cs typeface="Calibri" panose="020F0502020204030204" pitchFamily="34" charset="0"/>
              </a:rPr>
              <a:t> to another machine</a:t>
            </a:r>
          </a:p>
          <a:p>
            <a:pPr marL="457200" indent="-457200">
              <a:buFont typeface="Wingdings" panose="05000000000000000000" pitchFamily="2" charset="2"/>
              <a:buChar char="Ø"/>
            </a:pPr>
            <a:r>
              <a:rPr lang="en-US" altLang="zh-CN" sz="3200" b="1" dirty="0">
                <a:latin typeface="Calibri" panose="020F0502020204030204" pitchFamily="34" charset="0"/>
                <a:cs typeface="Calibri" panose="020F0502020204030204" pitchFamily="34" charset="0"/>
              </a:rPr>
              <a:t>Backup/AP fail: </a:t>
            </a:r>
            <a:r>
              <a:rPr lang="en-US" altLang="zh-CN" sz="3200" dirty="0">
                <a:latin typeface="Calibri" panose="020F0502020204030204" pitchFamily="34" charset="0"/>
                <a:cs typeface="Calibri" panose="020F0502020204030204" pitchFamily="34" charset="0"/>
              </a:rPr>
              <a:t>rebuild to the next epoch</a:t>
            </a:r>
            <a:endParaRPr lang="en-US" altLang="zh-C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211838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Evaluation Setup</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1" name="文本框 10">
            <a:extLst>
              <a:ext uri="{FF2B5EF4-FFF2-40B4-BE49-F238E27FC236}">
                <a16:creationId xmlns:a16="http://schemas.microsoft.com/office/drawing/2014/main" id="{58E15227-342D-4696-A7B3-4FF7E89E9FF8}"/>
              </a:ext>
            </a:extLst>
          </p:cNvPr>
          <p:cNvSpPr txBox="1"/>
          <p:nvPr/>
        </p:nvSpPr>
        <p:spPr>
          <a:xfrm>
            <a:off x="563686" y="916114"/>
            <a:ext cx="9648496" cy="6001643"/>
          </a:xfrm>
          <a:prstGeom prst="rect">
            <a:avLst/>
          </a:prstGeom>
          <a:noFill/>
        </p:spPr>
        <p:txBody>
          <a:bodyPr wrap="square" rtlCol="0">
            <a:spAutoFit/>
          </a:bodyPr>
          <a:lstStyle/>
          <a:p>
            <a:r>
              <a:rPr lang="en-US" altLang="zh-CN" sz="3600" b="1" dirty="0">
                <a:latin typeface="Calibri" panose="020F0502020204030204" pitchFamily="34" charset="0"/>
                <a:cs typeface="Calibri" panose="020F0502020204030204" pitchFamily="34" charset="0"/>
              </a:rPr>
              <a:t>16 machines, each has</a:t>
            </a:r>
          </a:p>
          <a:p>
            <a:pPr marL="457200" indent="-457200">
              <a:buFont typeface="Wingdings" panose="05000000000000000000" pitchFamily="2" charset="2"/>
              <a:buChar char="Ø"/>
            </a:pPr>
            <a:r>
              <a:rPr lang="en-US" altLang="zh-CN" sz="3200" dirty="0">
                <a:latin typeface="Calibri" panose="020F0502020204030204" pitchFamily="34" charset="0"/>
                <a:cs typeface="Calibri" panose="020F0502020204030204" pitchFamily="34" charset="0"/>
              </a:rPr>
              <a:t>2x12 intel Xeon E5-2650 processors, 128GB RAM</a:t>
            </a:r>
          </a:p>
          <a:p>
            <a:pPr marL="457200" indent="-457200">
              <a:buFont typeface="Wingdings" panose="05000000000000000000" pitchFamily="2" charset="2"/>
              <a:buChar char="Ø"/>
            </a:pPr>
            <a:r>
              <a:rPr lang="en-US" altLang="zh-CN" sz="3200" dirty="0">
                <a:latin typeface="Calibri" panose="020F0502020204030204" pitchFamily="34" charset="0"/>
                <a:cs typeface="Calibri" panose="020F0502020204030204" pitchFamily="34" charset="0"/>
              </a:rPr>
              <a:t>2x ConnectX-4 100Gbos InfiniBand NIC</a:t>
            </a:r>
          </a:p>
          <a:p>
            <a:endParaRPr lang="en-US" altLang="zh-CN" sz="3200" dirty="0">
              <a:latin typeface="Calibri" panose="020F0502020204030204" pitchFamily="34" charset="0"/>
              <a:cs typeface="Calibri" panose="020F0502020204030204" pitchFamily="34" charset="0"/>
            </a:endParaRPr>
          </a:p>
          <a:p>
            <a:r>
              <a:rPr lang="en-US" altLang="zh-CN" sz="3600" b="1" dirty="0">
                <a:latin typeface="Calibri" panose="020F0502020204030204" pitchFamily="34" charset="0"/>
                <a:cs typeface="Calibri" panose="020F0502020204030204" pitchFamily="34" charset="0"/>
              </a:rPr>
              <a:t>Benchmark</a:t>
            </a:r>
          </a:p>
          <a:p>
            <a:pPr marL="457200" indent="-457200">
              <a:buFont typeface="Wingdings" panose="05000000000000000000" pitchFamily="2" charset="2"/>
              <a:buChar char="Ø"/>
            </a:pPr>
            <a:r>
              <a:rPr lang="en-US" altLang="zh-CN" sz="3200" dirty="0">
                <a:latin typeface="Calibri" panose="020F0502020204030204" pitchFamily="34" charset="0"/>
                <a:cs typeface="Calibri" panose="020F0502020204030204" pitchFamily="34" charset="0"/>
              </a:rPr>
              <a:t>CH-</a:t>
            </a:r>
            <a:r>
              <a:rPr lang="en-US" altLang="zh-CN" sz="3200" dirty="0" err="1">
                <a:latin typeface="Calibri" panose="020F0502020204030204" pitchFamily="34" charset="0"/>
                <a:cs typeface="Calibri" panose="020F0502020204030204" pitchFamily="34" charset="0"/>
              </a:rPr>
              <a:t>BenCHmark</a:t>
            </a:r>
            <a:r>
              <a:rPr lang="en-US" altLang="zh-CN" sz="3200" dirty="0">
                <a:latin typeface="Calibri" panose="020F0502020204030204" pitchFamily="34" charset="0"/>
                <a:cs typeface="Calibri" panose="020F0502020204030204" pitchFamily="34" charset="0"/>
              </a:rPr>
              <a:t> </a:t>
            </a:r>
            <a:r>
              <a:rPr lang="en-US" altLang="zh-CN" sz="4800" dirty="0">
                <a:latin typeface="Calibri" panose="020F0502020204030204" pitchFamily="34" charset="0"/>
                <a:cs typeface="Calibri" panose="020F0502020204030204" pitchFamily="34" charset="0"/>
              </a:rPr>
              <a:t> </a:t>
            </a:r>
            <a:r>
              <a:rPr lang="zh-CN" altLang="en-US" sz="3200" dirty="0"/>
              <a:t>≈ </a:t>
            </a:r>
            <a:r>
              <a:rPr lang="en-US" altLang="zh-CN" sz="3200" dirty="0">
                <a:latin typeface="Calibri" panose="020F0502020204030204" pitchFamily="34" charset="0"/>
                <a:cs typeface="Calibri" panose="020F0502020204030204" pitchFamily="34" charset="0"/>
              </a:rPr>
              <a:t>TPC-C + TPC-H</a:t>
            </a:r>
          </a:p>
          <a:p>
            <a:pPr marL="457200" indent="-457200">
              <a:buFont typeface="Wingdings" panose="05000000000000000000" pitchFamily="2" charset="2"/>
              <a:buChar char="Ø"/>
            </a:pPr>
            <a:endParaRPr lang="en-US" altLang="zh-CN" sz="3600" b="1" dirty="0">
              <a:latin typeface="Calibri" panose="020F0502020204030204" pitchFamily="34" charset="0"/>
              <a:cs typeface="Calibri" panose="020F0502020204030204" pitchFamily="34" charset="0"/>
            </a:endParaRPr>
          </a:p>
          <a:p>
            <a:r>
              <a:rPr lang="en-US" altLang="zh-CN" sz="3600" b="1" dirty="0">
                <a:latin typeface="Calibri" panose="020F0502020204030204" pitchFamily="34" charset="0"/>
                <a:cs typeface="Calibri" panose="020F0502020204030204" pitchFamily="34" charset="0"/>
              </a:rPr>
              <a:t>Workload Settings</a:t>
            </a:r>
          </a:p>
          <a:p>
            <a:pPr marL="457200" indent="-457200">
              <a:buFont typeface="Wingdings" panose="05000000000000000000" pitchFamily="2" charset="2"/>
              <a:buChar char="Ø"/>
            </a:pPr>
            <a:r>
              <a:rPr lang="en-US" altLang="zh-CN" sz="3200" dirty="0">
                <a:latin typeface="Calibri" panose="020F0502020204030204" pitchFamily="34" charset="0"/>
                <a:cs typeface="Calibri" panose="020F0502020204030204" pitchFamily="34" charset="0"/>
              </a:rPr>
              <a:t>OLTP-only</a:t>
            </a:r>
          </a:p>
          <a:p>
            <a:pPr marL="457200" indent="-457200">
              <a:buFont typeface="Wingdings" panose="05000000000000000000" pitchFamily="2" charset="2"/>
              <a:buChar char="Ø"/>
            </a:pPr>
            <a:r>
              <a:rPr lang="en-US" altLang="zh-CN" sz="3200" dirty="0">
                <a:latin typeface="Calibri" panose="020F0502020204030204" pitchFamily="34" charset="0"/>
                <a:cs typeface="Calibri" panose="020F0502020204030204" pitchFamily="34" charset="0"/>
              </a:rPr>
              <a:t>OLAP-only</a:t>
            </a:r>
          </a:p>
          <a:p>
            <a:pPr marL="457200" indent="-457200">
              <a:buFont typeface="Wingdings" panose="05000000000000000000" pitchFamily="2" charset="2"/>
              <a:buChar char="Ø"/>
            </a:pPr>
            <a:r>
              <a:rPr lang="en-US" altLang="zh-CN" sz="3200" dirty="0">
                <a:latin typeface="Calibri" panose="020F0502020204030204" pitchFamily="34" charset="0"/>
                <a:cs typeface="Calibri" panose="020F0502020204030204" pitchFamily="34" charset="0"/>
              </a:rPr>
              <a:t>HTAP</a:t>
            </a:r>
          </a:p>
        </p:txBody>
      </p:sp>
    </p:spTree>
    <p:extLst>
      <p:ext uri="{BB962C8B-B14F-4D97-AF65-F5344CB8AC3E}">
        <p14:creationId xmlns:p14="http://schemas.microsoft.com/office/powerpoint/2010/main" val="861133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Compare to Specific Systems</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1" name="文本框 10">
            <a:extLst>
              <a:ext uri="{FF2B5EF4-FFF2-40B4-BE49-F238E27FC236}">
                <a16:creationId xmlns:a16="http://schemas.microsoft.com/office/drawing/2014/main" id="{58E15227-342D-4696-A7B3-4FF7E89E9FF8}"/>
              </a:ext>
            </a:extLst>
          </p:cNvPr>
          <p:cNvSpPr txBox="1"/>
          <p:nvPr/>
        </p:nvSpPr>
        <p:spPr>
          <a:xfrm>
            <a:off x="549691" y="1380707"/>
            <a:ext cx="9648496" cy="2047355"/>
          </a:xfrm>
          <a:prstGeom prst="rect">
            <a:avLst/>
          </a:prstGeom>
          <a:noFill/>
        </p:spPr>
        <p:txBody>
          <a:bodyPr wrap="square" rtlCol="0">
            <a:spAutoFit/>
          </a:bodyPr>
          <a:lstStyle/>
          <a:p>
            <a:r>
              <a:rPr lang="en-US" altLang="zh-CN" sz="3600" b="1" dirty="0">
                <a:latin typeface="Calibri" panose="020F0502020204030204" pitchFamily="34" charset="0"/>
                <a:cs typeface="Calibri" panose="020F0502020204030204" pitchFamily="34" charset="0"/>
              </a:rPr>
              <a:t>Compared with </a:t>
            </a:r>
            <a:r>
              <a:rPr lang="en-US" altLang="zh-CN" sz="3600" b="1" dirty="0">
                <a:solidFill>
                  <a:srgbClr val="C00000"/>
                </a:solidFill>
                <a:latin typeface="Calibri" panose="020F0502020204030204" pitchFamily="34" charset="0"/>
                <a:cs typeface="Calibri" panose="020F0502020204030204" pitchFamily="34" charset="0"/>
              </a:rPr>
              <a:t>OLTP-specific</a:t>
            </a:r>
            <a:r>
              <a:rPr lang="en-US" altLang="zh-CN" sz="3600" b="1" dirty="0">
                <a:latin typeface="Calibri" panose="020F0502020204030204" pitchFamily="34" charset="0"/>
                <a:cs typeface="Calibri" panose="020F0502020204030204" pitchFamily="34" charset="0"/>
              </a:rPr>
              <a:t> systems</a:t>
            </a:r>
          </a:p>
          <a:p>
            <a:pPr marL="457200" indent="-457200">
              <a:lnSpc>
                <a:spcPct val="150000"/>
              </a:lnSpc>
              <a:buFont typeface="Wingdings" panose="05000000000000000000" pitchFamily="2" charset="2"/>
              <a:buChar char="Ø"/>
            </a:pPr>
            <a:r>
              <a:rPr lang="en-US" altLang="zh-CN" sz="3200" dirty="0">
                <a:latin typeface="Calibri" panose="020F0502020204030204" pitchFamily="34" charset="0"/>
                <a:cs typeface="Calibri" panose="020F0502020204030204" pitchFamily="34" charset="0"/>
              </a:rPr>
              <a:t>Peak throughput: 3.7M </a:t>
            </a:r>
            <a:r>
              <a:rPr lang="en-US" altLang="zh-CN" sz="3200" dirty="0" err="1">
                <a:latin typeface="Calibri" panose="020F0502020204030204" pitchFamily="34" charset="0"/>
                <a:cs typeface="Calibri" panose="020F0502020204030204" pitchFamily="34" charset="0"/>
              </a:rPr>
              <a:t>txns</a:t>
            </a:r>
            <a:r>
              <a:rPr lang="en-US" altLang="zh-CN" sz="3200" dirty="0">
                <a:latin typeface="Calibri" panose="020F0502020204030204" pitchFamily="34" charset="0"/>
                <a:cs typeface="Calibri" panose="020F0502020204030204" pitchFamily="34" charset="0"/>
              </a:rPr>
              <a:t>/s</a:t>
            </a:r>
          </a:p>
          <a:p>
            <a:pPr marL="457200" indent="-457200">
              <a:lnSpc>
                <a:spcPct val="150000"/>
              </a:lnSpc>
              <a:buFont typeface="Wingdings" panose="05000000000000000000" pitchFamily="2" charset="2"/>
              <a:buChar char="Ø"/>
            </a:pPr>
            <a:r>
              <a:rPr lang="en-US" altLang="zh-CN" sz="3200" dirty="0">
                <a:latin typeface="Calibri" panose="020F0502020204030204" pitchFamily="34" charset="0"/>
                <a:cs typeface="Calibri" panose="020F0502020204030204" pitchFamily="34" charset="0"/>
              </a:rPr>
              <a:t>1% lower than </a:t>
            </a:r>
            <a:r>
              <a:rPr lang="en-US" altLang="zh-CN" sz="3200" dirty="0" err="1">
                <a:latin typeface="Calibri" panose="020F0502020204030204" pitchFamily="34" charset="0"/>
                <a:cs typeface="Calibri" panose="020F0502020204030204" pitchFamily="34" charset="0"/>
              </a:rPr>
              <a:t>DrTM+H</a:t>
            </a:r>
            <a:r>
              <a:rPr lang="en-US" altLang="zh-CN" sz="3200" dirty="0">
                <a:latin typeface="Calibri" panose="020F0502020204030204" pitchFamily="34" charset="0"/>
                <a:cs typeface="Calibri" panose="020F0502020204030204" pitchFamily="34" charset="0"/>
              </a:rPr>
              <a:t> (OLTP-specific</a:t>
            </a:r>
            <a:r>
              <a:rPr lang="en-US" altLang="zh-CN" sz="3200" b="1" dirty="0">
                <a:latin typeface="Calibri" panose="020F0502020204030204" pitchFamily="34" charset="0"/>
                <a:cs typeface="Calibri" panose="020F0502020204030204" pitchFamily="34" charset="0"/>
              </a:rPr>
              <a:t>)</a:t>
            </a:r>
            <a:endParaRPr lang="en-US" altLang="zh-CN" sz="2800" dirty="0">
              <a:latin typeface="Calibri" panose="020F0502020204030204" pitchFamily="34" charset="0"/>
              <a:cs typeface="Calibri" panose="020F0502020204030204" pitchFamily="34" charset="0"/>
            </a:endParaRPr>
          </a:p>
        </p:txBody>
      </p:sp>
      <p:sp>
        <p:nvSpPr>
          <p:cNvPr id="12" name="文本框 11">
            <a:extLst>
              <a:ext uri="{FF2B5EF4-FFF2-40B4-BE49-F238E27FC236}">
                <a16:creationId xmlns:a16="http://schemas.microsoft.com/office/drawing/2014/main" id="{894E9ECA-422E-4618-AA1C-9CEE30BFDD8B}"/>
              </a:ext>
            </a:extLst>
          </p:cNvPr>
          <p:cNvSpPr txBox="1"/>
          <p:nvPr/>
        </p:nvSpPr>
        <p:spPr>
          <a:xfrm>
            <a:off x="549691" y="3666670"/>
            <a:ext cx="9648496" cy="2047355"/>
          </a:xfrm>
          <a:prstGeom prst="rect">
            <a:avLst/>
          </a:prstGeom>
          <a:noFill/>
        </p:spPr>
        <p:txBody>
          <a:bodyPr wrap="square" rtlCol="0">
            <a:spAutoFit/>
          </a:bodyPr>
          <a:lstStyle/>
          <a:p>
            <a:r>
              <a:rPr lang="en-US" altLang="zh-CN" sz="3600" b="1" dirty="0">
                <a:latin typeface="Calibri" panose="020F0502020204030204" pitchFamily="34" charset="0"/>
                <a:cs typeface="Calibri" panose="020F0502020204030204" pitchFamily="34" charset="0"/>
              </a:rPr>
              <a:t>Compared with </a:t>
            </a:r>
            <a:r>
              <a:rPr lang="en-US" altLang="zh-CN" sz="3600" b="1" dirty="0">
                <a:solidFill>
                  <a:srgbClr val="1E81C7"/>
                </a:solidFill>
                <a:latin typeface="Calibri" panose="020F0502020204030204" pitchFamily="34" charset="0"/>
                <a:cs typeface="Calibri" panose="020F0502020204030204" pitchFamily="34" charset="0"/>
              </a:rPr>
              <a:t>OLAP-specific</a:t>
            </a:r>
            <a:r>
              <a:rPr lang="en-US" altLang="zh-CN" sz="3600" b="1" dirty="0">
                <a:latin typeface="Calibri" panose="020F0502020204030204" pitchFamily="34" charset="0"/>
                <a:cs typeface="Calibri" panose="020F0502020204030204" pitchFamily="34" charset="0"/>
              </a:rPr>
              <a:t> systems</a:t>
            </a:r>
          </a:p>
          <a:p>
            <a:pPr marL="457200" indent="-457200">
              <a:lnSpc>
                <a:spcPct val="150000"/>
              </a:lnSpc>
              <a:buFont typeface="Wingdings" panose="05000000000000000000" pitchFamily="2" charset="2"/>
              <a:buChar char="Ø"/>
            </a:pPr>
            <a:r>
              <a:rPr lang="en-US" altLang="zh-CN" sz="3200" dirty="0">
                <a:latin typeface="Calibri" panose="020F0502020204030204" pitchFamily="34" charset="0"/>
                <a:cs typeface="Calibri" panose="020F0502020204030204" pitchFamily="34" charset="0"/>
              </a:rPr>
              <a:t>Geo-mean latency : 57.2ms</a:t>
            </a:r>
          </a:p>
          <a:p>
            <a:pPr marL="457200" indent="-457200">
              <a:lnSpc>
                <a:spcPct val="150000"/>
              </a:lnSpc>
              <a:buFont typeface="Wingdings" panose="05000000000000000000" pitchFamily="2" charset="2"/>
              <a:buChar char="Ø"/>
            </a:pPr>
            <a:r>
              <a:rPr lang="en-US" altLang="zh-CN" sz="3200" dirty="0">
                <a:latin typeface="Calibri" panose="020F0502020204030204" pitchFamily="34" charset="0"/>
                <a:cs typeface="Calibri" panose="020F0502020204030204" pitchFamily="34" charset="0"/>
              </a:rPr>
              <a:t>2.8x faster than </a:t>
            </a:r>
            <a:r>
              <a:rPr lang="en-US" altLang="zh-CN" sz="3200" dirty="0" err="1">
                <a:latin typeface="Calibri" panose="020F0502020204030204" pitchFamily="34" charset="0"/>
                <a:cs typeface="Calibri" panose="020F0502020204030204" pitchFamily="34" charset="0"/>
              </a:rPr>
              <a:t>MonetDB</a:t>
            </a:r>
            <a:r>
              <a:rPr lang="en-US" altLang="zh-CN" sz="3200" dirty="0">
                <a:latin typeface="Calibri" panose="020F0502020204030204" pitchFamily="34" charset="0"/>
                <a:cs typeface="Calibri" panose="020F0502020204030204" pitchFamily="34" charset="0"/>
              </a:rPr>
              <a:t> (OLAP specific)</a:t>
            </a:r>
            <a:endParaRPr lang="en-US" altLang="zh-C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980587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HTAP Workloads</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pic>
        <p:nvPicPr>
          <p:cNvPr id="3" name="图片 2">
            <a:extLst>
              <a:ext uri="{FF2B5EF4-FFF2-40B4-BE49-F238E27FC236}">
                <a16:creationId xmlns:a16="http://schemas.microsoft.com/office/drawing/2014/main" id="{C18034D8-9F35-4D29-B231-183E7E71A7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9905" y="1240237"/>
            <a:ext cx="11433883" cy="5081726"/>
          </a:xfrm>
          <a:prstGeom prst="rect">
            <a:avLst/>
          </a:prstGeom>
        </p:spPr>
      </p:pic>
    </p:spTree>
    <p:extLst>
      <p:ext uri="{BB962C8B-B14F-4D97-AF65-F5344CB8AC3E}">
        <p14:creationId xmlns:p14="http://schemas.microsoft.com/office/powerpoint/2010/main" val="34413928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Recovery</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1" name="文本框 10">
            <a:extLst>
              <a:ext uri="{FF2B5EF4-FFF2-40B4-BE49-F238E27FC236}">
                <a16:creationId xmlns:a16="http://schemas.microsoft.com/office/drawing/2014/main" id="{5844A90D-EA6A-4B43-BB6B-750852B8EB08}"/>
              </a:ext>
            </a:extLst>
          </p:cNvPr>
          <p:cNvSpPr txBox="1"/>
          <p:nvPr/>
        </p:nvSpPr>
        <p:spPr>
          <a:xfrm>
            <a:off x="641131" y="1380707"/>
            <a:ext cx="9648496" cy="1493358"/>
          </a:xfrm>
          <a:prstGeom prst="rect">
            <a:avLst/>
          </a:prstGeom>
          <a:noFill/>
        </p:spPr>
        <p:txBody>
          <a:bodyPr wrap="square" rtlCol="0">
            <a:spAutoFit/>
          </a:bodyPr>
          <a:lstStyle/>
          <a:p>
            <a:pPr>
              <a:lnSpc>
                <a:spcPct val="150000"/>
              </a:lnSpc>
            </a:pPr>
            <a:r>
              <a:rPr lang="en-US" altLang="zh-CN" sz="3200" b="1" dirty="0">
                <a:latin typeface="Calibri" panose="020F0502020204030204" pitchFamily="34" charset="0"/>
                <a:cs typeface="Calibri" panose="020F0502020204030204" pitchFamily="34" charset="0"/>
              </a:rPr>
              <a:t>Kill one of the primary for twice</a:t>
            </a:r>
          </a:p>
          <a:p>
            <a:pPr>
              <a:lnSpc>
                <a:spcPct val="150000"/>
              </a:lnSpc>
            </a:pPr>
            <a:r>
              <a:rPr lang="en-US" altLang="zh-CN" sz="3200" b="1" dirty="0">
                <a:latin typeface="Calibri" panose="020F0502020204030204" pitchFamily="34" charset="0"/>
                <a:cs typeface="Calibri" panose="020F0502020204030204" pitchFamily="34" charset="0"/>
              </a:rPr>
              <a:t>Recovery from Backup/AP</a:t>
            </a:r>
            <a:endParaRPr lang="en-US" altLang="zh-CN" sz="2400" dirty="0">
              <a:latin typeface="Calibri" panose="020F0502020204030204" pitchFamily="34" charset="0"/>
              <a:cs typeface="Calibri" panose="020F0502020204030204" pitchFamily="34" charset="0"/>
            </a:endParaRPr>
          </a:p>
        </p:txBody>
      </p:sp>
      <p:pic>
        <p:nvPicPr>
          <p:cNvPr id="4" name="图片 3">
            <a:extLst>
              <a:ext uri="{FF2B5EF4-FFF2-40B4-BE49-F238E27FC236}">
                <a16:creationId xmlns:a16="http://schemas.microsoft.com/office/drawing/2014/main" id="{546F64B7-0014-43D3-A378-0516D99861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9585" y="2910136"/>
            <a:ext cx="10612402" cy="3709817"/>
          </a:xfrm>
          <a:prstGeom prst="rect">
            <a:avLst/>
          </a:prstGeom>
        </p:spPr>
      </p:pic>
    </p:spTree>
    <p:extLst>
      <p:ext uri="{BB962C8B-B14F-4D97-AF65-F5344CB8AC3E}">
        <p14:creationId xmlns:p14="http://schemas.microsoft.com/office/powerpoint/2010/main" val="3204238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Contributions</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1" name="文本框 10">
            <a:extLst>
              <a:ext uri="{FF2B5EF4-FFF2-40B4-BE49-F238E27FC236}">
                <a16:creationId xmlns:a16="http://schemas.microsoft.com/office/drawing/2014/main" id="{4FD8D244-2834-4C37-8618-E25C8F0D0EEC}"/>
              </a:ext>
            </a:extLst>
          </p:cNvPr>
          <p:cNvSpPr txBox="1"/>
          <p:nvPr/>
        </p:nvSpPr>
        <p:spPr>
          <a:xfrm>
            <a:off x="726770" y="1485981"/>
            <a:ext cx="10751419" cy="5016758"/>
          </a:xfrm>
          <a:prstGeom prst="rect">
            <a:avLst/>
          </a:prstGeom>
          <a:noFill/>
        </p:spPr>
        <p:txBody>
          <a:bodyPr wrap="square" rtlCol="0">
            <a:spAutoFit/>
          </a:bodyPr>
          <a:lstStyle/>
          <a:p>
            <a:pPr marL="457200" indent="-457200">
              <a:buFont typeface="Wingdings" panose="05000000000000000000" pitchFamily="2" charset="2"/>
              <a:buChar char="ü"/>
            </a:pPr>
            <a:r>
              <a:rPr lang="en-US" altLang="zh-CN" sz="3200" dirty="0">
                <a:latin typeface="Calibri" panose="020F0502020204030204" pitchFamily="34" charset="0"/>
                <a:cs typeface="Calibri" panose="020F0502020204030204" pitchFamily="34" charset="0"/>
              </a:rPr>
              <a:t>A new distributed in-memory HTAP architecture that </a:t>
            </a:r>
            <a:r>
              <a:rPr lang="en-US" altLang="zh-CN" sz="3200" b="1" dirty="0">
                <a:latin typeface="Calibri" panose="020F0502020204030204" pitchFamily="34" charset="0"/>
                <a:cs typeface="Calibri" panose="020F0502020204030204" pitchFamily="34" charset="0"/>
              </a:rPr>
              <a:t>retrofits</a:t>
            </a:r>
            <a:r>
              <a:rPr lang="en-US" altLang="zh-CN" sz="3200" dirty="0">
                <a:latin typeface="Calibri" panose="020F0502020204030204" pitchFamily="34" charset="0"/>
                <a:cs typeface="Calibri" panose="020F0502020204030204" pitchFamily="34" charset="0"/>
              </a:rPr>
              <a:t> fault-tolerant </a:t>
            </a:r>
            <a:r>
              <a:rPr lang="en-US" altLang="zh-CN" sz="3200" b="1" dirty="0">
                <a:latin typeface="Calibri" panose="020F0502020204030204" pitchFamily="34" charset="0"/>
                <a:cs typeface="Calibri" panose="020F0502020204030204" pitchFamily="34" charset="0"/>
              </a:rPr>
              <a:t>backups</a:t>
            </a:r>
            <a:r>
              <a:rPr lang="en-US" altLang="zh-CN" sz="3200" dirty="0">
                <a:latin typeface="Calibri" panose="020F0502020204030204" pitchFamily="34" charset="0"/>
                <a:cs typeface="Calibri" panose="020F0502020204030204" pitchFamily="34" charset="0"/>
              </a:rPr>
              <a:t> to support hybrid transaction/analytical processing without compromising </a:t>
            </a:r>
            <a:r>
              <a:rPr lang="en-US" altLang="zh-CN" sz="3200" b="1" dirty="0">
                <a:latin typeface="Calibri" panose="020F0502020204030204" pitchFamily="34" charset="0"/>
                <a:cs typeface="Calibri" panose="020F0502020204030204" pitchFamily="34" charset="0"/>
              </a:rPr>
              <a:t>high availability</a:t>
            </a:r>
            <a:r>
              <a:rPr lang="en-US" altLang="zh-CN" sz="3200" dirty="0">
                <a:latin typeface="Calibri" panose="020F0502020204030204" pitchFamily="34" charset="0"/>
                <a:cs typeface="Calibri" panose="020F0502020204030204" pitchFamily="34" charset="0"/>
              </a:rPr>
              <a:t>.</a:t>
            </a:r>
          </a:p>
          <a:p>
            <a:pPr marL="457200" indent="-457200">
              <a:buFont typeface="Wingdings" panose="05000000000000000000" pitchFamily="2" charset="2"/>
              <a:buChar char="ü"/>
            </a:pPr>
            <a:r>
              <a:rPr lang="en-US" altLang="zh-CN" sz="3200" dirty="0">
                <a:latin typeface="Calibri" panose="020F0502020204030204" pitchFamily="34" charset="0"/>
                <a:cs typeface="Calibri" panose="020F0502020204030204" pitchFamily="34" charset="0"/>
              </a:rPr>
              <a:t>Three key techniques with </a:t>
            </a:r>
            <a:r>
              <a:rPr lang="en-US" altLang="zh-CN" sz="3200" b="1" dirty="0">
                <a:latin typeface="Calibri" panose="020F0502020204030204" pitchFamily="34" charset="0"/>
                <a:cs typeface="Calibri" panose="020F0502020204030204" pitchFamily="34" charset="0"/>
              </a:rPr>
              <a:t>epoch scheme </a:t>
            </a:r>
            <a:r>
              <a:rPr lang="en-US" altLang="zh-CN" sz="3200" dirty="0">
                <a:latin typeface="Calibri" panose="020F0502020204030204" pitchFamily="34" charset="0"/>
                <a:cs typeface="Calibri" panose="020F0502020204030204" pitchFamily="34" charset="0"/>
              </a:rPr>
              <a:t>to collectively make a </a:t>
            </a:r>
            <a:r>
              <a:rPr lang="en-US" altLang="zh-CN" sz="3200" b="1" dirty="0">
                <a:latin typeface="Calibri" panose="020F0502020204030204" pitchFamily="34" charset="0"/>
                <a:cs typeface="Calibri" panose="020F0502020204030204" pitchFamily="34" charset="0"/>
              </a:rPr>
              <a:t>fresh, multi-version</a:t>
            </a:r>
            <a:r>
              <a:rPr lang="en-US" altLang="zh-CN" sz="3200" dirty="0">
                <a:latin typeface="Calibri" panose="020F0502020204030204" pitchFamily="34" charset="0"/>
                <a:cs typeface="Calibri" panose="020F0502020204030204" pitchFamily="34" charset="0"/>
              </a:rPr>
              <a:t> columnar backup with tree-based indexes for analytical queries.</a:t>
            </a:r>
          </a:p>
          <a:p>
            <a:pPr marL="457200" indent="-457200">
              <a:buFont typeface="Wingdings" panose="05000000000000000000" pitchFamily="2" charset="2"/>
              <a:buChar char="ü"/>
            </a:pPr>
            <a:r>
              <a:rPr lang="en-US" altLang="zh-CN" sz="3200" b="1" dirty="0">
                <a:latin typeface="Calibri" panose="020F0502020204030204" pitchFamily="34" charset="0"/>
                <a:cs typeface="Calibri" panose="020F0502020204030204" pitchFamily="34" charset="0"/>
              </a:rPr>
              <a:t>A set of evaluations </a:t>
            </a:r>
            <a:r>
              <a:rPr lang="en-US" altLang="zh-CN" sz="3200" dirty="0">
                <a:latin typeface="Calibri" panose="020F0502020204030204" pitchFamily="34" charset="0"/>
                <a:cs typeface="Calibri" panose="020F0502020204030204" pitchFamily="34" charset="0"/>
              </a:rPr>
              <a:t>that confirm the efficacy of VEGITO for HTAP workloads even facing millions of transactions per second.</a:t>
            </a:r>
            <a:endParaRPr lang="zh-CN" altLang="en-US" sz="66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94655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Personal views</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1" name="文本框 10">
            <a:extLst>
              <a:ext uri="{FF2B5EF4-FFF2-40B4-BE49-F238E27FC236}">
                <a16:creationId xmlns:a16="http://schemas.microsoft.com/office/drawing/2014/main" id="{752FB62C-6764-4956-A850-B70AE2ACB06E}"/>
              </a:ext>
            </a:extLst>
          </p:cNvPr>
          <p:cNvSpPr txBox="1"/>
          <p:nvPr/>
        </p:nvSpPr>
        <p:spPr>
          <a:xfrm>
            <a:off x="151611" y="1271766"/>
            <a:ext cx="9648496" cy="6186309"/>
          </a:xfrm>
          <a:prstGeom prst="rect">
            <a:avLst/>
          </a:prstGeom>
          <a:noFill/>
        </p:spPr>
        <p:txBody>
          <a:bodyPr wrap="square" rtlCol="0">
            <a:spAutoFit/>
          </a:bodyPr>
          <a:lstStyle/>
          <a:p>
            <a:pPr marL="571500" indent="-571500">
              <a:buFont typeface="Arial" panose="020B0604020202020204" pitchFamily="34" charset="0"/>
              <a:buChar char="•"/>
            </a:pPr>
            <a:r>
              <a:rPr lang="en-US" altLang="zh-CN" sz="3600" b="1" dirty="0">
                <a:solidFill>
                  <a:srgbClr val="C00000"/>
                </a:solidFill>
                <a:latin typeface="Calibri" panose="020F0502020204030204" pitchFamily="34" charset="0"/>
                <a:cs typeface="Calibri" panose="020F0502020204030204" pitchFamily="34" charset="0"/>
              </a:rPr>
              <a:t>Writing</a:t>
            </a:r>
          </a:p>
          <a:p>
            <a:pPr marL="1028700" lvl="1" indent="-571500">
              <a:buFont typeface="Arial" panose="020B0604020202020204" pitchFamily="34" charset="0"/>
              <a:buChar char="•"/>
            </a:pPr>
            <a:r>
              <a:rPr lang="en-US" altLang="zh-CN" sz="3600" dirty="0">
                <a:latin typeface="Calibri" panose="020F0502020204030204" pitchFamily="34" charset="0"/>
                <a:cs typeface="Calibri" panose="020F0502020204030204" pitchFamily="34" charset="0"/>
              </a:rPr>
              <a:t>Ample background introduction</a:t>
            </a:r>
          </a:p>
          <a:p>
            <a:pPr marL="1028700" lvl="1" indent="-571500">
              <a:buFont typeface="Arial" panose="020B0604020202020204" pitchFamily="34" charset="0"/>
              <a:buChar char="•"/>
            </a:pPr>
            <a:r>
              <a:rPr lang="en-US" altLang="zh-CN" sz="3600" dirty="0">
                <a:latin typeface="Calibri" panose="020F0502020204030204" pitchFamily="34" charset="0"/>
                <a:cs typeface="Calibri" panose="020F0502020204030204" pitchFamily="34" charset="0"/>
              </a:rPr>
              <a:t>A self-critical writing style</a:t>
            </a:r>
          </a:p>
          <a:p>
            <a:pPr marL="1028700" lvl="1" indent="-571500">
              <a:buFont typeface="Arial" panose="020B0604020202020204" pitchFamily="34" charset="0"/>
              <a:buChar char="•"/>
            </a:pPr>
            <a:r>
              <a:rPr lang="en-US" altLang="zh-CN" sz="3600" dirty="0">
                <a:latin typeface="Calibri" panose="020F0502020204030204" pitchFamily="34" charset="0"/>
                <a:cs typeface="Calibri" panose="020F0502020204030204" pitchFamily="34" charset="0"/>
              </a:rPr>
              <a:t>Sufficient comparisons between different design approaches and systems</a:t>
            </a:r>
          </a:p>
          <a:p>
            <a:pPr marL="1028700" lvl="1" indent="-571500">
              <a:buFont typeface="Arial" panose="020B0604020202020204" pitchFamily="34" charset="0"/>
              <a:buChar char="•"/>
            </a:pPr>
            <a:r>
              <a:rPr lang="en-US" altLang="zh-CN" sz="3600" dirty="0">
                <a:latin typeface="Calibri" panose="020F0502020204030204" pitchFamily="34" charset="0"/>
                <a:cs typeface="Calibri" panose="020F0502020204030204" pitchFamily="34" charset="0"/>
              </a:rPr>
              <a:t>Vivid and clear graphs</a:t>
            </a:r>
          </a:p>
          <a:p>
            <a:pPr marL="1028700" lvl="1" indent="-571500">
              <a:buFont typeface="Arial" panose="020B0604020202020204" pitchFamily="34" charset="0"/>
              <a:buChar char="•"/>
            </a:pPr>
            <a:r>
              <a:rPr lang="en-US" altLang="zh-CN" sz="3600" dirty="0">
                <a:latin typeface="Calibri" panose="020F0502020204030204" pitchFamily="34" charset="0"/>
                <a:cs typeface="Calibri" panose="020F0502020204030204" pitchFamily="34" charset="0"/>
              </a:rPr>
              <a:t>Good at emphasizing important ideas</a:t>
            </a:r>
          </a:p>
          <a:p>
            <a:pPr marL="571500" indent="-571500">
              <a:buFont typeface="Arial" panose="020B0604020202020204" pitchFamily="34" charset="0"/>
              <a:buChar char="•"/>
            </a:pPr>
            <a:r>
              <a:rPr lang="en-US" altLang="zh-CN" sz="3600" b="1" dirty="0">
                <a:solidFill>
                  <a:srgbClr val="C00000"/>
                </a:solidFill>
                <a:latin typeface="Calibri" panose="020F0502020204030204" pitchFamily="34" charset="0"/>
                <a:cs typeface="Calibri" panose="020F0502020204030204" pitchFamily="34" charset="0"/>
              </a:rPr>
              <a:t>Tech</a:t>
            </a:r>
          </a:p>
          <a:p>
            <a:pPr marL="1028700" lvl="1" indent="-571500">
              <a:buFont typeface="Arial" panose="020B0604020202020204" pitchFamily="34" charset="0"/>
              <a:buChar char="•"/>
            </a:pPr>
            <a:r>
              <a:rPr lang="en-US" altLang="zh-CN" sz="3600" dirty="0">
                <a:latin typeface="Calibri" panose="020F0502020204030204" pitchFamily="34" charset="0"/>
                <a:cs typeface="Calibri" panose="020F0502020204030204" pitchFamily="34" charset="0"/>
              </a:rPr>
              <a:t>Integrate many old but valuable ideas</a:t>
            </a:r>
          </a:p>
          <a:p>
            <a:pPr marL="1028700" lvl="1" indent="-571500">
              <a:buFont typeface="Arial" panose="020B0604020202020204" pitchFamily="34" charset="0"/>
              <a:buChar char="•"/>
            </a:pPr>
            <a:endParaRPr lang="en-US" altLang="zh-CN" sz="3600" dirty="0">
              <a:latin typeface="Calibri" panose="020F0502020204030204" pitchFamily="34" charset="0"/>
              <a:cs typeface="Calibri" panose="020F0502020204030204" pitchFamily="34" charset="0"/>
            </a:endParaRPr>
          </a:p>
          <a:p>
            <a:pPr marL="1028700" lvl="1" indent="-571500">
              <a:buFont typeface="Arial" panose="020B0604020202020204" pitchFamily="34" charset="0"/>
              <a:buChar char="•"/>
            </a:pPr>
            <a:endParaRPr lang="zh-CN" altLang="en-US" sz="3600" b="1"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81648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References</a:t>
            </a: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1" name="文本框 10">
            <a:extLst>
              <a:ext uri="{FF2B5EF4-FFF2-40B4-BE49-F238E27FC236}">
                <a16:creationId xmlns:a16="http://schemas.microsoft.com/office/drawing/2014/main" id="{11ACDA6B-CD6A-4323-BC24-E30A97CCA64F}"/>
              </a:ext>
            </a:extLst>
          </p:cNvPr>
          <p:cNvSpPr txBox="1"/>
          <p:nvPr/>
        </p:nvSpPr>
        <p:spPr>
          <a:xfrm>
            <a:off x="334491" y="1980923"/>
            <a:ext cx="11052195" cy="2062103"/>
          </a:xfrm>
          <a:prstGeom prst="rect">
            <a:avLst/>
          </a:prstGeom>
          <a:noFill/>
        </p:spPr>
        <p:txBody>
          <a:bodyPr wrap="square" rtlCol="0">
            <a:spAutoFit/>
          </a:bodyPr>
          <a:lstStyle/>
          <a:p>
            <a:pPr marL="457200" indent="-457200">
              <a:buFont typeface="Arial" panose="020B0604020202020204" pitchFamily="34" charset="0"/>
              <a:buChar char="•"/>
            </a:pPr>
            <a:r>
              <a:rPr lang="en-US" altLang="zh-CN" sz="3200" dirty="0">
                <a:latin typeface="Calibri" panose="020F0502020204030204" pitchFamily="34" charset="0"/>
                <a:cs typeface="Calibri" panose="020F0502020204030204" pitchFamily="34" charset="0"/>
                <a:hlinkClick r:id="rId6"/>
              </a:rPr>
              <a:t>https://www.usenix.org/system/files/osdi21_slides_shen.pdf</a:t>
            </a:r>
            <a:endParaRPr lang="en-US" altLang="zh-CN" sz="32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dirty="0">
                <a:latin typeface="Calibri" panose="020F0502020204030204" pitchFamily="34" charset="0"/>
                <a:cs typeface="Calibri" panose="020F0502020204030204" pitchFamily="34" charset="0"/>
                <a:hlinkClick r:id="rId7"/>
              </a:rPr>
              <a:t>https://www.youtube.com/watch?v=ZFIhs5fhBBo</a:t>
            </a:r>
            <a:endParaRPr lang="en-US" altLang="zh-CN" sz="32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dirty="0">
                <a:latin typeface="Calibri" panose="020F0502020204030204" pitchFamily="34" charset="0"/>
                <a:cs typeface="Calibri" panose="020F0502020204030204" pitchFamily="34" charset="0"/>
                <a:hlinkClick r:id="rId8"/>
              </a:rPr>
              <a:t>https://www.usenix.org/conference/osdi21/presentation/shen</a:t>
            </a:r>
            <a:endParaRPr lang="en-US" altLang="zh-CN" sz="32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dirty="0">
                <a:latin typeface="Calibri" panose="020F0502020204030204" pitchFamily="34" charset="0"/>
                <a:cs typeface="Calibri" panose="020F0502020204030204" pitchFamily="34" charset="0"/>
                <a:hlinkClick r:id="rId9"/>
              </a:rPr>
              <a:t>https://github.com/SJTU-IPADS/vegito</a:t>
            </a:r>
            <a:endParaRPr lang="en-US" altLang="zh-CN"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885516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EAE8E623-0B9C-454E-9BBA-E04C618C45CC}"/>
              </a:ext>
            </a:extLst>
          </p:cNvPr>
          <p:cNvCxnSpPr>
            <a:cxnSpLocks/>
          </p:cNvCxnSpPr>
          <p:nvPr/>
        </p:nvCxnSpPr>
        <p:spPr>
          <a:xfrm>
            <a:off x="546538" y="977462"/>
            <a:ext cx="11098924" cy="0"/>
          </a:xfrm>
          <a:prstGeom prst="line">
            <a:avLst/>
          </a:prstGeom>
          <a:ln w="38100">
            <a:solidFill>
              <a:srgbClr val="EC7320"/>
            </a:solidFill>
          </a:ln>
        </p:spPr>
        <p:style>
          <a:lnRef idx="1">
            <a:schemeClr val="accent2"/>
          </a:lnRef>
          <a:fillRef idx="0">
            <a:schemeClr val="accent2"/>
          </a:fillRef>
          <a:effectRef idx="0">
            <a:schemeClr val="accent2"/>
          </a:effectRef>
          <a:fontRef idx="minor">
            <a:schemeClr val="tx1"/>
          </a:fontRef>
        </p:style>
      </p:cxnSp>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B22C82BB-76F4-464B-896A-AA62787656FF}"/>
              </a:ext>
            </a:extLst>
          </p:cNvPr>
          <p:cNvSpPr/>
          <p:nvPr/>
        </p:nvSpPr>
        <p:spPr>
          <a:xfrm>
            <a:off x="3210909" y="2793556"/>
            <a:ext cx="5770179" cy="2554545"/>
          </a:xfrm>
          <a:prstGeom prst="rect">
            <a:avLst/>
          </a:prstGeom>
          <a:noFill/>
        </p:spPr>
        <p:txBody>
          <a:bodyPr wrap="square" lIns="91440" tIns="45720" rIns="91440" bIns="45720">
            <a:spAutoFit/>
          </a:bodyPr>
          <a:lstStyle/>
          <a:p>
            <a:pPr algn="ctr"/>
            <a:r>
              <a:rPr lang="en-US" altLang="zh-CN" sz="8000" b="1" dirty="0">
                <a:ln w="6600">
                  <a:solidFill>
                    <a:schemeClr val="accent2"/>
                  </a:solidFill>
                  <a:prstDash val="solid"/>
                </a:ln>
                <a:solidFill>
                  <a:schemeClr val="accent2"/>
                </a:solidFill>
                <a:effectLst>
                  <a:outerShdw dist="38100" dir="2700000" algn="tl" rotWithShape="0">
                    <a:schemeClr val="accent2"/>
                  </a:outerShdw>
                </a:effectLst>
              </a:rPr>
              <a:t>Thank You Guys!</a:t>
            </a:r>
            <a:endParaRPr lang="zh-CN" altLang="en-US" sz="8000" b="1" dirty="0">
              <a:ln w="6600">
                <a:solidFill>
                  <a:schemeClr val="accent2"/>
                </a:solidFill>
                <a:prstDash val="solid"/>
              </a:ln>
              <a:solidFill>
                <a:schemeClr val="accent2"/>
              </a:solidFill>
              <a:effectLst>
                <a:outerShdw dist="38100" dir="2700000" algn="tl" rotWithShape="0">
                  <a:schemeClr val="accent2"/>
                </a:outerShdw>
              </a:effectLst>
            </a:endParaRPr>
          </a:p>
        </p:txBody>
      </p:sp>
      <p:cxnSp>
        <p:nvCxnSpPr>
          <p:cNvPr id="11" name="直接连接符 10">
            <a:extLst>
              <a:ext uri="{FF2B5EF4-FFF2-40B4-BE49-F238E27FC236}">
                <a16:creationId xmlns:a16="http://schemas.microsoft.com/office/drawing/2014/main" id="{C3758807-11F4-4D8E-9042-C789C2A64CDC}"/>
              </a:ext>
            </a:extLst>
          </p:cNvPr>
          <p:cNvCxnSpPr>
            <a:cxnSpLocks/>
          </p:cNvCxnSpPr>
          <p:nvPr/>
        </p:nvCxnSpPr>
        <p:spPr>
          <a:xfrm>
            <a:off x="546537" y="5933089"/>
            <a:ext cx="11098924" cy="0"/>
          </a:xfrm>
          <a:prstGeom prst="line">
            <a:avLst/>
          </a:prstGeom>
          <a:ln w="38100">
            <a:solidFill>
              <a:srgbClr val="EC7320"/>
            </a:solidFill>
          </a:ln>
        </p:spPr>
        <p:style>
          <a:lnRef idx="1">
            <a:schemeClr val="accent2"/>
          </a:lnRef>
          <a:fillRef idx="0">
            <a:schemeClr val="accent2"/>
          </a:fillRef>
          <a:effectRef idx="0">
            <a:schemeClr val="accent2"/>
          </a:effectRef>
          <a:fontRef idx="minor">
            <a:schemeClr val="tx1"/>
          </a:fontRef>
        </p:style>
      </p:cxnSp>
      <p:sp>
        <p:nvSpPr>
          <p:cNvPr id="12" name="矩形: 圆角 11">
            <a:extLst>
              <a:ext uri="{FF2B5EF4-FFF2-40B4-BE49-F238E27FC236}">
                <a16:creationId xmlns:a16="http://schemas.microsoft.com/office/drawing/2014/main" id="{D317E7AF-B893-463A-8025-D390DA8B42A2}"/>
              </a:ext>
            </a:extLst>
          </p:cNvPr>
          <p:cNvSpPr/>
          <p:nvPr/>
        </p:nvSpPr>
        <p:spPr>
          <a:xfrm>
            <a:off x="10794123" y="6017171"/>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63C5EEC1-3800-4AC7-B211-F7D0284EBE36}"/>
              </a:ext>
            </a:extLst>
          </p:cNvPr>
          <p:cNvSpPr/>
          <p:nvPr/>
        </p:nvSpPr>
        <p:spPr>
          <a:xfrm>
            <a:off x="11183005" y="6343004"/>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63020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Introduction</a:t>
            </a:r>
            <a:endParaRPr lang="zh-CN" altLang="en-US" sz="4000" b="1" dirty="0">
              <a:latin typeface="Calibri" panose="020F0502020204030204" pitchFamily="34" charset="0"/>
              <a:cs typeface="Calibri" panose="020F0502020204030204" pitchFamily="34" charset="0"/>
            </a:endParaRP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7" name="文本框 16">
            <a:extLst>
              <a:ext uri="{FF2B5EF4-FFF2-40B4-BE49-F238E27FC236}">
                <a16:creationId xmlns:a16="http://schemas.microsoft.com/office/drawing/2014/main" id="{22823613-5D1A-49AC-A7EB-6EA1DA57C89A}"/>
              </a:ext>
            </a:extLst>
          </p:cNvPr>
          <p:cNvSpPr txBox="1"/>
          <p:nvPr/>
        </p:nvSpPr>
        <p:spPr>
          <a:xfrm>
            <a:off x="1240219" y="1900999"/>
            <a:ext cx="10025083" cy="4031873"/>
          </a:xfrm>
          <a:prstGeom prst="rect">
            <a:avLst/>
          </a:prstGeom>
          <a:noFill/>
        </p:spPr>
        <p:txBody>
          <a:bodyPr wrap="square" rtlCol="0">
            <a:spAutoFit/>
          </a:bodyPr>
          <a:lstStyle/>
          <a:p>
            <a:pPr marL="457200" indent="-457200">
              <a:buFont typeface="Wingdings" panose="05000000000000000000" pitchFamily="2" charset="2"/>
              <a:buChar char="Ø"/>
            </a:pPr>
            <a:r>
              <a:rPr lang="en-US" altLang="zh-CN" sz="3200" dirty="0">
                <a:latin typeface="Calibri" panose="020F0502020204030204" pitchFamily="34" charset="0"/>
                <a:cs typeface="Calibri" panose="020F0502020204030204" pitchFamily="34" charset="0"/>
              </a:rPr>
              <a:t>Information is most </a:t>
            </a:r>
            <a:r>
              <a:rPr lang="en-US" altLang="zh-CN" sz="3200" b="1" dirty="0">
                <a:latin typeface="Calibri" panose="020F0502020204030204" pitchFamily="34" charset="0"/>
                <a:cs typeface="Calibri" panose="020F0502020204030204" pitchFamily="34" charset="0"/>
              </a:rPr>
              <a:t>valuable</a:t>
            </a:r>
            <a:r>
              <a:rPr lang="en-US" altLang="zh-CN" sz="3200" dirty="0">
                <a:latin typeface="Calibri" panose="020F0502020204030204" pitchFamily="34" charset="0"/>
                <a:cs typeface="Calibri" panose="020F0502020204030204" pitchFamily="34" charset="0"/>
              </a:rPr>
              <a:t> when it </a:t>
            </a:r>
            <a:r>
              <a:rPr lang="en-US" altLang="zh-CN" sz="3200" b="1" dirty="0">
                <a:latin typeface="Calibri" panose="020F0502020204030204" pitchFamily="34" charset="0"/>
                <a:cs typeface="Calibri" panose="020F0502020204030204" pitchFamily="34" charset="0"/>
              </a:rPr>
              <a:t>first</a:t>
            </a:r>
            <a:r>
              <a:rPr lang="en-US" altLang="zh-CN" sz="3200" dirty="0">
                <a:latin typeface="Calibri" panose="020F0502020204030204" pitchFamily="34" charset="0"/>
                <a:cs typeface="Calibri" panose="020F0502020204030204" pitchFamily="34" charset="0"/>
              </a:rPr>
              <a:t> </a:t>
            </a:r>
            <a:r>
              <a:rPr lang="en-US" altLang="zh-CN" sz="3200" b="1" dirty="0">
                <a:latin typeface="Calibri" panose="020F0502020204030204" pitchFamily="34" charset="0"/>
                <a:cs typeface="Calibri" panose="020F0502020204030204" pitchFamily="34" charset="0"/>
              </a:rPr>
              <a:t>appears</a:t>
            </a:r>
            <a:r>
              <a:rPr lang="en-US" altLang="zh-CN" sz="3200" dirty="0">
                <a:latin typeface="Calibri" panose="020F0502020204030204" pitchFamily="34" charset="0"/>
                <a:cs typeface="Calibri" panose="020F0502020204030204" pitchFamily="34" charset="0"/>
              </a:rPr>
              <a:t>, and diminishes over time.</a:t>
            </a:r>
          </a:p>
          <a:p>
            <a:pPr marL="457200" indent="-457200">
              <a:buFont typeface="Wingdings" panose="05000000000000000000" pitchFamily="2" charset="2"/>
              <a:buChar char="Ø"/>
            </a:pPr>
            <a:r>
              <a:rPr lang="en-US" altLang="zh-CN" sz="3200" dirty="0">
                <a:latin typeface="Calibri" panose="020F0502020204030204" pitchFamily="34" charset="0"/>
                <a:cs typeface="Calibri" panose="020F0502020204030204" pitchFamily="34" charset="0"/>
              </a:rPr>
              <a:t>Some enterprise, such as Alibaba, want to master the real-time data and some immediate information to monitor system in Double 11 Festival.</a:t>
            </a:r>
          </a:p>
          <a:p>
            <a:pPr marL="457200" indent="-457200">
              <a:buFont typeface="Wingdings" panose="05000000000000000000" pitchFamily="2" charset="2"/>
              <a:buChar char="Ø"/>
            </a:pPr>
            <a:r>
              <a:rPr lang="en-US" altLang="zh-CN" sz="3200" dirty="0">
                <a:latin typeface="Calibri" panose="020F0502020204030204" pitchFamily="34" charset="0"/>
                <a:cs typeface="Calibri" panose="020F0502020204030204" pitchFamily="34" charset="0"/>
              </a:rPr>
              <a:t>It’s beneficial to personal consumption and fraud detection as well.</a:t>
            </a:r>
          </a:p>
          <a:p>
            <a:pPr marL="914400" lvl="1" indent="-457200">
              <a:buFont typeface="Wingdings" panose="05000000000000000000" pitchFamily="2" charset="2"/>
              <a:buChar char="Ø"/>
            </a:pPr>
            <a:endParaRPr lang="en-US" altLang="zh-CN"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20727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Requirements</a:t>
            </a:r>
            <a:endParaRPr lang="zh-CN" altLang="en-US" sz="4000" b="1" dirty="0">
              <a:latin typeface="Calibri" panose="020F0502020204030204" pitchFamily="34" charset="0"/>
              <a:cs typeface="Calibri" panose="020F0502020204030204" pitchFamily="34" charset="0"/>
            </a:endParaRP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8" name="文本框 17">
            <a:extLst>
              <a:ext uri="{FF2B5EF4-FFF2-40B4-BE49-F238E27FC236}">
                <a16:creationId xmlns:a16="http://schemas.microsoft.com/office/drawing/2014/main" id="{D52F541A-3110-4653-916C-8EA43F4EDEF2}"/>
              </a:ext>
            </a:extLst>
          </p:cNvPr>
          <p:cNvSpPr txBox="1"/>
          <p:nvPr/>
        </p:nvSpPr>
        <p:spPr>
          <a:xfrm>
            <a:off x="866624" y="2075404"/>
            <a:ext cx="3002762" cy="523220"/>
          </a:xfrm>
          <a:prstGeom prst="rect">
            <a:avLst/>
          </a:prstGeom>
          <a:noFill/>
        </p:spPr>
        <p:txBody>
          <a:bodyPr wrap="square" rtlCol="0">
            <a:spAutoFit/>
          </a:bodyPr>
          <a:lstStyle/>
          <a:p>
            <a:r>
              <a:rPr lang="en-US" altLang="zh-CN" sz="2800" b="1" dirty="0">
                <a:latin typeface="Calibri" panose="020F0502020204030204" pitchFamily="34" charset="0"/>
                <a:cs typeface="Calibri" panose="020F0502020204030204" pitchFamily="34" charset="0"/>
              </a:rPr>
              <a:t>Performance</a:t>
            </a:r>
            <a:endParaRPr lang="en-US" altLang="zh-CN" sz="2800" dirty="0">
              <a:latin typeface="Calibri" panose="020F0502020204030204" pitchFamily="34" charset="0"/>
              <a:cs typeface="Calibri" panose="020F0502020204030204" pitchFamily="34" charset="0"/>
            </a:endParaRPr>
          </a:p>
        </p:txBody>
      </p:sp>
      <p:sp>
        <p:nvSpPr>
          <p:cNvPr id="19" name="文本框 18">
            <a:extLst>
              <a:ext uri="{FF2B5EF4-FFF2-40B4-BE49-F238E27FC236}">
                <a16:creationId xmlns:a16="http://schemas.microsoft.com/office/drawing/2014/main" id="{CEB46760-11DD-4F8A-9D70-57473F6E3AA0}"/>
              </a:ext>
            </a:extLst>
          </p:cNvPr>
          <p:cNvSpPr txBox="1"/>
          <p:nvPr/>
        </p:nvSpPr>
        <p:spPr>
          <a:xfrm>
            <a:off x="1525068" y="2675699"/>
            <a:ext cx="10170107" cy="954107"/>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Minimizing performance degradation (e.g., &lt; 10%) when transactions and analytical queries being executed concurrently.</a:t>
            </a:r>
          </a:p>
        </p:txBody>
      </p:sp>
      <p:sp>
        <p:nvSpPr>
          <p:cNvPr id="20" name="文本框 19">
            <a:extLst>
              <a:ext uri="{FF2B5EF4-FFF2-40B4-BE49-F238E27FC236}">
                <a16:creationId xmlns:a16="http://schemas.microsoft.com/office/drawing/2014/main" id="{70BD6D0D-D099-4EEF-A485-AAC9340AF4C3}"/>
              </a:ext>
            </a:extLst>
          </p:cNvPr>
          <p:cNvSpPr txBox="1"/>
          <p:nvPr/>
        </p:nvSpPr>
        <p:spPr>
          <a:xfrm>
            <a:off x="151611" y="1271766"/>
            <a:ext cx="9648496" cy="707886"/>
          </a:xfrm>
          <a:prstGeom prst="rect">
            <a:avLst/>
          </a:prstGeom>
          <a:noFill/>
        </p:spPr>
        <p:txBody>
          <a:bodyPr wrap="square" rtlCol="0">
            <a:spAutoFit/>
          </a:bodyPr>
          <a:lstStyle/>
          <a:p>
            <a:r>
              <a:rPr lang="en-US" altLang="zh-CN" sz="4000" b="1" dirty="0">
                <a:solidFill>
                  <a:srgbClr val="C00000"/>
                </a:solidFill>
                <a:latin typeface="Calibri" panose="020F0502020204030204" pitchFamily="34" charset="0"/>
                <a:cs typeface="Calibri" panose="020F0502020204030204" pitchFamily="34" charset="0"/>
              </a:rPr>
              <a:t>Two core problems </a:t>
            </a:r>
            <a:endParaRPr lang="zh-CN" altLang="en-US" sz="4000" b="1" dirty="0">
              <a:solidFill>
                <a:srgbClr val="C00000"/>
              </a:solidFill>
              <a:latin typeface="Calibri" panose="020F0502020204030204" pitchFamily="34" charset="0"/>
              <a:cs typeface="Calibri" panose="020F0502020204030204" pitchFamily="34" charset="0"/>
            </a:endParaRPr>
          </a:p>
        </p:txBody>
      </p:sp>
      <p:sp>
        <p:nvSpPr>
          <p:cNvPr id="21" name="文本框 20">
            <a:extLst>
              <a:ext uri="{FF2B5EF4-FFF2-40B4-BE49-F238E27FC236}">
                <a16:creationId xmlns:a16="http://schemas.microsoft.com/office/drawing/2014/main" id="{E8577A84-2044-4263-B310-0388EBF866F7}"/>
              </a:ext>
            </a:extLst>
          </p:cNvPr>
          <p:cNvSpPr txBox="1"/>
          <p:nvPr/>
        </p:nvSpPr>
        <p:spPr>
          <a:xfrm>
            <a:off x="791982" y="3591969"/>
            <a:ext cx="3002762" cy="523220"/>
          </a:xfrm>
          <a:prstGeom prst="rect">
            <a:avLst/>
          </a:prstGeom>
          <a:noFill/>
        </p:spPr>
        <p:txBody>
          <a:bodyPr wrap="square" rtlCol="0">
            <a:spAutoFit/>
          </a:bodyPr>
          <a:lstStyle/>
          <a:p>
            <a:r>
              <a:rPr lang="en-US" altLang="zh-CN" sz="2800" b="1" dirty="0">
                <a:latin typeface="Calibri" panose="020F0502020204030204" pitchFamily="34" charset="0"/>
                <a:cs typeface="Calibri" panose="020F0502020204030204" pitchFamily="34" charset="0"/>
              </a:rPr>
              <a:t>Freshness</a:t>
            </a:r>
            <a:endParaRPr lang="en-US" altLang="zh-CN" sz="2800" dirty="0">
              <a:latin typeface="Calibri" panose="020F0502020204030204" pitchFamily="34" charset="0"/>
              <a:cs typeface="Calibri" panose="020F0502020204030204" pitchFamily="34" charset="0"/>
            </a:endParaRPr>
          </a:p>
        </p:txBody>
      </p:sp>
      <p:sp>
        <p:nvSpPr>
          <p:cNvPr id="22" name="文本框 21">
            <a:extLst>
              <a:ext uri="{FF2B5EF4-FFF2-40B4-BE49-F238E27FC236}">
                <a16:creationId xmlns:a16="http://schemas.microsoft.com/office/drawing/2014/main" id="{713D2171-4A76-459B-950C-896954F35F98}"/>
              </a:ext>
            </a:extLst>
          </p:cNvPr>
          <p:cNvSpPr txBox="1"/>
          <p:nvPr/>
        </p:nvSpPr>
        <p:spPr>
          <a:xfrm>
            <a:off x="1525068" y="4201916"/>
            <a:ext cx="10170107" cy="523220"/>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the maximum time delay between TP and AP (e.g.,</a:t>
            </a:r>
            <a:r>
              <a:rPr lang="zh-CN" altLang="en-US" sz="2800" dirty="0">
                <a:latin typeface="Calibri" panose="020F0502020204030204" pitchFamily="34" charset="0"/>
                <a:cs typeface="Calibri" panose="020F0502020204030204" pitchFamily="34" charset="0"/>
              </a:rPr>
              <a:t> </a:t>
            </a:r>
            <a:r>
              <a:rPr lang="en-US" altLang="zh-CN" sz="2800" dirty="0">
                <a:latin typeface="Calibri" panose="020F0502020204030204" pitchFamily="34" charset="0"/>
                <a:cs typeface="Calibri" panose="020F0502020204030204" pitchFamily="34" charset="0"/>
              </a:rPr>
              <a:t>&lt; 20ms).</a:t>
            </a:r>
          </a:p>
        </p:txBody>
      </p:sp>
      <p:pic>
        <p:nvPicPr>
          <p:cNvPr id="4" name="图片 3">
            <a:extLst>
              <a:ext uri="{FF2B5EF4-FFF2-40B4-BE49-F238E27FC236}">
                <a16:creationId xmlns:a16="http://schemas.microsoft.com/office/drawing/2014/main" id="{6CE03C10-75E9-45D0-814E-0D0F84B0C7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0676" y="4795667"/>
            <a:ext cx="10853929" cy="1596165"/>
          </a:xfrm>
          <a:prstGeom prst="rect">
            <a:avLst/>
          </a:prstGeom>
        </p:spPr>
      </p:pic>
    </p:spTree>
    <p:extLst>
      <p:ext uri="{BB962C8B-B14F-4D97-AF65-F5344CB8AC3E}">
        <p14:creationId xmlns:p14="http://schemas.microsoft.com/office/powerpoint/2010/main" val="1201822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513491" y="228901"/>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Traditional Data Analysis Solution </a:t>
            </a:r>
            <a:endParaRPr lang="zh-CN" altLang="en-US" sz="4000" b="1" dirty="0">
              <a:latin typeface="Calibri" panose="020F0502020204030204" pitchFamily="34" charset="0"/>
              <a:cs typeface="Calibri" panose="020F0502020204030204" pitchFamily="34" charset="0"/>
            </a:endParaRP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20" name="文本框 19">
            <a:extLst>
              <a:ext uri="{FF2B5EF4-FFF2-40B4-BE49-F238E27FC236}">
                <a16:creationId xmlns:a16="http://schemas.microsoft.com/office/drawing/2014/main" id="{70BD6D0D-D099-4EEF-A485-AAC9340AF4C3}"/>
              </a:ext>
            </a:extLst>
          </p:cNvPr>
          <p:cNvSpPr txBox="1"/>
          <p:nvPr/>
        </p:nvSpPr>
        <p:spPr>
          <a:xfrm>
            <a:off x="151611" y="1271766"/>
            <a:ext cx="9648496" cy="707886"/>
          </a:xfrm>
          <a:prstGeom prst="rect">
            <a:avLst/>
          </a:prstGeom>
          <a:noFill/>
        </p:spPr>
        <p:txBody>
          <a:bodyPr wrap="square" rtlCol="0">
            <a:spAutoFit/>
          </a:bodyPr>
          <a:lstStyle/>
          <a:p>
            <a:r>
              <a:rPr lang="en-US" altLang="zh-CN" sz="4000" b="1" dirty="0">
                <a:solidFill>
                  <a:srgbClr val="C00000"/>
                </a:solidFill>
                <a:latin typeface="Calibri" panose="020F0502020204030204" pitchFamily="34" charset="0"/>
                <a:cs typeface="Calibri" panose="020F0502020204030204" pitchFamily="34" charset="0"/>
              </a:rPr>
              <a:t>TP + ETL + AP</a:t>
            </a:r>
            <a:endParaRPr lang="zh-CN" altLang="en-US" sz="4000" b="1" dirty="0">
              <a:solidFill>
                <a:srgbClr val="C00000"/>
              </a:solidFill>
              <a:latin typeface="Calibri" panose="020F0502020204030204" pitchFamily="34" charset="0"/>
              <a:cs typeface="Calibri" panose="020F0502020204030204" pitchFamily="34" charset="0"/>
            </a:endParaRPr>
          </a:p>
        </p:txBody>
      </p:sp>
      <p:pic>
        <p:nvPicPr>
          <p:cNvPr id="6" name="图片 5">
            <a:extLst>
              <a:ext uri="{FF2B5EF4-FFF2-40B4-BE49-F238E27FC236}">
                <a16:creationId xmlns:a16="http://schemas.microsoft.com/office/drawing/2014/main" id="{9D7EFB6D-04D3-43C2-B38C-969E4368DD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1831" y="2184180"/>
            <a:ext cx="8903076" cy="2852021"/>
          </a:xfrm>
          <a:prstGeom prst="rect">
            <a:avLst/>
          </a:prstGeom>
        </p:spPr>
      </p:pic>
      <p:sp>
        <p:nvSpPr>
          <p:cNvPr id="17" name="文本框 16">
            <a:extLst>
              <a:ext uri="{FF2B5EF4-FFF2-40B4-BE49-F238E27FC236}">
                <a16:creationId xmlns:a16="http://schemas.microsoft.com/office/drawing/2014/main" id="{7B5A10E3-FCA7-4A32-AB18-46F77A79EBC5}"/>
              </a:ext>
            </a:extLst>
          </p:cNvPr>
          <p:cNvSpPr txBox="1"/>
          <p:nvPr/>
        </p:nvSpPr>
        <p:spPr>
          <a:xfrm>
            <a:off x="641131" y="5109180"/>
            <a:ext cx="4204159" cy="954107"/>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Data </a:t>
            </a:r>
            <a:r>
              <a:rPr lang="en-US" altLang="zh-CN" sz="2800" b="1" dirty="0">
                <a:solidFill>
                  <a:srgbClr val="C00000"/>
                </a:solidFill>
                <a:latin typeface="Calibri" panose="020F0502020204030204" pitchFamily="34" charset="0"/>
                <a:cs typeface="Calibri" panose="020F0502020204030204" pitchFamily="34" charset="0"/>
              </a:rPr>
              <a:t>generation, row store</a:t>
            </a:r>
          </a:p>
          <a:p>
            <a:r>
              <a:rPr lang="en-US" altLang="zh-CN" sz="2800" dirty="0">
                <a:latin typeface="Calibri" panose="020F0502020204030204" pitchFamily="34" charset="0"/>
                <a:cs typeface="Calibri" panose="020F0502020204030204" pitchFamily="34" charset="0"/>
              </a:rPr>
              <a:t>(update, delete, insert)</a:t>
            </a:r>
          </a:p>
        </p:txBody>
      </p:sp>
      <p:sp>
        <p:nvSpPr>
          <p:cNvPr id="23" name="文本框 22">
            <a:extLst>
              <a:ext uri="{FF2B5EF4-FFF2-40B4-BE49-F238E27FC236}">
                <a16:creationId xmlns:a16="http://schemas.microsoft.com/office/drawing/2014/main" id="{ADC8EA29-80B5-42FE-BE7A-55D4059BD13D}"/>
              </a:ext>
            </a:extLst>
          </p:cNvPr>
          <p:cNvSpPr txBox="1"/>
          <p:nvPr/>
        </p:nvSpPr>
        <p:spPr>
          <a:xfrm>
            <a:off x="7584352" y="5135455"/>
            <a:ext cx="4204159" cy="954107"/>
          </a:xfrm>
          <a:prstGeom prst="rect">
            <a:avLst/>
          </a:prstGeom>
          <a:noFill/>
        </p:spPr>
        <p:txBody>
          <a:bodyPr wrap="square" rtlCol="0">
            <a:spAutoFit/>
          </a:bodyPr>
          <a:lstStyle/>
          <a:p>
            <a:r>
              <a:rPr lang="en-US" altLang="zh-CN" sz="2800" dirty="0">
                <a:latin typeface="Calibri" panose="020F0502020204030204" pitchFamily="34" charset="0"/>
                <a:cs typeface="Calibri" panose="020F0502020204030204" pitchFamily="34" charset="0"/>
              </a:rPr>
              <a:t>Data </a:t>
            </a:r>
            <a:r>
              <a:rPr lang="en-US" altLang="zh-CN" sz="2800" b="1" dirty="0">
                <a:solidFill>
                  <a:srgbClr val="1E81C7"/>
                </a:solidFill>
                <a:latin typeface="Calibri" panose="020F0502020204030204" pitchFamily="34" charset="0"/>
                <a:cs typeface="Calibri" panose="020F0502020204030204" pitchFamily="34" charset="0"/>
              </a:rPr>
              <a:t>analysis, column store</a:t>
            </a:r>
          </a:p>
          <a:p>
            <a:r>
              <a:rPr lang="en-US" altLang="zh-CN" sz="2800" dirty="0">
                <a:latin typeface="Calibri" panose="020F0502020204030204" pitchFamily="34" charset="0"/>
                <a:cs typeface="Calibri" panose="020F0502020204030204" pitchFamily="34" charset="0"/>
              </a:rPr>
              <a:t>(SUM, AVG, GROUP)</a:t>
            </a:r>
          </a:p>
        </p:txBody>
      </p:sp>
    </p:spTree>
    <p:extLst>
      <p:ext uri="{BB962C8B-B14F-4D97-AF65-F5344CB8AC3E}">
        <p14:creationId xmlns:p14="http://schemas.microsoft.com/office/powerpoint/2010/main" val="667936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Three HTAP Alternatives </a:t>
            </a:r>
            <a:endParaRPr lang="zh-CN" altLang="en-US" sz="4000" b="1" dirty="0">
              <a:latin typeface="Calibri" panose="020F0502020204030204" pitchFamily="34" charset="0"/>
              <a:cs typeface="Calibri" panose="020F0502020204030204" pitchFamily="34" charset="0"/>
            </a:endParaRP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pic>
        <p:nvPicPr>
          <p:cNvPr id="4" name="图片 3">
            <a:extLst>
              <a:ext uri="{FF2B5EF4-FFF2-40B4-BE49-F238E27FC236}">
                <a16:creationId xmlns:a16="http://schemas.microsoft.com/office/drawing/2014/main" id="{13B4C42E-8027-4B31-B130-082AEE110E5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789477"/>
            <a:ext cx="8174717" cy="3815795"/>
          </a:xfrm>
          <a:prstGeom prst="rect">
            <a:avLst/>
          </a:prstGeom>
        </p:spPr>
      </p:pic>
      <p:sp>
        <p:nvSpPr>
          <p:cNvPr id="15" name="文本框 14">
            <a:extLst>
              <a:ext uri="{FF2B5EF4-FFF2-40B4-BE49-F238E27FC236}">
                <a16:creationId xmlns:a16="http://schemas.microsoft.com/office/drawing/2014/main" id="{0DA11D60-0664-450B-BFC0-F4ED01F86A74}"/>
              </a:ext>
            </a:extLst>
          </p:cNvPr>
          <p:cNvSpPr txBox="1"/>
          <p:nvPr/>
        </p:nvSpPr>
        <p:spPr>
          <a:xfrm>
            <a:off x="7850680" y="1690134"/>
            <a:ext cx="4204159" cy="1200329"/>
          </a:xfrm>
          <a:prstGeom prst="rect">
            <a:avLst/>
          </a:prstGeom>
          <a:noFill/>
        </p:spPr>
        <p:txBody>
          <a:bodyPr wrap="square" rtlCol="0">
            <a:spAutoFit/>
          </a:bodyPr>
          <a:lstStyle/>
          <a:p>
            <a:r>
              <a:rPr lang="en-US" altLang="zh-CN" sz="2400" b="1" dirty="0">
                <a:latin typeface="Calibri" panose="020F0502020204030204" pitchFamily="34" charset="0"/>
                <a:cs typeface="Calibri" panose="020F0502020204030204" pitchFamily="34" charset="0"/>
              </a:rPr>
              <a:t>Alternative#1:</a:t>
            </a:r>
            <a:r>
              <a:rPr lang="zh-CN" altLang="en-US" sz="2400" b="1" dirty="0">
                <a:latin typeface="Calibri" panose="020F0502020204030204" pitchFamily="34" charset="0"/>
                <a:cs typeface="Calibri" panose="020F0502020204030204" pitchFamily="34" charset="0"/>
              </a:rPr>
              <a:t> </a:t>
            </a:r>
            <a:r>
              <a:rPr lang="en-US" altLang="zh-CN" sz="2400" b="1" dirty="0">
                <a:latin typeface="Calibri" panose="020F0502020204030204" pitchFamily="34" charset="0"/>
                <a:cs typeface="Calibri" panose="020F0502020204030204" pitchFamily="34" charset="0"/>
              </a:rPr>
              <a:t>DUAL-SYSTEM</a:t>
            </a:r>
          </a:p>
          <a:p>
            <a:pPr marL="342900" indent="-342900">
              <a:buFont typeface="Arial" panose="020B0604020202020204" pitchFamily="34" charset="0"/>
              <a:buChar char="•"/>
            </a:pPr>
            <a:r>
              <a:rPr lang="en-US" altLang="zh-CN" sz="2400" dirty="0">
                <a:latin typeface="Calibri" panose="020F0502020204030204" pitchFamily="34" charset="0"/>
                <a:cs typeface="Calibri" panose="020F0502020204030204" pitchFamily="34" charset="0"/>
              </a:rPr>
              <a:t>Good </a:t>
            </a:r>
            <a:r>
              <a:rPr lang="en-US" altLang="zh-CN" sz="2400" dirty="0">
                <a:solidFill>
                  <a:srgbClr val="C00000"/>
                </a:solidFill>
                <a:latin typeface="Calibri" panose="020F0502020204030204" pitchFamily="34" charset="0"/>
                <a:cs typeface="Calibri" panose="020F0502020204030204" pitchFamily="34" charset="0"/>
              </a:rPr>
              <a:t>performance</a:t>
            </a:r>
          </a:p>
          <a:p>
            <a:pPr marL="342900" indent="-342900">
              <a:buFont typeface="Arial" panose="020B0604020202020204" pitchFamily="34" charset="0"/>
              <a:buChar char="•"/>
            </a:pPr>
            <a:r>
              <a:rPr lang="en-US" altLang="zh-CN" sz="2400" dirty="0">
                <a:latin typeface="Calibri" panose="020F0502020204030204" pitchFamily="34" charset="0"/>
                <a:cs typeface="Calibri" panose="020F0502020204030204" pitchFamily="34" charset="0"/>
              </a:rPr>
              <a:t>Large </a:t>
            </a:r>
            <a:r>
              <a:rPr lang="en-US" altLang="zh-CN" sz="2400" dirty="0">
                <a:solidFill>
                  <a:srgbClr val="1E81C7"/>
                </a:solidFill>
                <a:latin typeface="Calibri" panose="020F0502020204030204" pitchFamily="34" charset="0"/>
                <a:cs typeface="Calibri" panose="020F0502020204030204" pitchFamily="34" charset="0"/>
              </a:rPr>
              <a:t>time delay</a:t>
            </a:r>
          </a:p>
        </p:txBody>
      </p:sp>
      <p:sp>
        <p:nvSpPr>
          <p:cNvPr id="16" name="文本框 15">
            <a:extLst>
              <a:ext uri="{FF2B5EF4-FFF2-40B4-BE49-F238E27FC236}">
                <a16:creationId xmlns:a16="http://schemas.microsoft.com/office/drawing/2014/main" id="{C20ACCA6-03BD-4BD2-B3CA-AEA3C0C8D8ED}"/>
              </a:ext>
            </a:extLst>
          </p:cNvPr>
          <p:cNvSpPr txBox="1"/>
          <p:nvPr/>
        </p:nvSpPr>
        <p:spPr>
          <a:xfrm>
            <a:off x="7850680" y="3032988"/>
            <a:ext cx="4512008" cy="1200329"/>
          </a:xfrm>
          <a:prstGeom prst="rect">
            <a:avLst/>
          </a:prstGeom>
          <a:noFill/>
        </p:spPr>
        <p:txBody>
          <a:bodyPr wrap="square" rtlCol="0">
            <a:spAutoFit/>
          </a:bodyPr>
          <a:lstStyle/>
          <a:p>
            <a:r>
              <a:rPr lang="en-US" altLang="zh-CN" sz="2400" b="1" dirty="0">
                <a:latin typeface="Calibri" panose="020F0502020204030204" pitchFamily="34" charset="0"/>
                <a:cs typeface="Calibri" panose="020F0502020204030204" pitchFamily="34" charset="0"/>
              </a:rPr>
              <a:t>Alternative#2:</a:t>
            </a:r>
            <a:r>
              <a:rPr lang="zh-CN" altLang="en-US" sz="2400" b="1" dirty="0">
                <a:latin typeface="Calibri" panose="020F0502020204030204" pitchFamily="34" charset="0"/>
                <a:cs typeface="Calibri" panose="020F0502020204030204" pitchFamily="34" charset="0"/>
              </a:rPr>
              <a:t> </a:t>
            </a:r>
            <a:r>
              <a:rPr lang="en-US" altLang="zh-CN" sz="2400" b="1" dirty="0">
                <a:latin typeface="Calibri" panose="020F0502020204030204" pitchFamily="34" charset="0"/>
                <a:cs typeface="Calibri" panose="020F0502020204030204" pitchFamily="34" charset="0"/>
              </a:rPr>
              <a:t>SINGLE-LAYOUT</a:t>
            </a:r>
          </a:p>
          <a:p>
            <a:pPr marL="342900" indent="-342900">
              <a:buFont typeface="Arial" panose="020B0604020202020204" pitchFamily="34" charset="0"/>
              <a:buChar char="•"/>
            </a:pPr>
            <a:r>
              <a:rPr lang="en-US" altLang="zh-CN" sz="2400" dirty="0">
                <a:latin typeface="Calibri" panose="020F0502020204030204" pitchFamily="34" charset="0"/>
                <a:cs typeface="Calibri" panose="020F0502020204030204" pitchFamily="34" charset="0"/>
              </a:rPr>
              <a:t>Short </a:t>
            </a:r>
            <a:r>
              <a:rPr lang="en-US" altLang="zh-CN" sz="2400" dirty="0">
                <a:solidFill>
                  <a:srgbClr val="C00000"/>
                </a:solidFill>
                <a:latin typeface="Calibri" panose="020F0502020204030204" pitchFamily="34" charset="0"/>
                <a:cs typeface="Calibri" panose="020F0502020204030204" pitchFamily="34" charset="0"/>
              </a:rPr>
              <a:t>time delay</a:t>
            </a:r>
          </a:p>
          <a:p>
            <a:pPr marL="342900" indent="-342900">
              <a:buFont typeface="Arial" panose="020B0604020202020204" pitchFamily="34" charset="0"/>
              <a:buChar char="•"/>
            </a:pPr>
            <a:r>
              <a:rPr lang="en-US" altLang="zh-CN" sz="2400" dirty="0">
                <a:latin typeface="Calibri" panose="020F0502020204030204" pitchFamily="34" charset="0"/>
                <a:cs typeface="Calibri" panose="020F0502020204030204" pitchFamily="34" charset="0"/>
              </a:rPr>
              <a:t>Huge</a:t>
            </a:r>
            <a:r>
              <a:rPr lang="en-US" altLang="zh-CN" sz="2400" dirty="0">
                <a:solidFill>
                  <a:srgbClr val="1E81C7"/>
                </a:solidFill>
                <a:latin typeface="Calibri" panose="020F0502020204030204" pitchFamily="34" charset="0"/>
                <a:cs typeface="Calibri" panose="020F0502020204030204" pitchFamily="34" charset="0"/>
              </a:rPr>
              <a:t> performance degradation</a:t>
            </a:r>
          </a:p>
        </p:txBody>
      </p:sp>
      <p:sp>
        <p:nvSpPr>
          <p:cNvPr id="18" name="文本框 17">
            <a:extLst>
              <a:ext uri="{FF2B5EF4-FFF2-40B4-BE49-F238E27FC236}">
                <a16:creationId xmlns:a16="http://schemas.microsoft.com/office/drawing/2014/main" id="{800E2149-C022-45E2-8427-4C9D750D321A}"/>
              </a:ext>
            </a:extLst>
          </p:cNvPr>
          <p:cNvSpPr txBox="1"/>
          <p:nvPr/>
        </p:nvSpPr>
        <p:spPr>
          <a:xfrm>
            <a:off x="7850680" y="4404943"/>
            <a:ext cx="4512008" cy="1200329"/>
          </a:xfrm>
          <a:prstGeom prst="rect">
            <a:avLst/>
          </a:prstGeom>
          <a:noFill/>
        </p:spPr>
        <p:txBody>
          <a:bodyPr wrap="square" rtlCol="0">
            <a:spAutoFit/>
          </a:bodyPr>
          <a:lstStyle/>
          <a:p>
            <a:r>
              <a:rPr lang="en-US" altLang="zh-CN" sz="2400" b="1" dirty="0">
                <a:latin typeface="Calibri" panose="020F0502020204030204" pitchFamily="34" charset="0"/>
                <a:cs typeface="Calibri" panose="020F0502020204030204" pitchFamily="34" charset="0"/>
              </a:rPr>
              <a:t>Alternative#3:</a:t>
            </a:r>
            <a:r>
              <a:rPr lang="zh-CN" altLang="en-US" sz="2400" b="1" dirty="0">
                <a:latin typeface="Calibri" panose="020F0502020204030204" pitchFamily="34" charset="0"/>
                <a:cs typeface="Calibri" panose="020F0502020204030204" pitchFamily="34" charset="0"/>
              </a:rPr>
              <a:t> </a:t>
            </a:r>
            <a:r>
              <a:rPr lang="en-US" altLang="zh-CN" sz="2400" b="1" dirty="0">
                <a:latin typeface="Calibri" panose="020F0502020204030204" pitchFamily="34" charset="0"/>
                <a:cs typeface="Calibri" panose="020F0502020204030204" pitchFamily="34" charset="0"/>
              </a:rPr>
              <a:t>DUAL-LAYOUT</a:t>
            </a:r>
          </a:p>
          <a:p>
            <a:pPr marL="342900" indent="-342900">
              <a:buFont typeface="Arial" panose="020B0604020202020204" pitchFamily="34" charset="0"/>
              <a:buChar char="•"/>
            </a:pPr>
            <a:r>
              <a:rPr lang="en-US" altLang="zh-CN" sz="2400" dirty="0">
                <a:latin typeface="Calibri" panose="020F0502020204030204" pitchFamily="34" charset="0"/>
                <a:cs typeface="Calibri" panose="020F0502020204030204" pitchFamily="34" charset="0"/>
              </a:rPr>
              <a:t>Lightweight data sync (a tradeoff)</a:t>
            </a:r>
          </a:p>
        </p:txBody>
      </p:sp>
    </p:spTree>
    <p:extLst>
      <p:ext uri="{BB962C8B-B14F-4D97-AF65-F5344CB8AC3E}">
        <p14:creationId xmlns:p14="http://schemas.microsoft.com/office/powerpoint/2010/main" val="2895180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Overview : VEGITO</a:t>
            </a:r>
            <a:endParaRPr lang="zh-CN" altLang="en-US" sz="4000" b="1" dirty="0">
              <a:latin typeface="Calibri" panose="020F0502020204030204" pitchFamily="34" charset="0"/>
              <a:cs typeface="Calibri" panose="020F0502020204030204" pitchFamily="34" charset="0"/>
            </a:endParaRP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1" name="文本框 10">
            <a:extLst>
              <a:ext uri="{FF2B5EF4-FFF2-40B4-BE49-F238E27FC236}">
                <a16:creationId xmlns:a16="http://schemas.microsoft.com/office/drawing/2014/main" id="{3DF954B4-4FDB-4B29-BB68-9D858912B3DD}"/>
              </a:ext>
            </a:extLst>
          </p:cNvPr>
          <p:cNvSpPr txBox="1"/>
          <p:nvPr/>
        </p:nvSpPr>
        <p:spPr>
          <a:xfrm>
            <a:off x="151611" y="843284"/>
            <a:ext cx="9648496" cy="707886"/>
          </a:xfrm>
          <a:prstGeom prst="rect">
            <a:avLst/>
          </a:prstGeom>
          <a:noFill/>
        </p:spPr>
        <p:txBody>
          <a:bodyPr wrap="square" rtlCol="0">
            <a:spAutoFit/>
          </a:bodyPr>
          <a:lstStyle/>
          <a:p>
            <a:r>
              <a:rPr lang="en-US" altLang="zh-CN" sz="4000" b="1" dirty="0">
                <a:solidFill>
                  <a:srgbClr val="C00000"/>
                </a:solidFill>
                <a:latin typeface="Calibri" panose="020F0502020204030204" pitchFamily="34" charset="0"/>
                <a:cs typeface="Calibri" panose="020F0502020204030204" pitchFamily="34" charset="0"/>
              </a:rPr>
              <a:t>A distributed in-memory HTAP system</a:t>
            </a:r>
            <a:endParaRPr lang="zh-CN" altLang="en-US" sz="4000" b="1" dirty="0">
              <a:solidFill>
                <a:srgbClr val="C00000"/>
              </a:solidFill>
              <a:latin typeface="Calibri" panose="020F0502020204030204" pitchFamily="34" charset="0"/>
              <a:cs typeface="Calibri" panose="020F0502020204030204" pitchFamily="34" charset="0"/>
            </a:endParaRPr>
          </a:p>
        </p:txBody>
      </p:sp>
      <p:sp>
        <p:nvSpPr>
          <p:cNvPr id="17" name="文本框 16">
            <a:extLst>
              <a:ext uri="{FF2B5EF4-FFF2-40B4-BE49-F238E27FC236}">
                <a16:creationId xmlns:a16="http://schemas.microsoft.com/office/drawing/2014/main" id="{BC75E6A1-E750-473A-8EA6-B0AC960FCEE6}"/>
              </a:ext>
            </a:extLst>
          </p:cNvPr>
          <p:cNvSpPr txBox="1"/>
          <p:nvPr/>
        </p:nvSpPr>
        <p:spPr>
          <a:xfrm>
            <a:off x="151611" y="1501353"/>
            <a:ext cx="10665741" cy="584775"/>
          </a:xfrm>
          <a:prstGeom prst="rect">
            <a:avLst/>
          </a:prstGeom>
          <a:noFill/>
        </p:spPr>
        <p:txBody>
          <a:bodyPr wrap="square" rtlCol="0">
            <a:spAutoFit/>
          </a:bodyPr>
          <a:lstStyle/>
          <a:p>
            <a:r>
              <a:rPr lang="en-US" altLang="zh-CN" sz="3200" b="1" dirty="0">
                <a:latin typeface="Calibri" panose="020F0502020204030204" pitchFamily="34" charset="0"/>
                <a:cs typeface="Calibri" panose="020F0502020204030204" pitchFamily="34" charset="0"/>
              </a:rPr>
              <a:t>Opportunity of </a:t>
            </a:r>
            <a:r>
              <a:rPr lang="en-US" altLang="zh-CN" sz="3200" b="1" dirty="0">
                <a:solidFill>
                  <a:srgbClr val="C00000"/>
                </a:solidFill>
                <a:latin typeface="Calibri" panose="020F0502020204030204" pitchFamily="34" charset="0"/>
                <a:cs typeface="Calibri" panose="020F0502020204030204" pitchFamily="34" charset="0"/>
              </a:rPr>
              <a:t>H</a:t>
            </a:r>
            <a:r>
              <a:rPr lang="en-US" altLang="zh-CN" sz="3200" b="1" dirty="0">
                <a:latin typeface="Calibri" panose="020F0502020204030204" pitchFamily="34" charset="0"/>
                <a:cs typeface="Calibri" panose="020F0502020204030204" pitchFamily="34" charset="0"/>
              </a:rPr>
              <a:t>igh </a:t>
            </a:r>
            <a:r>
              <a:rPr lang="en-US" altLang="zh-CN" sz="3200" b="1" dirty="0">
                <a:solidFill>
                  <a:srgbClr val="C00000"/>
                </a:solidFill>
                <a:latin typeface="Calibri" panose="020F0502020204030204" pitchFamily="34" charset="0"/>
                <a:cs typeface="Calibri" panose="020F0502020204030204" pitchFamily="34" charset="0"/>
              </a:rPr>
              <a:t>A</a:t>
            </a:r>
            <a:r>
              <a:rPr lang="en-US" altLang="zh-CN" sz="3200" b="1" dirty="0">
                <a:latin typeface="Calibri" panose="020F0502020204030204" pitchFamily="34" charset="0"/>
                <a:cs typeface="Calibri" panose="020F0502020204030204" pitchFamily="34" charset="0"/>
              </a:rPr>
              <a:t>vailability for fast in-memory OLTP</a:t>
            </a:r>
            <a:endParaRPr lang="zh-CN" altLang="en-US" sz="3200" b="1" dirty="0">
              <a:latin typeface="Calibri" panose="020F0502020204030204" pitchFamily="34" charset="0"/>
              <a:cs typeface="Calibri" panose="020F0502020204030204" pitchFamily="34" charset="0"/>
            </a:endParaRPr>
          </a:p>
        </p:txBody>
      </p:sp>
      <p:sp>
        <p:nvSpPr>
          <p:cNvPr id="19" name="文本框 18">
            <a:extLst>
              <a:ext uri="{FF2B5EF4-FFF2-40B4-BE49-F238E27FC236}">
                <a16:creationId xmlns:a16="http://schemas.microsoft.com/office/drawing/2014/main" id="{37B11F77-C672-4B88-AA06-4837A1DA4CD4}"/>
              </a:ext>
            </a:extLst>
          </p:cNvPr>
          <p:cNvSpPr txBox="1"/>
          <p:nvPr/>
        </p:nvSpPr>
        <p:spPr>
          <a:xfrm>
            <a:off x="151611" y="2053491"/>
            <a:ext cx="10665741" cy="1077218"/>
          </a:xfrm>
          <a:prstGeom prst="rect">
            <a:avLst/>
          </a:prstGeom>
          <a:noFill/>
        </p:spPr>
        <p:txBody>
          <a:bodyPr wrap="square" rtlCol="0">
            <a:spAutoFit/>
          </a:bodyPr>
          <a:lstStyle/>
          <a:p>
            <a:pPr marL="457200" indent="-457200">
              <a:buFont typeface="Arial" panose="020B0604020202020204" pitchFamily="34" charset="0"/>
              <a:buChar char="•"/>
            </a:pPr>
            <a:r>
              <a:rPr lang="en-US" altLang="zh-CN" sz="3200" dirty="0">
                <a:solidFill>
                  <a:srgbClr val="C00000"/>
                </a:solidFill>
                <a:latin typeface="Calibri" panose="020F0502020204030204" pitchFamily="34" charset="0"/>
                <a:cs typeface="Calibri" panose="020F0502020204030204" pitchFamily="34" charset="0"/>
              </a:rPr>
              <a:t>Replication-based</a:t>
            </a:r>
            <a:r>
              <a:rPr lang="en-US" altLang="zh-CN" sz="3200" dirty="0">
                <a:latin typeface="Calibri" panose="020F0502020204030204" pitchFamily="34" charset="0"/>
                <a:cs typeface="Calibri" panose="020F0502020204030204" pitchFamily="34" charset="0"/>
              </a:rPr>
              <a:t> HA mechanism is common</a:t>
            </a:r>
          </a:p>
          <a:p>
            <a:pPr marL="457200" indent="-457200">
              <a:buFont typeface="Arial" panose="020B0604020202020204" pitchFamily="34" charset="0"/>
              <a:buChar char="•"/>
            </a:pPr>
            <a:r>
              <a:rPr lang="en-US" altLang="zh-CN" sz="3200" dirty="0">
                <a:solidFill>
                  <a:srgbClr val="C00000"/>
                </a:solidFill>
                <a:latin typeface="Calibri" panose="020F0502020204030204" pitchFamily="34" charset="0"/>
                <a:cs typeface="Calibri" panose="020F0502020204030204" pitchFamily="34" charset="0"/>
              </a:rPr>
              <a:t>Synchronous log shipping </a:t>
            </a:r>
            <a:r>
              <a:rPr lang="en-US" altLang="zh-CN" sz="3200" dirty="0">
                <a:latin typeface="Calibri" panose="020F0502020204030204" pitchFamily="34" charset="0"/>
                <a:cs typeface="Calibri" panose="020F0502020204030204" pitchFamily="34" charset="0"/>
              </a:rPr>
              <a:t>during transaction committing</a:t>
            </a:r>
            <a:endParaRPr lang="zh-CN" altLang="en-US" sz="3200" dirty="0">
              <a:latin typeface="Calibri" panose="020F0502020204030204" pitchFamily="34" charset="0"/>
              <a:cs typeface="Calibri" panose="020F0502020204030204" pitchFamily="34" charset="0"/>
            </a:endParaRPr>
          </a:p>
        </p:txBody>
      </p:sp>
      <p:sp>
        <p:nvSpPr>
          <p:cNvPr id="20" name="文本框 19">
            <a:extLst>
              <a:ext uri="{FF2B5EF4-FFF2-40B4-BE49-F238E27FC236}">
                <a16:creationId xmlns:a16="http://schemas.microsoft.com/office/drawing/2014/main" id="{1069BB4A-8917-41A9-BD89-7AA190037043}"/>
              </a:ext>
            </a:extLst>
          </p:cNvPr>
          <p:cNvSpPr txBox="1"/>
          <p:nvPr/>
        </p:nvSpPr>
        <p:spPr>
          <a:xfrm>
            <a:off x="151611" y="3038716"/>
            <a:ext cx="10665741" cy="1569660"/>
          </a:xfrm>
          <a:prstGeom prst="rect">
            <a:avLst/>
          </a:prstGeom>
          <a:noFill/>
        </p:spPr>
        <p:txBody>
          <a:bodyPr wrap="square" rtlCol="0">
            <a:spAutoFit/>
          </a:bodyPr>
          <a:lstStyle/>
          <a:p>
            <a:r>
              <a:rPr lang="en-US" altLang="zh-CN" sz="3200" b="1" dirty="0">
                <a:latin typeface="Calibri" panose="020F0502020204030204" pitchFamily="34" charset="0"/>
                <a:cs typeface="Calibri" panose="020F0502020204030204" pitchFamily="34" charset="0"/>
              </a:rPr>
              <a:t>Reuse HA for HTAP</a:t>
            </a:r>
          </a:p>
          <a:p>
            <a:pPr marL="457200" indent="-457200">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For </a:t>
            </a:r>
            <a:r>
              <a:rPr lang="en-US" altLang="zh-CN" sz="3200" dirty="0">
                <a:solidFill>
                  <a:srgbClr val="C00000"/>
                </a:solidFill>
                <a:latin typeface="Calibri" panose="020F0502020204030204" pitchFamily="34" charset="0"/>
                <a:cs typeface="Calibri" panose="020F0502020204030204" pitchFamily="34" charset="0"/>
              </a:rPr>
              <a:t>performance</a:t>
            </a:r>
            <a:r>
              <a:rPr lang="en-US" altLang="zh-CN" sz="3200" dirty="0">
                <a:latin typeface="Calibri" panose="020F0502020204030204" pitchFamily="34" charset="0"/>
                <a:cs typeface="Calibri" panose="020F0502020204030204" pitchFamily="34" charset="0"/>
              </a:rPr>
              <a:t>: OLTP on </a:t>
            </a:r>
            <a:r>
              <a:rPr lang="en-US" altLang="zh-CN" sz="3200" b="1" dirty="0">
                <a:solidFill>
                  <a:srgbClr val="C00000"/>
                </a:solidFill>
                <a:latin typeface="Calibri" panose="020F0502020204030204" pitchFamily="34" charset="0"/>
                <a:cs typeface="Calibri" panose="020F0502020204030204" pitchFamily="34" charset="0"/>
              </a:rPr>
              <a:t>primary</a:t>
            </a:r>
            <a:r>
              <a:rPr lang="en-US" altLang="zh-CN" sz="3200" dirty="0">
                <a:latin typeface="Calibri" panose="020F0502020204030204" pitchFamily="34" charset="0"/>
                <a:cs typeface="Calibri" panose="020F0502020204030204" pitchFamily="34" charset="0"/>
              </a:rPr>
              <a:t>, OLAP on </a:t>
            </a:r>
            <a:r>
              <a:rPr lang="en-US" altLang="zh-CN" sz="3200" b="1" dirty="0">
                <a:solidFill>
                  <a:srgbClr val="1E81C7"/>
                </a:solidFill>
                <a:latin typeface="Calibri" panose="020F0502020204030204" pitchFamily="34" charset="0"/>
                <a:cs typeface="Calibri" panose="020F0502020204030204" pitchFamily="34" charset="0"/>
              </a:rPr>
              <a:t>backup/AP</a:t>
            </a:r>
          </a:p>
          <a:p>
            <a:pPr marL="457200" indent="-457200">
              <a:buFont typeface="Arial" panose="020B0604020202020204" pitchFamily="34" charset="0"/>
              <a:buChar char="•"/>
            </a:pPr>
            <a:r>
              <a:rPr lang="en-US" altLang="zh-CN" sz="3200" dirty="0">
                <a:latin typeface="Calibri" panose="020F0502020204030204" pitchFamily="34" charset="0"/>
                <a:cs typeface="Calibri" panose="020F0502020204030204" pitchFamily="34" charset="0"/>
              </a:rPr>
              <a:t>For </a:t>
            </a:r>
            <a:r>
              <a:rPr lang="en-US" altLang="zh-CN" sz="3200" dirty="0">
                <a:solidFill>
                  <a:srgbClr val="C00000"/>
                </a:solidFill>
                <a:latin typeface="Calibri" panose="020F0502020204030204" pitchFamily="34" charset="0"/>
                <a:cs typeface="Calibri" panose="020F0502020204030204" pitchFamily="34" charset="0"/>
              </a:rPr>
              <a:t>freshness</a:t>
            </a:r>
            <a:r>
              <a:rPr lang="en-US" altLang="zh-CN" sz="3200" dirty="0">
                <a:latin typeface="Calibri" panose="020F0502020204030204" pitchFamily="34" charset="0"/>
                <a:cs typeface="Calibri" panose="020F0502020204030204" pitchFamily="34" charset="0"/>
              </a:rPr>
              <a:t>: synchronous logs</a:t>
            </a:r>
            <a:endParaRPr lang="zh-CN" altLang="en-US" sz="3200" dirty="0">
              <a:latin typeface="Calibri" panose="020F0502020204030204" pitchFamily="34" charset="0"/>
              <a:cs typeface="Calibri" panose="020F0502020204030204" pitchFamily="34" charset="0"/>
            </a:endParaRPr>
          </a:p>
        </p:txBody>
      </p:sp>
      <p:pic>
        <p:nvPicPr>
          <p:cNvPr id="6" name="图片 5">
            <a:extLst>
              <a:ext uri="{FF2B5EF4-FFF2-40B4-BE49-F238E27FC236}">
                <a16:creationId xmlns:a16="http://schemas.microsoft.com/office/drawing/2014/main" id="{B07508C3-EE78-4D9F-85C4-44CA8589E8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6770" y="4511498"/>
            <a:ext cx="10324610" cy="2346502"/>
          </a:xfrm>
          <a:prstGeom prst="rect">
            <a:avLst/>
          </a:prstGeom>
        </p:spPr>
      </p:pic>
    </p:spTree>
    <p:extLst>
      <p:ext uri="{BB962C8B-B14F-4D97-AF65-F5344CB8AC3E}">
        <p14:creationId xmlns:p14="http://schemas.microsoft.com/office/powerpoint/2010/main" val="2908107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238047"/>
            <a:ext cx="9648496"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Opportunity Of Reuse HA</a:t>
            </a:r>
            <a:endParaRPr lang="zh-CN" altLang="en-US" sz="4000" b="1" dirty="0">
              <a:latin typeface="Calibri" panose="020F0502020204030204" pitchFamily="34" charset="0"/>
              <a:cs typeface="Calibri" panose="020F0502020204030204" pitchFamily="34" charset="0"/>
            </a:endParaRPr>
          </a:p>
        </p:txBody>
      </p:sp>
      <p:pic>
        <p:nvPicPr>
          <p:cNvPr id="7" name="图片 6">
            <a:extLst>
              <a:ext uri="{FF2B5EF4-FFF2-40B4-BE49-F238E27FC236}">
                <a16:creationId xmlns:a16="http://schemas.microsoft.com/office/drawing/2014/main" id="{5E0D831C-FB80-4E16-9200-825964CC42E5}"/>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322615" y="-2922149"/>
            <a:ext cx="3142615" cy="7853076"/>
          </a:xfrm>
          <a:prstGeom prst="rect">
            <a:avLst/>
          </a:prstGeom>
        </p:spPr>
      </p:pic>
      <p:pic>
        <p:nvPicPr>
          <p:cNvPr id="8" name="图片 7">
            <a:extLst>
              <a:ext uri="{FF2B5EF4-FFF2-40B4-BE49-F238E27FC236}">
                <a16:creationId xmlns:a16="http://schemas.microsoft.com/office/drawing/2014/main" id="{B4D59523-D8B6-4746-AB78-E72314010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5463" y="132773"/>
            <a:ext cx="1253048" cy="1247934"/>
          </a:xfrm>
          <a:prstGeom prst="rect">
            <a:avLst/>
          </a:prstGeom>
        </p:spPr>
      </p:pic>
      <p:sp>
        <p:nvSpPr>
          <p:cNvPr id="11" name="文本框 10">
            <a:extLst>
              <a:ext uri="{FF2B5EF4-FFF2-40B4-BE49-F238E27FC236}">
                <a16:creationId xmlns:a16="http://schemas.microsoft.com/office/drawing/2014/main" id="{3DF954B4-4FDB-4B29-BB68-9D858912B3DD}"/>
              </a:ext>
            </a:extLst>
          </p:cNvPr>
          <p:cNvSpPr txBox="1"/>
          <p:nvPr/>
        </p:nvSpPr>
        <p:spPr>
          <a:xfrm>
            <a:off x="834299" y="1860545"/>
            <a:ext cx="10523401" cy="3785652"/>
          </a:xfrm>
          <a:prstGeom prst="rect">
            <a:avLst/>
          </a:prstGeom>
          <a:noFill/>
        </p:spPr>
        <p:txBody>
          <a:bodyPr wrap="square" rtlCol="0">
            <a:spAutoFit/>
          </a:bodyPr>
          <a:lstStyle/>
          <a:p>
            <a:pPr marL="571500" indent="-571500">
              <a:buFont typeface="Arial" panose="020B0604020202020204" pitchFamily="34" charset="0"/>
              <a:buChar char="•"/>
            </a:pPr>
            <a:r>
              <a:rPr lang="en-US" altLang="zh-CN" sz="4000" dirty="0">
                <a:latin typeface="Calibri" panose="020F0502020204030204" pitchFamily="34" charset="0"/>
                <a:cs typeface="Calibri" panose="020F0502020204030204" pitchFamily="34" charset="0"/>
              </a:rPr>
              <a:t>For </a:t>
            </a:r>
            <a:r>
              <a:rPr lang="en-US" altLang="zh-CN" sz="4000" b="1" dirty="0">
                <a:solidFill>
                  <a:srgbClr val="1E81C7"/>
                </a:solidFill>
                <a:latin typeface="Calibri" panose="020F0502020204030204" pitchFamily="34" charset="0"/>
                <a:cs typeface="Calibri" panose="020F0502020204030204" pitchFamily="34" charset="0"/>
              </a:rPr>
              <a:t>Freshness</a:t>
            </a:r>
            <a:r>
              <a:rPr lang="en-US" altLang="zh-CN" sz="4000" dirty="0">
                <a:latin typeface="Calibri" panose="020F0502020204030204" pitchFamily="34" charset="0"/>
                <a:cs typeface="Calibri" panose="020F0502020204030204" pitchFamily="34" charset="0"/>
              </a:rPr>
              <a:t>, high availability guarantees strong consistency between primary and backups by synchronous log shipping.</a:t>
            </a:r>
          </a:p>
          <a:p>
            <a:pPr marL="571500" indent="-571500">
              <a:buFont typeface="Arial" panose="020B0604020202020204" pitchFamily="34" charset="0"/>
              <a:buChar char="•"/>
            </a:pPr>
            <a:r>
              <a:rPr lang="en-US" altLang="zh-CN" sz="4000" dirty="0">
                <a:latin typeface="Calibri" panose="020F0502020204030204" pitchFamily="34" charset="0"/>
                <a:cs typeface="Calibri" panose="020F0502020204030204" pitchFamily="34" charset="0"/>
              </a:rPr>
              <a:t>For </a:t>
            </a:r>
            <a:r>
              <a:rPr lang="en-US" altLang="zh-CN" sz="4000" b="1" dirty="0">
                <a:solidFill>
                  <a:srgbClr val="C00000"/>
                </a:solidFill>
                <a:latin typeface="Calibri" panose="020F0502020204030204" pitchFamily="34" charset="0"/>
                <a:cs typeface="Calibri" panose="020F0502020204030204" pitchFamily="34" charset="0"/>
              </a:rPr>
              <a:t>Performance</a:t>
            </a:r>
            <a:r>
              <a:rPr lang="en-US" altLang="zh-CN" sz="4000" dirty="0">
                <a:latin typeface="Calibri" panose="020F0502020204030204" pitchFamily="34" charset="0"/>
                <a:cs typeface="Calibri" panose="020F0502020204030204" pitchFamily="34" charset="0"/>
              </a:rPr>
              <a:t>, running different workloads on different replicas can avoid interference naturally and deploy optimizations individually. </a:t>
            </a:r>
            <a:endParaRPr lang="zh-CN" altLang="en-US" sz="4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755731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20484</TotalTime>
  <Words>1994</Words>
  <Application>Microsoft Office PowerPoint</Application>
  <PresentationFormat>宽屏</PresentationFormat>
  <Paragraphs>297</Paragraphs>
  <Slides>39</Slides>
  <Notes>39</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39</vt:i4>
      </vt:variant>
    </vt:vector>
  </HeadingPairs>
  <TitlesOfParts>
    <vt:vector size="48" baseType="lpstr">
      <vt:lpstr>NimbusSanL-Regu</vt:lpstr>
      <vt:lpstr>等线</vt:lpstr>
      <vt:lpstr>等线</vt:lpstr>
      <vt:lpstr>等线 Light</vt:lpstr>
      <vt:lpstr>Arial</vt:lpstr>
      <vt:lpstr>Calibri</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ting</dc:creator>
  <cp:lastModifiedBy>HuHuHu</cp:lastModifiedBy>
  <cp:revision>648</cp:revision>
  <dcterms:created xsi:type="dcterms:W3CDTF">2021-05-27T01:14:23Z</dcterms:created>
  <dcterms:modified xsi:type="dcterms:W3CDTF">2021-10-27T10:54:55Z</dcterms:modified>
</cp:coreProperties>
</file>