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85" r:id="rId2"/>
    <p:sldId id="321" r:id="rId3"/>
    <p:sldId id="308" r:id="rId4"/>
    <p:sldId id="341" r:id="rId5"/>
    <p:sldId id="291" r:id="rId6"/>
    <p:sldId id="342" r:id="rId7"/>
    <p:sldId id="344" r:id="rId8"/>
    <p:sldId id="326" r:id="rId9"/>
    <p:sldId id="343" r:id="rId10"/>
    <p:sldId id="348" r:id="rId11"/>
    <p:sldId id="347" r:id="rId12"/>
    <p:sldId id="345" r:id="rId13"/>
    <p:sldId id="351" r:id="rId14"/>
    <p:sldId id="349" r:id="rId15"/>
    <p:sldId id="350" r:id="rId16"/>
    <p:sldId id="352" r:id="rId17"/>
    <p:sldId id="316" r:id="rId18"/>
    <p:sldId id="336" r:id="rId19"/>
    <p:sldId id="353" r:id="rId20"/>
    <p:sldId id="354" r:id="rId21"/>
    <p:sldId id="355" r:id="rId22"/>
    <p:sldId id="356" r:id="rId23"/>
    <p:sldId id="357" r:id="rId24"/>
    <p:sldId id="358" r:id="rId25"/>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F18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75" autoAdjust="0"/>
    <p:restoredTop sz="87735" autoAdjust="0"/>
  </p:normalViewPr>
  <p:slideViewPr>
    <p:cSldViewPr snapToGrid="0" showGuides="1">
      <p:cViewPr varScale="1">
        <p:scale>
          <a:sx n="105" d="100"/>
          <a:sy n="105" d="100"/>
        </p:scale>
        <p:origin x="874" y="72"/>
      </p:cViewPr>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801542-EA1E-4A1E-9774-C4415D67D2E5}" type="datetimeFigureOut">
              <a:rPr lang="zh-CN" altLang="en-US" smtClean="0"/>
              <a:t>2022/12/16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367DAC-B7C4-4562-991F-2B4481CA1F1E}" type="slidenum">
              <a:rPr lang="zh-CN" altLang="en-US" smtClean="0"/>
              <a:t>‹#›</a:t>
            </a:fld>
            <a:endParaRPr lang="zh-CN" altLang="en-US"/>
          </a:p>
        </p:txBody>
      </p:sp>
    </p:spTree>
    <p:extLst>
      <p:ext uri="{BB962C8B-B14F-4D97-AF65-F5344CB8AC3E}">
        <p14:creationId xmlns:p14="http://schemas.microsoft.com/office/powerpoint/2010/main" val="3028181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367DAC-B7C4-4562-991F-2B4481CA1F1E}" type="slidenum">
              <a:rPr lang="zh-CN" altLang="en-US" smtClean="0"/>
              <a:t>1</a:t>
            </a:fld>
            <a:endParaRPr lang="zh-CN" altLang="en-US"/>
          </a:p>
        </p:txBody>
      </p:sp>
    </p:spTree>
    <p:extLst>
      <p:ext uri="{BB962C8B-B14F-4D97-AF65-F5344CB8AC3E}">
        <p14:creationId xmlns:p14="http://schemas.microsoft.com/office/powerpoint/2010/main" val="24707499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7367DAC-B7C4-4562-991F-2B4481CA1F1E}" type="slidenum">
              <a:rPr lang="zh-CN" altLang="en-US" smtClean="0"/>
              <a:t>10</a:t>
            </a:fld>
            <a:endParaRPr lang="zh-CN" altLang="en-US"/>
          </a:p>
        </p:txBody>
      </p:sp>
    </p:spTree>
    <p:extLst>
      <p:ext uri="{BB962C8B-B14F-4D97-AF65-F5344CB8AC3E}">
        <p14:creationId xmlns:p14="http://schemas.microsoft.com/office/powerpoint/2010/main" val="2269238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7367DAC-B7C4-4562-991F-2B4481CA1F1E}" type="slidenum">
              <a:rPr lang="zh-CN" altLang="en-US" smtClean="0"/>
              <a:t>11</a:t>
            </a:fld>
            <a:endParaRPr lang="zh-CN" altLang="en-US"/>
          </a:p>
        </p:txBody>
      </p:sp>
    </p:spTree>
    <p:extLst>
      <p:ext uri="{BB962C8B-B14F-4D97-AF65-F5344CB8AC3E}">
        <p14:creationId xmlns:p14="http://schemas.microsoft.com/office/powerpoint/2010/main" val="5890931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7367DAC-B7C4-4562-991F-2B4481CA1F1E}" type="slidenum">
              <a:rPr lang="zh-CN" altLang="en-US" smtClean="0"/>
              <a:t>12</a:t>
            </a:fld>
            <a:endParaRPr lang="zh-CN" altLang="en-US"/>
          </a:p>
        </p:txBody>
      </p:sp>
    </p:spTree>
    <p:extLst>
      <p:ext uri="{BB962C8B-B14F-4D97-AF65-F5344CB8AC3E}">
        <p14:creationId xmlns:p14="http://schemas.microsoft.com/office/powerpoint/2010/main" val="5823618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7367DAC-B7C4-4562-991F-2B4481CA1F1E}" type="slidenum">
              <a:rPr lang="zh-CN" altLang="en-US" smtClean="0"/>
              <a:t>13</a:t>
            </a:fld>
            <a:endParaRPr lang="zh-CN" altLang="en-US"/>
          </a:p>
        </p:txBody>
      </p:sp>
    </p:spTree>
    <p:extLst>
      <p:ext uri="{BB962C8B-B14F-4D97-AF65-F5344CB8AC3E}">
        <p14:creationId xmlns:p14="http://schemas.microsoft.com/office/powerpoint/2010/main" val="36452003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7367DAC-B7C4-4562-991F-2B4481CA1F1E}" type="slidenum">
              <a:rPr lang="zh-CN" altLang="en-US" smtClean="0"/>
              <a:t>14</a:t>
            </a:fld>
            <a:endParaRPr lang="zh-CN" altLang="en-US"/>
          </a:p>
        </p:txBody>
      </p:sp>
    </p:spTree>
    <p:extLst>
      <p:ext uri="{BB962C8B-B14F-4D97-AF65-F5344CB8AC3E}">
        <p14:creationId xmlns:p14="http://schemas.microsoft.com/office/powerpoint/2010/main" val="18088404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7367DAC-B7C4-4562-991F-2B4481CA1F1E}" type="slidenum">
              <a:rPr lang="zh-CN" altLang="en-US" smtClean="0"/>
              <a:t>15</a:t>
            </a:fld>
            <a:endParaRPr lang="zh-CN" altLang="en-US"/>
          </a:p>
        </p:txBody>
      </p:sp>
    </p:spTree>
    <p:extLst>
      <p:ext uri="{BB962C8B-B14F-4D97-AF65-F5344CB8AC3E}">
        <p14:creationId xmlns:p14="http://schemas.microsoft.com/office/powerpoint/2010/main" val="35730375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7367DAC-B7C4-4562-991F-2B4481CA1F1E}" type="slidenum">
              <a:rPr lang="zh-CN" altLang="en-US" smtClean="0"/>
              <a:t>16</a:t>
            </a:fld>
            <a:endParaRPr lang="zh-CN" altLang="en-US"/>
          </a:p>
        </p:txBody>
      </p:sp>
    </p:spTree>
    <p:extLst>
      <p:ext uri="{BB962C8B-B14F-4D97-AF65-F5344CB8AC3E}">
        <p14:creationId xmlns:p14="http://schemas.microsoft.com/office/powerpoint/2010/main" val="3060425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Pgbench</a:t>
            </a:r>
            <a:r>
              <a:rPr lang="zh-CN" altLang="en-US" dirty="0"/>
              <a:t>是</a:t>
            </a:r>
            <a:r>
              <a:rPr lang="en-US" altLang="zh-CN" dirty="0" err="1"/>
              <a:t>pg</a:t>
            </a:r>
            <a:r>
              <a:rPr lang="zh-CN" altLang="en-US" dirty="0"/>
              <a:t>提供的一款测试工具，内置</a:t>
            </a:r>
            <a:r>
              <a:rPr lang="en-US" altLang="zh-CN" dirty="0" err="1"/>
              <a:t>tpcb</a:t>
            </a:r>
            <a:r>
              <a:rPr lang="zh-CN" altLang="en-US" dirty="0"/>
              <a:t>，</a:t>
            </a:r>
            <a:r>
              <a:rPr lang="en-US" altLang="zh-CN" dirty="0" err="1"/>
              <a:t>tpcb</a:t>
            </a:r>
            <a:r>
              <a:rPr lang="zh-CN" altLang="en-US" dirty="0"/>
              <a:t>比较简单，包含一个读写</a:t>
            </a:r>
            <a:r>
              <a:rPr lang="en-US" altLang="zh-CN" dirty="0"/>
              <a:t>case</a:t>
            </a:r>
            <a:r>
              <a:rPr lang="zh-CN" altLang="en-US" dirty="0"/>
              <a:t>（没有</a:t>
            </a:r>
            <a:r>
              <a:rPr lang="en-US" altLang="zh-CN" dirty="0"/>
              <a:t>delete</a:t>
            </a:r>
            <a:r>
              <a:rPr lang="zh-CN" altLang="en-US" dirty="0"/>
              <a:t>）和一个纯读</a:t>
            </a:r>
            <a:r>
              <a:rPr lang="en-US" altLang="zh-CN" dirty="0"/>
              <a:t>case</a:t>
            </a:r>
          </a:p>
          <a:p>
            <a:r>
              <a:rPr lang="en-US" altLang="zh-CN" dirty="0"/>
              <a:t>the one-phase commit protocol not only reduces the overhead of communication between the coordinator and segments, which exists in two-phase commit protocol, but also could eliminate unnecessary CPU cost on segments which in fact does not insert any tuple.</a:t>
            </a:r>
            <a:endParaRPr lang="zh-CN" altLang="en-US" dirty="0"/>
          </a:p>
        </p:txBody>
      </p:sp>
      <p:sp>
        <p:nvSpPr>
          <p:cNvPr id="4" name="灯片编号占位符 3"/>
          <p:cNvSpPr>
            <a:spLocks noGrp="1"/>
          </p:cNvSpPr>
          <p:nvPr>
            <p:ph type="sldNum" sz="quarter" idx="10"/>
          </p:nvPr>
        </p:nvSpPr>
        <p:spPr/>
        <p:txBody>
          <a:bodyPr/>
          <a:lstStyle/>
          <a:p>
            <a:fld id="{F7367DAC-B7C4-4562-991F-2B4481CA1F1E}" type="slidenum">
              <a:rPr lang="zh-CN" altLang="en-US" smtClean="0"/>
              <a:t>17</a:t>
            </a:fld>
            <a:endParaRPr lang="zh-CN" altLang="en-US"/>
          </a:p>
        </p:txBody>
      </p:sp>
    </p:spTree>
    <p:extLst>
      <p:ext uri="{BB962C8B-B14F-4D97-AF65-F5344CB8AC3E}">
        <p14:creationId xmlns:p14="http://schemas.microsoft.com/office/powerpoint/2010/main" val="32146840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As Azure Blob does not support batch updates of two resources with separate access control, we implemented two versions. In the second version, we use separate ACLs for data and states so that two requests should be used in </a:t>
            </a:r>
            <a:r>
              <a:rPr lang="en-US" altLang="zh-CN" dirty="0" err="1"/>
              <a:t>LogOnce</a:t>
            </a:r>
            <a:r>
              <a:rPr lang="en-US" altLang="zh-CN" dirty="0"/>
              <a:t>(). Profiling shows that the second version increases the time for </a:t>
            </a:r>
            <a:r>
              <a:rPr lang="en-US" altLang="zh-CN" dirty="0" err="1"/>
              <a:t>LogOnce</a:t>
            </a:r>
            <a:r>
              <a:rPr lang="en-US" altLang="zh-CN" dirty="0"/>
              <a:t>() from an average of 10.40 </a:t>
            </a:r>
            <a:r>
              <a:rPr lang="en-US" altLang="zh-CN" dirty="0" err="1"/>
              <a:t>ms</a:t>
            </a:r>
            <a:r>
              <a:rPr lang="en-US" altLang="zh-CN" dirty="0"/>
              <a:t> to an average of 18.43 </a:t>
            </a:r>
            <a:r>
              <a:rPr lang="en-US" altLang="zh-CN" dirty="0" err="1"/>
              <a:t>ms.</a:t>
            </a:r>
            <a:endParaRPr lang="zh-CN" altLang="en-US" dirty="0"/>
          </a:p>
        </p:txBody>
      </p:sp>
      <p:sp>
        <p:nvSpPr>
          <p:cNvPr id="4" name="灯片编号占位符 3"/>
          <p:cNvSpPr>
            <a:spLocks noGrp="1"/>
          </p:cNvSpPr>
          <p:nvPr>
            <p:ph type="sldNum" sz="quarter" idx="10"/>
          </p:nvPr>
        </p:nvSpPr>
        <p:spPr/>
        <p:txBody>
          <a:bodyPr/>
          <a:lstStyle/>
          <a:p>
            <a:fld id="{F7367DAC-B7C4-4562-991F-2B4481CA1F1E}" type="slidenum">
              <a:rPr lang="zh-CN" altLang="en-US" smtClean="0"/>
              <a:t>18</a:t>
            </a:fld>
            <a:endParaRPr lang="zh-CN" altLang="en-US"/>
          </a:p>
        </p:txBody>
      </p:sp>
    </p:spTree>
    <p:extLst>
      <p:ext uri="{BB962C8B-B14F-4D97-AF65-F5344CB8AC3E}">
        <p14:creationId xmlns:p14="http://schemas.microsoft.com/office/powerpoint/2010/main" val="34991350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both </a:t>
            </a:r>
            <a:r>
              <a:rPr lang="en-US" altLang="zh-CN" dirty="0" err="1"/>
              <a:t>Cornus</a:t>
            </a:r>
            <a:r>
              <a:rPr lang="en-US" altLang="zh-CN" dirty="0"/>
              <a:t> and 2PC omit the prepare and commit phases for read-only transactions</a:t>
            </a:r>
          </a:p>
          <a:p>
            <a:r>
              <a:rPr lang="en-US" altLang="zh-CN" dirty="0" err="1"/>
              <a:t>Cornus</a:t>
            </a:r>
            <a:r>
              <a:rPr lang="en-US" altLang="zh-CN" dirty="0"/>
              <a:t> to obtain a latency speedup only for read-write transactions</a:t>
            </a:r>
            <a:endParaRPr lang="zh-CN" altLang="en-US" dirty="0"/>
          </a:p>
        </p:txBody>
      </p:sp>
      <p:sp>
        <p:nvSpPr>
          <p:cNvPr id="4" name="灯片编号占位符 3"/>
          <p:cNvSpPr>
            <a:spLocks noGrp="1"/>
          </p:cNvSpPr>
          <p:nvPr>
            <p:ph type="sldNum" sz="quarter" idx="10"/>
          </p:nvPr>
        </p:nvSpPr>
        <p:spPr/>
        <p:txBody>
          <a:bodyPr/>
          <a:lstStyle/>
          <a:p>
            <a:fld id="{F7367DAC-B7C4-4562-991F-2B4481CA1F1E}" type="slidenum">
              <a:rPr lang="zh-CN" altLang="en-US" smtClean="0"/>
              <a:t>19</a:t>
            </a:fld>
            <a:endParaRPr lang="zh-CN" altLang="en-US"/>
          </a:p>
        </p:txBody>
      </p:sp>
    </p:spTree>
    <p:extLst>
      <p:ext uri="{BB962C8B-B14F-4D97-AF65-F5344CB8AC3E}">
        <p14:creationId xmlns:p14="http://schemas.microsoft.com/office/powerpoint/2010/main" val="3971458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7367DAC-B7C4-4562-991F-2B4481CA1F1E}" type="slidenum">
              <a:rPr lang="zh-CN" altLang="en-US" smtClean="0"/>
              <a:t>2</a:t>
            </a:fld>
            <a:endParaRPr lang="zh-CN" altLang="en-US"/>
          </a:p>
        </p:txBody>
      </p:sp>
    </p:spTree>
    <p:extLst>
      <p:ext uri="{BB962C8B-B14F-4D97-AF65-F5344CB8AC3E}">
        <p14:creationId xmlns:p14="http://schemas.microsoft.com/office/powerpoint/2010/main" val="4367526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both </a:t>
            </a:r>
            <a:r>
              <a:rPr lang="en-US" altLang="zh-CN" dirty="0" err="1"/>
              <a:t>Cornus</a:t>
            </a:r>
            <a:r>
              <a:rPr lang="en-US" altLang="zh-CN" dirty="0"/>
              <a:t> and 2PC omit the prepare and commit phases for read-only transactions</a:t>
            </a:r>
          </a:p>
          <a:p>
            <a:r>
              <a:rPr lang="en-US" altLang="zh-CN" dirty="0" err="1"/>
              <a:t>Cornus</a:t>
            </a:r>
            <a:r>
              <a:rPr lang="en-US" altLang="zh-CN" dirty="0"/>
              <a:t> to obtain a latency speedup only for read-write transactions</a:t>
            </a:r>
            <a:endParaRPr lang="zh-CN" altLang="en-US" dirty="0"/>
          </a:p>
        </p:txBody>
      </p:sp>
      <p:sp>
        <p:nvSpPr>
          <p:cNvPr id="4" name="灯片编号占位符 3"/>
          <p:cNvSpPr>
            <a:spLocks noGrp="1"/>
          </p:cNvSpPr>
          <p:nvPr>
            <p:ph type="sldNum" sz="quarter" idx="10"/>
          </p:nvPr>
        </p:nvSpPr>
        <p:spPr/>
        <p:txBody>
          <a:bodyPr/>
          <a:lstStyle/>
          <a:p>
            <a:fld id="{F7367DAC-B7C4-4562-991F-2B4481CA1F1E}" type="slidenum">
              <a:rPr lang="zh-CN" altLang="en-US" smtClean="0"/>
              <a:t>20</a:t>
            </a:fld>
            <a:endParaRPr lang="zh-CN" altLang="en-US"/>
          </a:p>
        </p:txBody>
      </p:sp>
    </p:spTree>
    <p:extLst>
      <p:ext uri="{BB962C8B-B14F-4D97-AF65-F5344CB8AC3E}">
        <p14:creationId xmlns:p14="http://schemas.microsoft.com/office/powerpoint/2010/main" val="39867546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tail latency of Azure Blob increases more than Redis as the number of nodes increases. This is due to the geo-distribution setup and some synchronous replication in Azure.</a:t>
            </a:r>
            <a:endParaRPr lang="zh-CN" altLang="en-US" dirty="0"/>
          </a:p>
        </p:txBody>
      </p:sp>
      <p:sp>
        <p:nvSpPr>
          <p:cNvPr id="4" name="灯片编号占位符 3"/>
          <p:cNvSpPr>
            <a:spLocks noGrp="1"/>
          </p:cNvSpPr>
          <p:nvPr>
            <p:ph type="sldNum" sz="quarter" idx="10"/>
          </p:nvPr>
        </p:nvSpPr>
        <p:spPr/>
        <p:txBody>
          <a:bodyPr/>
          <a:lstStyle/>
          <a:p>
            <a:fld id="{F7367DAC-B7C4-4562-991F-2B4481CA1F1E}" type="slidenum">
              <a:rPr lang="zh-CN" altLang="en-US" smtClean="0"/>
              <a:t>21</a:t>
            </a:fld>
            <a:endParaRPr lang="zh-CN" altLang="en-US"/>
          </a:p>
        </p:txBody>
      </p:sp>
    </p:spTree>
    <p:extLst>
      <p:ext uri="{BB962C8B-B14F-4D97-AF65-F5344CB8AC3E}">
        <p14:creationId xmlns:p14="http://schemas.microsoft.com/office/powerpoint/2010/main" val="33340313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ELR can significantly improve both 2PC and </a:t>
            </a:r>
            <a:r>
              <a:rPr lang="en-US" altLang="zh-CN" dirty="0" err="1"/>
              <a:t>Cornus</a:t>
            </a:r>
            <a:r>
              <a:rPr lang="en-US" altLang="zh-CN" dirty="0"/>
              <a:t>, particularly when workload contention is high.</a:t>
            </a:r>
            <a:endParaRPr lang="zh-CN" altLang="en-US" dirty="0"/>
          </a:p>
        </p:txBody>
      </p:sp>
      <p:sp>
        <p:nvSpPr>
          <p:cNvPr id="4" name="灯片编号占位符 3"/>
          <p:cNvSpPr>
            <a:spLocks noGrp="1"/>
          </p:cNvSpPr>
          <p:nvPr>
            <p:ph type="sldNum" sz="quarter" idx="10"/>
          </p:nvPr>
        </p:nvSpPr>
        <p:spPr/>
        <p:txBody>
          <a:bodyPr/>
          <a:lstStyle/>
          <a:p>
            <a:fld id="{F7367DAC-B7C4-4562-991F-2B4481CA1F1E}" type="slidenum">
              <a:rPr lang="zh-CN" altLang="en-US" smtClean="0"/>
              <a:t>22</a:t>
            </a:fld>
            <a:endParaRPr lang="zh-CN" altLang="en-US"/>
          </a:p>
        </p:txBody>
      </p:sp>
    </p:spTree>
    <p:extLst>
      <p:ext uri="{BB962C8B-B14F-4D97-AF65-F5344CB8AC3E}">
        <p14:creationId xmlns:p14="http://schemas.microsoft.com/office/powerpoint/2010/main" val="5347429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7367DAC-B7C4-4562-991F-2B4481CA1F1E}" type="slidenum">
              <a:rPr lang="zh-CN" altLang="en-US" smtClean="0"/>
              <a:t>23</a:t>
            </a:fld>
            <a:endParaRPr lang="zh-CN" altLang="en-US"/>
          </a:p>
        </p:txBody>
      </p:sp>
    </p:spTree>
    <p:extLst>
      <p:ext uri="{BB962C8B-B14F-4D97-AF65-F5344CB8AC3E}">
        <p14:creationId xmlns:p14="http://schemas.microsoft.com/office/powerpoint/2010/main" val="21559636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a:t>Cornus</a:t>
            </a:r>
            <a:r>
              <a:rPr lang="en-US" altLang="zh-CN" dirty="0"/>
              <a:t> (optimization) can save the latency of logging acknowledgment from </a:t>
            </a:r>
            <a:r>
              <a:rPr lang="en-US" altLang="zh-CN" dirty="0" err="1"/>
              <a:t>Paxos</a:t>
            </a:r>
            <a:r>
              <a:rPr lang="en-US" altLang="zh-CN"/>
              <a:t> leader to participant (0.5 RTT) by forwarding the message to the coordinator.</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Cornus (co-location) and 2PC (co-location) represent the designs that co-locates a participant with the Paxos leader</a:t>
            </a:r>
          </a:p>
          <a:p>
            <a:endParaRPr lang="zh-CN" altLang="en-US" dirty="0"/>
          </a:p>
        </p:txBody>
      </p:sp>
      <p:sp>
        <p:nvSpPr>
          <p:cNvPr id="4" name="灯片编号占位符 3"/>
          <p:cNvSpPr>
            <a:spLocks noGrp="1"/>
          </p:cNvSpPr>
          <p:nvPr>
            <p:ph type="sldNum" sz="quarter" idx="10"/>
          </p:nvPr>
        </p:nvSpPr>
        <p:spPr/>
        <p:txBody>
          <a:bodyPr/>
          <a:lstStyle/>
          <a:p>
            <a:fld id="{F7367DAC-B7C4-4562-991F-2B4481CA1F1E}" type="slidenum">
              <a:rPr lang="zh-CN" altLang="en-US" smtClean="0"/>
              <a:t>24</a:t>
            </a:fld>
            <a:endParaRPr lang="zh-CN" altLang="en-US"/>
          </a:p>
        </p:txBody>
      </p:sp>
    </p:spTree>
    <p:extLst>
      <p:ext uri="{BB962C8B-B14F-4D97-AF65-F5344CB8AC3E}">
        <p14:creationId xmlns:p14="http://schemas.microsoft.com/office/powerpoint/2010/main" val="4105135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7367DAC-B7C4-4562-991F-2B4481CA1F1E}" type="slidenum">
              <a:rPr lang="zh-CN" altLang="en-US" smtClean="0"/>
              <a:t>3</a:t>
            </a:fld>
            <a:endParaRPr lang="zh-CN" altLang="en-US"/>
          </a:p>
        </p:txBody>
      </p:sp>
    </p:spTree>
    <p:extLst>
      <p:ext uri="{BB962C8B-B14F-4D97-AF65-F5344CB8AC3E}">
        <p14:creationId xmlns:p14="http://schemas.microsoft.com/office/powerpoint/2010/main" val="3248969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7367DAC-B7C4-4562-991F-2B4481CA1F1E}" type="slidenum">
              <a:rPr lang="zh-CN" altLang="en-US" smtClean="0"/>
              <a:t>4</a:t>
            </a:fld>
            <a:endParaRPr lang="zh-CN" altLang="en-US"/>
          </a:p>
        </p:txBody>
      </p:sp>
    </p:spTree>
    <p:extLst>
      <p:ext uri="{BB962C8B-B14F-4D97-AF65-F5344CB8AC3E}">
        <p14:creationId xmlns:p14="http://schemas.microsoft.com/office/powerpoint/2010/main" val="3327185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7367DAC-B7C4-4562-991F-2B4481CA1F1E}" type="slidenum">
              <a:rPr lang="zh-CN" altLang="en-US" smtClean="0"/>
              <a:t>5</a:t>
            </a:fld>
            <a:endParaRPr lang="zh-CN" altLang="en-US"/>
          </a:p>
        </p:txBody>
      </p:sp>
    </p:spTree>
    <p:extLst>
      <p:ext uri="{BB962C8B-B14F-4D97-AF65-F5344CB8AC3E}">
        <p14:creationId xmlns:p14="http://schemas.microsoft.com/office/powerpoint/2010/main" val="4033544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7367DAC-B7C4-4562-991F-2B4481CA1F1E}" type="slidenum">
              <a:rPr lang="zh-CN" altLang="en-US" smtClean="0"/>
              <a:t>6</a:t>
            </a:fld>
            <a:endParaRPr lang="zh-CN" altLang="en-US"/>
          </a:p>
        </p:txBody>
      </p:sp>
    </p:spTree>
    <p:extLst>
      <p:ext uri="{BB962C8B-B14F-4D97-AF65-F5344CB8AC3E}">
        <p14:creationId xmlns:p14="http://schemas.microsoft.com/office/powerpoint/2010/main" val="2814802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7367DAC-B7C4-4562-991F-2B4481CA1F1E}" type="slidenum">
              <a:rPr lang="zh-CN" altLang="en-US" smtClean="0"/>
              <a:t>7</a:t>
            </a:fld>
            <a:endParaRPr lang="zh-CN" altLang="en-US"/>
          </a:p>
        </p:txBody>
      </p:sp>
    </p:spTree>
    <p:extLst>
      <p:ext uri="{BB962C8B-B14F-4D97-AF65-F5344CB8AC3E}">
        <p14:creationId xmlns:p14="http://schemas.microsoft.com/office/powerpoint/2010/main" val="25029948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7367DAC-B7C4-4562-991F-2B4481CA1F1E}" type="slidenum">
              <a:rPr lang="zh-CN" altLang="en-US" smtClean="0"/>
              <a:t>8</a:t>
            </a:fld>
            <a:endParaRPr lang="zh-CN" altLang="en-US"/>
          </a:p>
        </p:txBody>
      </p:sp>
    </p:spTree>
    <p:extLst>
      <p:ext uri="{BB962C8B-B14F-4D97-AF65-F5344CB8AC3E}">
        <p14:creationId xmlns:p14="http://schemas.microsoft.com/office/powerpoint/2010/main" val="42031049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7367DAC-B7C4-4562-991F-2B4481CA1F1E}" type="slidenum">
              <a:rPr lang="zh-CN" altLang="en-US" smtClean="0"/>
              <a:t>9</a:t>
            </a:fld>
            <a:endParaRPr lang="zh-CN" altLang="en-US"/>
          </a:p>
        </p:txBody>
      </p:sp>
    </p:spTree>
    <p:extLst>
      <p:ext uri="{BB962C8B-B14F-4D97-AF65-F5344CB8AC3E}">
        <p14:creationId xmlns:p14="http://schemas.microsoft.com/office/powerpoint/2010/main" val="2324986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091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3366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4568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87936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1158407"/>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66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471" y="313903"/>
            <a:ext cx="1269587" cy="1269587"/>
          </a:xfrm>
          <a:prstGeom prst="rect">
            <a:avLst/>
          </a:prstGeom>
        </p:spPr>
      </p:pic>
      <p:pic>
        <p:nvPicPr>
          <p:cNvPr id="6" name="图片 5">
            <a:extLst>
              <a:ext uri="{FF2B5EF4-FFF2-40B4-BE49-F238E27FC236}">
                <a16:creationId xmlns:a16="http://schemas.microsoft.com/office/drawing/2014/main" id="{372925F1-2875-F636-8FE7-90968AF56DBC}"/>
              </a:ext>
            </a:extLst>
          </p:cNvPr>
          <p:cNvPicPr>
            <a:picLocks noChangeAspect="1"/>
          </p:cNvPicPr>
          <p:nvPr/>
        </p:nvPicPr>
        <p:blipFill>
          <a:blip r:embed="rId4"/>
          <a:stretch>
            <a:fillRect/>
          </a:stretch>
        </p:blipFill>
        <p:spPr>
          <a:xfrm>
            <a:off x="1028439" y="1583490"/>
            <a:ext cx="10135121" cy="4261069"/>
          </a:xfrm>
          <a:prstGeom prst="rect">
            <a:avLst/>
          </a:prstGeom>
        </p:spPr>
      </p:pic>
    </p:spTree>
    <p:extLst>
      <p:ext uri="{BB962C8B-B14F-4D97-AF65-F5344CB8AC3E}">
        <p14:creationId xmlns:p14="http://schemas.microsoft.com/office/powerpoint/2010/main" val="3216782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0249" y="144455"/>
            <a:ext cx="1158852" cy="1158852"/>
          </a:xfrm>
          <a:prstGeom prst="rect">
            <a:avLst/>
          </a:prstGeom>
        </p:spPr>
      </p:pic>
      <p:sp>
        <p:nvSpPr>
          <p:cNvPr id="5" name="文本框 4">
            <a:extLst>
              <a:ext uri="{FF2B5EF4-FFF2-40B4-BE49-F238E27FC236}">
                <a16:creationId xmlns:a16="http://schemas.microsoft.com/office/drawing/2014/main" id="{B3ABE910-1689-563D-DF24-906E7A02433D}"/>
              </a:ext>
            </a:extLst>
          </p:cNvPr>
          <p:cNvSpPr txBox="1"/>
          <p:nvPr/>
        </p:nvSpPr>
        <p:spPr>
          <a:xfrm>
            <a:off x="633952" y="1169969"/>
            <a:ext cx="5222242" cy="461665"/>
          </a:xfrm>
          <a:prstGeom prst="rect">
            <a:avLst/>
          </a:prstGeom>
          <a:solidFill>
            <a:schemeClr val="tx2">
              <a:lumMod val="60000"/>
              <a:lumOff val="40000"/>
            </a:schemeClr>
          </a:solidFill>
        </p:spPr>
        <p:txBody>
          <a:bodyPr wrap="square">
            <a:spAutoFit/>
          </a:bodyPr>
          <a:lstStyle/>
          <a:p>
            <a:r>
              <a:rPr lang="en-US" altLang="zh-CN" sz="2400" dirty="0">
                <a:solidFill>
                  <a:schemeClr val="bg1"/>
                </a:solidFill>
                <a:latin typeface="NimbusRomNo9L-Regu"/>
              </a:rPr>
              <a:t>Protocol</a:t>
            </a:r>
            <a:r>
              <a:rPr lang="zh-CN" altLang="en-US" sz="2400" dirty="0">
                <a:solidFill>
                  <a:schemeClr val="bg1"/>
                </a:solidFill>
                <a:latin typeface="NimbusRomNo9L-Regu"/>
              </a:rPr>
              <a:t>：</a:t>
            </a:r>
            <a:r>
              <a:rPr lang="en-US" altLang="zh-CN" sz="2400" dirty="0">
                <a:solidFill>
                  <a:schemeClr val="bg1"/>
                </a:solidFill>
                <a:latin typeface="NimbusRomNo9L-Regu"/>
              </a:rPr>
              <a:t>Coordinator::</a:t>
            </a:r>
            <a:r>
              <a:rPr lang="en-US" altLang="zh-CN" sz="2400" dirty="0" err="1">
                <a:solidFill>
                  <a:schemeClr val="bg1"/>
                </a:solidFill>
                <a:latin typeface="NimbusRomNo9L-Regu"/>
              </a:rPr>
              <a:t>StartCornus</a:t>
            </a:r>
            <a:r>
              <a:rPr lang="en-US" altLang="zh-CN" sz="2400" dirty="0">
                <a:solidFill>
                  <a:schemeClr val="bg1"/>
                </a:solidFill>
                <a:latin typeface="NimbusRomNo9L-Regu"/>
              </a:rPr>
              <a:t>(</a:t>
            </a:r>
            <a:r>
              <a:rPr lang="en-US" altLang="zh-CN" sz="2400" dirty="0" err="1">
                <a:solidFill>
                  <a:schemeClr val="bg1"/>
                </a:solidFill>
                <a:latin typeface="NimbusRomNo9L-Regu"/>
              </a:rPr>
              <a:t>txn</a:t>
            </a:r>
            <a:r>
              <a:rPr lang="en-US" altLang="zh-CN" sz="2400" dirty="0">
                <a:solidFill>
                  <a:schemeClr val="bg1"/>
                </a:solidFill>
                <a:latin typeface="NimbusRomNo9L-Regu"/>
              </a:rPr>
              <a:t>)</a:t>
            </a:r>
            <a:endParaRPr lang="zh-CN" altLang="en-US" dirty="0">
              <a:solidFill>
                <a:schemeClr val="bg1"/>
              </a:solidFill>
            </a:endParaRPr>
          </a:p>
        </p:txBody>
      </p:sp>
      <p:sp>
        <p:nvSpPr>
          <p:cNvPr id="3" name="文本框 2">
            <a:extLst>
              <a:ext uri="{FF2B5EF4-FFF2-40B4-BE49-F238E27FC236}">
                <a16:creationId xmlns:a16="http://schemas.microsoft.com/office/drawing/2014/main" id="{0DA62CF6-2B20-7148-F650-47FA61C8A430}"/>
              </a:ext>
            </a:extLst>
          </p:cNvPr>
          <p:cNvSpPr txBox="1"/>
          <p:nvPr/>
        </p:nvSpPr>
        <p:spPr>
          <a:xfrm>
            <a:off x="633953" y="408208"/>
            <a:ext cx="1450342" cy="584775"/>
          </a:xfrm>
          <a:prstGeom prst="rect">
            <a:avLst/>
          </a:prstGeom>
          <a:solidFill>
            <a:schemeClr val="accent2"/>
          </a:solidFill>
        </p:spPr>
        <p:txBody>
          <a:bodyPr wrap="square">
            <a:spAutoFit/>
          </a:bodyPr>
          <a:lstStyle/>
          <a:p>
            <a:r>
              <a:rPr lang="en-US" altLang="zh-CN" sz="3200" b="0" i="0" u="none" strike="noStrike" baseline="0" dirty="0">
                <a:solidFill>
                  <a:schemeClr val="bg1"/>
                </a:solidFill>
                <a:latin typeface="NimbusRomNo9L-Regu"/>
              </a:rPr>
              <a:t>D</a:t>
            </a:r>
            <a:r>
              <a:rPr lang="en-US" altLang="zh-CN" sz="2800" b="0" i="0" u="none" strike="noStrike" baseline="0" dirty="0">
                <a:solidFill>
                  <a:schemeClr val="bg1"/>
                </a:solidFill>
                <a:latin typeface="NimbusRomNo9L-Regu"/>
              </a:rPr>
              <a:t>ESIGN</a:t>
            </a:r>
            <a:endParaRPr lang="zh-CN" altLang="en-US" sz="2000" dirty="0">
              <a:solidFill>
                <a:schemeClr val="bg1"/>
              </a:solidFill>
            </a:endParaRPr>
          </a:p>
        </p:txBody>
      </p:sp>
      <p:pic>
        <p:nvPicPr>
          <p:cNvPr id="6" name="图片 5">
            <a:extLst>
              <a:ext uri="{FF2B5EF4-FFF2-40B4-BE49-F238E27FC236}">
                <a16:creationId xmlns:a16="http://schemas.microsoft.com/office/drawing/2014/main" id="{6C3C7531-7B2E-AC99-E89C-A1A6BBC5B980}"/>
              </a:ext>
            </a:extLst>
          </p:cNvPr>
          <p:cNvPicPr>
            <a:picLocks noChangeAspect="1"/>
          </p:cNvPicPr>
          <p:nvPr/>
        </p:nvPicPr>
        <p:blipFill>
          <a:blip r:embed="rId4"/>
          <a:stretch>
            <a:fillRect/>
          </a:stretch>
        </p:blipFill>
        <p:spPr>
          <a:xfrm>
            <a:off x="6320118" y="1896035"/>
            <a:ext cx="5872604" cy="3287806"/>
          </a:xfrm>
          <a:prstGeom prst="rect">
            <a:avLst/>
          </a:prstGeom>
        </p:spPr>
      </p:pic>
      <p:sp>
        <p:nvSpPr>
          <p:cNvPr id="7" name="文本框 6">
            <a:extLst>
              <a:ext uri="{FF2B5EF4-FFF2-40B4-BE49-F238E27FC236}">
                <a16:creationId xmlns:a16="http://schemas.microsoft.com/office/drawing/2014/main" id="{C2C3B7E1-2DBC-DB79-691C-3F2952915FD1}"/>
              </a:ext>
            </a:extLst>
          </p:cNvPr>
          <p:cNvSpPr txBox="1"/>
          <p:nvPr/>
        </p:nvSpPr>
        <p:spPr>
          <a:xfrm>
            <a:off x="232258" y="1728013"/>
            <a:ext cx="5771853" cy="4893647"/>
          </a:xfrm>
          <a:prstGeom prst="rect">
            <a:avLst/>
          </a:prstGeom>
          <a:noFill/>
        </p:spPr>
        <p:txBody>
          <a:bodyPr wrap="square">
            <a:spAutoFit/>
          </a:bodyPr>
          <a:lstStyle/>
          <a:p>
            <a:pPr marL="457200" indent="-457200" algn="l" rtl="0" eaLnBrk="1" latinLnBrk="0" hangingPunct="1">
              <a:spcBef>
                <a:spcPts val="0"/>
              </a:spcBef>
              <a:spcAft>
                <a:spcPts val="0"/>
              </a:spcAft>
              <a:buClrTx/>
              <a:buSzPts val="2800"/>
              <a:buFont typeface="+mj-lt"/>
              <a:buAutoNum type="arabicPeriod"/>
            </a:pPr>
            <a:r>
              <a:rPr lang="en-US" altLang="zh-CN" sz="2400" kern="1200" dirty="0">
                <a:solidFill>
                  <a:srgbClr val="000000"/>
                </a:solidFill>
                <a:effectLst/>
                <a:latin typeface="NimbusRomNo9L-Regu"/>
                <a:ea typeface="微软雅黑" panose="020B0503020204020204" pitchFamily="34" charset="-122"/>
                <a:cs typeface="+mn-cs"/>
              </a:rPr>
              <a:t>The coordinator sends out vote requests to all participants.</a:t>
            </a:r>
          </a:p>
          <a:p>
            <a:pPr marL="457200" indent="-457200" algn="l" rtl="0" eaLnBrk="1" latinLnBrk="0" hangingPunct="1">
              <a:spcBef>
                <a:spcPts val="0"/>
              </a:spcBef>
              <a:spcAft>
                <a:spcPts val="0"/>
              </a:spcAft>
              <a:buClrTx/>
              <a:buSzPts val="2800"/>
              <a:buFont typeface="+mj-lt"/>
              <a:buAutoNum type="arabicPeriod"/>
            </a:pPr>
            <a:endParaRPr lang="en-US" altLang="zh-CN" sz="2400" kern="1200" dirty="0">
              <a:solidFill>
                <a:srgbClr val="000000"/>
              </a:solidFill>
              <a:effectLst/>
              <a:latin typeface="NimbusRomNo9L-Regu"/>
              <a:ea typeface="微软雅黑" panose="020B0503020204020204" pitchFamily="34" charset="-122"/>
              <a:cs typeface="+mn-cs"/>
            </a:endParaRPr>
          </a:p>
          <a:p>
            <a:pPr marL="457200" indent="-457200" algn="l" rtl="0" eaLnBrk="1" latinLnBrk="0" hangingPunct="1">
              <a:spcBef>
                <a:spcPts val="0"/>
              </a:spcBef>
              <a:spcAft>
                <a:spcPts val="0"/>
              </a:spcAft>
              <a:buClrTx/>
              <a:buSzPts val="2800"/>
              <a:buFont typeface="+mj-lt"/>
              <a:buAutoNum type="arabicPeriod"/>
            </a:pPr>
            <a:r>
              <a:rPr lang="en-US" altLang="zh-CN" sz="2400" dirty="0">
                <a:solidFill>
                  <a:srgbClr val="000000"/>
                </a:solidFill>
                <a:latin typeface="NimbusRomNo9L-Regu"/>
                <a:ea typeface="微软雅黑" panose="020B0503020204020204" pitchFamily="34" charset="-122"/>
              </a:rPr>
              <a:t>If it receives an ABORT, the transaction reaches an abort decision; otherwise reaches an </a:t>
            </a:r>
            <a:r>
              <a:rPr lang="en-US" altLang="zh-CN" sz="2400" b="1" dirty="0">
                <a:solidFill>
                  <a:srgbClr val="000000"/>
                </a:solidFill>
                <a:latin typeface="NimbusRomNo9L-Regu"/>
                <a:ea typeface="微软雅黑" panose="020B0503020204020204" pitchFamily="34" charset="-122"/>
              </a:rPr>
              <a:t>commit decision(without logging)</a:t>
            </a:r>
            <a:r>
              <a:rPr lang="en-US" altLang="zh-CN" sz="2400" dirty="0">
                <a:solidFill>
                  <a:srgbClr val="000000"/>
                </a:solidFill>
                <a:latin typeface="NimbusRomNo9L-Regu"/>
                <a:ea typeface="微软雅黑" panose="020B0503020204020204" pitchFamily="34" charset="-122"/>
              </a:rPr>
              <a:t>.</a:t>
            </a:r>
          </a:p>
          <a:p>
            <a:pPr marL="457200" indent="-457200" algn="l" rtl="0" eaLnBrk="1" latinLnBrk="0" hangingPunct="1">
              <a:spcBef>
                <a:spcPts val="0"/>
              </a:spcBef>
              <a:spcAft>
                <a:spcPts val="0"/>
              </a:spcAft>
              <a:buClrTx/>
              <a:buSzPts val="2800"/>
              <a:buFont typeface="+mj-lt"/>
              <a:buAutoNum type="arabicPeriod"/>
            </a:pPr>
            <a:endParaRPr lang="en-US" altLang="zh-CN" sz="2400" dirty="0">
              <a:solidFill>
                <a:srgbClr val="000000"/>
              </a:solidFill>
              <a:latin typeface="NimbusRomNo9L-Regu"/>
              <a:ea typeface="微软雅黑" panose="020B0503020204020204" pitchFamily="34" charset="-122"/>
            </a:endParaRPr>
          </a:p>
          <a:p>
            <a:pPr marL="457200" indent="-457200" algn="l" rtl="0" eaLnBrk="1" latinLnBrk="0" hangingPunct="1">
              <a:spcBef>
                <a:spcPts val="0"/>
              </a:spcBef>
              <a:spcAft>
                <a:spcPts val="0"/>
              </a:spcAft>
              <a:buClrTx/>
              <a:buSzPts val="2800"/>
              <a:buFont typeface="+mj-lt"/>
              <a:buAutoNum type="arabicPeriod"/>
            </a:pPr>
            <a:r>
              <a:rPr lang="en-US" altLang="zh-CN" sz="2400" dirty="0">
                <a:solidFill>
                  <a:srgbClr val="000000"/>
                </a:solidFill>
                <a:latin typeface="NimbusRomNo9L-Regu"/>
                <a:ea typeface="微软雅黑" panose="020B0503020204020204" pitchFamily="34" charset="-122"/>
              </a:rPr>
              <a:t>If it times out, it invokes the termination protocol to finalize a decision.</a:t>
            </a:r>
          </a:p>
          <a:p>
            <a:pPr marL="457200" indent="-457200" algn="l" rtl="0" eaLnBrk="1" latinLnBrk="0" hangingPunct="1">
              <a:spcBef>
                <a:spcPts val="0"/>
              </a:spcBef>
              <a:spcAft>
                <a:spcPts val="0"/>
              </a:spcAft>
              <a:buClrTx/>
              <a:buSzPts val="2800"/>
              <a:buFont typeface="+mj-lt"/>
              <a:buAutoNum type="arabicPeriod"/>
            </a:pPr>
            <a:endParaRPr lang="en-US" altLang="zh-CN" sz="2400" dirty="0">
              <a:solidFill>
                <a:srgbClr val="000000"/>
              </a:solidFill>
              <a:latin typeface="NimbusRomNo9L-Regu"/>
              <a:ea typeface="微软雅黑" panose="020B0503020204020204" pitchFamily="34" charset="-122"/>
            </a:endParaRPr>
          </a:p>
          <a:p>
            <a:pPr marL="457200" indent="-457200" algn="l" rtl="0" eaLnBrk="1" latinLnBrk="0" hangingPunct="1">
              <a:spcBef>
                <a:spcPts val="0"/>
              </a:spcBef>
              <a:spcAft>
                <a:spcPts val="0"/>
              </a:spcAft>
              <a:buClrTx/>
              <a:buSzPts val="2800"/>
              <a:buFont typeface="+mj-lt"/>
              <a:buAutoNum type="arabicPeriod"/>
            </a:pPr>
            <a:r>
              <a:rPr lang="en-US" altLang="zh-CN" sz="2400" dirty="0">
                <a:solidFill>
                  <a:srgbClr val="000000"/>
                </a:solidFill>
                <a:latin typeface="NimbusRomNo9L-Regu"/>
                <a:ea typeface="微软雅黑" panose="020B0503020204020204" pitchFamily="34" charset="-122"/>
              </a:rPr>
              <a:t>the coordinator broadcasts the decision to all participants asynchronously.</a:t>
            </a:r>
            <a:endParaRPr lang="zh-CN" altLang="zh-CN" sz="2400" dirty="0">
              <a:solidFill>
                <a:srgbClr val="000000"/>
              </a:solidFill>
              <a:latin typeface="NimbusRomNo9L-Regu"/>
              <a:ea typeface="微软雅黑" panose="020B0503020204020204" pitchFamily="34" charset="-122"/>
            </a:endParaRPr>
          </a:p>
        </p:txBody>
      </p:sp>
    </p:spTree>
    <p:extLst>
      <p:ext uri="{BB962C8B-B14F-4D97-AF65-F5344CB8AC3E}">
        <p14:creationId xmlns:p14="http://schemas.microsoft.com/office/powerpoint/2010/main" val="195467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0249" y="144455"/>
            <a:ext cx="1158852" cy="1158852"/>
          </a:xfrm>
          <a:prstGeom prst="rect">
            <a:avLst/>
          </a:prstGeom>
        </p:spPr>
      </p:pic>
      <p:sp>
        <p:nvSpPr>
          <p:cNvPr id="5" name="文本框 4">
            <a:extLst>
              <a:ext uri="{FF2B5EF4-FFF2-40B4-BE49-F238E27FC236}">
                <a16:creationId xmlns:a16="http://schemas.microsoft.com/office/drawing/2014/main" id="{B3ABE910-1689-563D-DF24-906E7A02433D}"/>
              </a:ext>
            </a:extLst>
          </p:cNvPr>
          <p:cNvSpPr txBox="1"/>
          <p:nvPr/>
        </p:nvSpPr>
        <p:spPr>
          <a:xfrm>
            <a:off x="633952" y="1169969"/>
            <a:ext cx="5222242" cy="461665"/>
          </a:xfrm>
          <a:prstGeom prst="rect">
            <a:avLst/>
          </a:prstGeom>
          <a:solidFill>
            <a:schemeClr val="tx2">
              <a:lumMod val="60000"/>
              <a:lumOff val="40000"/>
            </a:schemeClr>
          </a:solidFill>
        </p:spPr>
        <p:txBody>
          <a:bodyPr wrap="square">
            <a:spAutoFit/>
          </a:bodyPr>
          <a:lstStyle/>
          <a:p>
            <a:r>
              <a:rPr lang="en-US" altLang="zh-CN" sz="2400" dirty="0">
                <a:solidFill>
                  <a:schemeClr val="bg1"/>
                </a:solidFill>
                <a:latin typeface="NimbusRomNo9L-Regu"/>
              </a:rPr>
              <a:t>Protocol</a:t>
            </a:r>
            <a:r>
              <a:rPr lang="zh-CN" altLang="en-US" sz="2400" dirty="0">
                <a:solidFill>
                  <a:schemeClr val="bg1"/>
                </a:solidFill>
                <a:latin typeface="NimbusRomNo9L-Regu"/>
              </a:rPr>
              <a:t>：</a:t>
            </a:r>
            <a:r>
              <a:rPr lang="en-US" altLang="zh-CN" sz="2400" dirty="0">
                <a:solidFill>
                  <a:schemeClr val="bg1"/>
                </a:solidFill>
                <a:latin typeface="NimbusRomNo9L-Regu"/>
              </a:rPr>
              <a:t>Participant::</a:t>
            </a:r>
            <a:r>
              <a:rPr lang="en-US" altLang="zh-CN" sz="2400" dirty="0" err="1">
                <a:solidFill>
                  <a:schemeClr val="bg1"/>
                </a:solidFill>
                <a:latin typeface="NimbusRomNo9L-Regu"/>
              </a:rPr>
              <a:t>StartCornus</a:t>
            </a:r>
            <a:r>
              <a:rPr lang="en-US" altLang="zh-CN" sz="2400" dirty="0">
                <a:solidFill>
                  <a:schemeClr val="bg1"/>
                </a:solidFill>
                <a:latin typeface="NimbusRomNo9L-Regu"/>
              </a:rPr>
              <a:t>(</a:t>
            </a:r>
            <a:r>
              <a:rPr lang="en-US" altLang="zh-CN" sz="2400" dirty="0" err="1">
                <a:solidFill>
                  <a:schemeClr val="bg1"/>
                </a:solidFill>
                <a:latin typeface="NimbusRomNo9L-Regu"/>
              </a:rPr>
              <a:t>txn</a:t>
            </a:r>
            <a:r>
              <a:rPr lang="en-US" altLang="zh-CN" sz="2400" dirty="0">
                <a:solidFill>
                  <a:schemeClr val="bg1"/>
                </a:solidFill>
                <a:latin typeface="NimbusRomNo9L-Regu"/>
              </a:rPr>
              <a:t>)</a:t>
            </a:r>
            <a:endParaRPr lang="zh-CN" altLang="en-US" dirty="0">
              <a:solidFill>
                <a:schemeClr val="bg1"/>
              </a:solidFill>
            </a:endParaRPr>
          </a:p>
        </p:txBody>
      </p:sp>
      <p:sp>
        <p:nvSpPr>
          <p:cNvPr id="3" name="文本框 2">
            <a:extLst>
              <a:ext uri="{FF2B5EF4-FFF2-40B4-BE49-F238E27FC236}">
                <a16:creationId xmlns:a16="http://schemas.microsoft.com/office/drawing/2014/main" id="{0DA62CF6-2B20-7148-F650-47FA61C8A430}"/>
              </a:ext>
            </a:extLst>
          </p:cNvPr>
          <p:cNvSpPr txBox="1"/>
          <p:nvPr/>
        </p:nvSpPr>
        <p:spPr>
          <a:xfrm>
            <a:off x="633953" y="408208"/>
            <a:ext cx="1450342" cy="584775"/>
          </a:xfrm>
          <a:prstGeom prst="rect">
            <a:avLst/>
          </a:prstGeom>
          <a:solidFill>
            <a:schemeClr val="accent2"/>
          </a:solidFill>
        </p:spPr>
        <p:txBody>
          <a:bodyPr wrap="square">
            <a:spAutoFit/>
          </a:bodyPr>
          <a:lstStyle/>
          <a:p>
            <a:r>
              <a:rPr lang="en-US" altLang="zh-CN" sz="3200" b="0" i="0" u="none" strike="noStrike" baseline="0" dirty="0">
                <a:solidFill>
                  <a:schemeClr val="bg1"/>
                </a:solidFill>
                <a:latin typeface="NimbusRomNo9L-Regu"/>
              </a:rPr>
              <a:t>D</a:t>
            </a:r>
            <a:r>
              <a:rPr lang="en-US" altLang="zh-CN" sz="2800" b="0" i="0" u="none" strike="noStrike" baseline="0" dirty="0">
                <a:solidFill>
                  <a:schemeClr val="bg1"/>
                </a:solidFill>
                <a:latin typeface="NimbusRomNo9L-Regu"/>
              </a:rPr>
              <a:t>ESIGN</a:t>
            </a:r>
            <a:endParaRPr lang="zh-CN" altLang="en-US" sz="2000" dirty="0">
              <a:solidFill>
                <a:schemeClr val="bg1"/>
              </a:solidFill>
            </a:endParaRPr>
          </a:p>
        </p:txBody>
      </p:sp>
      <p:sp>
        <p:nvSpPr>
          <p:cNvPr id="7" name="文本框 6">
            <a:extLst>
              <a:ext uri="{FF2B5EF4-FFF2-40B4-BE49-F238E27FC236}">
                <a16:creationId xmlns:a16="http://schemas.microsoft.com/office/drawing/2014/main" id="{C2C3B7E1-2DBC-DB79-691C-3F2952915FD1}"/>
              </a:ext>
            </a:extLst>
          </p:cNvPr>
          <p:cNvSpPr txBox="1"/>
          <p:nvPr/>
        </p:nvSpPr>
        <p:spPr>
          <a:xfrm>
            <a:off x="178470" y="1721288"/>
            <a:ext cx="6139477" cy="3046988"/>
          </a:xfrm>
          <a:prstGeom prst="rect">
            <a:avLst/>
          </a:prstGeom>
          <a:noFill/>
        </p:spPr>
        <p:txBody>
          <a:bodyPr wrap="square">
            <a:spAutoFit/>
          </a:bodyPr>
          <a:lstStyle/>
          <a:p>
            <a:pPr marL="457200" indent="-457200" algn="l" rtl="0" eaLnBrk="1" latinLnBrk="0" hangingPunct="1">
              <a:spcBef>
                <a:spcPts val="0"/>
              </a:spcBef>
              <a:spcAft>
                <a:spcPts val="0"/>
              </a:spcAft>
              <a:buClrTx/>
              <a:buSzPts val="2800"/>
              <a:buFont typeface="+mj-lt"/>
              <a:buAutoNum type="arabicPeriod"/>
            </a:pPr>
            <a:r>
              <a:rPr lang="en-US" altLang="zh-CN" sz="2400" kern="1200" dirty="0">
                <a:solidFill>
                  <a:srgbClr val="000000"/>
                </a:solidFill>
                <a:effectLst/>
                <a:latin typeface="NimbusRomNo9L-Regu"/>
                <a:ea typeface="微软雅黑" panose="020B0503020204020204" pitchFamily="34" charset="-122"/>
                <a:cs typeface="+mn-cs"/>
              </a:rPr>
              <a:t>The participant logs the record using </a:t>
            </a:r>
            <a:r>
              <a:rPr lang="en-US" altLang="zh-CN" sz="2400" kern="1200" dirty="0" err="1">
                <a:solidFill>
                  <a:srgbClr val="000000"/>
                </a:solidFill>
                <a:effectLst/>
                <a:latin typeface="NimbusRomNo9L-Regu"/>
                <a:ea typeface="微软雅黑" panose="020B0503020204020204" pitchFamily="34" charset="-122"/>
                <a:cs typeface="+mn-cs"/>
              </a:rPr>
              <a:t>LogOnce</a:t>
            </a:r>
            <a:r>
              <a:rPr lang="en-US" altLang="zh-CN" sz="2400" kern="1200" dirty="0">
                <a:solidFill>
                  <a:srgbClr val="000000"/>
                </a:solidFill>
                <a:effectLst/>
                <a:latin typeface="NimbusRomNo9L-Regu"/>
                <a:ea typeface="微软雅黑" panose="020B0503020204020204" pitchFamily="34" charset="-122"/>
                <a:cs typeface="+mn-cs"/>
              </a:rPr>
              <a:t>().</a:t>
            </a:r>
          </a:p>
          <a:p>
            <a:pPr marL="457200" indent="-457200" algn="l" rtl="0" eaLnBrk="1" latinLnBrk="0" hangingPunct="1">
              <a:spcBef>
                <a:spcPts val="0"/>
              </a:spcBef>
              <a:spcAft>
                <a:spcPts val="0"/>
              </a:spcAft>
              <a:buClrTx/>
              <a:buSzPts val="2800"/>
              <a:buFont typeface="+mj-lt"/>
              <a:buAutoNum type="arabicPeriod"/>
            </a:pPr>
            <a:endParaRPr lang="en-US" altLang="zh-CN" sz="2400" kern="1200" dirty="0">
              <a:solidFill>
                <a:srgbClr val="000000"/>
              </a:solidFill>
              <a:effectLst/>
              <a:latin typeface="NimbusRomNo9L-Regu"/>
              <a:ea typeface="微软雅黑" panose="020B0503020204020204" pitchFamily="34" charset="-122"/>
              <a:cs typeface="+mn-cs"/>
            </a:endParaRPr>
          </a:p>
          <a:p>
            <a:pPr marL="457200" indent="-457200" algn="l" rtl="0" eaLnBrk="1" latinLnBrk="0" hangingPunct="1">
              <a:spcBef>
                <a:spcPts val="0"/>
              </a:spcBef>
              <a:spcAft>
                <a:spcPts val="0"/>
              </a:spcAft>
              <a:buClrTx/>
              <a:buSzPts val="2800"/>
              <a:buFont typeface="+mj-lt"/>
              <a:buAutoNum type="arabicPeriod"/>
            </a:pPr>
            <a:r>
              <a:rPr lang="en-US" altLang="zh-CN" sz="2400" dirty="0">
                <a:solidFill>
                  <a:srgbClr val="000000"/>
                </a:solidFill>
                <a:latin typeface="NimbusRomNo9L-Regu"/>
                <a:ea typeface="微软雅黑" panose="020B0503020204020204" pitchFamily="34" charset="-122"/>
              </a:rPr>
              <a:t>Return the result of </a:t>
            </a:r>
            <a:r>
              <a:rPr lang="en-US" altLang="zh-CN" sz="2400" dirty="0" err="1">
                <a:solidFill>
                  <a:srgbClr val="000000"/>
                </a:solidFill>
                <a:latin typeface="NimbusRomNo9L-Regu"/>
                <a:ea typeface="微软雅黑" panose="020B0503020204020204" pitchFamily="34" charset="-122"/>
              </a:rPr>
              <a:t>LogOnce</a:t>
            </a:r>
            <a:r>
              <a:rPr lang="en-US" altLang="zh-CN" sz="2400" dirty="0">
                <a:solidFill>
                  <a:srgbClr val="000000"/>
                </a:solidFill>
                <a:latin typeface="NimbusRomNo9L-Regu"/>
                <a:ea typeface="微软雅黑" panose="020B0503020204020204" pitchFamily="34" charset="-122"/>
              </a:rPr>
              <a:t>().</a:t>
            </a:r>
          </a:p>
          <a:p>
            <a:pPr marL="457200" indent="-457200" algn="l" rtl="0" eaLnBrk="1" latinLnBrk="0" hangingPunct="1">
              <a:spcBef>
                <a:spcPts val="0"/>
              </a:spcBef>
              <a:spcAft>
                <a:spcPts val="0"/>
              </a:spcAft>
              <a:buClrTx/>
              <a:buSzPts val="2800"/>
              <a:buFont typeface="+mj-lt"/>
              <a:buAutoNum type="arabicPeriod"/>
            </a:pPr>
            <a:endParaRPr lang="en-US" altLang="zh-CN" sz="2400" dirty="0">
              <a:solidFill>
                <a:srgbClr val="000000"/>
              </a:solidFill>
              <a:latin typeface="NimbusRomNo9L-Regu"/>
              <a:ea typeface="微软雅黑" panose="020B0503020204020204" pitchFamily="34" charset="-122"/>
            </a:endParaRPr>
          </a:p>
          <a:p>
            <a:pPr marL="457200" indent="-457200" algn="l" rtl="0" eaLnBrk="1" latinLnBrk="0" hangingPunct="1">
              <a:spcBef>
                <a:spcPts val="0"/>
              </a:spcBef>
              <a:spcAft>
                <a:spcPts val="0"/>
              </a:spcAft>
              <a:buClrTx/>
              <a:buSzPts val="2800"/>
              <a:buFont typeface="+mj-lt"/>
              <a:buAutoNum type="arabicPeriod"/>
            </a:pPr>
            <a:r>
              <a:rPr lang="en-US" altLang="zh-CN" sz="2400" dirty="0">
                <a:solidFill>
                  <a:srgbClr val="000000"/>
                </a:solidFill>
                <a:latin typeface="NimbusRomNo9L-Regu"/>
                <a:ea typeface="微软雅黑" panose="020B0503020204020204" pitchFamily="34" charset="-122"/>
              </a:rPr>
              <a:t>Waiting for coordinator if vote YES. If it times out, it invokes the termination protocol to finalize a decision.</a:t>
            </a:r>
            <a:endParaRPr lang="zh-CN" altLang="zh-CN" sz="2400" dirty="0">
              <a:solidFill>
                <a:srgbClr val="000000"/>
              </a:solidFill>
              <a:latin typeface="NimbusRomNo9L-Regu"/>
              <a:ea typeface="微软雅黑" panose="020B0503020204020204" pitchFamily="34" charset="-122"/>
            </a:endParaRPr>
          </a:p>
        </p:txBody>
      </p:sp>
      <p:pic>
        <p:nvPicPr>
          <p:cNvPr id="4" name="图片 3">
            <a:extLst>
              <a:ext uri="{FF2B5EF4-FFF2-40B4-BE49-F238E27FC236}">
                <a16:creationId xmlns:a16="http://schemas.microsoft.com/office/drawing/2014/main" id="{6ADB57D3-D61F-7A89-9214-AB5C4305DB0B}"/>
              </a:ext>
            </a:extLst>
          </p:cNvPr>
          <p:cNvPicPr>
            <a:picLocks noChangeAspect="1"/>
          </p:cNvPicPr>
          <p:nvPr/>
        </p:nvPicPr>
        <p:blipFill>
          <a:blip r:embed="rId4"/>
          <a:stretch>
            <a:fillRect/>
          </a:stretch>
        </p:blipFill>
        <p:spPr>
          <a:xfrm>
            <a:off x="6317948" y="1631634"/>
            <a:ext cx="5874052" cy="4724643"/>
          </a:xfrm>
          <a:prstGeom prst="rect">
            <a:avLst/>
          </a:prstGeom>
        </p:spPr>
      </p:pic>
    </p:spTree>
    <p:extLst>
      <p:ext uri="{BB962C8B-B14F-4D97-AF65-F5344CB8AC3E}">
        <p14:creationId xmlns:p14="http://schemas.microsoft.com/office/powerpoint/2010/main" val="4034243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0249" y="144455"/>
            <a:ext cx="1158852" cy="1158852"/>
          </a:xfrm>
          <a:prstGeom prst="rect">
            <a:avLst/>
          </a:prstGeom>
        </p:spPr>
      </p:pic>
      <p:sp>
        <p:nvSpPr>
          <p:cNvPr id="5" name="文本框 4">
            <a:extLst>
              <a:ext uri="{FF2B5EF4-FFF2-40B4-BE49-F238E27FC236}">
                <a16:creationId xmlns:a16="http://schemas.microsoft.com/office/drawing/2014/main" id="{B3ABE910-1689-563D-DF24-906E7A02433D}"/>
              </a:ext>
            </a:extLst>
          </p:cNvPr>
          <p:cNvSpPr txBox="1"/>
          <p:nvPr/>
        </p:nvSpPr>
        <p:spPr>
          <a:xfrm>
            <a:off x="633952" y="1169969"/>
            <a:ext cx="4536442" cy="461665"/>
          </a:xfrm>
          <a:prstGeom prst="rect">
            <a:avLst/>
          </a:prstGeom>
          <a:solidFill>
            <a:schemeClr val="tx2">
              <a:lumMod val="60000"/>
              <a:lumOff val="40000"/>
            </a:schemeClr>
          </a:solidFill>
        </p:spPr>
        <p:txBody>
          <a:bodyPr wrap="square">
            <a:spAutoFit/>
          </a:bodyPr>
          <a:lstStyle/>
          <a:p>
            <a:r>
              <a:rPr lang="en-US" altLang="zh-CN" sz="2400" dirty="0">
                <a:solidFill>
                  <a:schemeClr val="bg1"/>
                </a:solidFill>
                <a:latin typeface="NimbusRomNo9L-Regu"/>
              </a:rPr>
              <a:t>Protocol</a:t>
            </a:r>
            <a:r>
              <a:rPr lang="zh-CN" altLang="en-US" sz="2400" dirty="0">
                <a:solidFill>
                  <a:schemeClr val="bg1"/>
                </a:solidFill>
                <a:latin typeface="NimbusRomNo9L-Regu"/>
              </a:rPr>
              <a:t>：</a:t>
            </a:r>
            <a:r>
              <a:rPr lang="en-US" altLang="zh-CN" sz="2400" dirty="0" err="1">
                <a:solidFill>
                  <a:schemeClr val="bg1"/>
                </a:solidFill>
                <a:latin typeface="NimbusRomNo9L-Regu"/>
              </a:rPr>
              <a:t>TerminationProtocol</a:t>
            </a:r>
            <a:r>
              <a:rPr lang="en-US" altLang="zh-CN" sz="2400" dirty="0">
                <a:solidFill>
                  <a:schemeClr val="bg1"/>
                </a:solidFill>
                <a:latin typeface="NimbusRomNo9L-Regu"/>
              </a:rPr>
              <a:t>(</a:t>
            </a:r>
            <a:r>
              <a:rPr lang="en-US" altLang="zh-CN" sz="2400" dirty="0" err="1">
                <a:solidFill>
                  <a:schemeClr val="bg1"/>
                </a:solidFill>
                <a:latin typeface="NimbusRomNo9L-Regu"/>
              </a:rPr>
              <a:t>txn</a:t>
            </a:r>
            <a:r>
              <a:rPr lang="en-US" altLang="zh-CN" sz="2400" dirty="0">
                <a:solidFill>
                  <a:schemeClr val="bg1"/>
                </a:solidFill>
                <a:latin typeface="NimbusRomNo9L-Regu"/>
              </a:rPr>
              <a:t>)</a:t>
            </a:r>
            <a:endParaRPr lang="zh-CN" altLang="en-US" dirty="0">
              <a:solidFill>
                <a:schemeClr val="bg1"/>
              </a:solidFill>
            </a:endParaRPr>
          </a:p>
        </p:txBody>
      </p:sp>
      <p:sp>
        <p:nvSpPr>
          <p:cNvPr id="3" name="文本框 2">
            <a:extLst>
              <a:ext uri="{FF2B5EF4-FFF2-40B4-BE49-F238E27FC236}">
                <a16:creationId xmlns:a16="http://schemas.microsoft.com/office/drawing/2014/main" id="{0DA62CF6-2B20-7148-F650-47FA61C8A430}"/>
              </a:ext>
            </a:extLst>
          </p:cNvPr>
          <p:cNvSpPr txBox="1"/>
          <p:nvPr/>
        </p:nvSpPr>
        <p:spPr>
          <a:xfrm>
            <a:off x="633953" y="408208"/>
            <a:ext cx="1450342" cy="584775"/>
          </a:xfrm>
          <a:prstGeom prst="rect">
            <a:avLst/>
          </a:prstGeom>
          <a:solidFill>
            <a:schemeClr val="accent2"/>
          </a:solidFill>
        </p:spPr>
        <p:txBody>
          <a:bodyPr wrap="square">
            <a:spAutoFit/>
          </a:bodyPr>
          <a:lstStyle/>
          <a:p>
            <a:r>
              <a:rPr lang="en-US" altLang="zh-CN" sz="3200" b="0" i="0" u="none" strike="noStrike" baseline="0" dirty="0">
                <a:solidFill>
                  <a:schemeClr val="bg1"/>
                </a:solidFill>
                <a:latin typeface="NimbusRomNo9L-Regu"/>
              </a:rPr>
              <a:t>D</a:t>
            </a:r>
            <a:r>
              <a:rPr lang="en-US" altLang="zh-CN" sz="2800" b="0" i="0" u="none" strike="noStrike" baseline="0" dirty="0">
                <a:solidFill>
                  <a:schemeClr val="bg1"/>
                </a:solidFill>
                <a:latin typeface="NimbusRomNo9L-Regu"/>
              </a:rPr>
              <a:t>ESIGN</a:t>
            </a:r>
            <a:endParaRPr lang="zh-CN" altLang="en-US" sz="2000" dirty="0">
              <a:solidFill>
                <a:schemeClr val="bg1"/>
              </a:solidFill>
            </a:endParaRPr>
          </a:p>
        </p:txBody>
      </p:sp>
      <p:sp>
        <p:nvSpPr>
          <p:cNvPr id="7" name="文本框 6">
            <a:extLst>
              <a:ext uri="{FF2B5EF4-FFF2-40B4-BE49-F238E27FC236}">
                <a16:creationId xmlns:a16="http://schemas.microsoft.com/office/drawing/2014/main" id="{C2C3B7E1-2DBC-DB79-691C-3F2952915FD1}"/>
              </a:ext>
            </a:extLst>
          </p:cNvPr>
          <p:cNvSpPr txBox="1"/>
          <p:nvPr/>
        </p:nvSpPr>
        <p:spPr>
          <a:xfrm>
            <a:off x="454134" y="1631634"/>
            <a:ext cx="10801054" cy="2308324"/>
          </a:xfrm>
          <a:prstGeom prst="rect">
            <a:avLst/>
          </a:prstGeom>
          <a:noFill/>
        </p:spPr>
        <p:txBody>
          <a:bodyPr wrap="square">
            <a:spAutoFit/>
          </a:bodyPr>
          <a:lstStyle/>
          <a:p>
            <a:pPr algn="l" rtl="0" eaLnBrk="1" latinLnBrk="0" hangingPunct="1">
              <a:spcBef>
                <a:spcPts val="0"/>
              </a:spcBef>
              <a:spcAft>
                <a:spcPts val="0"/>
              </a:spcAft>
              <a:buClrTx/>
              <a:buSzPts val="2800"/>
            </a:pPr>
            <a:r>
              <a:rPr lang="en-US" altLang="zh-CN" sz="2400" dirty="0">
                <a:solidFill>
                  <a:srgbClr val="000000"/>
                </a:solidFill>
                <a:latin typeface="NimbusRomNo9L-Regu"/>
                <a:ea typeface="微软雅黑" panose="020B0503020204020204" pitchFamily="34" charset="-122"/>
              </a:rPr>
              <a:t>A participant executes the termination protocol when it </a:t>
            </a:r>
            <a:r>
              <a:rPr lang="en-US" altLang="zh-CN" sz="2400" b="1" dirty="0">
                <a:solidFill>
                  <a:srgbClr val="000000"/>
                </a:solidFill>
                <a:latin typeface="NimbusRomNo9L-Regu"/>
                <a:ea typeface="微软雅黑" panose="020B0503020204020204" pitchFamily="34" charset="-122"/>
              </a:rPr>
              <a:t>times out </a:t>
            </a:r>
            <a:r>
              <a:rPr lang="en-US" altLang="zh-CN" sz="2400" dirty="0">
                <a:solidFill>
                  <a:srgbClr val="000000"/>
                </a:solidFill>
                <a:latin typeface="NimbusRomNo9L-Regu"/>
                <a:ea typeface="微软雅黑" panose="020B0503020204020204" pitchFamily="34" charset="-122"/>
              </a:rPr>
              <a:t>while waiting for a message </a:t>
            </a:r>
            <a:r>
              <a:rPr lang="en-US" altLang="zh-CN" sz="2400" b="1" dirty="0">
                <a:solidFill>
                  <a:srgbClr val="000000"/>
                </a:solidFill>
                <a:latin typeface="NimbusRomNo9L-Regu"/>
                <a:ea typeface="微软雅黑" panose="020B0503020204020204" pitchFamily="34" charset="-122"/>
              </a:rPr>
              <a:t>and cannot unilaterally abort </a:t>
            </a:r>
            <a:r>
              <a:rPr lang="en-US" altLang="zh-CN" sz="2400" dirty="0">
                <a:solidFill>
                  <a:srgbClr val="000000"/>
                </a:solidFill>
                <a:latin typeface="NimbusRomNo9L-Regu"/>
                <a:ea typeface="微软雅黑" panose="020B0503020204020204" pitchFamily="34" charset="-122"/>
              </a:rPr>
              <a:t>the transaction.</a:t>
            </a:r>
          </a:p>
          <a:p>
            <a:pPr algn="l" rtl="0" eaLnBrk="1" latinLnBrk="0" hangingPunct="1">
              <a:spcBef>
                <a:spcPts val="0"/>
              </a:spcBef>
              <a:spcAft>
                <a:spcPts val="0"/>
              </a:spcAft>
              <a:buClrTx/>
              <a:buSzPts val="2800"/>
            </a:pPr>
            <a:endParaRPr lang="en-US" altLang="zh-CN" sz="2400" dirty="0">
              <a:solidFill>
                <a:srgbClr val="000000"/>
              </a:solidFill>
              <a:latin typeface="NimbusRomNo9L-Regu"/>
              <a:ea typeface="微软雅黑" panose="020B0503020204020204" pitchFamily="34" charset="-122"/>
            </a:endParaRPr>
          </a:p>
          <a:p>
            <a:pPr algn="l" rtl="0" eaLnBrk="1" latinLnBrk="0" hangingPunct="1">
              <a:spcBef>
                <a:spcPts val="0"/>
              </a:spcBef>
              <a:spcAft>
                <a:spcPts val="0"/>
              </a:spcAft>
              <a:buClrTx/>
              <a:buSzPts val="2800"/>
            </a:pPr>
            <a:r>
              <a:rPr lang="en-US" altLang="zh-CN" sz="2400" dirty="0">
                <a:solidFill>
                  <a:srgbClr val="000000"/>
                </a:solidFill>
                <a:latin typeface="NimbusRomNo9L-Regu"/>
                <a:ea typeface="微软雅黑" panose="020B0503020204020204" pitchFamily="34" charset="-122"/>
              </a:rPr>
              <a:t>It will try to abort all participants. Abort operation will fail if:</a:t>
            </a:r>
          </a:p>
          <a:p>
            <a:pPr marL="342900" indent="-342900" algn="l" rtl="0" eaLnBrk="1" latinLnBrk="0" hangingPunct="1">
              <a:spcBef>
                <a:spcPts val="0"/>
              </a:spcBef>
              <a:spcAft>
                <a:spcPts val="0"/>
              </a:spcAft>
              <a:buClrTx/>
              <a:buSzPts val="2800"/>
              <a:buFont typeface="Arial" panose="020B0604020202020204" pitchFamily="34" charset="0"/>
              <a:buChar char="•"/>
            </a:pPr>
            <a:r>
              <a:rPr lang="en-US" altLang="zh-CN" sz="2400" b="1" dirty="0">
                <a:solidFill>
                  <a:srgbClr val="000000"/>
                </a:solidFill>
                <a:latin typeface="NimbusRomNo9L-Regu"/>
                <a:ea typeface="微软雅黑" panose="020B0503020204020204" pitchFamily="34" charset="-122"/>
              </a:rPr>
              <a:t>Some</a:t>
            </a:r>
            <a:r>
              <a:rPr lang="en-US" altLang="zh-CN" sz="2400" dirty="0">
                <a:solidFill>
                  <a:srgbClr val="000000"/>
                </a:solidFill>
                <a:latin typeface="NimbusRomNo9L-Regu"/>
                <a:ea typeface="微软雅黑" panose="020B0503020204020204" pitchFamily="34" charset="-122"/>
              </a:rPr>
              <a:t> participants has reached </a:t>
            </a:r>
            <a:r>
              <a:rPr lang="en-US" altLang="zh-CN" sz="2400" b="1" dirty="0">
                <a:solidFill>
                  <a:srgbClr val="000000"/>
                </a:solidFill>
                <a:latin typeface="NimbusRomNo9L-Regu"/>
                <a:ea typeface="微软雅黑" panose="020B0503020204020204" pitchFamily="34" charset="-122"/>
              </a:rPr>
              <a:t>COMMIT</a:t>
            </a:r>
            <a:r>
              <a:rPr lang="en-US" altLang="zh-CN" sz="2400" dirty="0">
                <a:solidFill>
                  <a:srgbClr val="000000"/>
                </a:solidFill>
                <a:latin typeface="NimbusRomNo9L-Regu"/>
                <a:ea typeface="微软雅黑" panose="020B0503020204020204" pitchFamily="34" charset="-122"/>
              </a:rPr>
              <a:t> phase(line 31);</a:t>
            </a:r>
          </a:p>
          <a:p>
            <a:pPr marL="342900" indent="-342900" algn="l" rtl="0" eaLnBrk="1" latinLnBrk="0" hangingPunct="1">
              <a:spcBef>
                <a:spcPts val="0"/>
              </a:spcBef>
              <a:spcAft>
                <a:spcPts val="0"/>
              </a:spcAft>
              <a:buClrTx/>
              <a:buSzPts val="2800"/>
              <a:buFont typeface="Arial" panose="020B0604020202020204" pitchFamily="34" charset="0"/>
              <a:buChar char="•"/>
            </a:pPr>
            <a:r>
              <a:rPr lang="en-US" altLang="zh-CN" sz="2400" b="1" dirty="0">
                <a:solidFill>
                  <a:srgbClr val="000000"/>
                </a:solidFill>
                <a:latin typeface="NimbusRomNo9L-Regu"/>
                <a:ea typeface="微软雅黑" panose="020B0503020204020204" pitchFamily="34" charset="-122"/>
              </a:rPr>
              <a:t>All</a:t>
            </a:r>
            <a:r>
              <a:rPr lang="en-US" altLang="zh-CN" sz="2400" dirty="0">
                <a:solidFill>
                  <a:srgbClr val="000000"/>
                </a:solidFill>
                <a:latin typeface="NimbusRomNo9L-Regu"/>
                <a:ea typeface="微软雅黑" panose="020B0503020204020204" pitchFamily="34" charset="-122"/>
              </a:rPr>
              <a:t> participants voted </a:t>
            </a:r>
            <a:r>
              <a:rPr lang="en-US" altLang="zh-CN" sz="2400" b="1" dirty="0">
                <a:solidFill>
                  <a:srgbClr val="000000"/>
                </a:solidFill>
                <a:latin typeface="NimbusRomNo9L-Regu"/>
                <a:ea typeface="微软雅黑" panose="020B0503020204020204" pitchFamily="34" charset="-122"/>
              </a:rPr>
              <a:t>YES</a:t>
            </a:r>
            <a:r>
              <a:rPr lang="en-US" altLang="zh-CN" sz="2400" dirty="0">
                <a:solidFill>
                  <a:srgbClr val="000000"/>
                </a:solidFill>
                <a:latin typeface="NimbusRomNo9L-Regu"/>
                <a:ea typeface="微软雅黑" panose="020B0503020204020204" pitchFamily="34" charset="-122"/>
              </a:rPr>
              <a:t>(line32). </a:t>
            </a:r>
            <a:endParaRPr lang="zh-CN" altLang="zh-CN" sz="2400" dirty="0">
              <a:solidFill>
                <a:srgbClr val="000000"/>
              </a:solidFill>
              <a:latin typeface="NimbusRomNo9L-Regu"/>
              <a:ea typeface="微软雅黑" panose="020B0503020204020204" pitchFamily="34" charset="-122"/>
            </a:endParaRPr>
          </a:p>
        </p:txBody>
      </p:sp>
      <p:pic>
        <p:nvPicPr>
          <p:cNvPr id="9" name="图片 8">
            <a:extLst>
              <a:ext uri="{FF2B5EF4-FFF2-40B4-BE49-F238E27FC236}">
                <a16:creationId xmlns:a16="http://schemas.microsoft.com/office/drawing/2014/main" id="{348F032F-948B-28D4-641E-343A971D5111}"/>
              </a:ext>
            </a:extLst>
          </p:cNvPr>
          <p:cNvPicPr>
            <a:picLocks noChangeAspect="1"/>
          </p:cNvPicPr>
          <p:nvPr/>
        </p:nvPicPr>
        <p:blipFill>
          <a:blip r:embed="rId4"/>
          <a:stretch>
            <a:fillRect/>
          </a:stretch>
        </p:blipFill>
        <p:spPr>
          <a:xfrm>
            <a:off x="6299984" y="3899392"/>
            <a:ext cx="5683916" cy="2898096"/>
          </a:xfrm>
          <a:prstGeom prst="rect">
            <a:avLst/>
          </a:prstGeom>
        </p:spPr>
      </p:pic>
      <p:graphicFrame>
        <p:nvGraphicFramePr>
          <p:cNvPr id="12" name="表格 13">
            <a:extLst>
              <a:ext uri="{FF2B5EF4-FFF2-40B4-BE49-F238E27FC236}">
                <a16:creationId xmlns:a16="http://schemas.microsoft.com/office/drawing/2014/main" id="{6C145948-1600-4CD9-62DB-C749137716F1}"/>
              </a:ext>
            </a:extLst>
          </p:cNvPr>
          <p:cNvGraphicFramePr>
            <a:graphicFrameLocks noGrp="1"/>
          </p:cNvGraphicFramePr>
          <p:nvPr>
            <p:extLst>
              <p:ext uri="{D42A27DB-BD31-4B8C-83A1-F6EECF244321}">
                <p14:modId xmlns:p14="http://schemas.microsoft.com/office/powerpoint/2010/main" val="2949223147"/>
              </p:ext>
            </p:extLst>
          </p:nvPr>
        </p:nvGraphicFramePr>
        <p:xfrm>
          <a:off x="78442" y="4401623"/>
          <a:ext cx="6017558" cy="1483360"/>
        </p:xfrm>
        <a:graphic>
          <a:graphicData uri="http://schemas.openxmlformats.org/drawingml/2006/table">
            <a:tbl>
              <a:tblPr firstRow="1" bandRow="1">
                <a:tableStyleId>{5C22544A-7EE6-4342-B048-85BDC9FD1C3A}</a:tableStyleId>
              </a:tblPr>
              <a:tblGrid>
                <a:gridCol w="1351429">
                  <a:extLst>
                    <a:ext uri="{9D8B030D-6E8A-4147-A177-3AD203B41FA5}">
                      <a16:colId xmlns:a16="http://schemas.microsoft.com/office/drawing/2014/main" val="3195612892"/>
                    </a:ext>
                  </a:extLst>
                </a:gridCol>
                <a:gridCol w="2373406">
                  <a:extLst>
                    <a:ext uri="{9D8B030D-6E8A-4147-A177-3AD203B41FA5}">
                      <a16:colId xmlns:a16="http://schemas.microsoft.com/office/drawing/2014/main" val="2931089239"/>
                    </a:ext>
                  </a:extLst>
                </a:gridCol>
                <a:gridCol w="2292723">
                  <a:extLst>
                    <a:ext uri="{9D8B030D-6E8A-4147-A177-3AD203B41FA5}">
                      <a16:colId xmlns:a16="http://schemas.microsoft.com/office/drawing/2014/main" val="944578834"/>
                    </a:ext>
                  </a:extLst>
                </a:gridCol>
              </a:tblGrid>
              <a:tr h="370840">
                <a:tc>
                  <a:txBody>
                    <a:bodyPr/>
                    <a:lstStyle/>
                    <a:p>
                      <a:r>
                        <a:rPr lang="en-US" altLang="zh-CN" dirty="0"/>
                        <a:t>Parse</a:t>
                      </a:r>
                      <a:endParaRPr lang="zh-CN" altLang="en-US" dirty="0"/>
                    </a:p>
                  </a:txBody>
                  <a:tcPr/>
                </a:tc>
                <a:tc>
                  <a:txBody>
                    <a:bodyPr/>
                    <a:lstStyle/>
                    <a:p>
                      <a:r>
                        <a:rPr lang="en-US" altLang="zh-CN" dirty="0"/>
                        <a:t>Type(COMMIT)</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Type(ABORT)</a:t>
                      </a:r>
                      <a:endParaRPr lang="zh-CN" altLang="en-US" dirty="0"/>
                    </a:p>
                  </a:txBody>
                  <a:tcPr/>
                </a:tc>
                <a:extLst>
                  <a:ext uri="{0D108BD9-81ED-4DB2-BD59-A6C34878D82A}">
                    <a16:rowId xmlns:a16="http://schemas.microsoft.com/office/drawing/2014/main" val="3300797373"/>
                  </a:ext>
                </a:extLst>
              </a:tr>
              <a:tr h="370840">
                <a:tc>
                  <a:txBody>
                    <a:bodyPr/>
                    <a:lstStyle/>
                    <a:p>
                      <a:r>
                        <a:rPr lang="en-US" altLang="zh-CN" dirty="0"/>
                        <a:t>prepare</a:t>
                      </a:r>
                      <a:endParaRPr lang="zh-CN" altLang="en-US" dirty="0"/>
                    </a:p>
                  </a:txBody>
                  <a:tcPr/>
                </a:tc>
                <a:tc>
                  <a:txBody>
                    <a:bodyPr/>
                    <a:lstStyle/>
                    <a:p>
                      <a:r>
                        <a:rPr lang="en-US" altLang="zh-CN" dirty="0"/>
                        <a:t>VOTE-YES</a:t>
                      </a:r>
                      <a:endParaRPr lang="zh-CN" altLang="en-US" dirty="0"/>
                    </a:p>
                  </a:txBody>
                  <a:tcPr/>
                </a:tc>
                <a:tc>
                  <a:txBody>
                    <a:bodyPr/>
                    <a:lstStyle/>
                    <a:p>
                      <a:r>
                        <a:rPr lang="en-US" altLang="zh-CN" dirty="0"/>
                        <a:t>VOTE-YES/ ABORT</a:t>
                      </a:r>
                      <a:endParaRPr lang="zh-CN" altLang="en-US" dirty="0"/>
                    </a:p>
                  </a:txBody>
                  <a:tcPr/>
                </a:tc>
                <a:extLst>
                  <a:ext uri="{0D108BD9-81ED-4DB2-BD59-A6C34878D82A}">
                    <a16:rowId xmlns:a16="http://schemas.microsoft.com/office/drawing/2014/main" val="2216370296"/>
                  </a:ext>
                </a:extLst>
              </a:tr>
              <a:tr h="370840">
                <a:tc>
                  <a:txBody>
                    <a:bodyPr/>
                    <a:lstStyle/>
                    <a:p>
                      <a:r>
                        <a:rPr lang="en-US" altLang="zh-CN" dirty="0"/>
                        <a:t>committing</a:t>
                      </a:r>
                      <a:endParaRPr lang="zh-CN" altLang="en-US" dirty="0"/>
                    </a:p>
                  </a:txBody>
                  <a:tcPr/>
                </a:tc>
                <a:tc>
                  <a:txBody>
                    <a:bodyPr/>
                    <a:lstStyle/>
                    <a:p>
                      <a:r>
                        <a:rPr lang="en-US" altLang="zh-CN" dirty="0"/>
                        <a:t>VOTE-YES/COMMIT</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VOTE-YES/ ABORT</a:t>
                      </a:r>
                      <a:endParaRPr lang="zh-CN" altLang="en-US" dirty="0"/>
                    </a:p>
                  </a:txBody>
                  <a:tcPr/>
                </a:tc>
                <a:extLst>
                  <a:ext uri="{0D108BD9-81ED-4DB2-BD59-A6C34878D82A}">
                    <a16:rowId xmlns:a16="http://schemas.microsoft.com/office/drawing/2014/main" val="3381502848"/>
                  </a:ext>
                </a:extLst>
              </a:tr>
              <a:tr h="370840">
                <a:tc>
                  <a:txBody>
                    <a:bodyPr/>
                    <a:lstStyle/>
                    <a:p>
                      <a:r>
                        <a:rPr lang="en-US" altLang="zh-CN" dirty="0"/>
                        <a:t>commit</a:t>
                      </a:r>
                      <a:endParaRPr lang="zh-CN" altLang="en-US" dirty="0"/>
                    </a:p>
                  </a:txBody>
                  <a:tcPr/>
                </a:tc>
                <a:tc>
                  <a:txBody>
                    <a:bodyPr/>
                    <a:lstStyle/>
                    <a:p>
                      <a:r>
                        <a:rPr lang="en-US" altLang="zh-CN" dirty="0"/>
                        <a:t>COMMIT</a:t>
                      </a:r>
                      <a:endParaRPr lang="zh-CN" altLang="en-US" dirty="0"/>
                    </a:p>
                  </a:txBody>
                  <a:tcPr/>
                </a:tc>
                <a:tc>
                  <a:txBody>
                    <a:bodyPr/>
                    <a:lstStyle/>
                    <a:p>
                      <a:r>
                        <a:rPr lang="en-US" altLang="zh-CN" dirty="0"/>
                        <a:t>ABORT</a:t>
                      </a:r>
                      <a:endParaRPr lang="zh-CN" altLang="en-US" dirty="0"/>
                    </a:p>
                  </a:txBody>
                  <a:tcPr/>
                </a:tc>
                <a:extLst>
                  <a:ext uri="{0D108BD9-81ED-4DB2-BD59-A6C34878D82A}">
                    <a16:rowId xmlns:a16="http://schemas.microsoft.com/office/drawing/2014/main" val="961035526"/>
                  </a:ext>
                </a:extLst>
              </a:tr>
            </a:tbl>
          </a:graphicData>
        </a:graphic>
      </p:graphicFrame>
    </p:spTree>
    <p:extLst>
      <p:ext uri="{BB962C8B-B14F-4D97-AF65-F5344CB8AC3E}">
        <p14:creationId xmlns:p14="http://schemas.microsoft.com/office/powerpoint/2010/main" val="3282131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0249" y="144455"/>
            <a:ext cx="1158852" cy="1158852"/>
          </a:xfrm>
          <a:prstGeom prst="rect">
            <a:avLst/>
          </a:prstGeom>
        </p:spPr>
      </p:pic>
      <p:sp>
        <p:nvSpPr>
          <p:cNvPr id="5" name="文本框 4">
            <a:extLst>
              <a:ext uri="{FF2B5EF4-FFF2-40B4-BE49-F238E27FC236}">
                <a16:creationId xmlns:a16="http://schemas.microsoft.com/office/drawing/2014/main" id="{B3ABE910-1689-563D-DF24-906E7A02433D}"/>
              </a:ext>
            </a:extLst>
          </p:cNvPr>
          <p:cNvSpPr txBox="1"/>
          <p:nvPr/>
        </p:nvSpPr>
        <p:spPr>
          <a:xfrm>
            <a:off x="633952" y="1169969"/>
            <a:ext cx="3951495" cy="461665"/>
          </a:xfrm>
          <a:prstGeom prst="rect">
            <a:avLst/>
          </a:prstGeom>
          <a:solidFill>
            <a:schemeClr val="tx2">
              <a:lumMod val="60000"/>
              <a:lumOff val="40000"/>
            </a:schemeClr>
          </a:solidFill>
        </p:spPr>
        <p:txBody>
          <a:bodyPr wrap="square">
            <a:spAutoFit/>
          </a:bodyPr>
          <a:lstStyle/>
          <a:p>
            <a:r>
              <a:rPr lang="en-US" altLang="zh-CN" sz="2400" dirty="0">
                <a:solidFill>
                  <a:schemeClr val="bg1"/>
                </a:solidFill>
                <a:latin typeface="NimbusRomNo9L-Regu"/>
              </a:rPr>
              <a:t>Failure</a:t>
            </a:r>
            <a:r>
              <a:rPr lang="zh-CN" altLang="en-US" sz="2400" dirty="0">
                <a:solidFill>
                  <a:schemeClr val="bg1"/>
                </a:solidFill>
                <a:latin typeface="NimbusRomNo9L-Regu"/>
              </a:rPr>
              <a:t>：</a:t>
            </a:r>
            <a:r>
              <a:rPr lang="en-US" altLang="zh-CN" sz="2400" dirty="0">
                <a:solidFill>
                  <a:schemeClr val="bg1"/>
                </a:solidFill>
                <a:latin typeface="NimbusRomNo9L-Regu"/>
              </a:rPr>
              <a:t>Coordinator Failure</a:t>
            </a:r>
            <a:endParaRPr lang="zh-CN" altLang="en-US" dirty="0">
              <a:solidFill>
                <a:schemeClr val="bg1"/>
              </a:solidFill>
            </a:endParaRPr>
          </a:p>
        </p:txBody>
      </p:sp>
      <p:sp>
        <p:nvSpPr>
          <p:cNvPr id="3" name="文本框 2">
            <a:extLst>
              <a:ext uri="{FF2B5EF4-FFF2-40B4-BE49-F238E27FC236}">
                <a16:creationId xmlns:a16="http://schemas.microsoft.com/office/drawing/2014/main" id="{0DA62CF6-2B20-7148-F650-47FA61C8A430}"/>
              </a:ext>
            </a:extLst>
          </p:cNvPr>
          <p:cNvSpPr txBox="1"/>
          <p:nvPr/>
        </p:nvSpPr>
        <p:spPr>
          <a:xfrm>
            <a:off x="633953" y="408208"/>
            <a:ext cx="1450342" cy="584775"/>
          </a:xfrm>
          <a:prstGeom prst="rect">
            <a:avLst/>
          </a:prstGeom>
          <a:solidFill>
            <a:schemeClr val="accent2"/>
          </a:solidFill>
        </p:spPr>
        <p:txBody>
          <a:bodyPr wrap="square">
            <a:spAutoFit/>
          </a:bodyPr>
          <a:lstStyle/>
          <a:p>
            <a:r>
              <a:rPr lang="en-US" altLang="zh-CN" sz="3200" b="0" i="0" u="none" strike="noStrike" baseline="0" dirty="0">
                <a:solidFill>
                  <a:schemeClr val="bg1"/>
                </a:solidFill>
                <a:latin typeface="NimbusRomNo9L-Regu"/>
              </a:rPr>
              <a:t>D</a:t>
            </a:r>
            <a:r>
              <a:rPr lang="en-US" altLang="zh-CN" sz="2800" b="0" i="0" u="none" strike="noStrike" baseline="0" dirty="0">
                <a:solidFill>
                  <a:schemeClr val="bg1"/>
                </a:solidFill>
                <a:latin typeface="NimbusRomNo9L-Regu"/>
              </a:rPr>
              <a:t>ESIGN</a:t>
            </a:r>
            <a:endParaRPr lang="zh-CN" altLang="en-US" sz="2000" dirty="0">
              <a:solidFill>
                <a:schemeClr val="bg1"/>
              </a:solidFill>
            </a:endParaRPr>
          </a:p>
        </p:txBody>
      </p:sp>
      <p:graphicFrame>
        <p:nvGraphicFramePr>
          <p:cNvPr id="2" name="表格 10">
            <a:extLst>
              <a:ext uri="{FF2B5EF4-FFF2-40B4-BE49-F238E27FC236}">
                <a16:creationId xmlns:a16="http://schemas.microsoft.com/office/drawing/2014/main" id="{9DB452CA-B3FB-6A9D-9F94-52BC532A0EAB}"/>
              </a:ext>
            </a:extLst>
          </p:cNvPr>
          <p:cNvGraphicFramePr>
            <a:graphicFrameLocks noGrp="1"/>
          </p:cNvGraphicFramePr>
          <p:nvPr>
            <p:extLst>
              <p:ext uri="{D42A27DB-BD31-4B8C-83A1-F6EECF244321}">
                <p14:modId xmlns:p14="http://schemas.microsoft.com/office/powerpoint/2010/main" val="1325334372"/>
              </p:ext>
            </p:extLst>
          </p:nvPr>
        </p:nvGraphicFramePr>
        <p:xfrm>
          <a:off x="510988" y="1923178"/>
          <a:ext cx="11060207" cy="4296700"/>
        </p:xfrm>
        <a:graphic>
          <a:graphicData uri="http://schemas.openxmlformats.org/drawingml/2006/table">
            <a:tbl>
              <a:tblPr firstRow="1" bandRow="1">
                <a:tableStyleId>{5C22544A-7EE6-4342-B048-85BDC9FD1C3A}</a:tableStyleId>
              </a:tblPr>
              <a:tblGrid>
                <a:gridCol w="1082488">
                  <a:extLst>
                    <a:ext uri="{9D8B030D-6E8A-4147-A177-3AD203B41FA5}">
                      <a16:colId xmlns:a16="http://schemas.microsoft.com/office/drawing/2014/main" val="2022132462"/>
                    </a:ext>
                  </a:extLst>
                </a:gridCol>
                <a:gridCol w="2354410">
                  <a:extLst>
                    <a:ext uri="{9D8B030D-6E8A-4147-A177-3AD203B41FA5}">
                      <a16:colId xmlns:a16="http://schemas.microsoft.com/office/drawing/2014/main" val="3279888987"/>
                    </a:ext>
                  </a:extLst>
                </a:gridCol>
                <a:gridCol w="2177143">
                  <a:extLst>
                    <a:ext uri="{9D8B030D-6E8A-4147-A177-3AD203B41FA5}">
                      <a16:colId xmlns:a16="http://schemas.microsoft.com/office/drawing/2014/main" val="1392051137"/>
                    </a:ext>
                  </a:extLst>
                </a:gridCol>
                <a:gridCol w="5446166">
                  <a:extLst>
                    <a:ext uri="{9D8B030D-6E8A-4147-A177-3AD203B41FA5}">
                      <a16:colId xmlns:a16="http://schemas.microsoft.com/office/drawing/2014/main" val="943995918"/>
                    </a:ext>
                  </a:extLst>
                </a:gridCol>
              </a:tblGrid>
              <a:tr h="593870">
                <a:tc>
                  <a:txBody>
                    <a:bodyPr/>
                    <a:lstStyle/>
                    <a:p>
                      <a:endParaRPr lang="zh-CN" altLang="en-US"/>
                    </a:p>
                  </a:txBody>
                  <a:tcPr/>
                </a:tc>
                <a:tc>
                  <a:txBody>
                    <a:bodyPr/>
                    <a:lstStyle/>
                    <a:p>
                      <a:r>
                        <a:rPr lang="en-US" altLang="zh-CN" dirty="0"/>
                        <a:t>Requesting vote</a:t>
                      </a:r>
                      <a:endParaRPr lang="zh-CN" altLang="en-US" dirty="0"/>
                    </a:p>
                  </a:txBody>
                  <a:tcPr/>
                </a:tc>
                <a:tc>
                  <a:txBody>
                    <a:bodyPr/>
                    <a:lstStyle/>
                    <a:p>
                      <a:r>
                        <a:rPr lang="en-US" altLang="zh-CN" dirty="0"/>
                        <a:t>Sending decision</a:t>
                      </a:r>
                      <a:endParaRPr lang="zh-CN" altLang="en-US" dirty="0"/>
                    </a:p>
                  </a:txBody>
                  <a:tcPr/>
                </a:tc>
                <a:tc>
                  <a:txBody>
                    <a:bodyPr/>
                    <a:lstStyle/>
                    <a:p>
                      <a:r>
                        <a:rPr lang="en-US" altLang="zh-CN" dirty="0"/>
                        <a:t>Solution</a:t>
                      </a:r>
                      <a:endParaRPr lang="zh-CN" altLang="en-US" dirty="0"/>
                    </a:p>
                  </a:txBody>
                  <a:tcPr/>
                </a:tc>
                <a:extLst>
                  <a:ext uri="{0D108BD9-81ED-4DB2-BD59-A6C34878D82A}">
                    <a16:rowId xmlns:a16="http://schemas.microsoft.com/office/drawing/2014/main" val="1022773659"/>
                  </a:ext>
                </a:extLst>
              </a:tr>
              <a:tr h="593870">
                <a:tc>
                  <a:txBody>
                    <a:bodyPr/>
                    <a:lstStyle/>
                    <a:p>
                      <a:r>
                        <a:rPr lang="en-US" altLang="zh-CN" dirty="0"/>
                        <a:t>Case1</a:t>
                      </a:r>
                      <a:endParaRPr lang="zh-CN" altLang="en-US" dirty="0"/>
                    </a:p>
                  </a:txBody>
                  <a:tcPr/>
                </a:tc>
                <a:tc>
                  <a:txBody>
                    <a:bodyPr/>
                    <a:lstStyle/>
                    <a:p>
                      <a:r>
                        <a:rPr lang="en-US" altLang="zh-CN" dirty="0"/>
                        <a:t>None</a:t>
                      </a:r>
                      <a:endParaRPr lang="zh-CN" altLang="en-US" dirty="0"/>
                    </a:p>
                  </a:txBody>
                  <a:tcPr/>
                </a:tc>
                <a:tc>
                  <a:txBody>
                    <a:bodyPr/>
                    <a:lstStyle/>
                    <a:p>
                      <a:r>
                        <a:rPr lang="en-US" altLang="zh-CN" dirty="0"/>
                        <a:t>None</a:t>
                      </a:r>
                      <a:endParaRPr lang="zh-CN" altLang="en-US" dirty="0"/>
                    </a:p>
                  </a:txBody>
                  <a:tcPr/>
                </a:tc>
                <a:tc>
                  <a:txBody>
                    <a:bodyPr/>
                    <a:lstStyle/>
                    <a:p>
                      <a:r>
                        <a:rPr lang="en-US" altLang="zh-CN" dirty="0"/>
                        <a:t>All participants can unilaterally </a:t>
                      </a:r>
                      <a:r>
                        <a:rPr lang="en-US" altLang="zh-CN" b="1" dirty="0"/>
                        <a:t>abort the transaction locally</a:t>
                      </a:r>
                      <a:r>
                        <a:rPr lang="en-US" altLang="zh-CN" dirty="0"/>
                        <a:t>.</a:t>
                      </a:r>
                      <a:endParaRPr lang="zh-CN" altLang="en-US" dirty="0"/>
                    </a:p>
                  </a:txBody>
                  <a:tcPr/>
                </a:tc>
                <a:extLst>
                  <a:ext uri="{0D108BD9-81ED-4DB2-BD59-A6C34878D82A}">
                    <a16:rowId xmlns:a16="http://schemas.microsoft.com/office/drawing/2014/main" val="3498803368"/>
                  </a:ext>
                </a:extLst>
              </a:tr>
              <a:tr h="593870">
                <a:tc>
                  <a:txBody>
                    <a:bodyPr/>
                    <a:lstStyle/>
                    <a:p>
                      <a:r>
                        <a:rPr lang="en-US" altLang="zh-CN" dirty="0"/>
                        <a:t>Case2</a:t>
                      </a:r>
                      <a:endParaRPr lang="zh-CN" altLang="en-US" dirty="0"/>
                    </a:p>
                  </a:txBody>
                  <a:tcPr/>
                </a:tc>
                <a:tc>
                  <a:txBody>
                    <a:bodyPr/>
                    <a:lstStyle/>
                    <a:p>
                      <a:r>
                        <a:rPr lang="en-US" altLang="zh-CN" dirty="0"/>
                        <a:t>Some</a:t>
                      </a:r>
                      <a:endParaRPr lang="zh-CN" altLang="en-US" dirty="0"/>
                    </a:p>
                  </a:txBody>
                  <a:tcPr/>
                </a:tc>
                <a:tc>
                  <a:txBody>
                    <a:bodyPr/>
                    <a:lstStyle/>
                    <a:p>
                      <a:r>
                        <a:rPr lang="en-US" altLang="zh-CN" dirty="0"/>
                        <a:t>None</a:t>
                      </a:r>
                      <a:endParaRPr lang="zh-CN" altLang="en-US" dirty="0"/>
                    </a:p>
                  </a:txBody>
                  <a:tcPr/>
                </a:tc>
                <a:tc>
                  <a:txBody>
                    <a:bodyPr/>
                    <a:lstStyle/>
                    <a:p>
                      <a:r>
                        <a:rPr lang="en-US" altLang="zh-CN" dirty="0"/>
                        <a:t>The participants that received the request will </a:t>
                      </a:r>
                      <a:r>
                        <a:rPr lang="en-US" altLang="zh-CN" b="1" dirty="0"/>
                        <a:t>abort transaction by termination protocol </a:t>
                      </a:r>
                      <a:r>
                        <a:rPr lang="en-US" altLang="zh-CN" dirty="0"/>
                        <a:t>while time out.</a:t>
                      </a:r>
                      <a:endParaRPr lang="zh-CN" altLang="en-US" dirty="0"/>
                    </a:p>
                  </a:txBody>
                  <a:tcPr/>
                </a:tc>
                <a:extLst>
                  <a:ext uri="{0D108BD9-81ED-4DB2-BD59-A6C34878D82A}">
                    <a16:rowId xmlns:a16="http://schemas.microsoft.com/office/drawing/2014/main" val="2917591488"/>
                  </a:ext>
                </a:extLst>
              </a:tr>
              <a:tr h="593870">
                <a:tc>
                  <a:txBody>
                    <a:bodyPr/>
                    <a:lstStyle/>
                    <a:p>
                      <a:r>
                        <a:rPr lang="en-US" altLang="zh-CN" dirty="0"/>
                        <a:t>Case3</a:t>
                      </a:r>
                      <a:endParaRPr lang="zh-CN" altLang="en-US" dirty="0"/>
                    </a:p>
                  </a:txBody>
                  <a:tcPr/>
                </a:tc>
                <a:tc>
                  <a:txBody>
                    <a:bodyPr/>
                    <a:lstStyle/>
                    <a:p>
                      <a:r>
                        <a:rPr lang="en-US" altLang="zh-CN" dirty="0"/>
                        <a:t>All</a:t>
                      </a:r>
                      <a:endParaRPr lang="zh-CN" altLang="en-US" dirty="0"/>
                    </a:p>
                  </a:txBody>
                  <a:tcPr/>
                </a:tc>
                <a:tc>
                  <a:txBody>
                    <a:bodyPr/>
                    <a:lstStyle/>
                    <a:p>
                      <a:r>
                        <a:rPr lang="en-US" altLang="zh-CN" dirty="0"/>
                        <a:t>None</a:t>
                      </a:r>
                      <a:endParaRPr lang="zh-CN" altLang="en-US" dirty="0"/>
                    </a:p>
                  </a:txBody>
                  <a:tcPr/>
                </a:tc>
                <a:tc>
                  <a:txBody>
                    <a:bodyPr/>
                    <a:lstStyle/>
                    <a:p>
                      <a:r>
                        <a:rPr lang="en-US" altLang="zh-CN" dirty="0"/>
                        <a:t>All participants </a:t>
                      </a:r>
                      <a:r>
                        <a:rPr lang="en-US" altLang="zh-CN" b="1" dirty="0"/>
                        <a:t>run the termination protocol to learn the final outcome</a:t>
                      </a:r>
                      <a:r>
                        <a:rPr lang="en-US" altLang="zh-CN" dirty="0"/>
                        <a:t> and act accordingly.</a:t>
                      </a:r>
                      <a:endParaRPr lang="zh-CN" altLang="en-US" dirty="0"/>
                    </a:p>
                  </a:txBody>
                  <a:tcPr/>
                </a:tc>
                <a:extLst>
                  <a:ext uri="{0D108BD9-81ED-4DB2-BD59-A6C34878D82A}">
                    <a16:rowId xmlns:a16="http://schemas.microsoft.com/office/drawing/2014/main" val="2309504543"/>
                  </a:ext>
                </a:extLst>
              </a:tr>
              <a:tr h="593870">
                <a:tc>
                  <a:txBody>
                    <a:bodyPr/>
                    <a:lstStyle/>
                    <a:p>
                      <a:r>
                        <a:rPr lang="en-US" altLang="zh-CN" dirty="0"/>
                        <a:t>Case4</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All</a:t>
                      </a:r>
                      <a:endParaRPr lang="zh-CN" altLang="en-US" dirty="0"/>
                    </a:p>
                  </a:txBody>
                  <a:tcPr/>
                </a:tc>
                <a:tc>
                  <a:txBody>
                    <a:bodyPr/>
                    <a:lstStyle/>
                    <a:p>
                      <a:r>
                        <a:rPr lang="en-US" altLang="zh-CN" dirty="0"/>
                        <a:t>Some</a:t>
                      </a:r>
                      <a:endParaRPr lang="zh-CN" altLang="en-US" dirty="0"/>
                    </a:p>
                  </a:txBody>
                  <a:tcPr/>
                </a:tc>
                <a:tc>
                  <a:txBody>
                    <a:bodyPr/>
                    <a:lstStyle/>
                    <a:p>
                      <a:r>
                        <a:rPr lang="en-US" altLang="zh-CN" dirty="0"/>
                        <a:t>Participants time out waiting for the decision </a:t>
                      </a:r>
                      <a:r>
                        <a:rPr lang="en-US" altLang="zh-CN" b="1" dirty="0"/>
                        <a:t>run the termination protocol to learn the final decision</a:t>
                      </a:r>
                      <a:r>
                        <a:rPr lang="en-US" altLang="zh-CN" dirty="0"/>
                        <a:t>.</a:t>
                      </a:r>
                      <a:endParaRPr lang="zh-CN" altLang="en-US" dirty="0"/>
                    </a:p>
                  </a:txBody>
                  <a:tcPr/>
                </a:tc>
                <a:extLst>
                  <a:ext uri="{0D108BD9-81ED-4DB2-BD59-A6C34878D82A}">
                    <a16:rowId xmlns:a16="http://schemas.microsoft.com/office/drawing/2014/main" val="3270478590"/>
                  </a:ext>
                </a:extLst>
              </a:tr>
              <a:tr h="593870">
                <a:tc>
                  <a:txBody>
                    <a:bodyPr/>
                    <a:lstStyle/>
                    <a:p>
                      <a:r>
                        <a:rPr lang="en-US" altLang="zh-CN" dirty="0"/>
                        <a:t>Case5</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All</a:t>
                      </a:r>
                      <a:endParaRPr lang="zh-CN" altLang="en-US" dirty="0"/>
                    </a:p>
                  </a:txBody>
                  <a:tcPr/>
                </a:tc>
                <a:tc>
                  <a:txBody>
                    <a:bodyPr/>
                    <a:lstStyle/>
                    <a:p>
                      <a:r>
                        <a:rPr lang="en-US" altLang="zh-CN" dirty="0"/>
                        <a:t>All</a:t>
                      </a:r>
                      <a:endParaRPr lang="zh-CN" altLang="en-US" dirty="0"/>
                    </a:p>
                  </a:txBody>
                  <a:tcPr/>
                </a:tc>
                <a:tc>
                  <a:txBody>
                    <a:bodyPr/>
                    <a:lstStyle/>
                    <a:p>
                      <a:r>
                        <a:rPr lang="en-US" altLang="zh-CN" dirty="0"/>
                        <a:t>No effect.</a:t>
                      </a:r>
                      <a:endParaRPr lang="zh-CN" altLang="en-US" dirty="0"/>
                    </a:p>
                  </a:txBody>
                  <a:tcPr/>
                </a:tc>
                <a:extLst>
                  <a:ext uri="{0D108BD9-81ED-4DB2-BD59-A6C34878D82A}">
                    <a16:rowId xmlns:a16="http://schemas.microsoft.com/office/drawing/2014/main" val="2057757107"/>
                  </a:ext>
                </a:extLst>
              </a:tr>
            </a:tbl>
          </a:graphicData>
        </a:graphic>
      </p:graphicFrame>
    </p:spTree>
    <p:extLst>
      <p:ext uri="{BB962C8B-B14F-4D97-AF65-F5344CB8AC3E}">
        <p14:creationId xmlns:p14="http://schemas.microsoft.com/office/powerpoint/2010/main" val="2515458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0249" y="144455"/>
            <a:ext cx="1158852" cy="1158852"/>
          </a:xfrm>
          <a:prstGeom prst="rect">
            <a:avLst/>
          </a:prstGeom>
        </p:spPr>
      </p:pic>
      <p:sp>
        <p:nvSpPr>
          <p:cNvPr id="5" name="文本框 4">
            <a:extLst>
              <a:ext uri="{FF2B5EF4-FFF2-40B4-BE49-F238E27FC236}">
                <a16:creationId xmlns:a16="http://schemas.microsoft.com/office/drawing/2014/main" id="{B3ABE910-1689-563D-DF24-906E7A02433D}"/>
              </a:ext>
            </a:extLst>
          </p:cNvPr>
          <p:cNvSpPr txBox="1"/>
          <p:nvPr/>
        </p:nvSpPr>
        <p:spPr>
          <a:xfrm>
            <a:off x="633952" y="1169969"/>
            <a:ext cx="3951495" cy="461665"/>
          </a:xfrm>
          <a:prstGeom prst="rect">
            <a:avLst/>
          </a:prstGeom>
          <a:solidFill>
            <a:schemeClr val="tx2">
              <a:lumMod val="60000"/>
              <a:lumOff val="40000"/>
            </a:schemeClr>
          </a:solidFill>
        </p:spPr>
        <p:txBody>
          <a:bodyPr wrap="square">
            <a:spAutoFit/>
          </a:bodyPr>
          <a:lstStyle/>
          <a:p>
            <a:r>
              <a:rPr lang="en-US" altLang="zh-CN" sz="2400" dirty="0">
                <a:solidFill>
                  <a:schemeClr val="bg1"/>
                </a:solidFill>
                <a:latin typeface="NimbusRomNo9L-Regu"/>
              </a:rPr>
              <a:t>Failure</a:t>
            </a:r>
            <a:r>
              <a:rPr lang="zh-CN" altLang="en-US" sz="2400" dirty="0">
                <a:solidFill>
                  <a:schemeClr val="bg1"/>
                </a:solidFill>
                <a:latin typeface="NimbusRomNo9L-Regu"/>
              </a:rPr>
              <a:t>：</a:t>
            </a:r>
            <a:r>
              <a:rPr lang="en-US" altLang="zh-CN" sz="2400" dirty="0">
                <a:solidFill>
                  <a:schemeClr val="bg1"/>
                </a:solidFill>
                <a:latin typeface="NimbusRomNo9L-Regu"/>
              </a:rPr>
              <a:t> Participant Failure</a:t>
            </a:r>
            <a:endParaRPr lang="zh-CN" altLang="en-US" dirty="0">
              <a:solidFill>
                <a:schemeClr val="bg1"/>
              </a:solidFill>
            </a:endParaRPr>
          </a:p>
        </p:txBody>
      </p:sp>
      <p:sp>
        <p:nvSpPr>
          <p:cNvPr id="3" name="文本框 2">
            <a:extLst>
              <a:ext uri="{FF2B5EF4-FFF2-40B4-BE49-F238E27FC236}">
                <a16:creationId xmlns:a16="http://schemas.microsoft.com/office/drawing/2014/main" id="{0DA62CF6-2B20-7148-F650-47FA61C8A430}"/>
              </a:ext>
            </a:extLst>
          </p:cNvPr>
          <p:cNvSpPr txBox="1"/>
          <p:nvPr/>
        </p:nvSpPr>
        <p:spPr>
          <a:xfrm>
            <a:off x="633953" y="408208"/>
            <a:ext cx="1450342" cy="584775"/>
          </a:xfrm>
          <a:prstGeom prst="rect">
            <a:avLst/>
          </a:prstGeom>
          <a:solidFill>
            <a:schemeClr val="accent2"/>
          </a:solidFill>
        </p:spPr>
        <p:txBody>
          <a:bodyPr wrap="square">
            <a:spAutoFit/>
          </a:bodyPr>
          <a:lstStyle/>
          <a:p>
            <a:r>
              <a:rPr lang="en-US" altLang="zh-CN" sz="3200" b="0" i="0" u="none" strike="noStrike" baseline="0" dirty="0">
                <a:solidFill>
                  <a:schemeClr val="bg1"/>
                </a:solidFill>
                <a:latin typeface="NimbusRomNo9L-Regu"/>
              </a:rPr>
              <a:t>D</a:t>
            </a:r>
            <a:r>
              <a:rPr lang="en-US" altLang="zh-CN" sz="2800" b="0" i="0" u="none" strike="noStrike" baseline="0" dirty="0">
                <a:solidFill>
                  <a:schemeClr val="bg1"/>
                </a:solidFill>
                <a:latin typeface="NimbusRomNo9L-Regu"/>
              </a:rPr>
              <a:t>ESIGN</a:t>
            </a:r>
            <a:endParaRPr lang="zh-CN" altLang="en-US" sz="2000" dirty="0">
              <a:solidFill>
                <a:schemeClr val="bg1"/>
              </a:solidFill>
            </a:endParaRPr>
          </a:p>
        </p:txBody>
      </p:sp>
      <p:graphicFrame>
        <p:nvGraphicFramePr>
          <p:cNvPr id="10" name="表格 10">
            <a:extLst>
              <a:ext uri="{FF2B5EF4-FFF2-40B4-BE49-F238E27FC236}">
                <a16:creationId xmlns:a16="http://schemas.microsoft.com/office/drawing/2014/main" id="{68334C1A-2EB3-E732-85B3-4C1CFD99E8C9}"/>
              </a:ext>
            </a:extLst>
          </p:cNvPr>
          <p:cNvGraphicFramePr>
            <a:graphicFrameLocks noGrp="1"/>
          </p:cNvGraphicFramePr>
          <p:nvPr>
            <p:extLst>
              <p:ext uri="{D42A27DB-BD31-4B8C-83A1-F6EECF244321}">
                <p14:modId xmlns:p14="http://schemas.microsoft.com/office/powerpoint/2010/main" val="1790635684"/>
              </p:ext>
            </p:extLst>
          </p:nvPr>
        </p:nvGraphicFramePr>
        <p:xfrm>
          <a:off x="510988" y="1923178"/>
          <a:ext cx="11066930" cy="306177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22132462"/>
                    </a:ext>
                  </a:extLst>
                </a:gridCol>
                <a:gridCol w="3704665">
                  <a:extLst>
                    <a:ext uri="{9D8B030D-6E8A-4147-A177-3AD203B41FA5}">
                      <a16:colId xmlns:a16="http://schemas.microsoft.com/office/drawing/2014/main" val="3279888987"/>
                    </a:ext>
                  </a:extLst>
                </a:gridCol>
                <a:gridCol w="6447865">
                  <a:extLst>
                    <a:ext uri="{9D8B030D-6E8A-4147-A177-3AD203B41FA5}">
                      <a16:colId xmlns:a16="http://schemas.microsoft.com/office/drawing/2014/main" val="943995918"/>
                    </a:ext>
                  </a:extLst>
                </a:gridCol>
              </a:tblGrid>
              <a:tr h="593870">
                <a:tc>
                  <a:txBody>
                    <a:bodyPr/>
                    <a:lstStyle/>
                    <a:p>
                      <a:endParaRPr lang="zh-CN" altLang="en-US"/>
                    </a:p>
                  </a:txBody>
                  <a:tcPr/>
                </a:tc>
                <a:tc>
                  <a:txBody>
                    <a:bodyPr/>
                    <a:lstStyle/>
                    <a:p>
                      <a:r>
                        <a:rPr lang="en-US" altLang="zh-CN" dirty="0"/>
                        <a:t>Prepare Phase</a:t>
                      </a:r>
                      <a:endParaRPr lang="zh-CN" altLang="en-US" dirty="0"/>
                    </a:p>
                  </a:txBody>
                  <a:tcPr/>
                </a:tc>
                <a:tc>
                  <a:txBody>
                    <a:bodyPr/>
                    <a:lstStyle/>
                    <a:p>
                      <a:r>
                        <a:rPr lang="en-US" altLang="zh-CN" dirty="0"/>
                        <a:t>Solution</a:t>
                      </a:r>
                      <a:endParaRPr lang="zh-CN" altLang="en-US" dirty="0"/>
                    </a:p>
                  </a:txBody>
                  <a:tcPr/>
                </a:tc>
                <a:extLst>
                  <a:ext uri="{0D108BD9-81ED-4DB2-BD59-A6C34878D82A}">
                    <a16:rowId xmlns:a16="http://schemas.microsoft.com/office/drawing/2014/main" val="1022773659"/>
                  </a:ext>
                </a:extLst>
              </a:tr>
              <a:tr h="593870">
                <a:tc>
                  <a:txBody>
                    <a:bodyPr/>
                    <a:lstStyle/>
                    <a:p>
                      <a:r>
                        <a:rPr lang="en-US" altLang="zh-CN" dirty="0"/>
                        <a:t>Case1</a:t>
                      </a:r>
                      <a:endParaRPr lang="zh-CN" altLang="en-US" dirty="0"/>
                    </a:p>
                  </a:txBody>
                  <a:tcPr/>
                </a:tc>
                <a:tc>
                  <a:txBody>
                    <a:bodyPr/>
                    <a:lstStyle/>
                    <a:p>
                      <a:r>
                        <a:rPr lang="en-US" altLang="zh-CN" dirty="0"/>
                        <a:t>Before </a:t>
                      </a:r>
                      <a:r>
                        <a:rPr lang="en-US" altLang="zh-CN" b="1" dirty="0"/>
                        <a:t>receiving</a:t>
                      </a:r>
                      <a:r>
                        <a:rPr lang="en-US" altLang="zh-CN" dirty="0"/>
                        <a:t> the vote request</a:t>
                      </a:r>
                      <a:endParaRPr lang="zh-CN" altLang="en-US" dirty="0"/>
                    </a:p>
                  </a:txBody>
                  <a:tcPr/>
                </a:tc>
                <a:tc>
                  <a:txBody>
                    <a:bodyPr/>
                    <a:lstStyle/>
                    <a:p>
                      <a:r>
                        <a:rPr lang="en-US" altLang="zh-CN" dirty="0"/>
                        <a:t>Coordinator </a:t>
                      </a:r>
                      <a:r>
                        <a:rPr lang="en-US" altLang="zh-CN" b="1" dirty="0"/>
                        <a:t>aborts the transaction by termination protocol </a:t>
                      </a:r>
                      <a:r>
                        <a:rPr lang="en-US" altLang="zh-CN" dirty="0"/>
                        <a:t>while time out waiting for response.</a:t>
                      </a:r>
                      <a:endParaRPr lang="zh-CN" altLang="en-US" dirty="0"/>
                    </a:p>
                  </a:txBody>
                  <a:tcPr/>
                </a:tc>
                <a:extLst>
                  <a:ext uri="{0D108BD9-81ED-4DB2-BD59-A6C34878D82A}">
                    <a16:rowId xmlns:a16="http://schemas.microsoft.com/office/drawing/2014/main" val="3498803368"/>
                  </a:ext>
                </a:extLst>
              </a:tr>
              <a:tr h="593870">
                <a:tc>
                  <a:txBody>
                    <a:bodyPr/>
                    <a:lstStyle/>
                    <a:p>
                      <a:r>
                        <a:rPr lang="en-US" altLang="zh-CN" dirty="0"/>
                        <a:t>Case2</a:t>
                      </a:r>
                      <a:endParaRPr lang="zh-CN" altLang="en-US" dirty="0"/>
                    </a:p>
                  </a:txBody>
                  <a:tcPr/>
                </a:tc>
                <a:tc>
                  <a:txBody>
                    <a:bodyPr/>
                    <a:lstStyle/>
                    <a:p>
                      <a:r>
                        <a:rPr lang="en-US" altLang="zh-CN" dirty="0"/>
                        <a:t>Before </a:t>
                      </a:r>
                      <a:r>
                        <a:rPr lang="en-US" altLang="zh-CN" b="1" dirty="0"/>
                        <a:t>logging</a:t>
                      </a:r>
                      <a:r>
                        <a:rPr lang="en-US" altLang="zh-CN" dirty="0"/>
                        <a:t> its vote</a:t>
                      </a:r>
                      <a:endParaRPr lang="zh-CN" altLang="en-US" dirty="0"/>
                    </a:p>
                  </a:txBody>
                  <a:tcPr/>
                </a:tc>
                <a:tc>
                  <a:txBody>
                    <a:bodyPr/>
                    <a:lstStyle/>
                    <a:p>
                      <a:r>
                        <a:rPr lang="en-US" altLang="zh-CN" dirty="0"/>
                        <a:t>Same as above.</a:t>
                      </a:r>
                      <a:endParaRPr lang="zh-CN" altLang="en-US" dirty="0"/>
                    </a:p>
                  </a:txBody>
                  <a:tcPr/>
                </a:tc>
                <a:extLst>
                  <a:ext uri="{0D108BD9-81ED-4DB2-BD59-A6C34878D82A}">
                    <a16:rowId xmlns:a16="http://schemas.microsoft.com/office/drawing/2014/main" val="2917591488"/>
                  </a:ext>
                </a:extLst>
              </a:tr>
              <a:tr h="593870">
                <a:tc>
                  <a:txBody>
                    <a:bodyPr/>
                    <a:lstStyle/>
                    <a:p>
                      <a:r>
                        <a:rPr lang="en-US" altLang="zh-CN" dirty="0"/>
                        <a:t>Case3</a:t>
                      </a:r>
                      <a:endParaRPr lang="zh-CN" altLang="en-US" dirty="0"/>
                    </a:p>
                  </a:txBody>
                  <a:tcPr/>
                </a:tc>
                <a:tc>
                  <a:txBody>
                    <a:bodyPr/>
                    <a:lstStyle/>
                    <a:p>
                      <a:r>
                        <a:rPr lang="en-US" altLang="zh-CN" dirty="0"/>
                        <a:t>Before </a:t>
                      </a:r>
                      <a:r>
                        <a:rPr lang="en-US" altLang="zh-CN" b="1" dirty="0"/>
                        <a:t>replying</a:t>
                      </a:r>
                      <a:r>
                        <a:rPr lang="en-US" altLang="zh-CN" dirty="0"/>
                        <a:t> to the coordinator</a:t>
                      </a:r>
                      <a:endParaRPr lang="zh-CN" altLang="en-US" dirty="0"/>
                    </a:p>
                  </a:txBody>
                  <a:tcPr/>
                </a:tc>
                <a:tc>
                  <a:txBody>
                    <a:bodyPr/>
                    <a:lstStyle/>
                    <a:p>
                      <a:r>
                        <a:rPr lang="en-US" altLang="zh-CN" dirty="0"/>
                        <a:t>The coordinator </a:t>
                      </a:r>
                      <a:r>
                        <a:rPr lang="en-US" altLang="zh-CN" b="1" dirty="0"/>
                        <a:t>run the termination protocol to learn the final outcome</a:t>
                      </a:r>
                      <a:r>
                        <a:rPr lang="en-US" altLang="zh-CN" dirty="0"/>
                        <a:t> from the storage.</a:t>
                      </a:r>
                      <a:endParaRPr lang="zh-CN" altLang="en-US" dirty="0"/>
                    </a:p>
                  </a:txBody>
                  <a:tcPr/>
                </a:tc>
                <a:extLst>
                  <a:ext uri="{0D108BD9-81ED-4DB2-BD59-A6C34878D82A}">
                    <a16:rowId xmlns:a16="http://schemas.microsoft.com/office/drawing/2014/main" val="2309504543"/>
                  </a:ext>
                </a:extLst>
              </a:tr>
              <a:tr h="593870">
                <a:tc>
                  <a:txBody>
                    <a:bodyPr/>
                    <a:lstStyle/>
                    <a:p>
                      <a:r>
                        <a:rPr lang="en-US" altLang="zh-CN" dirty="0"/>
                        <a:t>Case4</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t>After sending </a:t>
                      </a:r>
                      <a:r>
                        <a:rPr lang="en-US" altLang="zh-CN" dirty="0"/>
                        <a:t>out the vote</a:t>
                      </a:r>
                      <a:endParaRPr lang="zh-CN" altLang="en-US" dirty="0"/>
                    </a:p>
                  </a:txBody>
                  <a:tcPr/>
                </a:tc>
                <a:tc>
                  <a:txBody>
                    <a:bodyPr/>
                    <a:lstStyle/>
                    <a:p>
                      <a:r>
                        <a:rPr lang="en-US" altLang="zh-CN" dirty="0"/>
                        <a:t>No effect.</a:t>
                      </a:r>
                      <a:endParaRPr lang="zh-CN" altLang="en-US" dirty="0"/>
                    </a:p>
                  </a:txBody>
                  <a:tcPr/>
                </a:tc>
                <a:extLst>
                  <a:ext uri="{0D108BD9-81ED-4DB2-BD59-A6C34878D82A}">
                    <a16:rowId xmlns:a16="http://schemas.microsoft.com/office/drawing/2014/main" val="3270478590"/>
                  </a:ext>
                </a:extLst>
              </a:tr>
            </a:tbl>
          </a:graphicData>
        </a:graphic>
      </p:graphicFrame>
    </p:spTree>
    <p:extLst>
      <p:ext uri="{BB962C8B-B14F-4D97-AF65-F5344CB8AC3E}">
        <p14:creationId xmlns:p14="http://schemas.microsoft.com/office/powerpoint/2010/main" val="236745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0249" y="144455"/>
            <a:ext cx="1158852" cy="1158852"/>
          </a:xfrm>
          <a:prstGeom prst="rect">
            <a:avLst/>
          </a:prstGeom>
        </p:spPr>
      </p:pic>
      <p:sp>
        <p:nvSpPr>
          <p:cNvPr id="5" name="文本框 4">
            <a:extLst>
              <a:ext uri="{FF2B5EF4-FFF2-40B4-BE49-F238E27FC236}">
                <a16:creationId xmlns:a16="http://schemas.microsoft.com/office/drawing/2014/main" id="{B3ABE910-1689-563D-DF24-906E7A02433D}"/>
              </a:ext>
            </a:extLst>
          </p:cNvPr>
          <p:cNvSpPr txBox="1"/>
          <p:nvPr/>
        </p:nvSpPr>
        <p:spPr>
          <a:xfrm>
            <a:off x="633953" y="1169969"/>
            <a:ext cx="1053654" cy="461665"/>
          </a:xfrm>
          <a:prstGeom prst="rect">
            <a:avLst/>
          </a:prstGeom>
          <a:solidFill>
            <a:schemeClr val="tx2">
              <a:lumMod val="60000"/>
              <a:lumOff val="40000"/>
            </a:schemeClr>
          </a:solidFill>
        </p:spPr>
        <p:txBody>
          <a:bodyPr wrap="square">
            <a:spAutoFit/>
          </a:bodyPr>
          <a:lstStyle/>
          <a:p>
            <a:r>
              <a:rPr lang="en-US" altLang="zh-CN" sz="2400" dirty="0">
                <a:solidFill>
                  <a:schemeClr val="bg1"/>
                </a:solidFill>
                <a:latin typeface="NimbusRomNo9L-Regu"/>
              </a:rPr>
              <a:t>Failure</a:t>
            </a:r>
            <a:endParaRPr lang="zh-CN" altLang="en-US" dirty="0">
              <a:solidFill>
                <a:schemeClr val="bg1"/>
              </a:solidFill>
            </a:endParaRPr>
          </a:p>
        </p:txBody>
      </p:sp>
      <p:sp>
        <p:nvSpPr>
          <p:cNvPr id="3" name="文本框 2">
            <a:extLst>
              <a:ext uri="{FF2B5EF4-FFF2-40B4-BE49-F238E27FC236}">
                <a16:creationId xmlns:a16="http://schemas.microsoft.com/office/drawing/2014/main" id="{0DA62CF6-2B20-7148-F650-47FA61C8A430}"/>
              </a:ext>
            </a:extLst>
          </p:cNvPr>
          <p:cNvSpPr txBox="1"/>
          <p:nvPr/>
        </p:nvSpPr>
        <p:spPr>
          <a:xfrm>
            <a:off x="633953" y="408208"/>
            <a:ext cx="1450342" cy="584775"/>
          </a:xfrm>
          <a:prstGeom prst="rect">
            <a:avLst/>
          </a:prstGeom>
          <a:solidFill>
            <a:schemeClr val="accent2"/>
          </a:solidFill>
        </p:spPr>
        <p:txBody>
          <a:bodyPr wrap="square">
            <a:spAutoFit/>
          </a:bodyPr>
          <a:lstStyle/>
          <a:p>
            <a:r>
              <a:rPr lang="en-US" altLang="zh-CN" sz="3200" b="0" i="0" u="none" strike="noStrike" baseline="0" dirty="0">
                <a:solidFill>
                  <a:schemeClr val="bg1"/>
                </a:solidFill>
                <a:latin typeface="NimbusRomNo9L-Regu"/>
              </a:rPr>
              <a:t>D</a:t>
            </a:r>
            <a:r>
              <a:rPr lang="en-US" altLang="zh-CN" sz="2800" b="0" i="0" u="none" strike="noStrike" baseline="0" dirty="0">
                <a:solidFill>
                  <a:schemeClr val="bg1"/>
                </a:solidFill>
                <a:latin typeface="NimbusRomNo9L-Regu"/>
              </a:rPr>
              <a:t>ESIGN</a:t>
            </a:r>
            <a:endParaRPr lang="zh-CN" altLang="en-US" sz="2000" dirty="0">
              <a:solidFill>
                <a:schemeClr val="bg1"/>
              </a:solidFill>
            </a:endParaRPr>
          </a:p>
        </p:txBody>
      </p:sp>
      <p:pic>
        <p:nvPicPr>
          <p:cNvPr id="4" name="图片 3">
            <a:extLst>
              <a:ext uri="{FF2B5EF4-FFF2-40B4-BE49-F238E27FC236}">
                <a16:creationId xmlns:a16="http://schemas.microsoft.com/office/drawing/2014/main" id="{8E49AE7E-1224-3258-54C7-C77A1E147BDF}"/>
              </a:ext>
            </a:extLst>
          </p:cNvPr>
          <p:cNvPicPr>
            <a:picLocks noChangeAspect="1"/>
          </p:cNvPicPr>
          <p:nvPr/>
        </p:nvPicPr>
        <p:blipFill>
          <a:blip r:embed="rId4"/>
          <a:stretch>
            <a:fillRect/>
          </a:stretch>
        </p:blipFill>
        <p:spPr>
          <a:xfrm>
            <a:off x="0" y="1851025"/>
            <a:ext cx="12192000" cy="3155950"/>
          </a:xfrm>
          <a:prstGeom prst="rect">
            <a:avLst/>
          </a:prstGeom>
        </p:spPr>
      </p:pic>
    </p:spTree>
    <p:extLst>
      <p:ext uri="{BB962C8B-B14F-4D97-AF65-F5344CB8AC3E}">
        <p14:creationId xmlns:p14="http://schemas.microsoft.com/office/powerpoint/2010/main" val="2240339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58EB4917-FDDD-7E4E-E511-2428337881BA}"/>
              </a:ext>
            </a:extLst>
          </p:cNvPr>
          <p:cNvPicPr>
            <a:picLocks noChangeAspect="1"/>
          </p:cNvPicPr>
          <p:nvPr/>
        </p:nvPicPr>
        <p:blipFill>
          <a:blip r:embed="rId3"/>
          <a:stretch>
            <a:fillRect/>
          </a:stretch>
        </p:blipFill>
        <p:spPr>
          <a:xfrm>
            <a:off x="5379480" y="3101282"/>
            <a:ext cx="6606093" cy="3756718"/>
          </a:xfrm>
          <a:prstGeom prst="rect">
            <a:avLst/>
          </a:prstGeom>
        </p:spPr>
      </p:pic>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20249" y="144455"/>
            <a:ext cx="1158852" cy="1158852"/>
          </a:xfrm>
          <a:prstGeom prst="rect">
            <a:avLst/>
          </a:prstGeom>
        </p:spPr>
      </p:pic>
      <p:sp>
        <p:nvSpPr>
          <p:cNvPr id="5" name="文本框 4">
            <a:extLst>
              <a:ext uri="{FF2B5EF4-FFF2-40B4-BE49-F238E27FC236}">
                <a16:creationId xmlns:a16="http://schemas.microsoft.com/office/drawing/2014/main" id="{B3ABE910-1689-563D-DF24-906E7A02433D}"/>
              </a:ext>
            </a:extLst>
          </p:cNvPr>
          <p:cNvSpPr txBox="1"/>
          <p:nvPr/>
        </p:nvSpPr>
        <p:spPr>
          <a:xfrm>
            <a:off x="633953" y="1169969"/>
            <a:ext cx="3117776" cy="461665"/>
          </a:xfrm>
          <a:prstGeom prst="rect">
            <a:avLst/>
          </a:prstGeom>
          <a:solidFill>
            <a:schemeClr val="tx2">
              <a:lumMod val="60000"/>
              <a:lumOff val="40000"/>
            </a:schemeClr>
          </a:solidFill>
        </p:spPr>
        <p:txBody>
          <a:bodyPr wrap="square">
            <a:spAutoFit/>
          </a:bodyPr>
          <a:lstStyle/>
          <a:p>
            <a:r>
              <a:rPr lang="en-US" altLang="zh-CN" sz="2400" dirty="0">
                <a:solidFill>
                  <a:schemeClr val="bg1"/>
                </a:solidFill>
                <a:latin typeface="NimbusRomNo9L-Regu"/>
              </a:rPr>
              <a:t>Read-Only Transactions</a:t>
            </a:r>
            <a:endParaRPr lang="zh-CN" altLang="en-US" dirty="0">
              <a:solidFill>
                <a:schemeClr val="bg1"/>
              </a:solidFill>
            </a:endParaRPr>
          </a:p>
        </p:txBody>
      </p:sp>
      <p:sp>
        <p:nvSpPr>
          <p:cNvPr id="3" name="文本框 2">
            <a:extLst>
              <a:ext uri="{FF2B5EF4-FFF2-40B4-BE49-F238E27FC236}">
                <a16:creationId xmlns:a16="http://schemas.microsoft.com/office/drawing/2014/main" id="{0DA62CF6-2B20-7148-F650-47FA61C8A430}"/>
              </a:ext>
            </a:extLst>
          </p:cNvPr>
          <p:cNvSpPr txBox="1"/>
          <p:nvPr/>
        </p:nvSpPr>
        <p:spPr>
          <a:xfrm>
            <a:off x="633953" y="408208"/>
            <a:ext cx="1450342" cy="584775"/>
          </a:xfrm>
          <a:prstGeom prst="rect">
            <a:avLst/>
          </a:prstGeom>
          <a:solidFill>
            <a:schemeClr val="accent2"/>
          </a:solidFill>
        </p:spPr>
        <p:txBody>
          <a:bodyPr wrap="square">
            <a:spAutoFit/>
          </a:bodyPr>
          <a:lstStyle/>
          <a:p>
            <a:r>
              <a:rPr lang="en-US" altLang="zh-CN" sz="3200" b="0" i="0" u="none" strike="noStrike" baseline="0" dirty="0">
                <a:solidFill>
                  <a:schemeClr val="bg1"/>
                </a:solidFill>
                <a:latin typeface="NimbusRomNo9L-Regu"/>
              </a:rPr>
              <a:t>D</a:t>
            </a:r>
            <a:r>
              <a:rPr lang="en-US" altLang="zh-CN" sz="2800" b="0" i="0" u="none" strike="noStrike" baseline="0" dirty="0">
                <a:solidFill>
                  <a:schemeClr val="bg1"/>
                </a:solidFill>
                <a:latin typeface="NimbusRomNo9L-Regu"/>
              </a:rPr>
              <a:t>ESIGN</a:t>
            </a:r>
            <a:endParaRPr lang="zh-CN" altLang="en-US" sz="2000" dirty="0">
              <a:solidFill>
                <a:schemeClr val="bg1"/>
              </a:solidFill>
            </a:endParaRPr>
          </a:p>
        </p:txBody>
      </p:sp>
      <p:sp>
        <p:nvSpPr>
          <p:cNvPr id="2" name="文本框 1">
            <a:extLst>
              <a:ext uri="{FF2B5EF4-FFF2-40B4-BE49-F238E27FC236}">
                <a16:creationId xmlns:a16="http://schemas.microsoft.com/office/drawing/2014/main" id="{54C59415-0261-0A2C-88AD-73121545DC70}"/>
              </a:ext>
            </a:extLst>
          </p:cNvPr>
          <p:cNvSpPr txBox="1"/>
          <p:nvPr/>
        </p:nvSpPr>
        <p:spPr>
          <a:xfrm>
            <a:off x="454134" y="1631634"/>
            <a:ext cx="10256448" cy="830997"/>
          </a:xfrm>
          <a:prstGeom prst="rect">
            <a:avLst/>
          </a:prstGeom>
          <a:noFill/>
        </p:spPr>
        <p:txBody>
          <a:bodyPr wrap="square">
            <a:spAutoFit/>
          </a:bodyPr>
          <a:lstStyle/>
          <a:p>
            <a:pPr algn="l" rtl="0" eaLnBrk="1" latinLnBrk="0" hangingPunct="1">
              <a:spcBef>
                <a:spcPts val="0"/>
              </a:spcBef>
              <a:spcAft>
                <a:spcPts val="0"/>
              </a:spcAft>
              <a:buClrTx/>
              <a:buSzPts val="2800"/>
            </a:pPr>
            <a:r>
              <a:rPr lang="en-US" altLang="zh-CN" sz="2400" dirty="0">
                <a:solidFill>
                  <a:srgbClr val="000000"/>
                </a:solidFill>
                <a:latin typeface="NimbusRomNo9L-Regu"/>
                <a:ea typeface="微软雅黑" panose="020B0503020204020204" pitchFamily="34" charset="-122"/>
              </a:rPr>
              <a:t>If a transaction issues only read requests to one participant, this participant does </a:t>
            </a:r>
            <a:r>
              <a:rPr lang="en-US" altLang="zh-CN" sz="2400" b="1" dirty="0">
                <a:solidFill>
                  <a:srgbClr val="000000"/>
                </a:solidFill>
                <a:latin typeface="NimbusRomNo9L-Regu"/>
                <a:ea typeface="微软雅黑" panose="020B0503020204020204" pitchFamily="34" charset="-122"/>
              </a:rPr>
              <a:t>not need to log </a:t>
            </a:r>
            <a:r>
              <a:rPr lang="en-US" altLang="zh-CN" sz="2400" dirty="0">
                <a:solidFill>
                  <a:srgbClr val="000000"/>
                </a:solidFill>
                <a:latin typeface="NimbusRomNo9L-Regu"/>
                <a:ea typeface="微软雅黑" panose="020B0503020204020204" pitchFamily="34" charset="-122"/>
              </a:rPr>
              <a:t>during the prepare phase and can directly release locks.</a:t>
            </a:r>
          </a:p>
        </p:txBody>
      </p:sp>
      <p:sp>
        <p:nvSpPr>
          <p:cNvPr id="7" name="文本框 6">
            <a:extLst>
              <a:ext uri="{FF2B5EF4-FFF2-40B4-BE49-F238E27FC236}">
                <a16:creationId xmlns:a16="http://schemas.microsoft.com/office/drawing/2014/main" id="{0D3620BA-B0DD-E32D-B4F2-172DC3166758}"/>
              </a:ext>
            </a:extLst>
          </p:cNvPr>
          <p:cNvSpPr txBox="1"/>
          <p:nvPr/>
        </p:nvSpPr>
        <p:spPr>
          <a:xfrm>
            <a:off x="633953" y="2505710"/>
            <a:ext cx="4348182" cy="461665"/>
          </a:xfrm>
          <a:prstGeom prst="rect">
            <a:avLst/>
          </a:prstGeom>
          <a:solidFill>
            <a:schemeClr val="tx2">
              <a:lumMod val="60000"/>
              <a:lumOff val="40000"/>
            </a:schemeClr>
          </a:solidFill>
        </p:spPr>
        <p:txBody>
          <a:bodyPr wrap="square">
            <a:spAutoFit/>
          </a:bodyPr>
          <a:lstStyle/>
          <a:p>
            <a:r>
              <a:rPr lang="en-US" altLang="zh-CN" sz="2400" dirty="0">
                <a:solidFill>
                  <a:schemeClr val="bg1"/>
                </a:solidFill>
                <a:latin typeface="NimbusRomNo9L-Regu"/>
              </a:rPr>
              <a:t>Multiple Responses(future work)</a:t>
            </a:r>
            <a:endParaRPr lang="zh-CN" altLang="en-US" dirty="0">
              <a:solidFill>
                <a:schemeClr val="bg1"/>
              </a:solidFill>
            </a:endParaRPr>
          </a:p>
        </p:txBody>
      </p:sp>
      <p:sp>
        <p:nvSpPr>
          <p:cNvPr id="11" name="文本框 10">
            <a:extLst>
              <a:ext uri="{FF2B5EF4-FFF2-40B4-BE49-F238E27FC236}">
                <a16:creationId xmlns:a16="http://schemas.microsoft.com/office/drawing/2014/main" id="{1E7A0775-77F4-248E-7BDB-BDDDA7B63E78}"/>
              </a:ext>
            </a:extLst>
          </p:cNvPr>
          <p:cNvSpPr txBox="1"/>
          <p:nvPr/>
        </p:nvSpPr>
        <p:spPr>
          <a:xfrm>
            <a:off x="9768210" y="4385423"/>
            <a:ext cx="466794" cy="369332"/>
          </a:xfrm>
          <a:prstGeom prst="rect">
            <a:avLst/>
          </a:prstGeom>
          <a:noFill/>
        </p:spPr>
        <p:txBody>
          <a:bodyPr wrap="none" rtlCol="0">
            <a:spAutoFit/>
          </a:bodyPr>
          <a:lstStyle/>
          <a:p>
            <a:r>
              <a:rPr lang="en-US" altLang="zh-CN" b="1" dirty="0">
                <a:solidFill>
                  <a:schemeClr val="tx2">
                    <a:lumMod val="75000"/>
                  </a:schemeClr>
                </a:solidFill>
              </a:rPr>
              <a:t>(2)</a:t>
            </a:r>
            <a:endParaRPr lang="zh-CN" altLang="en-US" b="1" dirty="0">
              <a:solidFill>
                <a:schemeClr val="tx2">
                  <a:lumMod val="75000"/>
                </a:schemeClr>
              </a:solidFill>
            </a:endParaRPr>
          </a:p>
        </p:txBody>
      </p:sp>
      <p:sp>
        <p:nvSpPr>
          <p:cNvPr id="14" name="文本框 13">
            <a:extLst>
              <a:ext uri="{FF2B5EF4-FFF2-40B4-BE49-F238E27FC236}">
                <a16:creationId xmlns:a16="http://schemas.microsoft.com/office/drawing/2014/main" id="{C6A51F05-7B2D-1092-2310-5930542D010F}"/>
              </a:ext>
            </a:extLst>
          </p:cNvPr>
          <p:cNvSpPr txBox="1"/>
          <p:nvPr/>
        </p:nvSpPr>
        <p:spPr>
          <a:xfrm>
            <a:off x="454133" y="3101282"/>
            <a:ext cx="5227249" cy="1938992"/>
          </a:xfrm>
          <a:prstGeom prst="rect">
            <a:avLst/>
          </a:prstGeom>
          <a:noFill/>
        </p:spPr>
        <p:txBody>
          <a:bodyPr wrap="square">
            <a:spAutoFit/>
          </a:bodyPr>
          <a:lstStyle/>
          <a:p>
            <a:pPr algn="l" rtl="0" eaLnBrk="1" latinLnBrk="0" hangingPunct="1">
              <a:spcBef>
                <a:spcPts val="0"/>
              </a:spcBef>
              <a:spcAft>
                <a:spcPts val="0"/>
              </a:spcAft>
              <a:buClrTx/>
              <a:buSzPts val="2800"/>
            </a:pPr>
            <a:r>
              <a:rPr lang="en-US" altLang="zh-CN" sz="2400" dirty="0">
                <a:solidFill>
                  <a:srgbClr val="000000"/>
                </a:solidFill>
                <a:latin typeface="NimbusRomNo9L-Regu"/>
                <a:ea typeface="微软雅黑" panose="020B0503020204020204" pitchFamily="34" charset="-122"/>
              </a:rPr>
              <a:t>After a participant’s vote is logged in the storage layer, the response can be sent to both </a:t>
            </a:r>
            <a:r>
              <a:rPr lang="en-US" altLang="zh-CN" sz="2400" b="1" dirty="0">
                <a:solidFill>
                  <a:srgbClr val="000000"/>
                </a:solidFill>
                <a:latin typeface="NimbusRomNo9L-Regu"/>
                <a:ea typeface="微软雅黑" panose="020B0503020204020204" pitchFamily="34" charset="-122"/>
              </a:rPr>
              <a:t>the requesting  participant(1) </a:t>
            </a:r>
            <a:r>
              <a:rPr lang="en-US" altLang="zh-CN" sz="2400" dirty="0">
                <a:solidFill>
                  <a:srgbClr val="000000"/>
                </a:solidFill>
                <a:latin typeface="NimbusRomNo9L-Regu"/>
                <a:ea typeface="微软雅黑" panose="020B0503020204020204" pitchFamily="34" charset="-122"/>
              </a:rPr>
              <a:t>and </a:t>
            </a:r>
            <a:r>
              <a:rPr lang="en-US" altLang="zh-CN" sz="2400" b="1" dirty="0">
                <a:solidFill>
                  <a:srgbClr val="000000"/>
                </a:solidFill>
                <a:latin typeface="NimbusRomNo9L-Regu"/>
                <a:ea typeface="微软雅黑" panose="020B0503020204020204" pitchFamily="34" charset="-122"/>
              </a:rPr>
              <a:t>the coordinator(2</a:t>
            </a:r>
            <a:r>
              <a:rPr lang="en-US" altLang="zh-CN" sz="2400" dirty="0">
                <a:solidFill>
                  <a:srgbClr val="000000"/>
                </a:solidFill>
                <a:latin typeface="NimbusRomNo9L-Regu"/>
                <a:ea typeface="微软雅黑" panose="020B0503020204020204" pitchFamily="34" charset="-122"/>
              </a:rPr>
              <a:t>), or be even broadcasted to </a:t>
            </a:r>
            <a:r>
              <a:rPr lang="en-US" altLang="zh-CN" sz="2400" b="1" dirty="0">
                <a:solidFill>
                  <a:srgbClr val="000000"/>
                </a:solidFill>
                <a:latin typeface="NimbusRomNo9L-Regu"/>
                <a:ea typeface="微软雅黑" panose="020B0503020204020204" pitchFamily="34" charset="-122"/>
              </a:rPr>
              <a:t>all</a:t>
            </a:r>
            <a:r>
              <a:rPr lang="en-US" altLang="zh-CN" sz="2400" dirty="0">
                <a:solidFill>
                  <a:srgbClr val="000000"/>
                </a:solidFill>
                <a:latin typeface="NimbusRomNo9L-Regu"/>
                <a:ea typeface="微软雅黑" panose="020B0503020204020204" pitchFamily="34" charset="-122"/>
              </a:rPr>
              <a:t> </a:t>
            </a:r>
            <a:r>
              <a:rPr lang="en-US" altLang="zh-CN" sz="2400" b="1" dirty="0">
                <a:solidFill>
                  <a:srgbClr val="000000"/>
                </a:solidFill>
                <a:latin typeface="NimbusRomNo9L-Regu"/>
                <a:ea typeface="微软雅黑" panose="020B0503020204020204" pitchFamily="34" charset="-122"/>
              </a:rPr>
              <a:t>participants.</a:t>
            </a:r>
            <a:endParaRPr lang="en-US" altLang="zh-CN" sz="2400" dirty="0">
              <a:solidFill>
                <a:srgbClr val="000000"/>
              </a:solidFill>
              <a:latin typeface="NimbusRomNo9L-Regu"/>
              <a:ea typeface="微软雅黑" panose="020B0503020204020204" pitchFamily="34" charset="-122"/>
            </a:endParaRPr>
          </a:p>
        </p:txBody>
      </p:sp>
      <p:sp>
        <p:nvSpPr>
          <p:cNvPr id="15" name="文本框 14">
            <a:extLst>
              <a:ext uri="{FF2B5EF4-FFF2-40B4-BE49-F238E27FC236}">
                <a16:creationId xmlns:a16="http://schemas.microsoft.com/office/drawing/2014/main" id="{4DAC1942-83AF-5F6A-16F6-F3D57308D52B}"/>
              </a:ext>
            </a:extLst>
          </p:cNvPr>
          <p:cNvSpPr txBox="1"/>
          <p:nvPr/>
        </p:nvSpPr>
        <p:spPr>
          <a:xfrm>
            <a:off x="10544568" y="4486276"/>
            <a:ext cx="466794" cy="369332"/>
          </a:xfrm>
          <a:prstGeom prst="rect">
            <a:avLst/>
          </a:prstGeom>
          <a:noFill/>
        </p:spPr>
        <p:txBody>
          <a:bodyPr wrap="none" rtlCol="0">
            <a:spAutoFit/>
          </a:bodyPr>
          <a:lstStyle/>
          <a:p>
            <a:r>
              <a:rPr lang="en-US" altLang="zh-CN" b="1" dirty="0">
                <a:solidFill>
                  <a:schemeClr val="tx2">
                    <a:lumMod val="75000"/>
                  </a:schemeClr>
                </a:solidFill>
              </a:rPr>
              <a:t>(1)</a:t>
            </a:r>
            <a:endParaRPr lang="zh-CN" altLang="en-US" b="1" dirty="0">
              <a:solidFill>
                <a:schemeClr val="tx2">
                  <a:lumMod val="75000"/>
                </a:schemeClr>
              </a:solidFill>
            </a:endParaRPr>
          </a:p>
        </p:txBody>
      </p:sp>
    </p:spTree>
    <p:extLst>
      <p:ext uri="{BB962C8B-B14F-4D97-AF65-F5344CB8AC3E}">
        <p14:creationId xmlns:p14="http://schemas.microsoft.com/office/powerpoint/2010/main" val="42863173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0249" y="144455"/>
            <a:ext cx="1158852" cy="1158852"/>
          </a:xfrm>
          <a:prstGeom prst="rect">
            <a:avLst/>
          </a:prstGeom>
        </p:spPr>
      </p:pic>
      <p:sp>
        <p:nvSpPr>
          <p:cNvPr id="18" name="文本框 17">
            <a:extLst>
              <a:ext uri="{FF2B5EF4-FFF2-40B4-BE49-F238E27FC236}">
                <a16:creationId xmlns:a16="http://schemas.microsoft.com/office/drawing/2014/main" id="{F61A4C3E-F64F-4279-B6C2-DF5AF9AB54ED}"/>
              </a:ext>
            </a:extLst>
          </p:cNvPr>
          <p:cNvSpPr txBox="1"/>
          <p:nvPr/>
        </p:nvSpPr>
        <p:spPr>
          <a:xfrm>
            <a:off x="633952" y="408208"/>
            <a:ext cx="2760592" cy="584775"/>
          </a:xfrm>
          <a:prstGeom prst="rect">
            <a:avLst/>
          </a:prstGeom>
          <a:solidFill>
            <a:schemeClr val="accent2"/>
          </a:solidFill>
        </p:spPr>
        <p:txBody>
          <a:bodyPr wrap="square">
            <a:spAutoFit/>
          </a:bodyPr>
          <a:lstStyle/>
          <a:p>
            <a:r>
              <a:rPr lang="en-US" altLang="zh-CN" sz="3200" dirty="0">
                <a:solidFill>
                  <a:schemeClr val="bg1"/>
                </a:solidFill>
              </a:rPr>
              <a:t>E</a:t>
            </a:r>
            <a:r>
              <a:rPr lang="en-US" altLang="zh-CN" sz="2400" dirty="0">
                <a:solidFill>
                  <a:schemeClr val="bg1"/>
                </a:solidFill>
              </a:rPr>
              <a:t>VALUATION</a:t>
            </a:r>
            <a:endParaRPr lang="zh-CN" altLang="en-US" sz="2000" dirty="0">
              <a:solidFill>
                <a:schemeClr val="bg1"/>
              </a:solidFill>
            </a:endParaRPr>
          </a:p>
        </p:txBody>
      </p:sp>
      <p:sp>
        <p:nvSpPr>
          <p:cNvPr id="5" name="文本框 4">
            <a:extLst>
              <a:ext uri="{FF2B5EF4-FFF2-40B4-BE49-F238E27FC236}">
                <a16:creationId xmlns:a16="http://schemas.microsoft.com/office/drawing/2014/main" id="{0F0723B3-F2F8-45A2-870D-1004501728BF}"/>
              </a:ext>
            </a:extLst>
          </p:cNvPr>
          <p:cNvSpPr txBox="1"/>
          <p:nvPr/>
        </p:nvSpPr>
        <p:spPr>
          <a:xfrm>
            <a:off x="720364" y="1264631"/>
            <a:ext cx="2251436" cy="461665"/>
          </a:xfrm>
          <a:prstGeom prst="rect">
            <a:avLst/>
          </a:prstGeom>
          <a:solidFill>
            <a:schemeClr val="tx2">
              <a:lumMod val="60000"/>
              <a:lumOff val="40000"/>
            </a:schemeClr>
          </a:solidFill>
        </p:spPr>
        <p:txBody>
          <a:bodyPr wrap="square">
            <a:spAutoFit/>
          </a:bodyPr>
          <a:lstStyle/>
          <a:p>
            <a:r>
              <a:rPr lang="en-US" altLang="zh-CN" sz="2400" dirty="0">
                <a:solidFill>
                  <a:schemeClr val="bg1"/>
                </a:solidFill>
                <a:latin typeface="NimbusRomNo9L-Regu"/>
              </a:rPr>
              <a:t>Setup</a:t>
            </a:r>
            <a:endParaRPr lang="zh-CN" altLang="en-US" dirty="0">
              <a:solidFill>
                <a:schemeClr val="bg1"/>
              </a:solidFill>
            </a:endParaRPr>
          </a:p>
        </p:txBody>
      </p:sp>
      <p:sp>
        <p:nvSpPr>
          <p:cNvPr id="15" name="文本框 14">
            <a:extLst>
              <a:ext uri="{FF2B5EF4-FFF2-40B4-BE49-F238E27FC236}">
                <a16:creationId xmlns:a16="http://schemas.microsoft.com/office/drawing/2014/main" id="{9C9D7F80-545B-EF15-CAA2-B529E0BE17C9}"/>
              </a:ext>
            </a:extLst>
          </p:cNvPr>
          <p:cNvSpPr txBox="1"/>
          <p:nvPr/>
        </p:nvSpPr>
        <p:spPr>
          <a:xfrm>
            <a:off x="908272" y="1820354"/>
            <a:ext cx="9243435" cy="1938992"/>
          </a:xfrm>
          <a:prstGeom prst="rect">
            <a:avLst/>
          </a:prstGeom>
          <a:noFill/>
        </p:spPr>
        <p:txBody>
          <a:bodyPr wrap="square">
            <a:spAutoFit/>
          </a:bodyPr>
          <a:lstStyle/>
          <a:p>
            <a:pPr marL="342900" indent="-342900">
              <a:buFont typeface="Arial" panose="020B0604020202020204" pitchFamily="34" charset="0"/>
              <a:buChar char="•"/>
            </a:pPr>
            <a:r>
              <a:rPr lang="en-US" altLang="zh-CN" sz="2400" dirty="0">
                <a:solidFill>
                  <a:srgbClr val="000000"/>
                </a:solidFill>
                <a:latin typeface="NimbusRomNo9L-Regu"/>
                <a:ea typeface="微软雅黑" panose="020B0503020204020204" pitchFamily="34" charset="-122"/>
              </a:rPr>
              <a:t>8 servers on Microsoft Azure(8C64G).</a:t>
            </a:r>
          </a:p>
          <a:p>
            <a:pPr marL="342900" indent="-342900">
              <a:buFont typeface="Arial" panose="020B0604020202020204" pitchFamily="34" charset="0"/>
              <a:buChar char="•"/>
            </a:pPr>
            <a:r>
              <a:rPr lang="en-US" altLang="zh-CN" sz="2400" dirty="0">
                <a:solidFill>
                  <a:srgbClr val="000000"/>
                </a:solidFill>
                <a:latin typeface="NimbusRomNo9L-Regu"/>
                <a:ea typeface="微软雅黑" panose="020B0503020204020204" pitchFamily="34" charset="-122"/>
              </a:rPr>
              <a:t>The servers are connected by a 12.5 Gbps Gigabit Ethernet(0.5ms for a  network round trip).</a:t>
            </a:r>
          </a:p>
          <a:p>
            <a:pPr marL="342900" indent="-342900">
              <a:buFont typeface="Arial" panose="020B0604020202020204" pitchFamily="34" charset="0"/>
              <a:buChar char="•"/>
            </a:pPr>
            <a:r>
              <a:rPr lang="en-US" altLang="zh-CN" sz="2400" dirty="0">
                <a:solidFill>
                  <a:srgbClr val="000000"/>
                </a:solidFill>
                <a:latin typeface="NimbusRomNo9L-Regu"/>
                <a:ea typeface="微软雅黑" panose="020B0503020204020204" pitchFamily="34" charset="-122"/>
              </a:rPr>
              <a:t>Two cloud storage services: Azure Blob(geo-distributed) and Redis(same region).</a:t>
            </a:r>
            <a:endParaRPr lang="zh-CN" altLang="en-US" sz="2400" dirty="0">
              <a:solidFill>
                <a:srgbClr val="000000"/>
              </a:solidFill>
              <a:latin typeface="NimbusRomNo9L-Regu"/>
              <a:ea typeface="微软雅黑" panose="020B0503020204020204" pitchFamily="34" charset="-122"/>
            </a:endParaRPr>
          </a:p>
        </p:txBody>
      </p:sp>
      <p:sp>
        <p:nvSpPr>
          <p:cNvPr id="2" name="文本框 1">
            <a:extLst>
              <a:ext uri="{FF2B5EF4-FFF2-40B4-BE49-F238E27FC236}">
                <a16:creationId xmlns:a16="http://schemas.microsoft.com/office/drawing/2014/main" id="{E9B393DF-EA89-908B-69CF-FC1A9D2233E0}"/>
              </a:ext>
            </a:extLst>
          </p:cNvPr>
          <p:cNvSpPr txBox="1"/>
          <p:nvPr/>
        </p:nvSpPr>
        <p:spPr>
          <a:xfrm>
            <a:off x="720364" y="4158208"/>
            <a:ext cx="2251436" cy="461665"/>
          </a:xfrm>
          <a:prstGeom prst="rect">
            <a:avLst/>
          </a:prstGeom>
          <a:solidFill>
            <a:schemeClr val="tx2">
              <a:lumMod val="60000"/>
              <a:lumOff val="40000"/>
            </a:schemeClr>
          </a:solidFill>
        </p:spPr>
        <p:txBody>
          <a:bodyPr wrap="square">
            <a:spAutoFit/>
          </a:bodyPr>
          <a:lstStyle/>
          <a:p>
            <a:r>
              <a:rPr lang="en-US" altLang="zh-CN" sz="2400" dirty="0">
                <a:solidFill>
                  <a:schemeClr val="bg1"/>
                </a:solidFill>
                <a:latin typeface="NimbusRomNo9L-Regu"/>
              </a:rPr>
              <a:t>Workload</a:t>
            </a:r>
            <a:endParaRPr lang="zh-CN" altLang="en-US" dirty="0">
              <a:solidFill>
                <a:schemeClr val="bg1"/>
              </a:solidFill>
            </a:endParaRPr>
          </a:p>
        </p:txBody>
      </p:sp>
      <p:sp>
        <p:nvSpPr>
          <p:cNvPr id="6" name="文本框 5">
            <a:extLst>
              <a:ext uri="{FF2B5EF4-FFF2-40B4-BE49-F238E27FC236}">
                <a16:creationId xmlns:a16="http://schemas.microsoft.com/office/drawing/2014/main" id="{8BEA039E-F9A5-E6A1-D7DF-5437FB5D48C7}"/>
              </a:ext>
            </a:extLst>
          </p:cNvPr>
          <p:cNvSpPr txBox="1"/>
          <p:nvPr/>
        </p:nvSpPr>
        <p:spPr>
          <a:xfrm>
            <a:off x="908272" y="4837811"/>
            <a:ext cx="6094878" cy="461665"/>
          </a:xfrm>
          <a:prstGeom prst="rect">
            <a:avLst/>
          </a:prstGeom>
          <a:noFill/>
        </p:spPr>
        <p:txBody>
          <a:bodyPr wrap="square">
            <a:spAutoFit/>
          </a:bodyPr>
          <a:lstStyle/>
          <a:p>
            <a:pPr marL="342900" indent="-342900">
              <a:buFont typeface="Arial" panose="020B0604020202020204" pitchFamily="34" charset="0"/>
              <a:buChar char="•"/>
            </a:pPr>
            <a:r>
              <a:rPr lang="en-US" altLang="zh-CN" sz="2400" dirty="0"/>
              <a:t>YCSB (</a:t>
            </a:r>
            <a:r>
              <a:rPr lang="en-US" altLang="zh-CN" sz="2400" dirty="0">
                <a:solidFill>
                  <a:srgbClr val="000000"/>
                </a:solidFill>
                <a:latin typeface="NimbusRomNo9L-Regu"/>
                <a:ea typeface="微软雅黑" panose="020B0503020204020204" pitchFamily="34" charset="-122"/>
              </a:rPr>
              <a:t>with</a:t>
            </a:r>
            <a:r>
              <a:rPr lang="en-US" altLang="zh-CN" sz="2400" dirty="0"/>
              <a:t> uniform data distribution)</a:t>
            </a:r>
            <a:endParaRPr lang="zh-CN" altLang="en-US" sz="2400" dirty="0"/>
          </a:p>
        </p:txBody>
      </p:sp>
    </p:spTree>
    <p:extLst>
      <p:ext uri="{BB962C8B-B14F-4D97-AF65-F5344CB8AC3E}">
        <p14:creationId xmlns:p14="http://schemas.microsoft.com/office/powerpoint/2010/main" val="286530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0249" y="144455"/>
            <a:ext cx="1158852" cy="1158852"/>
          </a:xfrm>
          <a:prstGeom prst="rect">
            <a:avLst/>
          </a:prstGeom>
        </p:spPr>
      </p:pic>
      <p:sp>
        <p:nvSpPr>
          <p:cNvPr id="18" name="文本框 17">
            <a:extLst>
              <a:ext uri="{FF2B5EF4-FFF2-40B4-BE49-F238E27FC236}">
                <a16:creationId xmlns:a16="http://schemas.microsoft.com/office/drawing/2014/main" id="{F61A4C3E-F64F-4279-B6C2-DF5AF9AB54ED}"/>
              </a:ext>
            </a:extLst>
          </p:cNvPr>
          <p:cNvSpPr txBox="1"/>
          <p:nvPr/>
        </p:nvSpPr>
        <p:spPr>
          <a:xfrm>
            <a:off x="633952" y="408208"/>
            <a:ext cx="2760592" cy="584775"/>
          </a:xfrm>
          <a:prstGeom prst="rect">
            <a:avLst/>
          </a:prstGeom>
          <a:solidFill>
            <a:schemeClr val="accent2"/>
          </a:solidFill>
        </p:spPr>
        <p:txBody>
          <a:bodyPr wrap="square">
            <a:spAutoFit/>
          </a:bodyPr>
          <a:lstStyle/>
          <a:p>
            <a:r>
              <a:rPr lang="en-US" altLang="zh-CN" sz="3200" dirty="0">
                <a:solidFill>
                  <a:schemeClr val="bg1"/>
                </a:solidFill>
              </a:rPr>
              <a:t>E</a:t>
            </a:r>
            <a:r>
              <a:rPr lang="en-US" altLang="zh-CN" sz="2400" dirty="0">
                <a:solidFill>
                  <a:schemeClr val="bg1"/>
                </a:solidFill>
              </a:rPr>
              <a:t>VALUATION</a:t>
            </a:r>
            <a:endParaRPr lang="zh-CN" altLang="en-US" sz="2000" dirty="0">
              <a:solidFill>
                <a:schemeClr val="bg1"/>
              </a:solidFill>
            </a:endParaRPr>
          </a:p>
        </p:txBody>
      </p:sp>
      <p:sp>
        <p:nvSpPr>
          <p:cNvPr id="5" name="文本框 4">
            <a:extLst>
              <a:ext uri="{FF2B5EF4-FFF2-40B4-BE49-F238E27FC236}">
                <a16:creationId xmlns:a16="http://schemas.microsoft.com/office/drawing/2014/main" id="{0F0723B3-F2F8-45A2-870D-1004501728BF}"/>
              </a:ext>
            </a:extLst>
          </p:cNvPr>
          <p:cNvSpPr txBox="1"/>
          <p:nvPr/>
        </p:nvSpPr>
        <p:spPr>
          <a:xfrm>
            <a:off x="720364" y="1264631"/>
            <a:ext cx="1767342" cy="461665"/>
          </a:xfrm>
          <a:prstGeom prst="rect">
            <a:avLst/>
          </a:prstGeom>
          <a:solidFill>
            <a:schemeClr val="tx2">
              <a:lumMod val="60000"/>
              <a:lumOff val="40000"/>
            </a:schemeClr>
          </a:solidFill>
        </p:spPr>
        <p:txBody>
          <a:bodyPr wrap="square">
            <a:spAutoFit/>
          </a:bodyPr>
          <a:lstStyle/>
          <a:p>
            <a:r>
              <a:rPr lang="en-US" altLang="zh-CN" sz="2400" dirty="0">
                <a:solidFill>
                  <a:schemeClr val="bg1"/>
                </a:solidFill>
                <a:latin typeface="NimbusRomNo9L-Regu"/>
              </a:rPr>
              <a:t>Scalability</a:t>
            </a:r>
            <a:endParaRPr lang="zh-CN" altLang="en-US" dirty="0">
              <a:solidFill>
                <a:schemeClr val="bg1"/>
              </a:solidFill>
            </a:endParaRPr>
          </a:p>
        </p:txBody>
      </p:sp>
      <p:pic>
        <p:nvPicPr>
          <p:cNvPr id="6" name="图片 5">
            <a:extLst>
              <a:ext uri="{FF2B5EF4-FFF2-40B4-BE49-F238E27FC236}">
                <a16:creationId xmlns:a16="http://schemas.microsoft.com/office/drawing/2014/main" id="{D6231282-2B8D-614D-67E2-1371764ED0C9}"/>
              </a:ext>
            </a:extLst>
          </p:cNvPr>
          <p:cNvPicPr>
            <a:picLocks noChangeAspect="1"/>
          </p:cNvPicPr>
          <p:nvPr/>
        </p:nvPicPr>
        <p:blipFill rotWithShape="1">
          <a:blip r:embed="rId4"/>
          <a:srcRect b="32556"/>
          <a:stretch/>
        </p:blipFill>
        <p:spPr>
          <a:xfrm>
            <a:off x="328383" y="1704079"/>
            <a:ext cx="6942555" cy="5153921"/>
          </a:xfrm>
          <a:prstGeom prst="rect">
            <a:avLst/>
          </a:prstGeom>
        </p:spPr>
      </p:pic>
      <p:pic>
        <p:nvPicPr>
          <p:cNvPr id="9" name="图片 8">
            <a:extLst>
              <a:ext uri="{FF2B5EF4-FFF2-40B4-BE49-F238E27FC236}">
                <a16:creationId xmlns:a16="http://schemas.microsoft.com/office/drawing/2014/main" id="{01950BA1-9E46-D04F-9E13-50AA5BCB2724}"/>
              </a:ext>
            </a:extLst>
          </p:cNvPr>
          <p:cNvPicPr>
            <a:picLocks noChangeAspect="1"/>
          </p:cNvPicPr>
          <p:nvPr/>
        </p:nvPicPr>
        <p:blipFill>
          <a:blip r:embed="rId5"/>
          <a:stretch>
            <a:fillRect/>
          </a:stretch>
        </p:blipFill>
        <p:spPr>
          <a:xfrm>
            <a:off x="7496479" y="890811"/>
            <a:ext cx="3288062" cy="2645923"/>
          </a:xfrm>
          <a:prstGeom prst="rect">
            <a:avLst/>
          </a:prstGeom>
        </p:spPr>
      </p:pic>
      <p:pic>
        <p:nvPicPr>
          <p:cNvPr id="12" name="图片 11">
            <a:extLst>
              <a:ext uri="{FF2B5EF4-FFF2-40B4-BE49-F238E27FC236}">
                <a16:creationId xmlns:a16="http://schemas.microsoft.com/office/drawing/2014/main" id="{547A7C10-C9AE-81FB-60CF-8B054F095B9D}"/>
              </a:ext>
            </a:extLst>
          </p:cNvPr>
          <p:cNvPicPr>
            <a:picLocks noChangeAspect="1"/>
          </p:cNvPicPr>
          <p:nvPr/>
        </p:nvPicPr>
        <p:blipFill>
          <a:blip r:embed="rId6"/>
          <a:stretch>
            <a:fillRect/>
          </a:stretch>
        </p:blipFill>
        <p:spPr>
          <a:xfrm>
            <a:off x="7496480" y="3867388"/>
            <a:ext cx="3423770" cy="2603658"/>
          </a:xfrm>
          <a:prstGeom prst="rect">
            <a:avLst/>
          </a:prstGeom>
        </p:spPr>
      </p:pic>
    </p:spTree>
    <p:extLst>
      <p:ext uri="{BB962C8B-B14F-4D97-AF65-F5344CB8AC3E}">
        <p14:creationId xmlns:p14="http://schemas.microsoft.com/office/powerpoint/2010/main" val="3737163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0249" y="144455"/>
            <a:ext cx="1158852" cy="1158852"/>
          </a:xfrm>
          <a:prstGeom prst="rect">
            <a:avLst/>
          </a:prstGeom>
        </p:spPr>
      </p:pic>
      <p:sp>
        <p:nvSpPr>
          <p:cNvPr id="18" name="文本框 17">
            <a:extLst>
              <a:ext uri="{FF2B5EF4-FFF2-40B4-BE49-F238E27FC236}">
                <a16:creationId xmlns:a16="http://schemas.microsoft.com/office/drawing/2014/main" id="{F61A4C3E-F64F-4279-B6C2-DF5AF9AB54ED}"/>
              </a:ext>
            </a:extLst>
          </p:cNvPr>
          <p:cNvSpPr txBox="1"/>
          <p:nvPr/>
        </p:nvSpPr>
        <p:spPr>
          <a:xfrm>
            <a:off x="633952" y="408208"/>
            <a:ext cx="2760592" cy="584775"/>
          </a:xfrm>
          <a:prstGeom prst="rect">
            <a:avLst/>
          </a:prstGeom>
          <a:solidFill>
            <a:schemeClr val="accent2"/>
          </a:solidFill>
        </p:spPr>
        <p:txBody>
          <a:bodyPr wrap="square">
            <a:spAutoFit/>
          </a:bodyPr>
          <a:lstStyle/>
          <a:p>
            <a:r>
              <a:rPr lang="en-US" altLang="zh-CN" sz="3200" dirty="0">
                <a:solidFill>
                  <a:schemeClr val="bg1"/>
                </a:solidFill>
              </a:rPr>
              <a:t>E</a:t>
            </a:r>
            <a:r>
              <a:rPr lang="en-US" altLang="zh-CN" sz="2400" dirty="0">
                <a:solidFill>
                  <a:schemeClr val="bg1"/>
                </a:solidFill>
              </a:rPr>
              <a:t>VALUATION</a:t>
            </a:r>
            <a:endParaRPr lang="zh-CN" altLang="en-US" sz="2000" dirty="0">
              <a:solidFill>
                <a:schemeClr val="bg1"/>
              </a:solidFill>
            </a:endParaRPr>
          </a:p>
        </p:txBody>
      </p:sp>
      <p:sp>
        <p:nvSpPr>
          <p:cNvPr id="5" name="文本框 4">
            <a:extLst>
              <a:ext uri="{FF2B5EF4-FFF2-40B4-BE49-F238E27FC236}">
                <a16:creationId xmlns:a16="http://schemas.microsoft.com/office/drawing/2014/main" id="{0F0723B3-F2F8-45A2-870D-1004501728BF}"/>
              </a:ext>
            </a:extLst>
          </p:cNvPr>
          <p:cNvSpPr txBox="1"/>
          <p:nvPr/>
        </p:nvSpPr>
        <p:spPr>
          <a:xfrm>
            <a:off x="633952" y="1303307"/>
            <a:ext cx="3165836" cy="461665"/>
          </a:xfrm>
          <a:prstGeom prst="rect">
            <a:avLst/>
          </a:prstGeom>
          <a:solidFill>
            <a:schemeClr val="tx2">
              <a:lumMod val="60000"/>
              <a:lumOff val="40000"/>
            </a:schemeClr>
          </a:solidFill>
        </p:spPr>
        <p:txBody>
          <a:bodyPr wrap="square">
            <a:spAutoFit/>
          </a:bodyPr>
          <a:lstStyle/>
          <a:p>
            <a:r>
              <a:rPr lang="en-US" altLang="zh-CN" sz="2400" dirty="0">
                <a:solidFill>
                  <a:schemeClr val="bg1"/>
                </a:solidFill>
                <a:latin typeface="NimbusRomNo9L-Regu"/>
              </a:rPr>
              <a:t>Read-only Transactions</a:t>
            </a:r>
            <a:endParaRPr lang="zh-CN" altLang="en-US" dirty="0">
              <a:solidFill>
                <a:schemeClr val="bg1"/>
              </a:solidFill>
            </a:endParaRPr>
          </a:p>
        </p:txBody>
      </p:sp>
      <p:pic>
        <p:nvPicPr>
          <p:cNvPr id="3" name="图片 2">
            <a:extLst>
              <a:ext uri="{FF2B5EF4-FFF2-40B4-BE49-F238E27FC236}">
                <a16:creationId xmlns:a16="http://schemas.microsoft.com/office/drawing/2014/main" id="{7525EE60-C26F-C0CF-7E62-D6FA7EB11233}"/>
              </a:ext>
            </a:extLst>
          </p:cNvPr>
          <p:cNvPicPr>
            <a:picLocks noChangeAspect="1"/>
          </p:cNvPicPr>
          <p:nvPr/>
        </p:nvPicPr>
        <p:blipFill>
          <a:blip r:embed="rId4"/>
          <a:stretch>
            <a:fillRect/>
          </a:stretch>
        </p:blipFill>
        <p:spPr>
          <a:xfrm>
            <a:off x="3867530" y="1303307"/>
            <a:ext cx="7457963" cy="5540704"/>
          </a:xfrm>
          <a:prstGeom prst="rect">
            <a:avLst/>
          </a:prstGeom>
        </p:spPr>
      </p:pic>
    </p:spTree>
    <p:extLst>
      <p:ext uri="{BB962C8B-B14F-4D97-AF65-F5344CB8AC3E}">
        <p14:creationId xmlns:p14="http://schemas.microsoft.com/office/powerpoint/2010/main" val="3908176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0249" y="144455"/>
            <a:ext cx="1158852" cy="1158852"/>
          </a:xfrm>
          <a:prstGeom prst="rect">
            <a:avLst/>
          </a:prstGeom>
        </p:spPr>
      </p:pic>
      <p:sp>
        <p:nvSpPr>
          <p:cNvPr id="18" name="文本框 17">
            <a:extLst>
              <a:ext uri="{FF2B5EF4-FFF2-40B4-BE49-F238E27FC236}">
                <a16:creationId xmlns:a16="http://schemas.microsoft.com/office/drawing/2014/main" id="{F61A4C3E-F64F-4279-B6C2-DF5AF9AB54ED}"/>
              </a:ext>
            </a:extLst>
          </p:cNvPr>
          <p:cNvSpPr txBox="1"/>
          <p:nvPr/>
        </p:nvSpPr>
        <p:spPr>
          <a:xfrm>
            <a:off x="633952" y="408208"/>
            <a:ext cx="2241223" cy="584775"/>
          </a:xfrm>
          <a:prstGeom prst="rect">
            <a:avLst/>
          </a:prstGeom>
          <a:solidFill>
            <a:schemeClr val="accent2"/>
          </a:solidFill>
        </p:spPr>
        <p:txBody>
          <a:bodyPr wrap="square">
            <a:spAutoFit/>
          </a:bodyPr>
          <a:lstStyle/>
          <a:p>
            <a:r>
              <a:rPr lang="en-US" altLang="zh-CN" sz="3200" b="0" i="0" u="none" strike="noStrike" baseline="0" dirty="0">
                <a:solidFill>
                  <a:schemeClr val="bg1"/>
                </a:solidFill>
                <a:latin typeface="NimbusRomNo9L-Regu"/>
              </a:rPr>
              <a:t>I</a:t>
            </a:r>
            <a:r>
              <a:rPr lang="en-US" altLang="zh-CN" sz="2400" b="0" i="0" u="none" strike="noStrike" baseline="0" dirty="0">
                <a:solidFill>
                  <a:schemeClr val="bg1"/>
                </a:solidFill>
                <a:latin typeface="NimbusRomNo9L-Regu"/>
              </a:rPr>
              <a:t>NTRODUCTION</a:t>
            </a:r>
            <a:endParaRPr lang="zh-CN" altLang="en-US" sz="2400" dirty="0">
              <a:solidFill>
                <a:schemeClr val="bg1"/>
              </a:solidFill>
            </a:endParaRPr>
          </a:p>
        </p:txBody>
      </p:sp>
      <p:sp>
        <p:nvSpPr>
          <p:cNvPr id="6" name="文本框 5">
            <a:extLst>
              <a:ext uri="{FF2B5EF4-FFF2-40B4-BE49-F238E27FC236}">
                <a16:creationId xmlns:a16="http://schemas.microsoft.com/office/drawing/2014/main" id="{C1ABBB80-2181-41F8-B2C6-A82DAECA3313}"/>
              </a:ext>
            </a:extLst>
          </p:cNvPr>
          <p:cNvSpPr txBox="1"/>
          <p:nvPr/>
        </p:nvSpPr>
        <p:spPr>
          <a:xfrm>
            <a:off x="633952" y="3178950"/>
            <a:ext cx="10549950" cy="830997"/>
          </a:xfrm>
          <a:prstGeom prst="rect">
            <a:avLst/>
          </a:prstGeom>
          <a:noFill/>
        </p:spPr>
        <p:txBody>
          <a:bodyPr wrap="square">
            <a:spAutoFit/>
          </a:bodyPr>
          <a:lstStyle/>
          <a:p>
            <a:pPr algn="l"/>
            <a:r>
              <a:rPr kumimoji="0" lang="zh-CN" altLang="zh-CN" sz="2400" b="0" i="0" u="none" strike="noStrike" cap="none" normalizeH="0" baseline="0" dirty="0">
                <a:ln>
                  <a:noFill/>
                </a:ln>
                <a:solidFill>
                  <a:schemeClr val="tx1"/>
                </a:solidFill>
                <a:effectLst/>
                <a:latin typeface="Arial" panose="020B0604020202020204" pitchFamily="34" charset="0"/>
              </a:rPr>
              <a:t>What is the </a:t>
            </a:r>
            <a:r>
              <a:rPr kumimoji="0" lang="zh-CN" altLang="zh-CN" sz="2400" b="1" i="0" u="none" strike="noStrike" cap="none" normalizeH="0" baseline="0" dirty="0">
                <a:ln>
                  <a:noFill/>
                </a:ln>
                <a:solidFill>
                  <a:schemeClr val="tx1"/>
                </a:solidFill>
                <a:effectLst/>
                <a:latin typeface="Arial" panose="020B0604020202020204" pitchFamily="34" charset="0"/>
              </a:rPr>
              <a:t>minimal requirement </a:t>
            </a:r>
            <a:r>
              <a:rPr kumimoji="0" lang="zh-CN" altLang="zh-CN" sz="2400" b="0" i="0" u="none" strike="noStrike" cap="none" normalizeH="0" baseline="0" dirty="0">
                <a:ln>
                  <a:noFill/>
                </a:ln>
                <a:solidFill>
                  <a:schemeClr val="tx1"/>
                </a:solidFill>
                <a:effectLst/>
                <a:latin typeface="Arial" panose="020B0604020202020204" pitchFamily="34" charset="0"/>
              </a:rPr>
              <a:t>from the storage layer to enable 2PC optimizations addressing </a:t>
            </a:r>
            <a:r>
              <a:rPr kumimoji="0" lang="zh-CN" altLang="zh-CN" sz="2400" b="1" i="0" u="none" strike="noStrike" cap="none" normalizeH="0" baseline="0" dirty="0">
                <a:ln>
                  <a:noFill/>
                </a:ln>
                <a:solidFill>
                  <a:schemeClr val="tx1"/>
                </a:solidFill>
                <a:effectLst/>
                <a:latin typeface="Arial" panose="020B0604020202020204" pitchFamily="34" charset="0"/>
              </a:rPr>
              <a:t>high latency and blocking</a:t>
            </a:r>
            <a:r>
              <a:rPr lang="en-US" altLang="zh-CN" sz="2400" dirty="0"/>
              <a:t>?</a:t>
            </a:r>
            <a:endParaRPr lang="zh-CN" altLang="en-US" sz="2400" dirty="0"/>
          </a:p>
        </p:txBody>
      </p:sp>
      <p:sp>
        <p:nvSpPr>
          <p:cNvPr id="11" name="文本框 10">
            <a:extLst>
              <a:ext uri="{FF2B5EF4-FFF2-40B4-BE49-F238E27FC236}">
                <a16:creationId xmlns:a16="http://schemas.microsoft.com/office/drawing/2014/main" id="{CA03AEF9-4C45-4867-A418-5BC01AF727A7}"/>
              </a:ext>
            </a:extLst>
          </p:cNvPr>
          <p:cNvSpPr txBox="1"/>
          <p:nvPr/>
        </p:nvSpPr>
        <p:spPr>
          <a:xfrm>
            <a:off x="633952" y="2717285"/>
            <a:ext cx="2241223" cy="461665"/>
          </a:xfrm>
          <a:prstGeom prst="rect">
            <a:avLst/>
          </a:prstGeom>
          <a:solidFill>
            <a:schemeClr val="tx2">
              <a:lumMod val="60000"/>
              <a:lumOff val="40000"/>
            </a:schemeClr>
          </a:solidFill>
        </p:spPr>
        <p:txBody>
          <a:bodyPr wrap="square">
            <a:spAutoFit/>
          </a:bodyPr>
          <a:lstStyle/>
          <a:p>
            <a:r>
              <a:rPr lang="en-US" altLang="zh-CN" sz="2400" b="0" i="0" u="none" strike="noStrike" baseline="0" dirty="0">
                <a:solidFill>
                  <a:schemeClr val="bg1"/>
                </a:solidFill>
                <a:latin typeface="NimbusRomNo9L-Regu"/>
              </a:rPr>
              <a:t>Q</a:t>
            </a:r>
            <a:r>
              <a:rPr lang="en-US" altLang="zh-CN" b="0" i="0" u="none" strike="noStrike" baseline="0" dirty="0">
                <a:solidFill>
                  <a:schemeClr val="bg1"/>
                </a:solidFill>
                <a:latin typeface="NimbusRomNo9L-Regu"/>
              </a:rPr>
              <a:t>UESTION</a:t>
            </a:r>
            <a:endParaRPr lang="zh-CN" altLang="en-US" dirty="0">
              <a:solidFill>
                <a:schemeClr val="bg1"/>
              </a:solidFill>
            </a:endParaRPr>
          </a:p>
        </p:txBody>
      </p:sp>
      <p:sp>
        <p:nvSpPr>
          <p:cNvPr id="14" name="文本框 13">
            <a:extLst>
              <a:ext uri="{FF2B5EF4-FFF2-40B4-BE49-F238E27FC236}">
                <a16:creationId xmlns:a16="http://schemas.microsoft.com/office/drawing/2014/main" id="{BBCE79CE-083D-4300-A4D0-C4D6485E0B7F}"/>
              </a:ext>
            </a:extLst>
          </p:cNvPr>
          <p:cNvSpPr txBox="1"/>
          <p:nvPr/>
        </p:nvSpPr>
        <p:spPr>
          <a:xfrm>
            <a:off x="633952" y="1169969"/>
            <a:ext cx="2241223" cy="461665"/>
          </a:xfrm>
          <a:prstGeom prst="rect">
            <a:avLst/>
          </a:prstGeom>
          <a:solidFill>
            <a:schemeClr val="tx2">
              <a:lumMod val="60000"/>
              <a:lumOff val="40000"/>
            </a:schemeClr>
          </a:solidFill>
        </p:spPr>
        <p:txBody>
          <a:bodyPr wrap="square">
            <a:spAutoFit/>
          </a:bodyPr>
          <a:lstStyle/>
          <a:p>
            <a:r>
              <a:rPr lang="en-US" altLang="zh-CN" sz="2400" dirty="0">
                <a:solidFill>
                  <a:schemeClr val="bg1"/>
                </a:solidFill>
                <a:latin typeface="NimbusRomNo9L-Regu"/>
              </a:rPr>
              <a:t>Background</a:t>
            </a:r>
            <a:endParaRPr lang="zh-CN" altLang="en-US" dirty="0">
              <a:solidFill>
                <a:schemeClr val="bg1"/>
              </a:solidFill>
            </a:endParaRPr>
          </a:p>
        </p:txBody>
      </p:sp>
      <p:sp>
        <p:nvSpPr>
          <p:cNvPr id="15" name="文本框 14">
            <a:extLst>
              <a:ext uri="{FF2B5EF4-FFF2-40B4-BE49-F238E27FC236}">
                <a16:creationId xmlns:a16="http://schemas.microsoft.com/office/drawing/2014/main" id="{F640F498-A1BB-402D-92D4-A755993B7375}"/>
              </a:ext>
            </a:extLst>
          </p:cNvPr>
          <p:cNvSpPr txBox="1"/>
          <p:nvPr/>
        </p:nvSpPr>
        <p:spPr>
          <a:xfrm>
            <a:off x="633952" y="1652146"/>
            <a:ext cx="10951590" cy="830997"/>
          </a:xfrm>
          <a:prstGeom prst="rect">
            <a:avLst/>
          </a:prstGeom>
          <a:noFill/>
        </p:spPr>
        <p:txBody>
          <a:bodyPr wrap="square">
            <a:spAutoFit/>
          </a:bodyPr>
          <a:lstStyle/>
          <a:p>
            <a:r>
              <a:rPr lang="en-US" altLang="zh-CN" sz="2400" dirty="0"/>
              <a:t>Modern cloud-native databases feature a storage-disaggregation architecture where the storage is decoupled from computation as a </a:t>
            </a:r>
            <a:r>
              <a:rPr lang="en-US" altLang="zh-CN" sz="2400" b="1" dirty="0"/>
              <a:t>standalone</a:t>
            </a:r>
            <a:r>
              <a:rPr lang="en-US" altLang="zh-CN" sz="2400" dirty="0"/>
              <a:t> service.</a:t>
            </a:r>
          </a:p>
        </p:txBody>
      </p:sp>
      <p:pic>
        <p:nvPicPr>
          <p:cNvPr id="4" name="图片 3">
            <a:extLst>
              <a:ext uri="{FF2B5EF4-FFF2-40B4-BE49-F238E27FC236}">
                <a16:creationId xmlns:a16="http://schemas.microsoft.com/office/drawing/2014/main" id="{08B194E3-555D-6AB6-123C-B6AB4A5D063A}"/>
              </a:ext>
            </a:extLst>
          </p:cNvPr>
          <p:cNvPicPr>
            <a:picLocks noChangeAspect="1"/>
          </p:cNvPicPr>
          <p:nvPr/>
        </p:nvPicPr>
        <p:blipFill>
          <a:blip r:embed="rId4"/>
          <a:stretch>
            <a:fillRect/>
          </a:stretch>
        </p:blipFill>
        <p:spPr>
          <a:xfrm>
            <a:off x="755310" y="4087841"/>
            <a:ext cx="5988358" cy="2514729"/>
          </a:xfrm>
          <a:prstGeom prst="rect">
            <a:avLst/>
          </a:prstGeom>
        </p:spPr>
      </p:pic>
    </p:spTree>
    <p:extLst>
      <p:ext uri="{BB962C8B-B14F-4D97-AF65-F5344CB8AC3E}">
        <p14:creationId xmlns:p14="http://schemas.microsoft.com/office/powerpoint/2010/main" val="4326663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0249" y="144455"/>
            <a:ext cx="1158852" cy="1158852"/>
          </a:xfrm>
          <a:prstGeom prst="rect">
            <a:avLst/>
          </a:prstGeom>
        </p:spPr>
      </p:pic>
      <p:sp>
        <p:nvSpPr>
          <p:cNvPr id="18" name="文本框 17">
            <a:extLst>
              <a:ext uri="{FF2B5EF4-FFF2-40B4-BE49-F238E27FC236}">
                <a16:creationId xmlns:a16="http://schemas.microsoft.com/office/drawing/2014/main" id="{F61A4C3E-F64F-4279-B6C2-DF5AF9AB54ED}"/>
              </a:ext>
            </a:extLst>
          </p:cNvPr>
          <p:cNvSpPr txBox="1"/>
          <p:nvPr/>
        </p:nvSpPr>
        <p:spPr>
          <a:xfrm>
            <a:off x="633952" y="408208"/>
            <a:ext cx="2760592" cy="584775"/>
          </a:xfrm>
          <a:prstGeom prst="rect">
            <a:avLst/>
          </a:prstGeom>
          <a:solidFill>
            <a:schemeClr val="accent2"/>
          </a:solidFill>
        </p:spPr>
        <p:txBody>
          <a:bodyPr wrap="square">
            <a:spAutoFit/>
          </a:bodyPr>
          <a:lstStyle/>
          <a:p>
            <a:r>
              <a:rPr lang="en-US" altLang="zh-CN" sz="3200" dirty="0">
                <a:solidFill>
                  <a:schemeClr val="bg1"/>
                </a:solidFill>
              </a:rPr>
              <a:t>E</a:t>
            </a:r>
            <a:r>
              <a:rPr lang="en-US" altLang="zh-CN" sz="2400" dirty="0">
                <a:solidFill>
                  <a:schemeClr val="bg1"/>
                </a:solidFill>
              </a:rPr>
              <a:t>VALUATION</a:t>
            </a:r>
            <a:endParaRPr lang="zh-CN" altLang="en-US" sz="2000" dirty="0">
              <a:solidFill>
                <a:schemeClr val="bg1"/>
              </a:solidFill>
            </a:endParaRPr>
          </a:p>
        </p:txBody>
      </p:sp>
      <p:sp>
        <p:nvSpPr>
          <p:cNvPr id="5" name="文本框 4">
            <a:extLst>
              <a:ext uri="{FF2B5EF4-FFF2-40B4-BE49-F238E27FC236}">
                <a16:creationId xmlns:a16="http://schemas.microsoft.com/office/drawing/2014/main" id="{0F0723B3-F2F8-45A2-870D-1004501728BF}"/>
              </a:ext>
            </a:extLst>
          </p:cNvPr>
          <p:cNvSpPr txBox="1"/>
          <p:nvPr/>
        </p:nvSpPr>
        <p:spPr>
          <a:xfrm>
            <a:off x="720364" y="1264631"/>
            <a:ext cx="1646318" cy="461665"/>
          </a:xfrm>
          <a:prstGeom prst="rect">
            <a:avLst/>
          </a:prstGeom>
          <a:solidFill>
            <a:schemeClr val="tx2">
              <a:lumMod val="60000"/>
              <a:lumOff val="40000"/>
            </a:schemeClr>
          </a:solidFill>
        </p:spPr>
        <p:txBody>
          <a:bodyPr wrap="square">
            <a:spAutoFit/>
          </a:bodyPr>
          <a:lstStyle/>
          <a:p>
            <a:r>
              <a:rPr lang="en-US" altLang="zh-CN" sz="2400" dirty="0">
                <a:solidFill>
                  <a:schemeClr val="bg1"/>
                </a:solidFill>
                <a:latin typeface="NimbusRomNo9L-Regu"/>
              </a:rPr>
              <a:t>Contention</a:t>
            </a:r>
            <a:endParaRPr lang="zh-CN" altLang="en-US" dirty="0">
              <a:solidFill>
                <a:schemeClr val="bg1"/>
              </a:solidFill>
            </a:endParaRPr>
          </a:p>
        </p:txBody>
      </p:sp>
      <p:pic>
        <p:nvPicPr>
          <p:cNvPr id="4" name="图片 3">
            <a:extLst>
              <a:ext uri="{FF2B5EF4-FFF2-40B4-BE49-F238E27FC236}">
                <a16:creationId xmlns:a16="http://schemas.microsoft.com/office/drawing/2014/main" id="{BDB8805A-1AD1-3B1B-9514-2AFB01B33535}"/>
              </a:ext>
            </a:extLst>
          </p:cNvPr>
          <p:cNvPicPr>
            <a:picLocks noChangeAspect="1"/>
          </p:cNvPicPr>
          <p:nvPr/>
        </p:nvPicPr>
        <p:blipFill>
          <a:blip r:embed="rId4"/>
          <a:stretch>
            <a:fillRect/>
          </a:stretch>
        </p:blipFill>
        <p:spPr>
          <a:xfrm>
            <a:off x="2480982" y="1166451"/>
            <a:ext cx="7465193" cy="5691549"/>
          </a:xfrm>
          <a:prstGeom prst="rect">
            <a:avLst/>
          </a:prstGeom>
        </p:spPr>
      </p:pic>
    </p:spTree>
    <p:extLst>
      <p:ext uri="{BB962C8B-B14F-4D97-AF65-F5344CB8AC3E}">
        <p14:creationId xmlns:p14="http://schemas.microsoft.com/office/powerpoint/2010/main" val="12444016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0249" y="144455"/>
            <a:ext cx="1158852" cy="1158852"/>
          </a:xfrm>
          <a:prstGeom prst="rect">
            <a:avLst/>
          </a:prstGeom>
        </p:spPr>
      </p:pic>
      <p:sp>
        <p:nvSpPr>
          <p:cNvPr id="18" name="文本框 17">
            <a:extLst>
              <a:ext uri="{FF2B5EF4-FFF2-40B4-BE49-F238E27FC236}">
                <a16:creationId xmlns:a16="http://schemas.microsoft.com/office/drawing/2014/main" id="{F61A4C3E-F64F-4279-B6C2-DF5AF9AB54ED}"/>
              </a:ext>
            </a:extLst>
          </p:cNvPr>
          <p:cNvSpPr txBox="1"/>
          <p:nvPr/>
        </p:nvSpPr>
        <p:spPr>
          <a:xfrm>
            <a:off x="633952" y="408208"/>
            <a:ext cx="2760592" cy="584775"/>
          </a:xfrm>
          <a:prstGeom prst="rect">
            <a:avLst/>
          </a:prstGeom>
          <a:solidFill>
            <a:schemeClr val="accent2"/>
          </a:solidFill>
        </p:spPr>
        <p:txBody>
          <a:bodyPr wrap="square">
            <a:spAutoFit/>
          </a:bodyPr>
          <a:lstStyle/>
          <a:p>
            <a:r>
              <a:rPr lang="en-US" altLang="zh-CN" sz="3200" dirty="0">
                <a:solidFill>
                  <a:schemeClr val="bg1"/>
                </a:solidFill>
              </a:rPr>
              <a:t>E</a:t>
            </a:r>
            <a:r>
              <a:rPr lang="en-US" altLang="zh-CN" sz="2400" dirty="0">
                <a:solidFill>
                  <a:schemeClr val="bg1"/>
                </a:solidFill>
              </a:rPr>
              <a:t>VALUATION</a:t>
            </a:r>
            <a:endParaRPr lang="zh-CN" altLang="en-US" sz="2000" dirty="0">
              <a:solidFill>
                <a:schemeClr val="bg1"/>
              </a:solidFill>
            </a:endParaRPr>
          </a:p>
        </p:txBody>
      </p:sp>
      <p:sp>
        <p:nvSpPr>
          <p:cNvPr id="5" name="文本框 4">
            <a:extLst>
              <a:ext uri="{FF2B5EF4-FFF2-40B4-BE49-F238E27FC236}">
                <a16:creationId xmlns:a16="http://schemas.microsoft.com/office/drawing/2014/main" id="{0F0723B3-F2F8-45A2-870D-1004501728BF}"/>
              </a:ext>
            </a:extLst>
          </p:cNvPr>
          <p:cNvSpPr txBox="1"/>
          <p:nvPr/>
        </p:nvSpPr>
        <p:spPr>
          <a:xfrm>
            <a:off x="720364" y="1264631"/>
            <a:ext cx="3602865" cy="461665"/>
          </a:xfrm>
          <a:prstGeom prst="rect">
            <a:avLst/>
          </a:prstGeom>
          <a:solidFill>
            <a:schemeClr val="tx2">
              <a:lumMod val="60000"/>
              <a:lumOff val="40000"/>
            </a:schemeClr>
          </a:solidFill>
        </p:spPr>
        <p:txBody>
          <a:bodyPr wrap="square">
            <a:spAutoFit/>
          </a:bodyPr>
          <a:lstStyle/>
          <a:p>
            <a:r>
              <a:rPr lang="en-US" altLang="zh-CN" sz="2400" dirty="0">
                <a:solidFill>
                  <a:schemeClr val="bg1"/>
                </a:solidFill>
                <a:latin typeface="NimbusRomNo9L-Regu"/>
              </a:rPr>
              <a:t>Time of Terminate Protocol</a:t>
            </a:r>
            <a:endParaRPr lang="zh-CN" altLang="en-US" dirty="0">
              <a:solidFill>
                <a:schemeClr val="bg1"/>
              </a:solidFill>
            </a:endParaRPr>
          </a:p>
        </p:txBody>
      </p:sp>
      <p:pic>
        <p:nvPicPr>
          <p:cNvPr id="3" name="图片 2">
            <a:extLst>
              <a:ext uri="{FF2B5EF4-FFF2-40B4-BE49-F238E27FC236}">
                <a16:creationId xmlns:a16="http://schemas.microsoft.com/office/drawing/2014/main" id="{B0FB3047-4A02-6C7D-2AD8-93C5CF275015}"/>
              </a:ext>
            </a:extLst>
          </p:cNvPr>
          <p:cNvPicPr>
            <a:picLocks noChangeAspect="1"/>
          </p:cNvPicPr>
          <p:nvPr/>
        </p:nvPicPr>
        <p:blipFill>
          <a:blip r:embed="rId4"/>
          <a:stretch>
            <a:fillRect/>
          </a:stretch>
        </p:blipFill>
        <p:spPr>
          <a:xfrm>
            <a:off x="2595282" y="2195613"/>
            <a:ext cx="6805269" cy="3029558"/>
          </a:xfrm>
          <a:prstGeom prst="rect">
            <a:avLst/>
          </a:prstGeom>
        </p:spPr>
      </p:pic>
    </p:spTree>
    <p:extLst>
      <p:ext uri="{BB962C8B-B14F-4D97-AF65-F5344CB8AC3E}">
        <p14:creationId xmlns:p14="http://schemas.microsoft.com/office/powerpoint/2010/main" val="41797021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0249" y="144455"/>
            <a:ext cx="1158852" cy="1158852"/>
          </a:xfrm>
          <a:prstGeom prst="rect">
            <a:avLst/>
          </a:prstGeom>
        </p:spPr>
      </p:pic>
      <p:sp>
        <p:nvSpPr>
          <p:cNvPr id="18" name="文本框 17">
            <a:extLst>
              <a:ext uri="{FF2B5EF4-FFF2-40B4-BE49-F238E27FC236}">
                <a16:creationId xmlns:a16="http://schemas.microsoft.com/office/drawing/2014/main" id="{F61A4C3E-F64F-4279-B6C2-DF5AF9AB54ED}"/>
              </a:ext>
            </a:extLst>
          </p:cNvPr>
          <p:cNvSpPr txBox="1"/>
          <p:nvPr/>
        </p:nvSpPr>
        <p:spPr>
          <a:xfrm>
            <a:off x="633952" y="408208"/>
            <a:ext cx="2760592" cy="584775"/>
          </a:xfrm>
          <a:prstGeom prst="rect">
            <a:avLst/>
          </a:prstGeom>
          <a:solidFill>
            <a:schemeClr val="accent2"/>
          </a:solidFill>
        </p:spPr>
        <p:txBody>
          <a:bodyPr wrap="square">
            <a:spAutoFit/>
          </a:bodyPr>
          <a:lstStyle/>
          <a:p>
            <a:r>
              <a:rPr lang="en-US" altLang="zh-CN" sz="3200" dirty="0">
                <a:solidFill>
                  <a:schemeClr val="bg1"/>
                </a:solidFill>
              </a:rPr>
              <a:t>E</a:t>
            </a:r>
            <a:r>
              <a:rPr lang="en-US" altLang="zh-CN" sz="2400" dirty="0">
                <a:solidFill>
                  <a:schemeClr val="bg1"/>
                </a:solidFill>
              </a:rPr>
              <a:t>VALUATION</a:t>
            </a:r>
            <a:endParaRPr lang="zh-CN" altLang="en-US" sz="2000" dirty="0">
              <a:solidFill>
                <a:schemeClr val="bg1"/>
              </a:solidFill>
            </a:endParaRPr>
          </a:p>
        </p:txBody>
      </p:sp>
      <p:sp>
        <p:nvSpPr>
          <p:cNvPr id="5" name="文本框 4">
            <a:extLst>
              <a:ext uri="{FF2B5EF4-FFF2-40B4-BE49-F238E27FC236}">
                <a16:creationId xmlns:a16="http://schemas.microsoft.com/office/drawing/2014/main" id="{0F0723B3-F2F8-45A2-870D-1004501728BF}"/>
              </a:ext>
            </a:extLst>
          </p:cNvPr>
          <p:cNvSpPr txBox="1"/>
          <p:nvPr/>
        </p:nvSpPr>
        <p:spPr>
          <a:xfrm>
            <a:off x="720364" y="1264631"/>
            <a:ext cx="3999554" cy="461665"/>
          </a:xfrm>
          <a:prstGeom prst="rect">
            <a:avLst/>
          </a:prstGeom>
          <a:solidFill>
            <a:schemeClr val="tx2">
              <a:lumMod val="60000"/>
              <a:lumOff val="40000"/>
            </a:schemeClr>
          </a:solidFill>
        </p:spPr>
        <p:txBody>
          <a:bodyPr wrap="square">
            <a:spAutoFit/>
          </a:bodyPr>
          <a:lstStyle/>
          <a:p>
            <a:r>
              <a:rPr lang="en-US" altLang="zh-CN" sz="2400" dirty="0">
                <a:solidFill>
                  <a:schemeClr val="bg1"/>
                </a:solidFill>
                <a:latin typeface="NimbusRomNo9L-Regu"/>
              </a:rPr>
              <a:t>2PC Optimizations: Early read</a:t>
            </a:r>
            <a:endParaRPr lang="zh-CN" altLang="en-US" dirty="0">
              <a:solidFill>
                <a:schemeClr val="bg1"/>
              </a:solidFill>
            </a:endParaRPr>
          </a:p>
        </p:txBody>
      </p:sp>
      <p:sp>
        <p:nvSpPr>
          <p:cNvPr id="4" name="文本框 3">
            <a:extLst>
              <a:ext uri="{FF2B5EF4-FFF2-40B4-BE49-F238E27FC236}">
                <a16:creationId xmlns:a16="http://schemas.microsoft.com/office/drawing/2014/main" id="{682BAE7F-0C4B-7D13-DE77-A1ED2D20AA11}"/>
              </a:ext>
            </a:extLst>
          </p:cNvPr>
          <p:cNvSpPr txBox="1"/>
          <p:nvPr/>
        </p:nvSpPr>
        <p:spPr>
          <a:xfrm>
            <a:off x="869016" y="1951672"/>
            <a:ext cx="10157572" cy="1569660"/>
          </a:xfrm>
          <a:prstGeom prst="rect">
            <a:avLst/>
          </a:prstGeom>
          <a:noFill/>
        </p:spPr>
        <p:txBody>
          <a:bodyPr wrap="square">
            <a:spAutoFit/>
          </a:bodyPr>
          <a:lstStyle/>
          <a:p>
            <a:r>
              <a:rPr lang="zh-CN" altLang="en-US" sz="2400" dirty="0">
                <a:solidFill>
                  <a:srgbClr val="000000"/>
                </a:solidFill>
                <a:latin typeface="NimbusRomNo9L-Regu"/>
                <a:ea typeface="微软雅黑" panose="020B0503020204020204" pitchFamily="34" charset="-122"/>
              </a:rPr>
              <a:t>This optimization assum</a:t>
            </a:r>
            <a:r>
              <a:rPr lang="en-US" altLang="zh-CN" sz="2400" dirty="0">
                <a:solidFill>
                  <a:srgbClr val="000000"/>
                </a:solidFill>
                <a:latin typeface="NimbusRomNo9L-Regu"/>
                <a:ea typeface="微软雅黑" panose="020B0503020204020204" pitchFamily="34" charset="-122"/>
              </a:rPr>
              <a:t>es</a:t>
            </a:r>
            <a:r>
              <a:rPr lang="zh-CN" altLang="en-US" sz="2400" dirty="0">
                <a:solidFill>
                  <a:srgbClr val="000000"/>
                </a:solidFill>
                <a:latin typeface="NimbusRomNo9L-Regu"/>
                <a:ea typeface="微软雅黑" panose="020B0503020204020204" pitchFamily="34" charset="-122"/>
              </a:rPr>
              <a:t> that a transaction entering the prepare phase is </a:t>
            </a:r>
            <a:r>
              <a:rPr lang="zh-CN" altLang="en-US" sz="2400" b="1" dirty="0">
                <a:solidFill>
                  <a:srgbClr val="000000"/>
                </a:solidFill>
                <a:latin typeface="NimbusRomNo9L-Regu"/>
                <a:ea typeface="微软雅黑" panose="020B0503020204020204" pitchFamily="34" charset="-122"/>
              </a:rPr>
              <a:t>unlikely to abort </a:t>
            </a:r>
            <a:r>
              <a:rPr lang="zh-CN" altLang="en-US" sz="2400" dirty="0">
                <a:solidFill>
                  <a:srgbClr val="000000"/>
                </a:solidFill>
                <a:latin typeface="NimbusRomNo9L-Regu"/>
                <a:ea typeface="微软雅黑" panose="020B0503020204020204" pitchFamily="34" charset="-122"/>
              </a:rPr>
              <a:t>due to system crashes. </a:t>
            </a:r>
            <a:endParaRPr lang="en-US" altLang="zh-CN" sz="2400" dirty="0">
              <a:solidFill>
                <a:srgbClr val="000000"/>
              </a:solidFill>
              <a:latin typeface="NimbusRomNo9L-Regu"/>
              <a:ea typeface="微软雅黑" panose="020B0503020204020204" pitchFamily="34" charset="-122"/>
            </a:endParaRPr>
          </a:p>
          <a:p>
            <a:r>
              <a:rPr lang="zh-CN" altLang="en-US" sz="2400" dirty="0">
                <a:solidFill>
                  <a:srgbClr val="000000"/>
                </a:solidFill>
                <a:latin typeface="NimbusRomNo9L-Regu"/>
                <a:ea typeface="微软雅黑" panose="020B0503020204020204" pitchFamily="34" charset="-122"/>
              </a:rPr>
              <a:t>Therefore, a transaction can allow others to </a:t>
            </a:r>
            <a:r>
              <a:rPr lang="zh-CN" altLang="en-US" sz="2400" b="1" dirty="0">
                <a:solidFill>
                  <a:srgbClr val="000000"/>
                </a:solidFill>
                <a:latin typeface="NimbusRomNo9L-Regu"/>
                <a:ea typeface="微软雅黑" panose="020B0503020204020204" pitchFamily="34" charset="-122"/>
              </a:rPr>
              <a:t>read its pre-committed </a:t>
            </a:r>
            <a:r>
              <a:rPr lang="zh-CN" altLang="en-US" sz="2400" dirty="0">
                <a:solidFill>
                  <a:srgbClr val="000000"/>
                </a:solidFill>
                <a:latin typeface="NimbusRomNo9L-Regu"/>
                <a:ea typeface="微软雅黑" panose="020B0503020204020204" pitchFamily="34" charset="-122"/>
              </a:rPr>
              <a:t>data while waiting for the log to be persistent.</a:t>
            </a:r>
          </a:p>
        </p:txBody>
      </p:sp>
      <p:pic>
        <p:nvPicPr>
          <p:cNvPr id="7" name="图片 6">
            <a:extLst>
              <a:ext uri="{FF2B5EF4-FFF2-40B4-BE49-F238E27FC236}">
                <a16:creationId xmlns:a16="http://schemas.microsoft.com/office/drawing/2014/main" id="{70F5BCA5-4269-9770-D6B9-E5675E520C11}"/>
              </a:ext>
            </a:extLst>
          </p:cNvPr>
          <p:cNvPicPr>
            <a:picLocks noChangeAspect="1"/>
          </p:cNvPicPr>
          <p:nvPr/>
        </p:nvPicPr>
        <p:blipFill>
          <a:blip r:embed="rId4"/>
          <a:stretch>
            <a:fillRect/>
          </a:stretch>
        </p:blipFill>
        <p:spPr>
          <a:xfrm>
            <a:off x="1635741" y="3799048"/>
            <a:ext cx="8657981" cy="2867888"/>
          </a:xfrm>
          <a:prstGeom prst="rect">
            <a:avLst/>
          </a:prstGeom>
        </p:spPr>
      </p:pic>
    </p:spTree>
    <p:extLst>
      <p:ext uri="{BB962C8B-B14F-4D97-AF65-F5344CB8AC3E}">
        <p14:creationId xmlns:p14="http://schemas.microsoft.com/office/powerpoint/2010/main" val="38719613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0249" y="144455"/>
            <a:ext cx="1158852" cy="1158852"/>
          </a:xfrm>
          <a:prstGeom prst="rect">
            <a:avLst/>
          </a:prstGeom>
        </p:spPr>
      </p:pic>
      <p:sp>
        <p:nvSpPr>
          <p:cNvPr id="18" name="文本框 17">
            <a:extLst>
              <a:ext uri="{FF2B5EF4-FFF2-40B4-BE49-F238E27FC236}">
                <a16:creationId xmlns:a16="http://schemas.microsoft.com/office/drawing/2014/main" id="{F61A4C3E-F64F-4279-B6C2-DF5AF9AB54ED}"/>
              </a:ext>
            </a:extLst>
          </p:cNvPr>
          <p:cNvSpPr txBox="1"/>
          <p:nvPr/>
        </p:nvSpPr>
        <p:spPr>
          <a:xfrm>
            <a:off x="633952" y="408208"/>
            <a:ext cx="2760592" cy="584775"/>
          </a:xfrm>
          <a:prstGeom prst="rect">
            <a:avLst/>
          </a:prstGeom>
          <a:solidFill>
            <a:schemeClr val="accent2"/>
          </a:solidFill>
        </p:spPr>
        <p:txBody>
          <a:bodyPr wrap="square">
            <a:spAutoFit/>
          </a:bodyPr>
          <a:lstStyle/>
          <a:p>
            <a:r>
              <a:rPr lang="en-US" altLang="zh-CN" sz="3200" dirty="0">
                <a:solidFill>
                  <a:schemeClr val="bg1"/>
                </a:solidFill>
              </a:rPr>
              <a:t>E</a:t>
            </a:r>
            <a:r>
              <a:rPr lang="en-US" altLang="zh-CN" sz="2400" dirty="0">
                <a:solidFill>
                  <a:schemeClr val="bg1"/>
                </a:solidFill>
              </a:rPr>
              <a:t>VALUATION</a:t>
            </a:r>
            <a:endParaRPr lang="zh-CN" altLang="en-US" sz="2000" dirty="0">
              <a:solidFill>
                <a:schemeClr val="bg1"/>
              </a:solidFill>
            </a:endParaRPr>
          </a:p>
        </p:txBody>
      </p:sp>
      <p:sp>
        <p:nvSpPr>
          <p:cNvPr id="5" name="文本框 4">
            <a:extLst>
              <a:ext uri="{FF2B5EF4-FFF2-40B4-BE49-F238E27FC236}">
                <a16:creationId xmlns:a16="http://schemas.microsoft.com/office/drawing/2014/main" id="{0F0723B3-F2F8-45A2-870D-1004501728BF}"/>
              </a:ext>
            </a:extLst>
          </p:cNvPr>
          <p:cNvSpPr txBox="1"/>
          <p:nvPr/>
        </p:nvSpPr>
        <p:spPr>
          <a:xfrm>
            <a:off x="720364" y="1264631"/>
            <a:ext cx="4732418" cy="461665"/>
          </a:xfrm>
          <a:prstGeom prst="rect">
            <a:avLst/>
          </a:prstGeom>
          <a:solidFill>
            <a:schemeClr val="tx2">
              <a:lumMod val="60000"/>
              <a:lumOff val="40000"/>
            </a:schemeClr>
          </a:solidFill>
        </p:spPr>
        <p:txBody>
          <a:bodyPr wrap="square">
            <a:spAutoFit/>
          </a:bodyPr>
          <a:lstStyle/>
          <a:p>
            <a:r>
              <a:rPr lang="en-US" altLang="zh-CN" sz="2400" dirty="0">
                <a:solidFill>
                  <a:schemeClr val="bg1"/>
                </a:solidFill>
                <a:latin typeface="NimbusRomNo9L-Regu"/>
              </a:rPr>
              <a:t>2PC Optimizations: Coordinator Log</a:t>
            </a:r>
            <a:endParaRPr lang="zh-CN" altLang="en-US" dirty="0">
              <a:solidFill>
                <a:schemeClr val="bg1"/>
              </a:solidFill>
            </a:endParaRPr>
          </a:p>
        </p:txBody>
      </p:sp>
      <p:sp>
        <p:nvSpPr>
          <p:cNvPr id="4" name="文本框 3">
            <a:extLst>
              <a:ext uri="{FF2B5EF4-FFF2-40B4-BE49-F238E27FC236}">
                <a16:creationId xmlns:a16="http://schemas.microsoft.com/office/drawing/2014/main" id="{682BAE7F-0C4B-7D13-DE77-A1ED2D20AA11}"/>
              </a:ext>
            </a:extLst>
          </p:cNvPr>
          <p:cNvSpPr txBox="1"/>
          <p:nvPr/>
        </p:nvSpPr>
        <p:spPr>
          <a:xfrm>
            <a:off x="869016" y="1951672"/>
            <a:ext cx="10157572" cy="830997"/>
          </a:xfrm>
          <a:prstGeom prst="rect">
            <a:avLst/>
          </a:prstGeom>
          <a:noFill/>
        </p:spPr>
        <p:txBody>
          <a:bodyPr wrap="square">
            <a:spAutoFit/>
          </a:bodyPr>
          <a:lstStyle/>
          <a:p>
            <a:r>
              <a:rPr lang="en-US" altLang="zh-CN" sz="2400" dirty="0">
                <a:solidFill>
                  <a:srgbClr val="000000"/>
                </a:solidFill>
                <a:latin typeface="NimbusRomNo9L-Regu"/>
                <a:ea typeface="微软雅黑" panose="020B0503020204020204" pitchFamily="34" charset="-122"/>
              </a:rPr>
              <a:t>This optimization is to let the </a:t>
            </a:r>
            <a:r>
              <a:rPr lang="en-US" altLang="zh-CN" sz="2400" b="1" dirty="0">
                <a:solidFill>
                  <a:srgbClr val="000000"/>
                </a:solidFill>
                <a:latin typeface="NimbusRomNo9L-Regu"/>
                <a:ea typeface="微软雅黑" panose="020B0503020204020204" pitchFamily="34" charset="-122"/>
              </a:rPr>
              <a:t>coordinator log </a:t>
            </a:r>
            <a:r>
              <a:rPr lang="en-US" altLang="zh-CN" sz="2400" dirty="0">
                <a:solidFill>
                  <a:srgbClr val="000000"/>
                </a:solidFill>
                <a:latin typeface="NimbusRomNo9L-Regu"/>
                <a:ea typeface="微软雅黑" panose="020B0503020204020204" pitchFamily="34" charset="-122"/>
              </a:rPr>
              <a:t>on behalf of all participating nodes so that the transaction does</a:t>
            </a:r>
            <a:r>
              <a:rPr lang="en-US" altLang="zh-CN" sz="2400" b="1" dirty="0">
                <a:solidFill>
                  <a:srgbClr val="000000"/>
                </a:solidFill>
                <a:latin typeface="NimbusRomNo9L-Regu"/>
                <a:ea typeface="微软雅黑" panose="020B0503020204020204" pitchFamily="34" charset="-122"/>
              </a:rPr>
              <a:t> not wait for other nodes </a:t>
            </a:r>
            <a:r>
              <a:rPr lang="en-US" altLang="zh-CN" sz="2400" dirty="0">
                <a:solidFill>
                  <a:srgbClr val="000000"/>
                </a:solidFill>
                <a:latin typeface="NimbusRomNo9L-Regu"/>
                <a:ea typeface="微软雅黑" panose="020B0503020204020204" pitchFamily="34" charset="-122"/>
              </a:rPr>
              <a:t>to persist the logs.</a:t>
            </a:r>
            <a:endParaRPr lang="zh-CN" altLang="en-US" sz="2400" dirty="0">
              <a:solidFill>
                <a:srgbClr val="000000"/>
              </a:solidFill>
              <a:latin typeface="NimbusRomNo9L-Regu"/>
              <a:ea typeface="微软雅黑" panose="020B0503020204020204" pitchFamily="34" charset="-122"/>
            </a:endParaRPr>
          </a:p>
        </p:txBody>
      </p:sp>
      <p:pic>
        <p:nvPicPr>
          <p:cNvPr id="3" name="图片 2">
            <a:extLst>
              <a:ext uri="{FF2B5EF4-FFF2-40B4-BE49-F238E27FC236}">
                <a16:creationId xmlns:a16="http://schemas.microsoft.com/office/drawing/2014/main" id="{36CB0AD3-3B65-2E07-07BA-2F09250A83D8}"/>
              </a:ext>
            </a:extLst>
          </p:cNvPr>
          <p:cNvPicPr>
            <a:picLocks noChangeAspect="1"/>
          </p:cNvPicPr>
          <p:nvPr/>
        </p:nvPicPr>
        <p:blipFill>
          <a:blip r:embed="rId4"/>
          <a:stretch>
            <a:fillRect/>
          </a:stretch>
        </p:blipFill>
        <p:spPr>
          <a:xfrm>
            <a:off x="1932859" y="3220082"/>
            <a:ext cx="8029885" cy="3082713"/>
          </a:xfrm>
          <a:prstGeom prst="rect">
            <a:avLst/>
          </a:prstGeom>
        </p:spPr>
      </p:pic>
    </p:spTree>
    <p:extLst>
      <p:ext uri="{BB962C8B-B14F-4D97-AF65-F5344CB8AC3E}">
        <p14:creationId xmlns:p14="http://schemas.microsoft.com/office/powerpoint/2010/main" val="9776044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0249" y="144455"/>
            <a:ext cx="1158852" cy="1158852"/>
          </a:xfrm>
          <a:prstGeom prst="rect">
            <a:avLst/>
          </a:prstGeom>
        </p:spPr>
      </p:pic>
      <p:sp>
        <p:nvSpPr>
          <p:cNvPr id="18" name="文本框 17">
            <a:extLst>
              <a:ext uri="{FF2B5EF4-FFF2-40B4-BE49-F238E27FC236}">
                <a16:creationId xmlns:a16="http://schemas.microsoft.com/office/drawing/2014/main" id="{F61A4C3E-F64F-4279-B6C2-DF5AF9AB54ED}"/>
              </a:ext>
            </a:extLst>
          </p:cNvPr>
          <p:cNvSpPr txBox="1"/>
          <p:nvPr/>
        </p:nvSpPr>
        <p:spPr>
          <a:xfrm>
            <a:off x="633952" y="408208"/>
            <a:ext cx="2760592" cy="584775"/>
          </a:xfrm>
          <a:prstGeom prst="rect">
            <a:avLst/>
          </a:prstGeom>
          <a:solidFill>
            <a:schemeClr val="accent2"/>
          </a:solidFill>
        </p:spPr>
        <p:txBody>
          <a:bodyPr wrap="square">
            <a:spAutoFit/>
          </a:bodyPr>
          <a:lstStyle/>
          <a:p>
            <a:r>
              <a:rPr lang="en-US" altLang="zh-CN" sz="3200" dirty="0">
                <a:solidFill>
                  <a:schemeClr val="bg1"/>
                </a:solidFill>
              </a:rPr>
              <a:t>E</a:t>
            </a:r>
            <a:r>
              <a:rPr lang="en-US" altLang="zh-CN" sz="2400" dirty="0">
                <a:solidFill>
                  <a:schemeClr val="bg1"/>
                </a:solidFill>
              </a:rPr>
              <a:t>VALUATION</a:t>
            </a:r>
            <a:endParaRPr lang="zh-CN" altLang="en-US" sz="2000" dirty="0">
              <a:solidFill>
                <a:schemeClr val="bg1"/>
              </a:solidFill>
            </a:endParaRPr>
          </a:p>
        </p:txBody>
      </p:sp>
      <p:sp>
        <p:nvSpPr>
          <p:cNvPr id="5" name="文本框 4">
            <a:extLst>
              <a:ext uri="{FF2B5EF4-FFF2-40B4-BE49-F238E27FC236}">
                <a16:creationId xmlns:a16="http://schemas.microsoft.com/office/drawing/2014/main" id="{0F0723B3-F2F8-45A2-870D-1004501728BF}"/>
              </a:ext>
            </a:extLst>
          </p:cNvPr>
          <p:cNvSpPr txBox="1"/>
          <p:nvPr/>
        </p:nvSpPr>
        <p:spPr>
          <a:xfrm>
            <a:off x="720364" y="1264631"/>
            <a:ext cx="4732418" cy="461665"/>
          </a:xfrm>
          <a:prstGeom prst="rect">
            <a:avLst/>
          </a:prstGeom>
          <a:solidFill>
            <a:schemeClr val="tx2">
              <a:lumMod val="60000"/>
              <a:lumOff val="40000"/>
            </a:schemeClr>
          </a:solidFill>
        </p:spPr>
        <p:txBody>
          <a:bodyPr wrap="square">
            <a:spAutoFit/>
          </a:bodyPr>
          <a:lstStyle/>
          <a:p>
            <a:r>
              <a:rPr lang="en-US" altLang="zh-CN" sz="2400" dirty="0">
                <a:solidFill>
                  <a:schemeClr val="bg1"/>
                </a:solidFill>
                <a:latin typeface="NimbusRomNo9L-Regu"/>
              </a:rPr>
              <a:t>Integration with Replication Protocol</a:t>
            </a:r>
            <a:endParaRPr lang="zh-CN" altLang="en-US" dirty="0">
              <a:solidFill>
                <a:schemeClr val="bg1"/>
              </a:solidFill>
            </a:endParaRPr>
          </a:p>
        </p:txBody>
      </p:sp>
      <p:pic>
        <p:nvPicPr>
          <p:cNvPr id="6" name="图片 5">
            <a:extLst>
              <a:ext uri="{FF2B5EF4-FFF2-40B4-BE49-F238E27FC236}">
                <a16:creationId xmlns:a16="http://schemas.microsoft.com/office/drawing/2014/main" id="{82CF42C6-3F3A-9063-2B14-02F6979C0C6E}"/>
              </a:ext>
            </a:extLst>
          </p:cNvPr>
          <p:cNvPicPr>
            <a:picLocks noChangeAspect="1"/>
          </p:cNvPicPr>
          <p:nvPr/>
        </p:nvPicPr>
        <p:blipFill>
          <a:blip r:embed="rId4"/>
          <a:stretch>
            <a:fillRect/>
          </a:stretch>
        </p:blipFill>
        <p:spPr>
          <a:xfrm>
            <a:off x="1236023" y="3002730"/>
            <a:ext cx="10102942" cy="3750154"/>
          </a:xfrm>
          <a:prstGeom prst="rect">
            <a:avLst/>
          </a:prstGeom>
        </p:spPr>
      </p:pic>
      <p:sp>
        <p:nvSpPr>
          <p:cNvPr id="8" name="文本框 7">
            <a:extLst>
              <a:ext uri="{FF2B5EF4-FFF2-40B4-BE49-F238E27FC236}">
                <a16:creationId xmlns:a16="http://schemas.microsoft.com/office/drawing/2014/main" id="{17973E82-83A2-72A3-4B39-2B3888761DBF}"/>
              </a:ext>
            </a:extLst>
          </p:cNvPr>
          <p:cNvSpPr txBox="1"/>
          <p:nvPr/>
        </p:nvSpPr>
        <p:spPr>
          <a:xfrm>
            <a:off x="848843" y="1836579"/>
            <a:ext cx="10218085" cy="830997"/>
          </a:xfrm>
          <a:prstGeom prst="rect">
            <a:avLst/>
          </a:prstGeom>
          <a:noFill/>
        </p:spPr>
        <p:txBody>
          <a:bodyPr wrap="square">
            <a:spAutoFit/>
          </a:bodyPr>
          <a:lstStyle/>
          <a:p>
            <a:r>
              <a:rPr lang="en-US" altLang="zh-CN" sz="2400" dirty="0"/>
              <a:t>For 2PC and </a:t>
            </a:r>
            <a:r>
              <a:rPr lang="en-US" altLang="zh-CN" sz="2400" dirty="0" err="1"/>
              <a:t>Cornus</a:t>
            </a:r>
            <a:r>
              <a:rPr lang="en-US" altLang="zh-CN" sz="2400" dirty="0"/>
              <a:t>, we assume each process runs an instance of Multi-</a:t>
            </a:r>
            <a:r>
              <a:rPr lang="en-US" altLang="zh-CN" sz="2400" dirty="0" err="1"/>
              <a:t>Paxos</a:t>
            </a:r>
            <a:r>
              <a:rPr lang="en-US" altLang="zh-CN" sz="2400" dirty="0"/>
              <a:t> in the underlying storage.</a:t>
            </a:r>
          </a:p>
        </p:txBody>
      </p:sp>
    </p:spTree>
    <p:extLst>
      <p:ext uri="{BB962C8B-B14F-4D97-AF65-F5344CB8AC3E}">
        <p14:creationId xmlns:p14="http://schemas.microsoft.com/office/powerpoint/2010/main" val="1538190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0249" y="144455"/>
            <a:ext cx="1158852" cy="1158852"/>
          </a:xfrm>
          <a:prstGeom prst="rect">
            <a:avLst/>
          </a:prstGeom>
        </p:spPr>
      </p:pic>
      <p:sp>
        <p:nvSpPr>
          <p:cNvPr id="18" name="文本框 17">
            <a:extLst>
              <a:ext uri="{FF2B5EF4-FFF2-40B4-BE49-F238E27FC236}">
                <a16:creationId xmlns:a16="http://schemas.microsoft.com/office/drawing/2014/main" id="{F61A4C3E-F64F-4279-B6C2-DF5AF9AB54ED}"/>
              </a:ext>
            </a:extLst>
          </p:cNvPr>
          <p:cNvSpPr txBox="1"/>
          <p:nvPr/>
        </p:nvSpPr>
        <p:spPr>
          <a:xfrm>
            <a:off x="633952" y="408208"/>
            <a:ext cx="2241223" cy="584775"/>
          </a:xfrm>
          <a:prstGeom prst="rect">
            <a:avLst/>
          </a:prstGeom>
          <a:solidFill>
            <a:schemeClr val="accent2"/>
          </a:solidFill>
        </p:spPr>
        <p:txBody>
          <a:bodyPr wrap="square">
            <a:spAutoFit/>
          </a:bodyPr>
          <a:lstStyle/>
          <a:p>
            <a:r>
              <a:rPr lang="en-US" altLang="zh-CN" sz="3200" b="0" i="0" u="none" strike="noStrike" baseline="0" dirty="0">
                <a:solidFill>
                  <a:schemeClr val="bg1"/>
                </a:solidFill>
                <a:latin typeface="NimbusRomNo9L-Regu"/>
              </a:rPr>
              <a:t>I</a:t>
            </a:r>
            <a:r>
              <a:rPr lang="en-US" altLang="zh-CN" sz="2400" b="0" i="0" u="none" strike="noStrike" baseline="0" dirty="0">
                <a:solidFill>
                  <a:schemeClr val="bg1"/>
                </a:solidFill>
                <a:latin typeface="NimbusRomNo9L-Regu"/>
              </a:rPr>
              <a:t>NTRODUCTION</a:t>
            </a:r>
            <a:endParaRPr lang="zh-CN" altLang="en-US" sz="2400" dirty="0">
              <a:solidFill>
                <a:schemeClr val="bg1"/>
              </a:solidFill>
            </a:endParaRPr>
          </a:p>
        </p:txBody>
      </p:sp>
      <p:sp>
        <p:nvSpPr>
          <p:cNvPr id="16" name="文本框 15">
            <a:extLst>
              <a:ext uri="{FF2B5EF4-FFF2-40B4-BE49-F238E27FC236}">
                <a16:creationId xmlns:a16="http://schemas.microsoft.com/office/drawing/2014/main" id="{058EA1B4-4CD3-408F-A402-25633F61D059}"/>
              </a:ext>
            </a:extLst>
          </p:cNvPr>
          <p:cNvSpPr txBox="1"/>
          <p:nvPr/>
        </p:nvSpPr>
        <p:spPr>
          <a:xfrm>
            <a:off x="753203" y="1613584"/>
            <a:ext cx="10877280" cy="1569660"/>
          </a:xfrm>
          <a:prstGeom prst="rect">
            <a:avLst/>
          </a:prstGeom>
          <a:noFill/>
        </p:spPr>
        <p:txBody>
          <a:bodyPr wrap="square">
            <a:spAutoFit/>
          </a:bodyPr>
          <a:lstStyle/>
          <a:p>
            <a:pPr marL="342900" indent="-342900">
              <a:buFont typeface="Arial" panose="020B0604020202020204" pitchFamily="34" charset="0"/>
              <a:buChar char="•"/>
            </a:pPr>
            <a:r>
              <a:rPr kumimoji="0" lang="en-US" altLang="zh-CN" sz="2400" b="1" i="0" u="none" strike="noStrike" cap="none" normalizeH="0" baseline="0" dirty="0">
                <a:ln>
                  <a:noFill/>
                </a:ln>
                <a:solidFill>
                  <a:schemeClr val="tx1"/>
                </a:solidFill>
                <a:effectLst/>
                <a:latin typeface="Arial" panose="020B0604020202020204" pitchFamily="34" charset="0"/>
              </a:rPr>
              <a:t>L</a:t>
            </a:r>
            <a:r>
              <a:rPr kumimoji="0" lang="zh-CN" altLang="zh-CN" sz="2400" b="1" i="0" u="none" strike="noStrike" cap="none" normalizeH="0" baseline="0" dirty="0">
                <a:ln>
                  <a:noFill/>
                </a:ln>
                <a:solidFill>
                  <a:schemeClr val="tx1"/>
                </a:solidFill>
                <a:effectLst/>
                <a:latin typeface="Arial" panose="020B0604020202020204" pitchFamily="34" charset="0"/>
              </a:rPr>
              <a:t>ong latency</a:t>
            </a:r>
            <a:r>
              <a:rPr kumimoji="0" lang="zh-CN" altLang="zh-CN" sz="2400" b="0" i="0" u="none" strike="noStrike" cap="none" normalizeH="0" baseline="0" dirty="0">
                <a:ln>
                  <a:noFill/>
                </a:ln>
                <a:solidFill>
                  <a:schemeClr val="tx1"/>
                </a:solidFill>
                <a:effectLst/>
                <a:latin typeface="Arial" panose="020B0604020202020204" pitchFamily="34" charset="0"/>
              </a:rPr>
              <a:t>: </a:t>
            </a:r>
            <a:r>
              <a:rPr lang="en-US" altLang="zh-CN" sz="2400" dirty="0"/>
              <a:t>2PC requires two round-trip network messages and associated logging operations.</a:t>
            </a:r>
          </a:p>
          <a:p>
            <a:pPr marL="342900" indent="-342900">
              <a:buFont typeface="Arial" panose="020B0604020202020204" pitchFamily="34" charset="0"/>
              <a:buChar char="•"/>
            </a:pPr>
            <a:r>
              <a:rPr lang="en-US" altLang="zh-CN" sz="2400" b="1" dirty="0"/>
              <a:t>Blocking</a:t>
            </a:r>
            <a:r>
              <a:rPr lang="en-US" altLang="zh-CN" sz="2400" dirty="0"/>
              <a:t>: Blocking occurs if a coordinator crashes before notifying participants of the final decision.</a:t>
            </a:r>
          </a:p>
        </p:txBody>
      </p:sp>
      <p:sp>
        <p:nvSpPr>
          <p:cNvPr id="2" name="AutoShape 2" descr="Untitled">
            <a:extLst>
              <a:ext uri="{FF2B5EF4-FFF2-40B4-BE49-F238E27FC236}">
                <a16:creationId xmlns:a16="http://schemas.microsoft.com/office/drawing/2014/main" id="{6CADF46F-5515-EBAC-3B13-ED139AB81A7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 name="图片 5">
            <a:extLst>
              <a:ext uri="{FF2B5EF4-FFF2-40B4-BE49-F238E27FC236}">
                <a16:creationId xmlns:a16="http://schemas.microsoft.com/office/drawing/2014/main" id="{D7B162A8-3446-F0CB-D7F5-773386FBD895}"/>
              </a:ext>
            </a:extLst>
          </p:cNvPr>
          <p:cNvPicPr>
            <a:picLocks noChangeAspect="1"/>
          </p:cNvPicPr>
          <p:nvPr/>
        </p:nvPicPr>
        <p:blipFill rotWithShape="1">
          <a:blip r:embed="rId4"/>
          <a:srcRect l="1342" r="1250"/>
          <a:stretch/>
        </p:blipFill>
        <p:spPr>
          <a:xfrm>
            <a:off x="87406" y="3120664"/>
            <a:ext cx="11875994" cy="3271598"/>
          </a:xfrm>
          <a:prstGeom prst="rect">
            <a:avLst/>
          </a:prstGeom>
        </p:spPr>
      </p:pic>
      <p:sp>
        <p:nvSpPr>
          <p:cNvPr id="7" name="文本框 6">
            <a:extLst>
              <a:ext uri="{FF2B5EF4-FFF2-40B4-BE49-F238E27FC236}">
                <a16:creationId xmlns:a16="http://schemas.microsoft.com/office/drawing/2014/main" id="{2A48B80F-84E1-3F20-9EB4-A55C82AFBC24}"/>
              </a:ext>
            </a:extLst>
          </p:cNvPr>
          <p:cNvSpPr txBox="1"/>
          <p:nvPr/>
        </p:nvSpPr>
        <p:spPr>
          <a:xfrm>
            <a:off x="633952" y="1169969"/>
            <a:ext cx="1396554" cy="461665"/>
          </a:xfrm>
          <a:prstGeom prst="rect">
            <a:avLst/>
          </a:prstGeom>
          <a:solidFill>
            <a:schemeClr val="tx2">
              <a:lumMod val="60000"/>
              <a:lumOff val="40000"/>
            </a:schemeClr>
          </a:solidFill>
        </p:spPr>
        <p:txBody>
          <a:bodyPr wrap="square">
            <a:spAutoFit/>
          </a:bodyPr>
          <a:lstStyle/>
          <a:p>
            <a:r>
              <a:rPr lang="en-US" altLang="zh-CN" sz="2400" dirty="0">
                <a:solidFill>
                  <a:schemeClr val="bg1"/>
                </a:solidFill>
                <a:latin typeface="NimbusRomNo9L-Regu"/>
              </a:rPr>
              <a:t>Problem</a:t>
            </a:r>
            <a:endParaRPr lang="zh-CN" altLang="en-US" dirty="0">
              <a:solidFill>
                <a:schemeClr val="bg1"/>
              </a:solidFill>
            </a:endParaRPr>
          </a:p>
        </p:txBody>
      </p:sp>
    </p:spTree>
    <p:extLst>
      <p:ext uri="{BB962C8B-B14F-4D97-AF65-F5344CB8AC3E}">
        <p14:creationId xmlns:p14="http://schemas.microsoft.com/office/powerpoint/2010/main" val="4040871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0249" y="144455"/>
            <a:ext cx="1158852" cy="1158852"/>
          </a:xfrm>
          <a:prstGeom prst="rect">
            <a:avLst/>
          </a:prstGeom>
        </p:spPr>
      </p:pic>
      <p:sp>
        <p:nvSpPr>
          <p:cNvPr id="18" name="文本框 17">
            <a:extLst>
              <a:ext uri="{FF2B5EF4-FFF2-40B4-BE49-F238E27FC236}">
                <a16:creationId xmlns:a16="http://schemas.microsoft.com/office/drawing/2014/main" id="{F61A4C3E-F64F-4279-B6C2-DF5AF9AB54ED}"/>
              </a:ext>
            </a:extLst>
          </p:cNvPr>
          <p:cNvSpPr txBox="1"/>
          <p:nvPr/>
        </p:nvSpPr>
        <p:spPr>
          <a:xfrm>
            <a:off x="633952" y="408208"/>
            <a:ext cx="2241223" cy="584775"/>
          </a:xfrm>
          <a:prstGeom prst="rect">
            <a:avLst/>
          </a:prstGeom>
          <a:solidFill>
            <a:schemeClr val="accent2"/>
          </a:solidFill>
        </p:spPr>
        <p:txBody>
          <a:bodyPr wrap="square">
            <a:spAutoFit/>
          </a:bodyPr>
          <a:lstStyle/>
          <a:p>
            <a:r>
              <a:rPr lang="en-US" altLang="zh-CN" sz="3200" b="0" i="0" u="none" strike="noStrike" baseline="0" dirty="0">
                <a:solidFill>
                  <a:schemeClr val="bg1"/>
                </a:solidFill>
                <a:latin typeface="NimbusRomNo9L-Regu"/>
              </a:rPr>
              <a:t>I</a:t>
            </a:r>
            <a:r>
              <a:rPr lang="en-US" altLang="zh-CN" sz="2400" b="0" i="0" u="none" strike="noStrike" baseline="0" dirty="0">
                <a:solidFill>
                  <a:schemeClr val="bg1"/>
                </a:solidFill>
                <a:latin typeface="NimbusRomNo9L-Regu"/>
              </a:rPr>
              <a:t>NTRODUCTION</a:t>
            </a:r>
            <a:endParaRPr lang="zh-CN" altLang="en-US" sz="2400" dirty="0">
              <a:solidFill>
                <a:schemeClr val="bg1"/>
              </a:solidFill>
            </a:endParaRPr>
          </a:p>
        </p:txBody>
      </p:sp>
      <p:sp>
        <p:nvSpPr>
          <p:cNvPr id="16" name="文本框 15">
            <a:extLst>
              <a:ext uri="{FF2B5EF4-FFF2-40B4-BE49-F238E27FC236}">
                <a16:creationId xmlns:a16="http://schemas.microsoft.com/office/drawing/2014/main" id="{058EA1B4-4CD3-408F-A402-25633F61D059}"/>
              </a:ext>
            </a:extLst>
          </p:cNvPr>
          <p:cNvSpPr txBox="1"/>
          <p:nvPr/>
        </p:nvSpPr>
        <p:spPr>
          <a:xfrm>
            <a:off x="706138" y="1707713"/>
            <a:ext cx="10877280" cy="3046988"/>
          </a:xfrm>
          <a:prstGeom prst="rect">
            <a:avLst/>
          </a:prstGeom>
          <a:noFill/>
        </p:spPr>
        <p:txBody>
          <a:bodyPr wrap="square">
            <a:spAutoFit/>
          </a:bodyPr>
          <a:lstStyle/>
          <a:p>
            <a:pPr marL="342900" indent="-342900">
              <a:buFont typeface="Arial" panose="020B0604020202020204" pitchFamily="34" charset="0"/>
              <a:buChar char="•"/>
            </a:pPr>
            <a:r>
              <a:rPr kumimoji="0" lang="en-US" altLang="zh-CN" sz="2400" b="0" i="0" u="none" strike="noStrike" cap="none" normalizeH="0" baseline="0" dirty="0">
                <a:ln>
                  <a:noFill/>
                </a:ln>
                <a:solidFill>
                  <a:schemeClr val="tx1"/>
                </a:solidFill>
                <a:effectLst/>
                <a:latin typeface="Arial" panose="020B0604020202020204" pitchFamily="34" charset="0"/>
              </a:rPr>
              <a:t>Some techniques proposed optimizations target the shared-nothing architecture through:</a:t>
            </a:r>
          </a:p>
          <a:p>
            <a:pPr marL="800100" lvl="1" indent="-342900">
              <a:buFont typeface="Arial" panose="020B0604020202020204" pitchFamily="34" charset="0"/>
              <a:buChar char="•"/>
            </a:pPr>
            <a:r>
              <a:rPr lang="en-US" altLang="zh-CN" sz="2400" b="1" dirty="0"/>
              <a:t>reducing latency </a:t>
            </a:r>
            <a:r>
              <a:rPr lang="en-US" altLang="zh-CN" sz="2400" dirty="0"/>
              <a:t>by making strong assumptions about the workload and/or system;</a:t>
            </a:r>
          </a:p>
          <a:p>
            <a:pPr marL="800100" lvl="1" indent="-342900">
              <a:buFont typeface="Arial" panose="020B0604020202020204" pitchFamily="34" charset="0"/>
              <a:buChar char="•"/>
            </a:pPr>
            <a:r>
              <a:rPr lang="en-US" altLang="zh-CN" sz="2400" b="1" dirty="0"/>
              <a:t>mitigating the blocking problem </a:t>
            </a:r>
            <a:r>
              <a:rPr lang="en-US" altLang="zh-CN" sz="2400" dirty="0"/>
              <a:t>by adding an extra phase.</a:t>
            </a:r>
          </a:p>
          <a:p>
            <a:pPr marL="342900" indent="-342900">
              <a:buFont typeface="Arial" panose="020B0604020202020204" pitchFamily="34" charset="0"/>
              <a:buChar char="•"/>
            </a:pPr>
            <a:r>
              <a:rPr lang="en-US" altLang="zh-CN" sz="2400" dirty="0"/>
              <a:t>Other researches address both problems through customizing the storage, including:</a:t>
            </a:r>
          </a:p>
          <a:p>
            <a:pPr marL="800100" lvl="1" indent="-342900">
              <a:buFont typeface="Arial" panose="020B0604020202020204" pitchFamily="34" charset="0"/>
              <a:buChar char="•"/>
            </a:pPr>
            <a:r>
              <a:rPr lang="en-US" altLang="zh-CN" sz="2400" dirty="0" err="1"/>
              <a:t>Paxos</a:t>
            </a:r>
            <a:r>
              <a:rPr lang="en-US" altLang="zh-CN" sz="2400" dirty="0"/>
              <a:t> Commit, TAPIR, MDCC and parallel commit in </a:t>
            </a:r>
            <a:r>
              <a:rPr lang="en-US" altLang="zh-CN" sz="2400" dirty="0" err="1"/>
              <a:t>CockroachDB</a:t>
            </a:r>
            <a:r>
              <a:rPr lang="en-US" altLang="zh-CN" sz="2400" dirty="0"/>
              <a:t>.</a:t>
            </a:r>
          </a:p>
        </p:txBody>
      </p:sp>
      <p:sp>
        <p:nvSpPr>
          <p:cNvPr id="2" name="AutoShape 2" descr="Untitled">
            <a:extLst>
              <a:ext uri="{FF2B5EF4-FFF2-40B4-BE49-F238E27FC236}">
                <a16:creationId xmlns:a16="http://schemas.microsoft.com/office/drawing/2014/main" id="{6CADF46F-5515-EBAC-3B13-ED139AB81A7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文本框 6">
            <a:extLst>
              <a:ext uri="{FF2B5EF4-FFF2-40B4-BE49-F238E27FC236}">
                <a16:creationId xmlns:a16="http://schemas.microsoft.com/office/drawing/2014/main" id="{2A48B80F-84E1-3F20-9EB4-A55C82AFBC24}"/>
              </a:ext>
            </a:extLst>
          </p:cNvPr>
          <p:cNvSpPr txBox="1"/>
          <p:nvPr/>
        </p:nvSpPr>
        <p:spPr>
          <a:xfrm>
            <a:off x="633951" y="1169969"/>
            <a:ext cx="2241223" cy="461665"/>
          </a:xfrm>
          <a:prstGeom prst="rect">
            <a:avLst/>
          </a:prstGeom>
          <a:solidFill>
            <a:schemeClr val="tx2">
              <a:lumMod val="60000"/>
              <a:lumOff val="40000"/>
            </a:schemeClr>
          </a:solidFill>
        </p:spPr>
        <p:txBody>
          <a:bodyPr wrap="square">
            <a:spAutoFit/>
          </a:bodyPr>
          <a:lstStyle/>
          <a:p>
            <a:r>
              <a:rPr lang="en-US" altLang="zh-CN" sz="2400" dirty="0">
                <a:solidFill>
                  <a:schemeClr val="bg1"/>
                </a:solidFill>
                <a:latin typeface="NimbusRomNo9L-Regu"/>
              </a:rPr>
              <a:t>Existing Solution</a:t>
            </a:r>
            <a:endParaRPr lang="zh-CN" altLang="en-US" dirty="0">
              <a:solidFill>
                <a:schemeClr val="bg1"/>
              </a:solidFill>
            </a:endParaRPr>
          </a:p>
        </p:txBody>
      </p:sp>
    </p:spTree>
    <p:extLst>
      <p:ext uri="{BB962C8B-B14F-4D97-AF65-F5344CB8AC3E}">
        <p14:creationId xmlns:p14="http://schemas.microsoft.com/office/powerpoint/2010/main" val="3530083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0249" y="144455"/>
            <a:ext cx="1158852" cy="1158852"/>
          </a:xfrm>
          <a:prstGeom prst="rect">
            <a:avLst/>
          </a:prstGeom>
        </p:spPr>
      </p:pic>
      <p:sp>
        <p:nvSpPr>
          <p:cNvPr id="18" name="文本框 17">
            <a:extLst>
              <a:ext uri="{FF2B5EF4-FFF2-40B4-BE49-F238E27FC236}">
                <a16:creationId xmlns:a16="http://schemas.microsoft.com/office/drawing/2014/main" id="{F61A4C3E-F64F-4279-B6C2-DF5AF9AB54ED}"/>
              </a:ext>
            </a:extLst>
          </p:cNvPr>
          <p:cNvSpPr txBox="1"/>
          <p:nvPr/>
        </p:nvSpPr>
        <p:spPr>
          <a:xfrm>
            <a:off x="633952" y="408208"/>
            <a:ext cx="2241223" cy="584775"/>
          </a:xfrm>
          <a:prstGeom prst="rect">
            <a:avLst/>
          </a:prstGeom>
          <a:solidFill>
            <a:schemeClr val="accent2"/>
          </a:solidFill>
        </p:spPr>
        <p:txBody>
          <a:bodyPr wrap="square">
            <a:spAutoFit/>
          </a:bodyPr>
          <a:lstStyle/>
          <a:p>
            <a:r>
              <a:rPr lang="en-US" altLang="zh-CN" sz="3200" b="0" i="0" u="none" strike="noStrike" baseline="0" dirty="0">
                <a:solidFill>
                  <a:schemeClr val="bg1"/>
                </a:solidFill>
                <a:latin typeface="NimbusRomNo9L-Regu"/>
              </a:rPr>
              <a:t>C</a:t>
            </a:r>
            <a:r>
              <a:rPr lang="en-US" altLang="zh-CN" sz="2400" b="0" i="0" u="none" strike="noStrike" baseline="0" dirty="0">
                <a:solidFill>
                  <a:schemeClr val="bg1"/>
                </a:solidFill>
                <a:latin typeface="NimbusRomNo9L-Regu"/>
              </a:rPr>
              <a:t>ONTRIBUTION</a:t>
            </a:r>
            <a:endParaRPr lang="zh-CN" altLang="en-US" sz="2400" dirty="0">
              <a:solidFill>
                <a:schemeClr val="bg1"/>
              </a:solidFill>
            </a:endParaRPr>
          </a:p>
        </p:txBody>
      </p:sp>
      <p:sp>
        <p:nvSpPr>
          <p:cNvPr id="9" name="文本框 8">
            <a:extLst>
              <a:ext uri="{FF2B5EF4-FFF2-40B4-BE49-F238E27FC236}">
                <a16:creationId xmlns:a16="http://schemas.microsoft.com/office/drawing/2014/main" id="{15C87CAF-460B-4EED-8C64-021995A898B9}"/>
              </a:ext>
            </a:extLst>
          </p:cNvPr>
          <p:cNvSpPr txBox="1"/>
          <p:nvPr/>
        </p:nvSpPr>
        <p:spPr>
          <a:xfrm>
            <a:off x="763419" y="1182231"/>
            <a:ext cx="10307704" cy="3970318"/>
          </a:xfrm>
          <a:prstGeom prst="rect">
            <a:avLst/>
          </a:prstGeom>
          <a:noFill/>
        </p:spPr>
        <p:txBody>
          <a:bodyPr wrap="square">
            <a:spAutoFit/>
          </a:bodyPr>
          <a:lstStyle/>
          <a:p>
            <a:pPr marL="342900" indent="-342900">
              <a:buFont typeface="Arial" panose="020B0604020202020204" pitchFamily="34" charset="0"/>
              <a:buChar char="•"/>
            </a:pPr>
            <a:r>
              <a:rPr lang="en-US" altLang="zh-CN" sz="2800" dirty="0">
                <a:latin typeface="NimbusRomNo9L-Regu"/>
              </a:rPr>
              <a:t>revisit the design of 2PC in the context of the novel storage-disaggregation architecture.</a:t>
            </a:r>
          </a:p>
          <a:p>
            <a:pPr marL="342900" indent="-342900">
              <a:buFont typeface="Arial" panose="020B0604020202020204" pitchFamily="34" charset="0"/>
              <a:buChar char="•"/>
            </a:pPr>
            <a:endParaRPr lang="en-US" altLang="zh-CN" sz="2800" dirty="0">
              <a:latin typeface="NimbusRomNo9L-Regu"/>
            </a:endParaRPr>
          </a:p>
          <a:p>
            <a:pPr marL="342900" indent="-342900">
              <a:buFont typeface="Arial" panose="020B0604020202020204" pitchFamily="34" charset="0"/>
              <a:buChar char="•"/>
            </a:pPr>
            <a:r>
              <a:rPr lang="en-US" altLang="zh-CN" sz="2800" dirty="0">
                <a:latin typeface="NimbusRomNo9L-Regu"/>
              </a:rPr>
              <a:t>develop </a:t>
            </a:r>
            <a:r>
              <a:rPr lang="en-US" altLang="zh-CN" sz="2800" dirty="0" err="1">
                <a:latin typeface="NimbusRomNo9L-Regu"/>
              </a:rPr>
              <a:t>Cornus</a:t>
            </a:r>
            <a:r>
              <a:rPr lang="en-US" altLang="zh-CN" sz="2800" dirty="0">
                <a:latin typeface="NimbusRomNo9L-Regu"/>
              </a:rPr>
              <a:t>, </a:t>
            </a:r>
            <a:r>
              <a:rPr lang="en-US" altLang="zh-CN" sz="2800" b="1" dirty="0">
                <a:latin typeface="NimbusRomNo9L-Regu"/>
              </a:rPr>
              <a:t>an optimized 2PC protocol for the storage-disaggregation architecture</a:t>
            </a:r>
            <a:r>
              <a:rPr lang="en-US" altLang="zh-CN" sz="2800" dirty="0">
                <a:latin typeface="NimbusRomNo9L-Regu"/>
              </a:rPr>
              <a:t>, which reduces transaction latency during normal processing and alleviates the blocking problem.</a:t>
            </a:r>
          </a:p>
          <a:p>
            <a:pPr marL="342900" indent="-342900">
              <a:buFont typeface="Arial" panose="020B0604020202020204" pitchFamily="34" charset="0"/>
              <a:buChar char="•"/>
            </a:pPr>
            <a:endParaRPr lang="en-US" altLang="zh-CN" sz="2800" b="1" dirty="0">
              <a:latin typeface="NimbusRomNo9L-Regu"/>
            </a:endParaRPr>
          </a:p>
          <a:p>
            <a:pPr marL="342900" indent="-342900">
              <a:buFont typeface="Arial" panose="020B0604020202020204" pitchFamily="34" charset="0"/>
              <a:buChar char="•"/>
            </a:pPr>
            <a:r>
              <a:rPr lang="en-US" altLang="zh-CN" sz="2800" dirty="0">
                <a:latin typeface="NimbusRomNo9L-Regu"/>
              </a:rPr>
              <a:t>deploy </a:t>
            </a:r>
            <a:r>
              <a:rPr lang="en-US" altLang="zh-CN" sz="2800" dirty="0" err="1">
                <a:latin typeface="NimbusRomNo9L-Regu"/>
              </a:rPr>
              <a:t>Cornus</a:t>
            </a:r>
            <a:r>
              <a:rPr lang="en-US" altLang="zh-CN" sz="2800" dirty="0">
                <a:latin typeface="NimbusRomNo9L-Regu"/>
              </a:rPr>
              <a:t> on practical storage services, Redis and Azure Blob, and show up to a 1.9× speedup in latency.</a:t>
            </a:r>
          </a:p>
        </p:txBody>
      </p:sp>
    </p:spTree>
    <p:extLst>
      <p:ext uri="{BB962C8B-B14F-4D97-AF65-F5344CB8AC3E}">
        <p14:creationId xmlns:p14="http://schemas.microsoft.com/office/powerpoint/2010/main" val="2712284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0249" y="144455"/>
            <a:ext cx="1158852" cy="1158852"/>
          </a:xfrm>
          <a:prstGeom prst="rect">
            <a:avLst/>
          </a:prstGeom>
        </p:spPr>
      </p:pic>
      <p:sp>
        <p:nvSpPr>
          <p:cNvPr id="18" name="文本框 17">
            <a:extLst>
              <a:ext uri="{FF2B5EF4-FFF2-40B4-BE49-F238E27FC236}">
                <a16:creationId xmlns:a16="http://schemas.microsoft.com/office/drawing/2014/main" id="{F61A4C3E-F64F-4279-B6C2-DF5AF9AB54ED}"/>
              </a:ext>
            </a:extLst>
          </p:cNvPr>
          <p:cNvSpPr txBox="1"/>
          <p:nvPr/>
        </p:nvSpPr>
        <p:spPr>
          <a:xfrm>
            <a:off x="633953" y="408208"/>
            <a:ext cx="1450342" cy="584775"/>
          </a:xfrm>
          <a:prstGeom prst="rect">
            <a:avLst/>
          </a:prstGeom>
          <a:solidFill>
            <a:schemeClr val="accent2"/>
          </a:solidFill>
        </p:spPr>
        <p:txBody>
          <a:bodyPr wrap="square">
            <a:spAutoFit/>
          </a:bodyPr>
          <a:lstStyle/>
          <a:p>
            <a:r>
              <a:rPr lang="en-US" altLang="zh-CN" sz="3200" b="0" i="0" u="none" strike="noStrike" baseline="0" dirty="0">
                <a:solidFill>
                  <a:schemeClr val="bg1"/>
                </a:solidFill>
                <a:latin typeface="NimbusRomNo9L-Regu"/>
              </a:rPr>
              <a:t>D</a:t>
            </a:r>
            <a:r>
              <a:rPr lang="en-US" altLang="zh-CN" sz="2800" b="0" i="0" u="none" strike="noStrike" baseline="0" dirty="0">
                <a:solidFill>
                  <a:schemeClr val="bg1"/>
                </a:solidFill>
                <a:latin typeface="NimbusRomNo9L-Regu"/>
              </a:rPr>
              <a:t>ESIGN</a:t>
            </a:r>
            <a:endParaRPr lang="zh-CN" altLang="en-US" sz="2000" dirty="0">
              <a:solidFill>
                <a:schemeClr val="bg1"/>
              </a:solidFill>
            </a:endParaRPr>
          </a:p>
        </p:txBody>
      </p:sp>
      <p:sp>
        <p:nvSpPr>
          <p:cNvPr id="5" name="文本框 4">
            <a:extLst>
              <a:ext uri="{FF2B5EF4-FFF2-40B4-BE49-F238E27FC236}">
                <a16:creationId xmlns:a16="http://schemas.microsoft.com/office/drawing/2014/main" id="{B3ABE910-1689-563D-DF24-906E7A02433D}"/>
              </a:ext>
            </a:extLst>
          </p:cNvPr>
          <p:cNvSpPr txBox="1"/>
          <p:nvPr/>
        </p:nvSpPr>
        <p:spPr>
          <a:xfrm>
            <a:off x="633953" y="1169969"/>
            <a:ext cx="1158852" cy="461665"/>
          </a:xfrm>
          <a:prstGeom prst="rect">
            <a:avLst/>
          </a:prstGeom>
          <a:solidFill>
            <a:schemeClr val="tx2">
              <a:lumMod val="60000"/>
              <a:lumOff val="40000"/>
            </a:schemeClr>
          </a:solidFill>
        </p:spPr>
        <p:txBody>
          <a:bodyPr wrap="square">
            <a:spAutoFit/>
          </a:bodyPr>
          <a:lstStyle/>
          <a:p>
            <a:r>
              <a:rPr lang="en-US" altLang="zh-CN" sz="2400" dirty="0">
                <a:solidFill>
                  <a:schemeClr val="bg1"/>
                </a:solidFill>
                <a:latin typeface="NimbusRomNo9L-Regu"/>
              </a:rPr>
              <a:t>Feature</a:t>
            </a:r>
            <a:endParaRPr lang="zh-CN" altLang="en-US" dirty="0">
              <a:solidFill>
                <a:schemeClr val="bg1"/>
              </a:solidFill>
            </a:endParaRPr>
          </a:p>
        </p:txBody>
      </p:sp>
      <p:sp>
        <p:nvSpPr>
          <p:cNvPr id="2" name="文本框 1">
            <a:extLst>
              <a:ext uri="{FF2B5EF4-FFF2-40B4-BE49-F238E27FC236}">
                <a16:creationId xmlns:a16="http://schemas.microsoft.com/office/drawing/2014/main" id="{EB596BEA-90AF-E1BC-2B27-D97D57342E9A}"/>
              </a:ext>
            </a:extLst>
          </p:cNvPr>
          <p:cNvSpPr txBox="1"/>
          <p:nvPr/>
        </p:nvSpPr>
        <p:spPr>
          <a:xfrm>
            <a:off x="817207" y="1801971"/>
            <a:ext cx="10307704" cy="3539430"/>
          </a:xfrm>
          <a:prstGeom prst="rect">
            <a:avLst/>
          </a:prstGeom>
          <a:noFill/>
        </p:spPr>
        <p:txBody>
          <a:bodyPr wrap="square">
            <a:spAutoFit/>
          </a:bodyPr>
          <a:lstStyle/>
          <a:p>
            <a:r>
              <a:rPr lang="en-US" altLang="zh-CN" sz="2800" dirty="0">
                <a:latin typeface="NimbusRomNo9L-Regu"/>
              </a:rPr>
              <a:t>Disaggregated storage enables the optimizations in </a:t>
            </a:r>
            <a:r>
              <a:rPr lang="en-US" altLang="zh-CN" sz="2800" dirty="0" err="1">
                <a:latin typeface="NimbusRomNo9L-Regu"/>
              </a:rPr>
              <a:t>Cornus</a:t>
            </a:r>
            <a:r>
              <a:rPr lang="en-US" altLang="zh-CN" sz="2800" dirty="0">
                <a:latin typeface="NimbusRomNo9L-Regu"/>
              </a:rPr>
              <a:t> as it has the following features:</a:t>
            </a:r>
          </a:p>
          <a:p>
            <a:pPr marL="514350" indent="-514350">
              <a:buFont typeface="+mj-lt"/>
              <a:buAutoNum type="arabicPeriod"/>
            </a:pPr>
            <a:r>
              <a:rPr lang="en-US" altLang="zh-CN" sz="2800" dirty="0">
                <a:latin typeface="NimbusRomNo9L-Regu"/>
              </a:rPr>
              <a:t>A disaggregated storage service has built-in data replication to support </a:t>
            </a:r>
            <a:r>
              <a:rPr lang="en-US" altLang="zh-CN" sz="2800" b="1" dirty="0">
                <a:latin typeface="NimbusRomNo9L-Regu"/>
              </a:rPr>
              <a:t>high availability</a:t>
            </a:r>
            <a:r>
              <a:rPr lang="en-US" altLang="zh-CN" sz="2800" dirty="0">
                <a:latin typeface="NimbusRomNo9L-Regu"/>
              </a:rPr>
              <a:t>.</a:t>
            </a:r>
          </a:p>
          <a:p>
            <a:pPr marL="514350" indent="-514350">
              <a:buFont typeface="+mj-lt"/>
              <a:buAutoNum type="arabicPeriod"/>
            </a:pPr>
            <a:r>
              <a:rPr lang="en-US" altLang="zh-CN" sz="2800" dirty="0">
                <a:latin typeface="NimbusRomNo9L-Regu"/>
              </a:rPr>
              <a:t>A disaggregated storage service can be </a:t>
            </a:r>
            <a:r>
              <a:rPr lang="en-US" altLang="zh-CN" sz="2800" b="1" dirty="0">
                <a:latin typeface="NimbusRomNo9L-Regu"/>
              </a:rPr>
              <a:t>accessed</a:t>
            </a:r>
            <a:r>
              <a:rPr lang="en-US" altLang="zh-CN" sz="2800" dirty="0">
                <a:latin typeface="NimbusRomNo9L-Regu"/>
              </a:rPr>
              <a:t> </a:t>
            </a:r>
            <a:r>
              <a:rPr lang="en-US" altLang="zh-CN" sz="2800" b="1" dirty="0">
                <a:latin typeface="NimbusRomNo9L-Regu"/>
              </a:rPr>
              <a:t>by</a:t>
            </a:r>
            <a:r>
              <a:rPr lang="en-US" altLang="zh-CN" sz="2800" dirty="0">
                <a:latin typeface="NimbusRomNo9L-Regu"/>
              </a:rPr>
              <a:t> </a:t>
            </a:r>
            <a:r>
              <a:rPr lang="en-US" altLang="zh-CN" sz="2800" b="1" dirty="0">
                <a:latin typeface="NimbusRomNo9L-Regu"/>
              </a:rPr>
              <a:t>all</a:t>
            </a:r>
            <a:r>
              <a:rPr lang="en-US" altLang="zh-CN" sz="2800" dirty="0">
                <a:latin typeface="NimbusRomNo9L-Regu"/>
              </a:rPr>
              <a:t> the participants.</a:t>
            </a:r>
          </a:p>
          <a:p>
            <a:pPr marL="514350" indent="-514350">
              <a:buFont typeface="+mj-lt"/>
              <a:buAutoNum type="arabicPeriod"/>
            </a:pPr>
            <a:r>
              <a:rPr lang="en-US" altLang="zh-CN" sz="2800" dirty="0">
                <a:latin typeface="NimbusRomNo9L-Regu"/>
              </a:rPr>
              <a:t>A disaggregated storage service can support </a:t>
            </a:r>
            <a:r>
              <a:rPr lang="en-US" altLang="zh-CN" sz="2800" b="1" dirty="0">
                <a:latin typeface="NimbusRomNo9L-Regu"/>
              </a:rPr>
              <a:t>limited computation tasks </a:t>
            </a:r>
            <a:r>
              <a:rPr lang="en-US" altLang="zh-CN" sz="2800" dirty="0">
                <a:latin typeface="NimbusRomNo9L-Regu"/>
              </a:rPr>
              <a:t>beyond basic reads and writes.</a:t>
            </a:r>
          </a:p>
        </p:txBody>
      </p:sp>
    </p:spTree>
    <p:extLst>
      <p:ext uri="{BB962C8B-B14F-4D97-AF65-F5344CB8AC3E}">
        <p14:creationId xmlns:p14="http://schemas.microsoft.com/office/powerpoint/2010/main" val="531414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0249" y="144455"/>
            <a:ext cx="1158852" cy="1158852"/>
          </a:xfrm>
          <a:prstGeom prst="rect">
            <a:avLst/>
          </a:prstGeom>
        </p:spPr>
      </p:pic>
      <p:sp>
        <p:nvSpPr>
          <p:cNvPr id="5" name="文本框 4">
            <a:extLst>
              <a:ext uri="{FF2B5EF4-FFF2-40B4-BE49-F238E27FC236}">
                <a16:creationId xmlns:a16="http://schemas.microsoft.com/office/drawing/2014/main" id="{B3ABE910-1689-563D-DF24-906E7A02433D}"/>
              </a:ext>
            </a:extLst>
          </p:cNvPr>
          <p:cNvSpPr txBox="1"/>
          <p:nvPr/>
        </p:nvSpPr>
        <p:spPr>
          <a:xfrm>
            <a:off x="633953" y="1169969"/>
            <a:ext cx="2597620" cy="461665"/>
          </a:xfrm>
          <a:prstGeom prst="rect">
            <a:avLst/>
          </a:prstGeom>
          <a:solidFill>
            <a:schemeClr val="tx2">
              <a:lumMod val="60000"/>
              <a:lumOff val="40000"/>
            </a:schemeClr>
          </a:solidFill>
        </p:spPr>
        <p:txBody>
          <a:bodyPr wrap="square">
            <a:spAutoFit/>
          </a:bodyPr>
          <a:lstStyle/>
          <a:p>
            <a:r>
              <a:rPr lang="en-US" altLang="zh-CN" sz="2400" dirty="0">
                <a:solidFill>
                  <a:schemeClr val="bg1"/>
                </a:solidFill>
                <a:latin typeface="NimbusRomNo9L-Regu"/>
              </a:rPr>
              <a:t>Latency reduction</a:t>
            </a:r>
            <a:endParaRPr lang="zh-CN" altLang="en-US" dirty="0">
              <a:solidFill>
                <a:schemeClr val="bg1"/>
              </a:solidFill>
            </a:endParaRPr>
          </a:p>
        </p:txBody>
      </p:sp>
      <p:pic>
        <p:nvPicPr>
          <p:cNvPr id="7" name="图片 6">
            <a:extLst>
              <a:ext uri="{FF2B5EF4-FFF2-40B4-BE49-F238E27FC236}">
                <a16:creationId xmlns:a16="http://schemas.microsoft.com/office/drawing/2014/main" id="{6427866D-B6B7-7ACA-F7F2-7669270DFA1B}"/>
              </a:ext>
            </a:extLst>
          </p:cNvPr>
          <p:cNvPicPr>
            <a:picLocks noChangeAspect="1"/>
          </p:cNvPicPr>
          <p:nvPr/>
        </p:nvPicPr>
        <p:blipFill>
          <a:blip r:embed="rId4"/>
          <a:stretch>
            <a:fillRect/>
          </a:stretch>
        </p:blipFill>
        <p:spPr>
          <a:xfrm>
            <a:off x="633952" y="3775744"/>
            <a:ext cx="5112013" cy="2991004"/>
          </a:xfrm>
          <a:prstGeom prst="rect">
            <a:avLst/>
          </a:prstGeom>
        </p:spPr>
      </p:pic>
      <p:pic>
        <p:nvPicPr>
          <p:cNvPr id="9" name="图片 8">
            <a:extLst>
              <a:ext uri="{FF2B5EF4-FFF2-40B4-BE49-F238E27FC236}">
                <a16:creationId xmlns:a16="http://schemas.microsoft.com/office/drawing/2014/main" id="{8ADE872D-F121-1127-6A8D-6E2A47C82858}"/>
              </a:ext>
            </a:extLst>
          </p:cNvPr>
          <p:cNvPicPr>
            <a:picLocks noChangeAspect="1"/>
          </p:cNvPicPr>
          <p:nvPr/>
        </p:nvPicPr>
        <p:blipFill>
          <a:blip r:embed="rId5"/>
          <a:stretch>
            <a:fillRect/>
          </a:stretch>
        </p:blipFill>
        <p:spPr>
          <a:xfrm>
            <a:off x="6324837" y="3716191"/>
            <a:ext cx="5270771" cy="2997354"/>
          </a:xfrm>
          <a:prstGeom prst="rect">
            <a:avLst/>
          </a:prstGeom>
        </p:spPr>
      </p:pic>
      <p:sp>
        <p:nvSpPr>
          <p:cNvPr id="10" name="文本框 9">
            <a:extLst>
              <a:ext uri="{FF2B5EF4-FFF2-40B4-BE49-F238E27FC236}">
                <a16:creationId xmlns:a16="http://schemas.microsoft.com/office/drawing/2014/main" id="{1838BBD2-2DC3-1218-F3C9-57FAD3569CC0}"/>
              </a:ext>
            </a:extLst>
          </p:cNvPr>
          <p:cNvSpPr txBox="1"/>
          <p:nvPr/>
        </p:nvSpPr>
        <p:spPr>
          <a:xfrm>
            <a:off x="864272" y="1632313"/>
            <a:ext cx="7345158" cy="461665"/>
          </a:xfrm>
          <a:prstGeom prst="rect">
            <a:avLst/>
          </a:prstGeom>
          <a:noFill/>
        </p:spPr>
        <p:txBody>
          <a:bodyPr wrap="square">
            <a:spAutoFit/>
          </a:bodyPr>
          <a:lstStyle/>
          <a:p>
            <a:pPr algn="l" rtl="0" eaLnBrk="1" latinLnBrk="0" hangingPunct="1">
              <a:spcBef>
                <a:spcPts val="0"/>
              </a:spcBef>
              <a:spcAft>
                <a:spcPts val="0"/>
              </a:spcAft>
              <a:buClrTx/>
              <a:buSzPts val="2800"/>
            </a:pPr>
            <a:r>
              <a:rPr lang="en-US" altLang="zh-CN" sz="2400" dirty="0">
                <a:effectLst/>
              </a:rPr>
              <a:t>The coordinator no longer needs to log the decision.</a:t>
            </a:r>
            <a:endParaRPr lang="zh-CN" altLang="zh-CN" sz="2400" dirty="0">
              <a:effectLst/>
            </a:endParaRPr>
          </a:p>
        </p:txBody>
      </p:sp>
      <p:sp>
        <p:nvSpPr>
          <p:cNvPr id="11" name="文本框 10">
            <a:extLst>
              <a:ext uri="{FF2B5EF4-FFF2-40B4-BE49-F238E27FC236}">
                <a16:creationId xmlns:a16="http://schemas.microsoft.com/office/drawing/2014/main" id="{7C936402-7118-D624-9BBC-D3D62575A564}"/>
              </a:ext>
            </a:extLst>
          </p:cNvPr>
          <p:cNvSpPr txBox="1"/>
          <p:nvPr/>
        </p:nvSpPr>
        <p:spPr>
          <a:xfrm>
            <a:off x="633952" y="2040131"/>
            <a:ext cx="2597620" cy="461665"/>
          </a:xfrm>
          <a:prstGeom prst="rect">
            <a:avLst/>
          </a:prstGeom>
          <a:solidFill>
            <a:schemeClr val="tx2">
              <a:lumMod val="60000"/>
              <a:lumOff val="40000"/>
            </a:schemeClr>
          </a:solidFill>
        </p:spPr>
        <p:txBody>
          <a:bodyPr wrap="square">
            <a:spAutoFit/>
          </a:bodyPr>
          <a:lstStyle/>
          <a:p>
            <a:r>
              <a:rPr lang="en-US" altLang="zh-CN" sz="2400" dirty="0">
                <a:solidFill>
                  <a:schemeClr val="bg1"/>
                </a:solidFill>
                <a:latin typeface="NimbusRomNo9L-Regu"/>
              </a:rPr>
              <a:t>Non-blocking</a:t>
            </a:r>
            <a:endParaRPr lang="zh-CN" altLang="en-US" dirty="0">
              <a:solidFill>
                <a:schemeClr val="bg1"/>
              </a:solidFill>
            </a:endParaRPr>
          </a:p>
        </p:txBody>
      </p:sp>
      <p:sp>
        <p:nvSpPr>
          <p:cNvPr id="14" name="文本框 13">
            <a:extLst>
              <a:ext uri="{FF2B5EF4-FFF2-40B4-BE49-F238E27FC236}">
                <a16:creationId xmlns:a16="http://schemas.microsoft.com/office/drawing/2014/main" id="{573B47E6-FFC2-AEBF-021C-5CE3ED17EDEF}"/>
              </a:ext>
            </a:extLst>
          </p:cNvPr>
          <p:cNvSpPr txBox="1"/>
          <p:nvPr/>
        </p:nvSpPr>
        <p:spPr>
          <a:xfrm>
            <a:off x="864272" y="2500119"/>
            <a:ext cx="10837298" cy="83099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chemeClr val="tx1"/>
                </a:solidFill>
                <a:effectLst/>
                <a:latin typeface="Arial" panose="020B0604020202020204" pitchFamily="34" charset="0"/>
              </a:rPr>
              <a:t>If a participant is uncertain about the transaction</a:t>
            </a:r>
            <a:r>
              <a:rPr kumimoji="0" lang="en-US" altLang="zh-CN" sz="2400" b="0" i="0" u="none" strike="noStrike" cap="none" normalizeH="0" baseline="0" dirty="0">
                <a:ln>
                  <a:noFill/>
                </a:ln>
                <a:solidFill>
                  <a:schemeClr val="tx1"/>
                </a:solidFill>
                <a:effectLst/>
                <a:latin typeface="Arial" panose="020B0604020202020204" pitchFamily="34" charset="0"/>
              </a:rPr>
              <a:t>’</a:t>
            </a:r>
            <a:r>
              <a:rPr kumimoji="0" lang="zh-CN" altLang="zh-CN" sz="2400" b="0" i="0" u="none" strike="noStrike" cap="none" normalizeH="0" baseline="0" dirty="0">
                <a:ln>
                  <a:noFill/>
                </a:ln>
                <a:solidFill>
                  <a:schemeClr val="tx1"/>
                </a:solidFill>
                <a:effectLst/>
                <a:latin typeface="Arial" panose="020B0604020202020204" pitchFamily="34" charset="0"/>
              </a:rPr>
              <a:t>s outcome, it can read the votes of all participants to learn that outcome.</a:t>
            </a:r>
          </a:p>
        </p:txBody>
      </p:sp>
      <p:sp>
        <p:nvSpPr>
          <p:cNvPr id="15" name="文本框 14">
            <a:extLst>
              <a:ext uri="{FF2B5EF4-FFF2-40B4-BE49-F238E27FC236}">
                <a16:creationId xmlns:a16="http://schemas.microsoft.com/office/drawing/2014/main" id="{A171E1F0-207F-15AA-7D6E-C03606A0EA38}"/>
              </a:ext>
            </a:extLst>
          </p:cNvPr>
          <p:cNvSpPr txBox="1"/>
          <p:nvPr/>
        </p:nvSpPr>
        <p:spPr>
          <a:xfrm>
            <a:off x="633953" y="408208"/>
            <a:ext cx="1450342" cy="584775"/>
          </a:xfrm>
          <a:prstGeom prst="rect">
            <a:avLst/>
          </a:prstGeom>
          <a:solidFill>
            <a:schemeClr val="accent2"/>
          </a:solidFill>
        </p:spPr>
        <p:txBody>
          <a:bodyPr wrap="square">
            <a:spAutoFit/>
          </a:bodyPr>
          <a:lstStyle/>
          <a:p>
            <a:r>
              <a:rPr lang="en-US" altLang="zh-CN" sz="3200" b="0" i="0" u="none" strike="noStrike" baseline="0" dirty="0">
                <a:solidFill>
                  <a:schemeClr val="bg1"/>
                </a:solidFill>
                <a:latin typeface="NimbusRomNo9L-Regu"/>
              </a:rPr>
              <a:t>D</a:t>
            </a:r>
            <a:r>
              <a:rPr lang="en-US" altLang="zh-CN" sz="2800" b="0" i="0" u="none" strike="noStrike" baseline="0" dirty="0">
                <a:solidFill>
                  <a:schemeClr val="bg1"/>
                </a:solidFill>
                <a:latin typeface="NimbusRomNo9L-Regu"/>
              </a:rPr>
              <a:t>ESIGN</a:t>
            </a:r>
            <a:endParaRPr lang="zh-CN" altLang="en-US" sz="2000" dirty="0">
              <a:solidFill>
                <a:schemeClr val="bg1"/>
              </a:solidFill>
            </a:endParaRPr>
          </a:p>
        </p:txBody>
      </p:sp>
    </p:spTree>
    <p:extLst>
      <p:ext uri="{BB962C8B-B14F-4D97-AF65-F5344CB8AC3E}">
        <p14:creationId xmlns:p14="http://schemas.microsoft.com/office/powerpoint/2010/main" val="1071109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C9F7BE1A-8B02-4A18-BD94-EA4FC8787BDD}"/>
              </a:ext>
            </a:extLst>
          </p:cNvPr>
          <p:cNvPicPr>
            <a:picLocks noChangeAspect="1"/>
          </p:cNvPicPr>
          <p:nvPr/>
        </p:nvPicPr>
        <p:blipFill>
          <a:blip r:embed="rId3"/>
          <a:stretch>
            <a:fillRect/>
          </a:stretch>
        </p:blipFill>
        <p:spPr>
          <a:xfrm>
            <a:off x="5795684" y="1909812"/>
            <a:ext cx="2902099" cy="406421"/>
          </a:xfrm>
          <a:prstGeom prst="rect">
            <a:avLst/>
          </a:prstGeom>
        </p:spPr>
      </p:pic>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20249" y="144455"/>
            <a:ext cx="1158852" cy="1158852"/>
          </a:xfrm>
          <a:prstGeom prst="rect">
            <a:avLst/>
          </a:prstGeom>
        </p:spPr>
      </p:pic>
      <p:sp>
        <p:nvSpPr>
          <p:cNvPr id="5" name="文本框 4">
            <a:extLst>
              <a:ext uri="{FF2B5EF4-FFF2-40B4-BE49-F238E27FC236}">
                <a16:creationId xmlns:a16="http://schemas.microsoft.com/office/drawing/2014/main" id="{B3ABE910-1689-563D-DF24-906E7A02433D}"/>
              </a:ext>
            </a:extLst>
          </p:cNvPr>
          <p:cNvSpPr txBox="1"/>
          <p:nvPr/>
        </p:nvSpPr>
        <p:spPr>
          <a:xfrm>
            <a:off x="633953" y="1169969"/>
            <a:ext cx="663688" cy="461665"/>
          </a:xfrm>
          <a:prstGeom prst="rect">
            <a:avLst/>
          </a:prstGeom>
          <a:solidFill>
            <a:schemeClr val="tx2">
              <a:lumMod val="60000"/>
              <a:lumOff val="40000"/>
            </a:schemeClr>
          </a:solidFill>
        </p:spPr>
        <p:txBody>
          <a:bodyPr wrap="square">
            <a:spAutoFit/>
          </a:bodyPr>
          <a:lstStyle/>
          <a:p>
            <a:r>
              <a:rPr lang="en-US" altLang="zh-CN" sz="2400" dirty="0">
                <a:solidFill>
                  <a:schemeClr val="bg1"/>
                </a:solidFill>
                <a:latin typeface="NimbusRomNo9L-Regu"/>
              </a:rPr>
              <a:t>API</a:t>
            </a:r>
            <a:endParaRPr lang="zh-CN" altLang="en-US" dirty="0">
              <a:solidFill>
                <a:schemeClr val="bg1"/>
              </a:solidFill>
            </a:endParaRPr>
          </a:p>
        </p:txBody>
      </p:sp>
      <p:sp>
        <p:nvSpPr>
          <p:cNvPr id="2" name="文本框 1">
            <a:extLst>
              <a:ext uri="{FF2B5EF4-FFF2-40B4-BE49-F238E27FC236}">
                <a16:creationId xmlns:a16="http://schemas.microsoft.com/office/drawing/2014/main" id="{EB596BEA-90AF-E1BC-2B27-D97D57342E9A}"/>
              </a:ext>
            </a:extLst>
          </p:cNvPr>
          <p:cNvSpPr txBox="1"/>
          <p:nvPr/>
        </p:nvSpPr>
        <p:spPr>
          <a:xfrm>
            <a:off x="817206" y="1801971"/>
            <a:ext cx="10103043" cy="3600986"/>
          </a:xfrm>
          <a:prstGeom prst="rect">
            <a:avLst/>
          </a:prstGeom>
          <a:noFill/>
        </p:spPr>
        <p:txBody>
          <a:bodyPr wrap="square">
            <a:spAutoFit/>
          </a:bodyPr>
          <a:lstStyle/>
          <a:p>
            <a:pPr marL="342900" indent="-342900">
              <a:buFont typeface="Arial" panose="020B0604020202020204" pitchFamily="34" charset="0"/>
              <a:buChar char="•"/>
            </a:pPr>
            <a:r>
              <a:rPr lang="en-US" altLang="zh-CN" sz="2800" i="1" dirty="0">
                <a:latin typeface="NimbusRomNo9L-Regu"/>
              </a:rPr>
              <a:t>Remote Procedure Calls (RPC):</a:t>
            </a:r>
          </a:p>
          <a:p>
            <a:pPr lvl="1"/>
            <a:r>
              <a:rPr lang="en-US" altLang="zh-CN" sz="2400" dirty="0">
                <a:latin typeface="NimbusRomNo9L-Regu"/>
              </a:rPr>
              <a:t>communication between participants (supported by Feature #2).</a:t>
            </a:r>
          </a:p>
          <a:p>
            <a:pPr lvl="1"/>
            <a:endParaRPr lang="en-US" altLang="zh-CN" sz="2800" dirty="0">
              <a:latin typeface="NimbusRomNo9L-Regu"/>
            </a:endParaRPr>
          </a:p>
          <a:p>
            <a:pPr marL="457200" indent="-457200">
              <a:buFont typeface="Arial" panose="020B0604020202020204" pitchFamily="34" charset="0"/>
              <a:buChar char="•"/>
            </a:pPr>
            <a:r>
              <a:rPr lang="en-US" altLang="zh-CN" sz="2800" i="1" dirty="0">
                <a:latin typeface="NimbusRomNo9L-Regu"/>
              </a:rPr>
              <a:t>Log(</a:t>
            </a:r>
            <a:r>
              <a:rPr lang="en-US" altLang="zh-CN" sz="2800" i="1" dirty="0" err="1">
                <a:latin typeface="NimbusRomNo9L-Regu"/>
              </a:rPr>
              <a:t>txn</a:t>
            </a:r>
            <a:r>
              <a:rPr lang="en-US" altLang="zh-CN" sz="2800" i="1" dirty="0">
                <a:latin typeface="NimbusRomNo9L-Regu"/>
              </a:rPr>
              <a:t>, type*):</a:t>
            </a:r>
          </a:p>
          <a:p>
            <a:pPr lvl="1"/>
            <a:r>
              <a:rPr lang="en-US" altLang="zh-CN" sz="2400" dirty="0">
                <a:latin typeface="NimbusRomNo9L-Regu"/>
              </a:rPr>
              <a:t>Log function appends a log record of a certain type to the end of transaction </a:t>
            </a:r>
            <a:r>
              <a:rPr lang="en-US" altLang="zh-CN" sz="2400" dirty="0" err="1">
                <a:latin typeface="NimbusRomNo9L-Regu"/>
              </a:rPr>
              <a:t>txn’s</a:t>
            </a:r>
            <a:r>
              <a:rPr lang="en-US" altLang="zh-CN" sz="2400" dirty="0">
                <a:latin typeface="NimbusRomNo9L-Regu"/>
              </a:rPr>
              <a:t> log.</a:t>
            </a:r>
          </a:p>
          <a:p>
            <a:pPr lvl="1"/>
            <a:endParaRPr lang="en-US" altLang="zh-CN" sz="2400" dirty="0">
              <a:latin typeface="NimbusRomNo9L-Regu"/>
            </a:endParaRPr>
          </a:p>
          <a:p>
            <a:endParaRPr lang="en-US" altLang="zh-CN" sz="2400" dirty="0">
              <a:latin typeface="NimbusRomNo9L-Regu"/>
            </a:endParaRPr>
          </a:p>
          <a:p>
            <a:r>
              <a:rPr lang="en-US" altLang="zh-CN" sz="2400" dirty="0">
                <a:latin typeface="NimbusRomNo9L-Regu"/>
              </a:rPr>
              <a:t>Type: VOTE-YES, COMMIT, or ABORT.</a:t>
            </a:r>
          </a:p>
        </p:txBody>
      </p:sp>
      <p:sp>
        <p:nvSpPr>
          <p:cNvPr id="7" name="文本框 6">
            <a:extLst>
              <a:ext uri="{FF2B5EF4-FFF2-40B4-BE49-F238E27FC236}">
                <a16:creationId xmlns:a16="http://schemas.microsoft.com/office/drawing/2014/main" id="{519B0295-4715-4E89-0D99-60CCF711C6BF}"/>
              </a:ext>
            </a:extLst>
          </p:cNvPr>
          <p:cNvSpPr txBox="1"/>
          <p:nvPr/>
        </p:nvSpPr>
        <p:spPr>
          <a:xfrm>
            <a:off x="633953" y="408208"/>
            <a:ext cx="1450342" cy="584775"/>
          </a:xfrm>
          <a:prstGeom prst="rect">
            <a:avLst/>
          </a:prstGeom>
          <a:solidFill>
            <a:schemeClr val="accent2"/>
          </a:solidFill>
        </p:spPr>
        <p:txBody>
          <a:bodyPr wrap="square">
            <a:spAutoFit/>
          </a:bodyPr>
          <a:lstStyle/>
          <a:p>
            <a:r>
              <a:rPr lang="en-US" altLang="zh-CN" sz="3200" b="0" i="0" u="none" strike="noStrike" baseline="0" dirty="0">
                <a:solidFill>
                  <a:schemeClr val="bg1"/>
                </a:solidFill>
                <a:latin typeface="NimbusRomNo9L-Regu"/>
              </a:rPr>
              <a:t>D</a:t>
            </a:r>
            <a:r>
              <a:rPr lang="en-US" altLang="zh-CN" sz="2800" b="0" i="0" u="none" strike="noStrike" baseline="0" dirty="0">
                <a:solidFill>
                  <a:schemeClr val="bg1"/>
                </a:solidFill>
                <a:latin typeface="NimbusRomNo9L-Regu"/>
              </a:rPr>
              <a:t>ESIGN</a:t>
            </a:r>
            <a:endParaRPr lang="zh-CN" altLang="en-US" sz="2000" dirty="0">
              <a:solidFill>
                <a:schemeClr val="bg1"/>
              </a:solidFill>
            </a:endParaRPr>
          </a:p>
        </p:txBody>
      </p:sp>
    </p:spTree>
    <p:extLst>
      <p:ext uri="{BB962C8B-B14F-4D97-AF65-F5344CB8AC3E}">
        <p14:creationId xmlns:p14="http://schemas.microsoft.com/office/powerpoint/2010/main" val="1629227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0249" y="144455"/>
            <a:ext cx="1158852" cy="1158852"/>
          </a:xfrm>
          <a:prstGeom prst="rect">
            <a:avLst/>
          </a:prstGeom>
        </p:spPr>
      </p:pic>
      <p:sp>
        <p:nvSpPr>
          <p:cNvPr id="5" name="文本框 4">
            <a:extLst>
              <a:ext uri="{FF2B5EF4-FFF2-40B4-BE49-F238E27FC236}">
                <a16:creationId xmlns:a16="http://schemas.microsoft.com/office/drawing/2014/main" id="{B3ABE910-1689-563D-DF24-906E7A02433D}"/>
              </a:ext>
            </a:extLst>
          </p:cNvPr>
          <p:cNvSpPr txBox="1"/>
          <p:nvPr/>
        </p:nvSpPr>
        <p:spPr>
          <a:xfrm>
            <a:off x="633953" y="1169969"/>
            <a:ext cx="663688" cy="461665"/>
          </a:xfrm>
          <a:prstGeom prst="rect">
            <a:avLst/>
          </a:prstGeom>
          <a:solidFill>
            <a:schemeClr val="tx2">
              <a:lumMod val="60000"/>
              <a:lumOff val="40000"/>
            </a:schemeClr>
          </a:solidFill>
        </p:spPr>
        <p:txBody>
          <a:bodyPr wrap="square">
            <a:spAutoFit/>
          </a:bodyPr>
          <a:lstStyle/>
          <a:p>
            <a:r>
              <a:rPr lang="en-US" altLang="zh-CN" sz="2400" dirty="0">
                <a:solidFill>
                  <a:schemeClr val="bg1"/>
                </a:solidFill>
                <a:latin typeface="NimbusRomNo9L-Regu"/>
              </a:rPr>
              <a:t>API</a:t>
            </a:r>
            <a:endParaRPr lang="zh-CN" altLang="en-US" dirty="0">
              <a:solidFill>
                <a:schemeClr val="bg1"/>
              </a:solidFill>
            </a:endParaRPr>
          </a:p>
        </p:txBody>
      </p:sp>
      <p:sp>
        <p:nvSpPr>
          <p:cNvPr id="2" name="文本框 1">
            <a:extLst>
              <a:ext uri="{FF2B5EF4-FFF2-40B4-BE49-F238E27FC236}">
                <a16:creationId xmlns:a16="http://schemas.microsoft.com/office/drawing/2014/main" id="{EB596BEA-90AF-E1BC-2B27-D97D57342E9A}"/>
              </a:ext>
            </a:extLst>
          </p:cNvPr>
          <p:cNvSpPr txBox="1"/>
          <p:nvPr/>
        </p:nvSpPr>
        <p:spPr>
          <a:xfrm>
            <a:off x="817206" y="1801971"/>
            <a:ext cx="10103043" cy="2739211"/>
          </a:xfrm>
          <a:prstGeom prst="rect">
            <a:avLst/>
          </a:prstGeom>
          <a:noFill/>
        </p:spPr>
        <p:txBody>
          <a:bodyPr wrap="square">
            <a:spAutoFit/>
          </a:bodyPr>
          <a:lstStyle/>
          <a:p>
            <a:pPr marL="457200" indent="-457200" algn="l" rtl="0" eaLnBrk="1" latinLnBrk="0" hangingPunct="1">
              <a:spcBef>
                <a:spcPts val="0"/>
              </a:spcBef>
              <a:spcAft>
                <a:spcPts val="0"/>
              </a:spcAft>
              <a:buClrTx/>
              <a:buSzPts val="2800"/>
              <a:buFont typeface="Arial" panose="020B0604020202020204" pitchFamily="34" charset="0"/>
              <a:buChar char="•"/>
            </a:pPr>
            <a:r>
              <a:rPr lang="en-US" altLang="zh-CN" sz="2800" i="1" kern="1200" dirty="0" err="1">
                <a:solidFill>
                  <a:srgbClr val="000000"/>
                </a:solidFill>
                <a:effectLst/>
                <a:latin typeface="NimbusRomNo9L-Regu"/>
                <a:ea typeface="微软雅黑" panose="020B0503020204020204" pitchFamily="34" charset="-122"/>
                <a:cs typeface="+mn-cs"/>
              </a:rPr>
              <a:t>LogOnce</a:t>
            </a:r>
            <a:r>
              <a:rPr lang="en-US" altLang="zh-CN" sz="2800" i="1" kern="1200" dirty="0">
                <a:solidFill>
                  <a:srgbClr val="000000"/>
                </a:solidFill>
                <a:effectLst/>
                <a:latin typeface="NimbusRomNo9L-Regu"/>
                <a:ea typeface="微软雅黑" panose="020B0503020204020204" pitchFamily="34" charset="-122"/>
                <a:cs typeface="+mn-cs"/>
              </a:rPr>
              <a:t>(</a:t>
            </a:r>
            <a:r>
              <a:rPr lang="en-US" altLang="zh-CN" sz="2800" i="1" kern="1200" dirty="0" err="1">
                <a:solidFill>
                  <a:srgbClr val="000000"/>
                </a:solidFill>
                <a:effectLst/>
                <a:latin typeface="NimbusRomNo9L-Regu"/>
                <a:ea typeface="微软雅黑" panose="020B0503020204020204" pitchFamily="34" charset="-122"/>
                <a:cs typeface="+mn-cs"/>
              </a:rPr>
              <a:t>txn</a:t>
            </a:r>
            <a:r>
              <a:rPr lang="en-US" altLang="zh-CN" sz="2800" i="1" kern="1200" dirty="0">
                <a:solidFill>
                  <a:srgbClr val="000000"/>
                </a:solidFill>
                <a:effectLst/>
                <a:latin typeface="NimbusRomNo9L-Regu"/>
                <a:ea typeface="微软雅黑" panose="020B0503020204020204" pitchFamily="34" charset="-122"/>
                <a:cs typeface="+mn-cs"/>
              </a:rPr>
              <a:t>, type):</a:t>
            </a:r>
            <a:endParaRPr lang="zh-CN" altLang="zh-CN" sz="2800" dirty="0">
              <a:effectLst/>
            </a:endParaRPr>
          </a:p>
          <a:p>
            <a:pPr marL="457200" algn="l" rtl="0" eaLnBrk="1" latinLnBrk="0" hangingPunct="1">
              <a:spcBef>
                <a:spcPts val="0"/>
              </a:spcBef>
              <a:spcAft>
                <a:spcPts val="0"/>
              </a:spcAft>
            </a:pPr>
            <a:r>
              <a:rPr lang="en-US" altLang="zh-CN" sz="2400" kern="1200" dirty="0" err="1">
                <a:solidFill>
                  <a:srgbClr val="000000"/>
                </a:solidFill>
                <a:effectLst/>
                <a:latin typeface="NimbusRomNo9L-Regu"/>
                <a:ea typeface="微软雅黑" panose="020B0503020204020204" pitchFamily="34" charset="-122"/>
                <a:cs typeface="+mn-cs"/>
              </a:rPr>
              <a:t>LogOnce</a:t>
            </a:r>
            <a:r>
              <a:rPr lang="en-US" altLang="zh-CN" sz="2400" kern="1200" dirty="0">
                <a:solidFill>
                  <a:srgbClr val="000000"/>
                </a:solidFill>
                <a:effectLst/>
                <a:latin typeface="NimbusRomNo9L-Regu"/>
                <a:ea typeface="微软雅黑" panose="020B0503020204020204" pitchFamily="34" charset="-122"/>
                <a:cs typeface="+mn-cs"/>
              </a:rPr>
              <a:t> function guarantee that a transaction’s state can be written </a:t>
            </a:r>
            <a:r>
              <a:rPr lang="en-US" altLang="zh-CN" sz="2400" b="1" kern="1200" dirty="0">
                <a:solidFill>
                  <a:srgbClr val="000000"/>
                </a:solidFill>
                <a:effectLst/>
                <a:latin typeface="NimbusRomNo9L-Regu"/>
                <a:ea typeface="微软雅黑" panose="020B0503020204020204" pitchFamily="34" charset="-122"/>
                <a:cs typeface="+mn-cs"/>
              </a:rPr>
              <a:t>at most once</a:t>
            </a:r>
            <a:r>
              <a:rPr lang="en-US" altLang="zh-CN" sz="2400" kern="1200" dirty="0">
                <a:solidFill>
                  <a:srgbClr val="000000"/>
                </a:solidFill>
                <a:effectLst/>
                <a:latin typeface="NimbusRomNo9L-Regu"/>
                <a:ea typeface="微软雅黑" panose="020B0503020204020204" pitchFamily="34" charset="-122"/>
                <a:cs typeface="+mn-cs"/>
              </a:rPr>
              <a:t> </a:t>
            </a:r>
            <a:r>
              <a:rPr lang="en-US" altLang="zh-CN" sz="2400" dirty="0">
                <a:latin typeface="NimbusRomNo9L-Regu"/>
              </a:rPr>
              <a:t>(supported by Feature #3).</a:t>
            </a:r>
            <a:endParaRPr lang="en-US" altLang="zh-CN" sz="2400" kern="1200" dirty="0">
              <a:solidFill>
                <a:srgbClr val="000000"/>
              </a:solidFill>
              <a:effectLst/>
              <a:latin typeface="NimbusRomNo9L-Regu"/>
              <a:ea typeface="微软雅黑" panose="020B0503020204020204" pitchFamily="34" charset="-122"/>
              <a:cs typeface="+mn-cs"/>
            </a:endParaRPr>
          </a:p>
          <a:p>
            <a:pPr marL="457200" algn="l" rtl="0" eaLnBrk="1" latinLnBrk="0" hangingPunct="1">
              <a:spcBef>
                <a:spcPts val="0"/>
              </a:spcBef>
              <a:spcAft>
                <a:spcPts val="0"/>
              </a:spcAft>
            </a:pPr>
            <a:endParaRPr lang="en-US" altLang="zh-CN" sz="2400" kern="1200" dirty="0">
              <a:solidFill>
                <a:srgbClr val="000000"/>
              </a:solidFill>
              <a:effectLst/>
              <a:latin typeface="NimbusRomNo9L-Regu"/>
              <a:ea typeface="微软雅黑" panose="020B0503020204020204" pitchFamily="34" charset="-122"/>
              <a:cs typeface="+mn-cs"/>
            </a:endParaRPr>
          </a:p>
          <a:p>
            <a:pPr marL="457200" algn="l" rtl="0" eaLnBrk="1" latinLnBrk="0" hangingPunct="1">
              <a:spcBef>
                <a:spcPts val="0"/>
              </a:spcBef>
              <a:spcAft>
                <a:spcPts val="0"/>
              </a:spcAft>
            </a:pPr>
            <a:r>
              <a:rPr lang="en-US" altLang="zh-CN" sz="2400" kern="1200" dirty="0">
                <a:solidFill>
                  <a:srgbClr val="000000"/>
                </a:solidFill>
                <a:effectLst/>
                <a:latin typeface="NimbusRomNo9L-Regu"/>
                <a:ea typeface="微软雅黑" panose="020B0503020204020204" pitchFamily="34" charset="-122"/>
                <a:cs typeface="+mn-cs"/>
              </a:rPr>
              <a:t>It atomically </a:t>
            </a:r>
            <a:r>
              <a:rPr lang="en-US" altLang="zh-CN" sz="2400" b="1" kern="1200" dirty="0">
                <a:solidFill>
                  <a:srgbClr val="000000"/>
                </a:solidFill>
                <a:effectLst/>
                <a:latin typeface="NimbusRomNo9L-Regu"/>
                <a:ea typeface="微软雅黑" panose="020B0503020204020204" pitchFamily="34" charset="-122"/>
                <a:cs typeface="+mn-cs"/>
              </a:rPr>
              <a:t>checks</a:t>
            </a:r>
            <a:r>
              <a:rPr lang="en-US" altLang="zh-CN" sz="2400" kern="1200" dirty="0">
                <a:solidFill>
                  <a:srgbClr val="000000"/>
                </a:solidFill>
                <a:effectLst/>
                <a:latin typeface="NimbusRomNo9L-Regu"/>
                <a:ea typeface="微软雅黑" panose="020B0503020204020204" pitchFamily="34" charset="-122"/>
                <a:cs typeface="+mn-cs"/>
              </a:rPr>
              <a:t> if a log record already exists for </a:t>
            </a:r>
            <a:r>
              <a:rPr lang="en-US" altLang="zh-CN" sz="2400" kern="1200" dirty="0" err="1">
                <a:solidFill>
                  <a:srgbClr val="000000"/>
                </a:solidFill>
                <a:effectLst/>
                <a:latin typeface="NimbusRomNo9L-Regu"/>
                <a:ea typeface="微软雅黑" panose="020B0503020204020204" pitchFamily="34" charset="-122"/>
                <a:cs typeface="+mn-cs"/>
              </a:rPr>
              <a:t>txn</a:t>
            </a:r>
            <a:r>
              <a:rPr lang="en-US" altLang="zh-CN" sz="2400" kern="1200" dirty="0">
                <a:solidFill>
                  <a:srgbClr val="000000"/>
                </a:solidFill>
                <a:effectLst/>
                <a:latin typeface="NimbusRomNo9L-Regu"/>
                <a:ea typeface="微软雅黑" panose="020B0503020204020204" pitchFamily="34" charset="-122"/>
                <a:cs typeface="+mn-cs"/>
              </a:rPr>
              <a:t>, and if not </a:t>
            </a:r>
            <a:r>
              <a:rPr lang="en-US" altLang="zh-CN" sz="2400" b="1" kern="1200" dirty="0">
                <a:solidFill>
                  <a:srgbClr val="000000"/>
                </a:solidFill>
                <a:effectLst/>
                <a:latin typeface="NimbusRomNo9L-Regu"/>
                <a:ea typeface="微软雅黑" panose="020B0503020204020204" pitchFamily="34" charset="-122"/>
                <a:cs typeface="+mn-cs"/>
              </a:rPr>
              <a:t>assigns</a:t>
            </a:r>
            <a:r>
              <a:rPr lang="en-US" altLang="zh-CN" sz="2400" kern="1200" dirty="0">
                <a:solidFill>
                  <a:srgbClr val="000000"/>
                </a:solidFill>
                <a:effectLst/>
                <a:latin typeface="NimbusRomNo9L-Regu"/>
                <a:ea typeface="微软雅黑" panose="020B0503020204020204" pitchFamily="34" charset="-122"/>
                <a:cs typeface="+mn-cs"/>
              </a:rPr>
              <a:t> type to the record. </a:t>
            </a:r>
          </a:p>
          <a:p>
            <a:pPr marL="457200" algn="l" rtl="0" eaLnBrk="1" latinLnBrk="0" hangingPunct="1">
              <a:spcBef>
                <a:spcPts val="0"/>
              </a:spcBef>
              <a:spcAft>
                <a:spcPts val="0"/>
              </a:spcAft>
            </a:pPr>
            <a:r>
              <a:rPr lang="en-US" altLang="zh-CN" sz="2400" kern="1200" dirty="0">
                <a:solidFill>
                  <a:srgbClr val="000000"/>
                </a:solidFill>
                <a:effectLst/>
                <a:latin typeface="NimbusRomNo9L-Regu"/>
                <a:ea typeface="微软雅黑" panose="020B0503020204020204" pitchFamily="34" charset="-122"/>
                <a:cs typeface="+mn-cs"/>
              </a:rPr>
              <a:t>It </a:t>
            </a:r>
            <a:r>
              <a:rPr lang="en-US" altLang="zh-CN" sz="2400" b="1" kern="1200" dirty="0">
                <a:solidFill>
                  <a:srgbClr val="000000"/>
                </a:solidFill>
                <a:effectLst/>
                <a:latin typeface="NimbusRomNo9L-Regu"/>
                <a:ea typeface="微软雅黑" panose="020B0503020204020204" pitchFamily="34" charset="-122"/>
                <a:cs typeface="+mn-cs"/>
              </a:rPr>
              <a:t>returns</a:t>
            </a:r>
            <a:r>
              <a:rPr lang="en-US" altLang="zh-CN" sz="2400" kern="1200" dirty="0">
                <a:solidFill>
                  <a:srgbClr val="000000"/>
                </a:solidFill>
                <a:effectLst/>
                <a:latin typeface="NimbusRomNo9L-Regu"/>
                <a:ea typeface="微软雅黑" panose="020B0503020204020204" pitchFamily="34" charset="-122"/>
                <a:cs typeface="+mn-cs"/>
              </a:rPr>
              <a:t> the state of </a:t>
            </a:r>
            <a:r>
              <a:rPr lang="en-US" altLang="zh-CN" sz="2400" kern="1200" dirty="0" err="1">
                <a:solidFill>
                  <a:srgbClr val="000000"/>
                </a:solidFill>
                <a:effectLst/>
                <a:latin typeface="NimbusRomNo9L-Regu"/>
                <a:ea typeface="微软雅黑" panose="020B0503020204020204" pitchFamily="34" charset="-122"/>
                <a:cs typeface="+mn-cs"/>
              </a:rPr>
              <a:t>txn</a:t>
            </a:r>
            <a:r>
              <a:rPr lang="en-US" altLang="zh-CN" sz="2400" kern="1200" dirty="0">
                <a:solidFill>
                  <a:srgbClr val="000000"/>
                </a:solidFill>
                <a:effectLst/>
                <a:latin typeface="NimbusRomNo9L-Regu"/>
                <a:ea typeface="微软雅黑" panose="020B0503020204020204" pitchFamily="34" charset="-122"/>
                <a:cs typeface="+mn-cs"/>
              </a:rPr>
              <a:t> after performing the atomic operation.</a:t>
            </a:r>
            <a:endParaRPr lang="zh-CN" altLang="zh-CN" sz="2400" dirty="0">
              <a:effectLst/>
            </a:endParaRPr>
          </a:p>
        </p:txBody>
      </p:sp>
      <p:sp>
        <p:nvSpPr>
          <p:cNvPr id="3" name="文本框 2">
            <a:extLst>
              <a:ext uri="{FF2B5EF4-FFF2-40B4-BE49-F238E27FC236}">
                <a16:creationId xmlns:a16="http://schemas.microsoft.com/office/drawing/2014/main" id="{0DA62CF6-2B20-7148-F650-47FA61C8A430}"/>
              </a:ext>
            </a:extLst>
          </p:cNvPr>
          <p:cNvSpPr txBox="1"/>
          <p:nvPr/>
        </p:nvSpPr>
        <p:spPr>
          <a:xfrm>
            <a:off x="633953" y="408208"/>
            <a:ext cx="1450342" cy="584775"/>
          </a:xfrm>
          <a:prstGeom prst="rect">
            <a:avLst/>
          </a:prstGeom>
          <a:solidFill>
            <a:schemeClr val="accent2"/>
          </a:solidFill>
        </p:spPr>
        <p:txBody>
          <a:bodyPr wrap="square">
            <a:spAutoFit/>
          </a:bodyPr>
          <a:lstStyle/>
          <a:p>
            <a:r>
              <a:rPr lang="en-US" altLang="zh-CN" sz="3200" b="0" i="0" u="none" strike="noStrike" baseline="0" dirty="0">
                <a:solidFill>
                  <a:schemeClr val="bg1"/>
                </a:solidFill>
                <a:latin typeface="NimbusRomNo9L-Regu"/>
              </a:rPr>
              <a:t>D</a:t>
            </a:r>
            <a:r>
              <a:rPr lang="en-US" altLang="zh-CN" sz="2800" b="0" i="0" u="none" strike="noStrike" baseline="0" dirty="0">
                <a:solidFill>
                  <a:schemeClr val="bg1"/>
                </a:solidFill>
                <a:latin typeface="NimbusRomNo9L-Regu"/>
              </a:rPr>
              <a:t>ESIGN</a:t>
            </a:r>
            <a:endParaRPr lang="zh-CN" altLang="en-US" sz="2000" dirty="0">
              <a:solidFill>
                <a:schemeClr val="bg1"/>
              </a:solidFill>
            </a:endParaRPr>
          </a:p>
        </p:txBody>
      </p:sp>
    </p:spTree>
    <p:extLst>
      <p:ext uri="{BB962C8B-B14F-4D97-AF65-F5344CB8AC3E}">
        <p14:creationId xmlns:p14="http://schemas.microsoft.com/office/powerpoint/2010/main" val="170210929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SCORM_RATE_SLIDES" val="0"/>
  <p:tag name="ISPRING_SCORM_RATE_QUIZZES" val="0"/>
  <p:tag name="ISPRING_SCORM_PASSING_SCORE" val="0.000000"/>
  <p:tag name="ISPRING_ULTRA_SCORM_COURSE_ID" val="5BDFFD59-3E76-4F7D-88BF-6FA00DB34D29"/>
  <p:tag name="ISPRING_SCORM_ENDPOINT" val="&lt;endpoint&gt;&lt;enable&gt;0&lt;/enable&gt;&lt;lrs&gt;http://&lt;/lrs&gt;&lt;auth&gt;0&lt;/auth&gt;&lt;login&gt;&lt;/login&gt;&lt;password&gt;&lt;/password&gt;&lt;key&gt;&lt;/key&gt;&lt;name&gt;&lt;/name&gt;&lt;email&gt;&lt;/email&gt;&lt;/endpoint&gt;&#10;"/>
  <p:tag name="ISPRINGONLINEFOLDERID" val="0"/>
  <p:tag name="ISPRINGONLINEFOLDERPATH" val="内容列表"/>
  <p:tag name="ISPRINGCLOUDFOLDERID" val="0"/>
  <p:tag name="ISPRINGCLOUDFOLDERPATH" val="资源库"/>
  <p:tag name="ISPRING_OUTPUT_FOLDER" val="D:\修改ppt1.4\48494"/>
  <p:tag name="ISPRING_FIRST_PUBLISH" val="1"/>
  <p:tag name="ISPRING_PRESENTATION_TITLE" val="红色大气公司培训PPT模版"/>
</p:tagLst>
</file>

<file path=ppt/theme/theme1.xml><?xml version="1.0" encoding="utf-8"?>
<a:theme xmlns:a="http://schemas.openxmlformats.org/drawingml/2006/main" name="包图主题2">
  <a:themeElements>
    <a:clrScheme name="自定义 145">
      <a:dk1>
        <a:sysClr val="windowText" lastClr="000000"/>
      </a:dk1>
      <a:lt1>
        <a:sysClr val="window" lastClr="FFFFFF"/>
      </a:lt1>
      <a:dk2>
        <a:srgbClr val="44546A"/>
      </a:dk2>
      <a:lt2>
        <a:srgbClr val="E7E6E6"/>
      </a:lt2>
      <a:accent1>
        <a:srgbClr val="BF181F"/>
      </a:accent1>
      <a:accent2>
        <a:srgbClr val="BF181F"/>
      </a:accent2>
      <a:accent3>
        <a:srgbClr val="BF181F"/>
      </a:accent3>
      <a:accent4>
        <a:srgbClr val="BF181F"/>
      </a:accent4>
      <a:accent5>
        <a:srgbClr val="BF181F"/>
      </a:accent5>
      <a:accent6>
        <a:srgbClr val="BF181F"/>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2131</TotalTime>
  <Words>1322</Words>
  <Application>Microsoft Office PowerPoint</Application>
  <PresentationFormat>宽屏</PresentationFormat>
  <Paragraphs>195</Paragraphs>
  <Slides>24</Slides>
  <Notes>24</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24</vt:i4>
      </vt:variant>
    </vt:vector>
  </HeadingPairs>
  <TitlesOfParts>
    <vt:vector size="28" baseType="lpstr">
      <vt:lpstr>NimbusRomNo9L-Regu</vt:lpstr>
      <vt:lpstr>等线</vt:lpstr>
      <vt:lpstr>Arial</vt:lpstr>
      <vt:lpstr>包图主题2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红色大气公司培训PPT模版</dc:title>
  <dc:creator>逆流的小鱼</dc:creator>
  <cp:lastModifiedBy>翁 思扬</cp:lastModifiedBy>
  <cp:revision>162</cp:revision>
  <dcterms:created xsi:type="dcterms:W3CDTF">2017-08-29T15:07:53Z</dcterms:created>
  <dcterms:modified xsi:type="dcterms:W3CDTF">2022-12-16T04:32:58Z</dcterms:modified>
</cp:coreProperties>
</file>