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85" r:id="rId2"/>
    <p:sldId id="321" r:id="rId3"/>
    <p:sldId id="393" r:id="rId4"/>
    <p:sldId id="376" r:id="rId5"/>
    <p:sldId id="291" r:id="rId6"/>
    <p:sldId id="377" r:id="rId7"/>
    <p:sldId id="395" r:id="rId8"/>
    <p:sldId id="397" r:id="rId9"/>
    <p:sldId id="398" r:id="rId10"/>
    <p:sldId id="379" r:id="rId11"/>
    <p:sldId id="399" r:id="rId12"/>
    <p:sldId id="400" r:id="rId13"/>
    <p:sldId id="359" r:id="rId14"/>
    <p:sldId id="401" r:id="rId15"/>
    <p:sldId id="402" r:id="rId16"/>
    <p:sldId id="403" r:id="rId17"/>
    <p:sldId id="407" r:id="rId18"/>
    <p:sldId id="404" r:id="rId19"/>
    <p:sldId id="405" r:id="rId20"/>
    <p:sldId id="406" r:id="rId21"/>
    <p:sldId id="408" r:id="rId22"/>
    <p:sldId id="409" r:id="rId23"/>
    <p:sldId id="375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C55A"/>
    <a:srgbClr val="FFFFFF"/>
    <a:srgbClr val="BF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6" autoAdjust="0"/>
    <p:restoredTop sz="92217" autoAdjust="0"/>
  </p:normalViewPr>
  <p:slideViewPr>
    <p:cSldViewPr snapToGrid="0" showGuides="1">
      <p:cViewPr varScale="1">
        <p:scale>
          <a:sx n="105" d="100"/>
          <a:sy n="105" d="100"/>
        </p:scale>
        <p:origin x="4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5C22C38-9557-617F-DCD9-666518E45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7942E5-F0D8-1539-5EA0-366447FC61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03659-F7E3-40DB-82D8-E925ABB2039B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B9F6F3-0EB9-C9A5-6FAE-0B93FD274E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6BCC6-A182-EE62-781F-7869FB8E5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0A00C-0951-40A5-AD56-A2211874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217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1542-EA1E-4A1E-9774-C4415D67D2E5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7DAC-B7C4-4562-991F-2B4481CA1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4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311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26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907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46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52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208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93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2476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460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52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43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20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6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89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7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72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4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0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55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36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5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045F059-EDB9-E0AC-27CE-9E06F9381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CBE250-184B-9DDD-7243-EB15C6ECA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1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47E3A-6E25-6F8E-BB4E-4CE32CD70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26900-E6A1-9B39-2EBC-F8ADFCDA9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66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12F397-B6C6-48F9-8A8D-5F9BC9594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3B4099-93DC-20D5-6992-59BC50514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68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CC3BE59-1626-EAA6-0E3F-2B4570A1D8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002A53-81C2-9FD5-493A-9FC0634C5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93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8E819B-F702-F2EA-861D-20D1B162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781C-3245-E3A3-7DD4-B089D0A2F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1" y="313903"/>
            <a:ext cx="1269587" cy="126958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531B6B-3937-411A-16AC-06C723BE4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1830B8-7D7B-E10B-EE16-5B52561E6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6026"/>
            <a:ext cx="12192000" cy="37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8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2CE562-3335-521B-E433-32F36F15E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726" y="3485977"/>
            <a:ext cx="6693244" cy="33720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3071DF-E10C-9E95-658C-46747F31A63E}"/>
              </a:ext>
            </a:extLst>
          </p:cNvPr>
          <p:cNvSpPr txBox="1"/>
          <p:nvPr/>
        </p:nvSpPr>
        <p:spPr>
          <a:xfrm>
            <a:off x="728712" y="1556141"/>
            <a:ext cx="107345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NimbusRomNo9L-Regu"/>
              </a:rPr>
              <a:t>Polyjuice is a multi-core in-memory database </a:t>
            </a:r>
            <a:r>
              <a:rPr lang="en-US" altLang="zh-CN" sz="2800" b="1" dirty="0">
                <a:latin typeface="NimbusRomNo9L-Regu"/>
              </a:rPr>
              <a:t>without </a:t>
            </a:r>
            <a:r>
              <a:rPr lang="zh-CN" altLang="en-US" sz="2800" b="1" dirty="0">
                <a:latin typeface="NimbusRomNo9L-Regu"/>
              </a:rPr>
              <a:t>multi-version </a:t>
            </a:r>
            <a:r>
              <a:rPr lang="zh-CN" altLang="en-US" sz="2800" dirty="0">
                <a:latin typeface="NimbusRomNo9L-Regu"/>
              </a:rPr>
              <a:t>support. </a:t>
            </a:r>
            <a:endParaRPr lang="en-US" altLang="zh-CN" sz="2800" dirty="0">
              <a:latin typeface="NimbusRomNo9L-Regu"/>
            </a:endParaRPr>
          </a:p>
          <a:p>
            <a:r>
              <a:rPr lang="zh-CN" altLang="en-US" sz="2800" dirty="0">
                <a:latin typeface="NimbusRomNo9L-Regu"/>
              </a:rPr>
              <a:t>For each data object, Polyjuice stores the latest committed data as well as a per-object access list.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F46F4F-6487-FFC8-F205-8AE665CE5DB6}"/>
              </a:ext>
            </a:extLst>
          </p:cNvPr>
          <p:cNvSpPr txBox="1"/>
          <p:nvPr/>
        </p:nvSpPr>
        <p:spPr>
          <a:xfrm>
            <a:off x="633952" y="1169969"/>
            <a:ext cx="184889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Architecture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9EE94ED-96D2-465F-9DBA-38C31ED8B084}"/>
              </a:ext>
            </a:extLst>
          </p:cNvPr>
          <p:cNvCxnSpPr>
            <a:cxnSpLocks/>
          </p:cNvCxnSpPr>
          <p:nvPr/>
        </p:nvCxnSpPr>
        <p:spPr>
          <a:xfrm>
            <a:off x="7267073" y="5034013"/>
            <a:ext cx="10684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116269D-67BD-4285-1299-E56F01FD57E8}"/>
              </a:ext>
            </a:extLst>
          </p:cNvPr>
          <p:cNvSpPr txBox="1"/>
          <p:nvPr/>
        </p:nvSpPr>
        <p:spPr>
          <a:xfrm>
            <a:off x="8335478" y="4803180"/>
            <a:ext cx="2116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State X Action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433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3071DF-E10C-9E95-658C-46747F31A63E}"/>
              </a:ext>
            </a:extLst>
          </p:cNvPr>
          <p:cNvSpPr txBox="1"/>
          <p:nvPr/>
        </p:nvSpPr>
        <p:spPr>
          <a:xfrm>
            <a:off x="633952" y="1631634"/>
            <a:ext cx="1073457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State space</a:t>
            </a:r>
          </a:p>
          <a:p>
            <a:endParaRPr lang="en-US" altLang="zh-CN" sz="2800" dirty="0">
              <a:latin typeface="NimbusRomNo9L-Regu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The </a:t>
            </a:r>
            <a:r>
              <a:rPr lang="en-US" altLang="zh-CN" sz="2800" b="1" dirty="0">
                <a:latin typeface="NimbusRomNo9L-Regu"/>
              </a:rPr>
              <a:t>type of the transaction </a:t>
            </a:r>
            <a:r>
              <a:rPr lang="en-US" altLang="zh-CN" sz="2800" dirty="0">
                <a:latin typeface="NimbusRomNo9L-Regu"/>
              </a:rPr>
              <a:t>being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Which </a:t>
            </a:r>
            <a:r>
              <a:rPr lang="en-US" altLang="zh-CN" sz="2800" b="1" dirty="0">
                <a:latin typeface="NimbusRomNo9L-Regu"/>
              </a:rPr>
              <a:t>access of the transaction </a:t>
            </a:r>
            <a:r>
              <a:rPr lang="en-US" altLang="zh-CN" sz="2800" dirty="0">
                <a:latin typeface="NimbusRomNo9L-Regu"/>
              </a:rPr>
              <a:t>is being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NimbusRomNo9L-Regu"/>
            </a:endParaRPr>
          </a:p>
          <a:p>
            <a:r>
              <a:rPr lang="en-US" altLang="zh-CN" sz="2800" dirty="0">
                <a:latin typeface="NimbusRomNo9L-Regu"/>
              </a:rPr>
              <a:t>Action space</a:t>
            </a:r>
          </a:p>
          <a:p>
            <a:endParaRPr lang="en-US" altLang="zh-CN" sz="2800" dirty="0">
              <a:latin typeface="NimbusRomNo9L-Regu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Wait</a:t>
            </a:r>
            <a:r>
              <a:rPr lang="en-US" altLang="zh-CN" sz="2800" dirty="0">
                <a:latin typeface="NimbusRomNo9L-Regu"/>
              </a:rPr>
              <a:t>. How long should read/write be?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Read-version</a:t>
            </a:r>
            <a:r>
              <a:rPr lang="en-US" altLang="zh-CN" sz="2800" dirty="0">
                <a:latin typeface="NimbusRomNo9L-Regu"/>
              </a:rPr>
              <a:t>. CLEAN_READ (committed version) / DIRTY_READ (uncommitted (but visible) version)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Write-visibility</a:t>
            </a:r>
            <a:r>
              <a:rPr lang="en-US" altLang="zh-CN" sz="2800" dirty="0">
                <a:latin typeface="NimbusRomNo9L-Regu"/>
              </a:rPr>
              <a:t>. Keep write results PRIVATE/PUBLIC.</a:t>
            </a:r>
            <a:endParaRPr lang="zh-CN" altLang="en-US" sz="2800" dirty="0">
              <a:latin typeface="NimbusRomNo9L-Regu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34ECBA-110F-DADF-D041-4BB673FA0DFC}"/>
              </a:ext>
            </a:extLst>
          </p:cNvPr>
          <p:cNvSpPr txBox="1"/>
          <p:nvPr/>
        </p:nvSpPr>
        <p:spPr>
          <a:xfrm>
            <a:off x="633952" y="1169969"/>
            <a:ext cx="132960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CC policy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8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1450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33071DF-E10C-9E95-658C-46747F31A63E}"/>
              </a:ext>
            </a:extLst>
          </p:cNvPr>
          <p:cNvSpPr txBox="1"/>
          <p:nvPr/>
        </p:nvSpPr>
        <p:spPr>
          <a:xfrm>
            <a:off x="633952" y="1631634"/>
            <a:ext cx="1073457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arenR"/>
            </a:pPr>
            <a:r>
              <a:rPr lang="en-US" altLang="zh-CN" sz="2800" b="1" dirty="0">
                <a:latin typeface="NimbusRomNo9L-Regu"/>
              </a:rPr>
              <a:t>waits</a:t>
            </a:r>
            <a:r>
              <a:rPr lang="en-US" altLang="zh-CN" sz="2800" dirty="0">
                <a:latin typeface="NimbusRomNo9L-Regu"/>
              </a:rPr>
              <a:t> for all T ’s dependent transactions to commit (or abort). </a:t>
            </a:r>
          </a:p>
          <a:p>
            <a:pPr marL="514350" indent="-514350">
              <a:buAutoNum type="arabicParenR"/>
            </a:pPr>
            <a:r>
              <a:rPr lang="en-US" altLang="zh-CN" sz="2800" b="1" dirty="0">
                <a:latin typeface="NimbusRomNo9L-Regu"/>
              </a:rPr>
              <a:t>locks</a:t>
            </a:r>
            <a:r>
              <a:rPr lang="en-US" altLang="zh-CN" sz="2800" dirty="0">
                <a:latin typeface="NimbusRomNo9L-Regu"/>
              </a:rPr>
              <a:t> each record in T ’s </a:t>
            </a:r>
            <a:r>
              <a:rPr lang="en-US" altLang="zh-CN" sz="2800" b="1" dirty="0">
                <a:latin typeface="NimbusRomNo9L-Regu"/>
              </a:rPr>
              <a:t>write set </a:t>
            </a:r>
          </a:p>
          <a:p>
            <a:pPr marL="514350" indent="-514350">
              <a:buAutoNum type="arabicParenR"/>
            </a:pPr>
            <a:r>
              <a:rPr lang="en-US" altLang="zh-CN" sz="2800" b="1" dirty="0">
                <a:latin typeface="NimbusRomNo9L-Regu"/>
              </a:rPr>
              <a:t>validates</a:t>
            </a:r>
            <a:r>
              <a:rPr lang="en-US" altLang="zh-CN" sz="2800" dirty="0">
                <a:latin typeface="NimbusRomNo9L-Regu"/>
              </a:rPr>
              <a:t> each record in the </a:t>
            </a:r>
            <a:r>
              <a:rPr lang="en-US" altLang="zh-CN" sz="2800" b="1" dirty="0">
                <a:latin typeface="NimbusRomNo9L-Regu"/>
              </a:rPr>
              <a:t>read set </a:t>
            </a:r>
            <a:r>
              <a:rPr lang="en-US" altLang="zh-CN" sz="2800" dirty="0">
                <a:latin typeface="NimbusRomNo9L-Regu"/>
              </a:rPr>
              <a:t>by checking two conditions;</a:t>
            </a:r>
          </a:p>
          <a:p>
            <a:pPr marL="971550" lvl="1" indent="-514350">
              <a:buAutoNum type="arabicParenR"/>
            </a:pPr>
            <a:r>
              <a:rPr lang="en-US" altLang="zh-CN" sz="2800" dirty="0">
                <a:latin typeface="NimbusRomNo9L-Regu"/>
              </a:rPr>
              <a:t> whether the </a:t>
            </a:r>
            <a:r>
              <a:rPr lang="en-US" altLang="zh-CN" sz="2800" b="1" dirty="0">
                <a:latin typeface="NimbusRomNo9L-Regu"/>
              </a:rPr>
              <a:t>current committed version </a:t>
            </a:r>
            <a:r>
              <a:rPr lang="en-US" altLang="zh-CN" sz="2800" dirty="0">
                <a:latin typeface="NimbusRomNo9L-Regu"/>
              </a:rPr>
              <a:t>in the database is </a:t>
            </a:r>
            <a:r>
              <a:rPr lang="en-US" altLang="zh-CN" sz="2800" b="1" dirty="0">
                <a:latin typeface="NimbusRomNo9L-Regu"/>
              </a:rPr>
              <a:t>different from </a:t>
            </a:r>
            <a:r>
              <a:rPr lang="en-US" altLang="zh-CN" sz="2800" dirty="0">
                <a:latin typeface="NimbusRomNo9L-Regu"/>
              </a:rPr>
              <a:t>that kept in the </a:t>
            </a:r>
            <a:r>
              <a:rPr lang="en-US" altLang="zh-CN" sz="2800" b="1" dirty="0">
                <a:latin typeface="NimbusRomNo9L-Regu"/>
              </a:rPr>
              <a:t>read set.</a:t>
            </a:r>
          </a:p>
          <a:p>
            <a:pPr marL="971550" lvl="1" indent="-514350">
              <a:buAutoNum type="arabicParenR"/>
            </a:pPr>
            <a:r>
              <a:rPr lang="en-US" altLang="zh-CN" sz="2800" dirty="0">
                <a:latin typeface="NimbusRomNo9L-Regu"/>
              </a:rPr>
              <a:t>whether the </a:t>
            </a:r>
            <a:r>
              <a:rPr lang="en-US" altLang="zh-CN" sz="2800" b="1" dirty="0">
                <a:latin typeface="NimbusRomNo9L-Regu"/>
              </a:rPr>
              <a:t>record</a:t>
            </a:r>
            <a:r>
              <a:rPr lang="en-US" altLang="zh-CN" sz="2800" dirty="0">
                <a:latin typeface="NimbusRomNo9L-Regu"/>
              </a:rPr>
              <a:t> is being </a:t>
            </a:r>
            <a:r>
              <a:rPr lang="en-US" altLang="zh-CN" sz="2800" b="1" dirty="0">
                <a:latin typeface="NimbusRomNo9L-Regu"/>
              </a:rPr>
              <a:t>locked</a:t>
            </a:r>
            <a:r>
              <a:rPr lang="en-US" altLang="zh-CN" sz="2800" dirty="0">
                <a:latin typeface="NimbusRomNo9L-Regu"/>
              </a:rPr>
              <a:t> </a:t>
            </a:r>
            <a:r>
              <a:rPr lang="en-US" altLang="zh-CN" sz="2800" b="1" dirty="0">
                <a:latin typeface="NimbusRomNo9L-Regu"/>
              </a:rPr>
              <a:t>by another transaction</a:t>
            </a:r>
            <a:r>
              <a:rPr lang="en-US" altLang="zh-CN" sz="2800" dirty="0">
                <a:latin typeface="NimbusRomNo9L-Regu"/>
              </a:rPr>
              <a:t>. </a:t>
            </a:r>
          </a:p>
          <a:p>
            <a:pPr lvl="1"/>
            <a:r>
              <a:rPr lang="en-US" altLang="zh-CN" sz="2800" dirty="0">
                <a:latin typeface="NimbusRomNo9L-Regu"/>
              </a:rPr>
              <a:t>Abort if meets one of these conditions.</a:t>
            </a:r>
          </a:p>
          <a:p>
            <a:pPr marL="514350" indent="-514350">
              <a:buAutoNum type="arabicParenR"/>
            </a:pPr>
            <a:r>
              <a:rPr lang="en-US" altLang="zh-CN" sz="2800" b="1" dirty="0">
                <a:latin typeface="NimbusRomNo9L-Regu"/>
              </a:rPr>
              <a:t>applies</a:t>
            </a:r>
            <a:r>
              <a:rPr lang="en-US" altLang="zh-CN" sz="2800" dirty="0">
                <a:latin typeface="NimbusRomNo9L-Regu"/>
              </a:rPr>
              <a:t> T ’s </a:t>
            </a:r>
            <a:r>
              <a:rPr lang="en-US" altLang="zh-CN" sz="2800" b="1" dirty="0">
                <a:latin typeface="NimbusRomNo9L-Regu"/>
              </a:rPr>
              <a:t>writes to the database</a:t>
            </a:r>
            <a:r>
              <a:rPr lang="en-US" altLang="zh-CN" sz="2800" dirty="0">
                <a:latin typeface="NimbusRomNo9L-Regu"/>
              </a:rPr>
              <a:t> and releases the locks.</a:t>
            </a:r>
            <a:endParaRPr lang="zh-CN" altLang="en-US" sz="2800" dirty="0">
              <a:latin typeface="NimbusRomNo9L-Regu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34ECBA-110F-DADF-D041-4BB673FA0DFC}"/>
              </a:ext>
            </a:extLst>
          </p:cNvPr>
          <p:cNvSpPr txBox="1"/>
          <p:nvPr/>
        </p:nvSpPr>
        <p:spPr>
          <a:xfrm>
            <a:off x="633952" y="1169969"/>
            <a:ext cx="145034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Validation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6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01399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TRAINING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1" y="1169969"/>
            <a:ext cx="310831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Evolutionary Algorithm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69" y="1808620"/>
            <a:ext cx="10933083" cy="39703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Evolutionary Algorithm mutates </a:t>
            </a:r>
            <a:r>
              <a:rPr lang="en-US" altLang="zh-CN" sz="2800" b="1" dirty="0">
                <a:latin typeface="NimbusRomNo9L-Regu"/>
              </a:rPr>
              <a:t>each cell </a:t>
            </a:r>
            <a:r>
              <a:rPr lang="en-US" altLang="zh-CN" sz="2800" dirty="0">
                <a:latin typeface="NimbusRomNo9L-Regu"/>
              </a:rPr>
              <a:t>of CC </a:t>
            </a:r>
            <a:r>
              <a:rPr lang="en-US" altLang="zh-CN" sz="2800" b="1" dirty="0">
                <a:latin typeface="NimbusRomNo9L-Regu"/>
              </a:rPr>
              <a:t>policy table </a:t>
            </a:r>
            <a:r>
              <a:rPr lang="en-US" altLang="zh-CN" sz="2800" dirty="0">
                <a:latin typeface="NimbusRomNo9L-Regu"/>
              </a:rPr>
              <a:t>independently with </a:t>
            </a:r>
            <a:r>
              <a:rPr lang="en-US" altLang="zh-CN" sz="2800" b="1" dirty="0">
                <a:latin typeface="NimbusRomNo9L-Regu"/>
              </a:rPr>
              <a:t>probability p</a:t>
            </a:r>
            <a:r>
              <a:rPr lang="en-US" altLang="zh-CN" sz="2800" dirty="0">
                <a:latin typeface="NimbusRomNo9L-Regu"/>
              </a:rPr>
              <a:t>.</a:t>
            </a:r>
          </a:p>
          <a:p>
            <a:endParaRPr lang="en-US" altLang="zh-CN" sz="2800" dirty="0">
              <a:latin typeface="NimbusRomNo9L-Regu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For </a:t>
            </a:r>
            <a:r>
              <a:rPr lang="en-US" altLang="zh-CN" sz="2800" b="1" dirty="0">
                <a:latin typeface="NimbusRomNo9L-Regu"/>
              </a:rPr>
              <a:t>binary</a:t>
            </a:r>
            <a:r>
              <a:rPr lang="en-US" altLang="zh-CN" sz="2800" dirty="0">
                <a:latin typeface="NimbusRomNo9L-Regu"/>
              </a:rPr>
              <a:t> choices (read-version or write visibility), the mutation </a:t>
            </a:r>
            <a:r>
              <a:rPr lang="en-US" altLang="zh-CN" sz="2800" b="1" dirty="0">
                <a:latin typeface="NimbusRomNo9L-Regu"/>
              </a:rPr>
              <a:t>flips</a:t>
            </a:r>
            <a:r>
              <a:rPr lang="en-US" altLang="zh-CN" sz="2800" dirty="0">
                <a:latin typeface="NimbusRomNo9L-Regu"/>
              </a:rPr>
              <a:t> the choice.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NimbusRomNo9L-Regu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For </a:t>
            </a:r>
            <a:r>
              <a:rPr lang="en-US" altLang="zh-CN" sz="2800" b="1" dirty="0">
                <a:latin typeface="NimbusRomNo9L-Regu"/>
              </a:rPr>
              <a:t>integer</a:t>
            </a:r>
            <a:r>
              <a:rPr lang="en-US" altLang="zh-CN" sz="2800" dirty="0">
                <a:latin typeface="NimbusRomNo9L-Regu"/>
              </a:rPr>
              <a:t> choices (e.g. any of the wait actions), the mutation varies the integer value by some </a:t>
            </a:r>
            <a:r>
              <a:rPr lang="en-US" altLang="zh-CN" sz="2800" b="1" dirty="0">
                <a:latin typeface="NimbusRomNo9L-Regu"/>
              </a:rPr>
              <a:t>distance uniformly sampled </a:t>
            </a:r>
            <a:r>
              <a:rPr lang="en-US" altLang="zh-CN" sz="2800" dirty="0">
                <a:latin typeface="NimbusRomNo9L-Regu"/>
              </a:rPr>
              <a:t>from the interval [−λ, λ].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08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01399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TRAINING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1" y="1169969"/>
            <a:ext cx="336231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Reinforcement Learning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70" y="1808620"/>
            <a:ext cx="10352330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It </a:t>
            </a:r>
            <a:r>
              <a:rPr lang="en-US" altLang="zh-CN" sz="2800" b="1" dirty="0">
                <a:latin typeface="NimbusRomNo9L-Regu"/>
              </a:rPr>
              <a:t>parameterizes the policy table </a:t>
            </a:r>
            <a:r>
              <a:rPr lang="en-US" altLang="zh-CN" sz="2800" dirty="0">
                <a:latin typeface="NimbusRomNo9L-Regu"/>
              </a:rPr>
              <a:t>by representing each table cell using one or a set of parameters to denote the </a:t>
            </a:r>
            <a:r>
              <a:rPr lang="en-US" altLang="zh-CN" sz="2800" b="1" dirty="0">
                <a:latin typeface="NimbusRomNo9L-Regu"/>
              </a:rPr>
              <a:t>probability distribution</a:t>
            </a:r>
            <a:r>
              <a:rPr lang="en-US" altLang="zh-CN" sz="2800" dirty="0">
                <a:latin typeface="NimbusRomNo9L-Regu"/>
              </a:rPr>
              <a:t> of the action values.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For training, each </a:t>
            </a:r>
            <a:r>
              <a:rPr lang="en-US" altLang="zh-CN" sz="2800" b="1" dirty="0">
                <a:latin typeface="NimbusRomNo9L-Regu"/>
              </a:rPr>
              <a:t>iteration samples a batch of policies </a:t>
            </a:r>
            <a:r>
              <a:rPr lang="en-US" altLang="zh-CN" sz="2800" dirty="0">
                <a:latin typeface="NimbusRomNo9L-Regu"/>
              </a:rPr>
              <a:t>according to the probability distribution specified by the current table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We measure the </a:t>
            </a:r>
            <a:r>
              <a:rPr lang="en-US" altLang="zh-CN" sz="2800" b="1" dirty="0">
                <a:latin typeface="NimbusRomNo9L-Regu"/>
              </a:rPr>
              <a:t>throughput</a:t>
            </a:r>
            <a:r>
              <a:rPr lang="en-US" altLang="zh-CN" sz="2800" dirty="0">
                <a:latin typeface="NimbusRomNo9L-Regu"/>
              </a:rPr>
              <a:t> of each sampled policy and use it </a:t>
            </a:r>
            <a:r>
              <a:rPr lang="en-US" altLang="zh-CN" sz="2800" b="1" dirty="0">
                <a:latin typeface="NimbusRomNo9L-Regu"/>
              </a:rPr>
              <a:t>as the “reward” in RL</a:t>
            </a:r>
            <a:r>
              <a:rPr lang="en-US" altLang="zh-CN" sz="2800" dirty="0">
                <a:latin typeface="NimbusRomNo9L-Regu"/>
              </a:rPr>
              <a:t>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87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01399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TRAINING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1" y="1169969"/>
            <a:ext cx="336231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Real-world Training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69" y="1808620"/>
            <a:ext cx="10517431" cy="31085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Many real-world workloads are </a:t>
            </a:r>
            <a:r>
              <a:rPr lang="en-US" altLang="zh-CN" sz="2800" b="1" dirty="0">
                <a:latin typeface="NimbusRomNo9L-Regu"/>
              </a:rPr>
              <a:t>fairly predictable </a:t>
            </a:r>
            <a:r>
              <a:rPr lang="en-US" altLang="zh-CN" sz="2800" dirty="0">
                <a:latin typeface="NimbusRomNo9L-Regu"/>
              </a:rPr>
              <a:t>on a day-to-day basis.</a:t>
            </a:r>
          </a:p>
          <a:p>
            <a:endParaRPr lang="en-US" altLang="zh-CN" sz="2800" dirty="0">
              <a:latin typeface="NimbusRomNo9L-Regu"/>
            </a:endParaRPr>
          </a:p>
          <a:p>
            <a:r>
              <a:rPr lang="en-US" altLang="zh-CN" sz="2800" dirty="0">
                <a:latin typeface="NimbusRomNo9L-Regu"/>
              </a:rPr>
              <a:t>The goal is to use Polyjuice to improve commit throughput during the </a:t>
            </a:r>
            <a:r>
              <a:rPr lang="en-US" altLang="zh-CN" sz="2800" b="1" dirty="0">
                <a:latin typeface="NimbusRomNo9L-Regu"/>
              </a:rPr>
              <a:t>peak time</a:t>
            </a:r>
            <a:r>
              <a:rPr lang="en-US" altLang="zh-CN" sz="2800" dirty="0">
                <a:latin typeface="NimbusRomNo9L-Regu"/>
              </a:rPr>
              <a:t>.</a:t>
            </a:r>
          </a:p>
          <a:p>
            <a:endParaRPr lang="en-US" altLang="zh-CN" sz="2800" dirty="0">
              <a:latin typeface="NimbusRomNo9L-Regu"/>
            </a:endParaRPr>
          </a:p>
          <a:p>
            <a:r>
              <a:rPr lang="en-US" altLang="zh-CN" sz="2800" dirty="0">
                <a:latin typeface="NimbusRomNo9L-Regu"/>
              </a:rPr>
              <a:t>One can predict tomorrow’s peak workload characteristics using the statistics gathered from today’s peak workload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9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63418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1" y="1169969"/>
            <a:ext cx="336231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Setting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69" y="1808620"/>
            <a:ext cx="10517431" cy="31085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NimbusRomNo9L-Regu"/>
              </a:rPr>
              <a:t>Hardware</a:t>
            </a:r>
            <a:endParaRPr lang="en-US" altLang="zh-CN" sz="2800" dirty="0">
              <a:latin typeface="NimbusRomNo9L-Regu"/>
            </a:endParaRPr>
          </a:p>
          <a:p>
            <a:r>
              <a:rPr lang="en-US" altLang="zh-CN" sz="2800" dirty="0">
                <a:latin typeface="NimbusRomNo9L-Regu"/>
              </a:rPr>
              <a:t>56-core Intel machine with 2 NUMA nodes. </a:t>
            </a:r>
          </a:p>
          <a:p>
            <a:r>
              <a:rPr lang="en-US" altLang="zh-CN" sz="2800" dirty="0">
                <a:latin typeface="NimbusRomNo9L-Regu"/>
              </a:rPr>
              <a:t>Each NUMA node has 28 cores and 188GB memory.</a:t>
            </a:r>
          </a:p>
          <a:p>
            <a:r>
              <a:rPr lang="en-US" altLang="zh-CN" sz="2800" b="1" dirty="0">
                <a:latin typeface="NimbusRomNo9L-Regu"/>
              </a:rPr>
              <a:t>Benchmark</a:t>
            </a:r>
          </a:p>
          <a:p>
            <a:r>
              <a:rPr lang="en-US" altLang="zh-CN" sz="2800" dirty="0">
                <a:latin typeface="NimbusRomNo9L-Regu"/>
              </a:rPr>
              <a:t>TPC-C/TPC-E/micro-benchmark with 10 types of transactions.</a:t>
            </a:r>
          </a:p>
          <a:p>
            <a:r>
              <a:rPr lang="en-US" altLang="zh-CN" sz="2800" b="1" dirty="0">
                <a:latin typeface="NimbusRomNo9L-Regu"/>
              </a:rPr>
              <a:t>Baseline</a:t>
            </a:r>
          </a:p>
          <a:p>
            <a:r>
              <a:rPr lang="en-US" altLang="zh-CN" sz="2800" dirty="0">
                <a:latin typeface="NimbusRomNo9L-Regu"/>
              </a:rPr>
              <a:t>OCC (Silo) , 2PL , IC3, Tebaldi and </a:t>
            </a:r>
            <a:r>
              <a:rPr lang="en-US" altLang="zh-CN" sz="2800" dirty="0" err="1">
                <a:latin typeface="NimbusRomNo9L-Regu"/>
              </a:rPr>
              <a:t>CormCC</a:t>
            </a:r>
            <a:endParaRPr lang="en-US" altLang="zh-CN" sz="2800" dirty="0">
              <a:latin typeface="NimbusRomNo9L-Regu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409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63418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1" y="1169969"/>
            <a:ext cx="160971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Case Study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524E48-AEFB-267E-F762-E73943DE1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08" y="1871538"/>
            <a:ext cx="6845652" cy="44071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7E088D8-58ED-4711-F934-D79683EC1ED9}"/>
              </a:ext>
            </a:extLst>
          </p:cNvPr>
          <p:cNvSpPr txBox="1"/>
          <p:nvPr/>
        </p:nvSpPr>
        <p:spPr>
          <a:xfrm>
            <a:off x="7120467" y="2181862"/>
            <a:ext cx="452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Tno (NewOrder), Tpay (Payment) and T ′ no (NewOrder).</a:t>
            </a:r>
            <a:endParaRPr lang="en-US" altLang="zh-CN" dirty="0"/>
          </a:p>
          <a:p>
            <a:r>
              <a:rPr lang="zh-CN" altLang="en-US" dirty="0"/>
              <a:t>All three access the same warehouse.</a:t>
            </a:r>
          </a:p>
        </p:txBody>
      </p:sp>
    </p:spTree>
    <p:extLst>
      <p:ext uri="{BB962C8B-B14F-4D97-AF65-F5344CB8AC3E}">
        <p14:creationId xmlns:p14="http://schemas.microsoft.com/office/powerpoint/2010/main" val="379830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63418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1" y="1169969"/>
            <a:ext cx="336231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Throughput(TPC-C)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69" y="1808620"/>
            <a:ext cx="10517431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B050"/>
                </a:solidFill>
                <a:latin typeface="NimbusRomNo9L-Regu"/>
              </a:rPr>
              <a:t>avoid unnecessary waiting </a:t>
            </a:r>
            <a:r>
              <a:rPr lang="en-US" altLang="zh-CN" sz="2800" dirty="0">
                <a:latin typeface="NimbusRomNo9L-Regu"/>
              </a:rPr>
              <a:t>by the runtime information to infer the CC 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can either </a:t>
            </a:r>
            <a:r>
              <a:rPr lang="en-US" altLang="zh-CN" sz="2800" b="1" dirty="0">
                <a:solidFill>
                  <a:srgbClr val="00B050"/>
                </a:solidFill>
                <a:latin typeface="NimbusRomNo9L-Regu"/>
              </a:rPr>
              <a:t>read dirty or clean versions </a:t>
            </a:r>
            <a:r>
              <a:rPr lang="en-US" altLang="zh-CN" sz="2800" dirty="0">
                <a:latin typeface="NimbusRomNo9L-Regu"/>
              </a:rPr>
              <a:t>of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needs to </a:t>
            </a:r>
            <a:r>
              <a:rPr lang="en-US" altLang="zh-CN" sz="2800" b="1" dirty="0">
                <a:solidFill>
                  <a:schemeClr val="accent2"/>
                </a:solidFill>
                <a:latin typeface="NimbusRomNo9L-Regu"/>
              </a:rPr>
              <a:t>maintain additional metadata </a:t>
            </a:r>
            <a:r>
              <a:rPr lang="en-US" altLang="zh-CN" sz="2800" dirty="0">
                <a:latin typeface="NimbusRomNo9L-Regu"/>
              </a:rPr>
              <a:t>in each tuple, which affects the cache locality.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51BD55-B9EA-1440-DF81-0135BD56B9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401" b="15575"/>
          <a:stretch/>
        </p:blipFill>
        <p:spPr>
          <a:xfrm>
            <a:off x="4123267" y="3726547"/>
            <a:ext cx="6493933" cy="313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71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63418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1" y="1169969"/>
            <a:ext cx="336231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Scalability(TPC-C)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69" y="1808620"/>
            <a:ext cx="10517431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Silo and 2PL do not scale beyond four threads because they cannot exploit parallelism under high contention.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1D6D85-B13D-4DD4-DD09-6C0876A6C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2931026"/>
            <a:ext cx="4037627" cy="391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6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1635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 Concurrency control (CC) algorithm aims to </a:t>
            </a:r>
            <a:r>
              <a:rPr lang="en-US" altLang="zh-CN" sz="2400" b="1" dirty="0"/>
              <a:t>maximize concurrent execution </a:t>
            </a:r>
            <a:r>
              <a:rPr lang="en-US" altLang="zh-CN" sz="2400" dirty="0"/>
              <a:t>while guaranteeing </a:t>
            </a:r>
            <a:r>
              <a:rPr lang="en-US" altLang="zh-CN" sz="2400" b="1" dirty="0"/>
              <a:t>correctness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relative performance of different CC algorithms varies depending on the transaction workload.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2PC: high contention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OCC: low contention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0B14C9-1E13-8372-E958-C620FCBCF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9933" y="3330542"/>
            <a:ext cx="7004410" cy="331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6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63418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1" y="1169969"/>
            <a:ext cx="336231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Factor Analysis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633169" y="1808620"/>
            <a:ext cx="10517431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RL works worse.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Each action has a different effect factor with different workloads.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CFA4E4-A4C3-8346-298A-DAD9ACB7C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043" y="3057337"/>
            <a:ext cx="6331275" cy="36641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1E2E76-7958-3F64-335F-67185C30F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809" y="3162032"/>
            <a:ext cx="3575234" cy="34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05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63418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1" y="1169969"/>
            <a:ext cx="336231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Other Benchmarks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373034" y="1795201"/>
            <a:ext cx="11445932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The learned policy pipelines the operations on some of the high-contention records while optimizing the waits for low-contention records.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9D2D6B-D0D0-F752-A0B7-87D079841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70" y="2912876"/>
            <a:ext cx="6350326" cy="36260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D6008EC-9B60-3F2D-2900-6823C4579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3680" y="2914473"/>
            <a:ext cx="3308520" cy="344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5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08"/>
            <a:ext cx="263418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EVALUATION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ABE910-1689-563D-DF24-906E7A02433D}"/>
              </a:ext>
            </a:extLst>
          </p:cNvPr>
          <p:cNvSpPr txBox="1"/>
          <p:nvPr/>
        </p:nvSpPr>
        <p:spPr>
          <a:xfrm>
            <a:off x="633951" y="1169969"/>
            <a:ext cx="3362316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Transportability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596BEA-90AF-E1BC-2B27-D97D57342E9A}"/>
              </a:ext>
            </a:extLst>
          </p:cNvPr>
          <p:cNvSpPr txBox="1"/>
          <p:nvPr/>
        </p:nvSpPr>
        <p:spPr>
          <a:xfrm>
            <a:off x="373034" y="1795201"/>
            <a:ext cx="11445932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A trained policy is fairly robust to training and evaluation workload mismatch.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B58D10-8F98-A543-65BF-5AE6C2EA2F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16233D-D104-D0C3-C8A7-DBC40D7EF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2376297"/>
            <a:ext cx="7338848" cy="448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44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76059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L</a:t>
            </a:r>
            <a:r>
              <a:rPr lang="en-US" altLang="zh-CN" sz="2800" dirty="0">
                <a:solidFill>
                  <a:schemeClr val="bg1"/>
                </a:solidFill>
              </a:rPr>
              <a:t>IMITATION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8197D7-EE8F-55C2-97E2-E1588D8864DA}"/>
              </a:ext>
            </a:extLst>
          </p:cNvPr>
          <p:cNvSpPr txBox="1"/>
          <p:nvPr/>
        </p:nvSpPr>
        <p:spPr>
          <a:xfrm>
            <a:off x="516188" y="1470877"/>
            <a:ext cx="108376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Not suitable for rapidly changing workloads.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Training takes on the order of several hundred seconds.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Inaccurate workload emulation.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Transaction inter-leavings during training differ from that of the original execution, a transaction’s outputs also differ.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Large state space.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Number of states and actions increases the state space rapidly.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More expressive policy space.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MVCC, CPU scheduling </a:t>
            </a:r>
            <a:r>
              <a:rPr lang="en-US" altLang="zh-CN" sz="240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and fine-grained contention </a:t>
            </a:r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expand the policy space.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Weaker and mixed isolation levels. </a:t>
            </a:r>
          </a:p>
          <a:p>
            <a:r>
              <a:rPr lang="en-US" altLang="zh-CN" sz="2400" dirty="0">
                <a:solidFill>
                  <a:srgbClr val="000000"/>
                </a:solidFill>
                <a:latin typeface="NimbusRomNo9L-Regu"/>
                <a:ea typeface="微软雅黑" panose="020B0503020204020204" pitchFamily="34" charset="-122"/>
              </a:rPr>
              <a:t>Polyjuice currently only guarantees serializability.</a:t>
            </a:r>
            <a:endParaRPr lang="zh-CN" altLang="en-US" sz="2400" dirty="0">
              <a:solidFill>
                <a:srgbClr val="000000"/>
              </a:solidFill>
              <a:latin typeface="NimbusRomNo9L-Regu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F00A3D-1806-2882-6BC7-EE39CFA285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93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70" y="1634175"/>
            <a:ext cx="106506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To adapt to different workloads, prior works propose a </a:t>
            </a:r>
            <a:r>
              <a:rPr lang="en-US" altLang="zh-CN" sz="2400" b="1" dirty="0"/>
              <a:t>federated</a:t>
            </a:r>
            <a:r>
              <a:rPr lang="en-US" altLang="zh-CN" sz="2400" dirty="0"/>
              <a:t> approach based on a small number of </a:t>
            </a:r>
            <a:r>
              <a:rPr lang="en-US" altLang="zh-CN" sz="2400" b="1" dirty="0"/>
              <a:t>existing</a:t>
            </a:r>
            <a:r>
              <a:rPr lang="en-US" altLang="zh-CN" sz="2400" dirty="0"/>
              <a:t> CC algorithms.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They require users to partition the workload either </a:t>
            </a:r>
            <a:r>
              <a:rPr lang="en-US" altLang="zh-CN" sz="2400" b="1" dirty="0"/>
              <a:t>by data </a:t>
            </a:r>
            <a:r>
              <a:rPr lang="en-US" altLang="zh-CN" sz="2400" dirty="0"/>
              <a:t>or </a:t>
            </a:r>
            <a:r>
              <a:rPr lang="en-US" altLang="zh-CN" sz="2400" b="1" dirty="0"/>
              <a:t>by transaction </a:t>
            </a:r>
            <a:r>
              <a:rPr lang="en-US" altLang="zh-CN" sz="2400" dirty="0"/>
              <a:t>type.(The kinds of transaction are known a priori as stored procedures.)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C27BA4-22D3-3E06-2F0A-16642F439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15153"/>
            <a:ext cx="12192000" cy="18959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DDC0EB6-1DF7-8057-AD5F-B0A3CA283731}"/>
              </a:ext>
            </a:extLst>
          </p:cNvPr>
          <p:cNvSpPr txBox="1"/>
          <p:nvPr/>
        </p:nvSpPr>
        <p:spPr>
          <a:xfrm>
            <a:off x="0" y="5972738"/>
            <a:ext cx="111695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rPr>
              <a:t>2)D. Tang and A. J. Elmore, “Toward Coordination-free and Reconﬁgurable Mixed Concurrency Control”.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3)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Chunzhi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Su, et al. Bringing modular concurrency control to the next level. ICDE, pages 283–297, 2017.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Chao Xie, et al. High-performance acid via modular concurrency control. </a:t>
            </a:r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sosp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pages 279–294, 2015.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525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359168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L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IMITATION OF 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C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URRENT 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W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ORK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40F498-A1BB-402D-92D4-A755993B7375}"/>
              </a:ext>
            </a:extLst>
          </p:cNvPr>
          <p:cNvSpPr txBox="1"/>
          <p:nvPr/>
        </p:nvSpPr>
        <p:spPr>
          <a:xfrm>
            <a:off x="704360" y="1859340"/>
            <a:ext cx="109515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lacks the </a:t>
            </a:r>
            <a:r>
              <a:rPr lang="en-US" altLang="zh-CN" sz="2400" b="1" dirty="0"/>
              <a:t>flexibility</a:t>
            </a:r>
            <a:r>
              <a:rPr lang="en-US" altLang="zh-CN" sz="2400" dirty="0"/>
              <a:t> to customize concurrency control to fully exploit the workload.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lacks a </a:t>
            </a:r>
            <a:r>
              <a:rPr lang="en-US" altLang="zh-CN" sz="2400" b="1" dirty="0"/>
              <a:t>systematic solution </a:t>
            </a:r>
            <a:r>
              <a:rPr lang="en-US" altLang="zh-CN" sz="2400" dirty="0"/>
              <a:t>to optimize concurrency control for performance.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46A1A9-078D-1B12-D60A-370874E5DD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65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C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ONTRIBUTION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63419" y="1182231"/>
            <a:ext cx="1030770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present the first framework to learn concurrency control using a policy space of </a:t>
            </a:r>
            <a:r>
              <a:rPr lang="en-US" altLang="zh-CN" sz="2800" b="1" dirty="0">
                <a:latin typeface="NimbusRomNo9L-Regu"/>
              </a:rPr>
              <a:t>fine-grained actions</a:t>
            </a:r>
            <a:r>
              <a:rPr lang="en-US" altLang="zh-CN" sz="2800" dirty="0">
                <a:latin typeface="NimbusRomNo9L-Regu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NimbusRomNo9L-Reg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design Polyjuice’s policy space according to the framework so that it can </a:t>
            </a:r>
            <a:r>
              <a:rPr lang="en-US" altLang="zh-CN" sz="2800" b="1" dirty="0">
                <a:latin typeface="NimbusRomNo9L-Regu"/>
              </a:rPr>
              <a:t>encode a variety of existing CC algorithms </a:t>
            </a:r>
            <a:r>
              <a:rPr lang="en-US" altLang="zh-CN" sz="2800" dirty="0">
                <a:latin typeface="NimbusRomNo9L-Regu"/>
              </a:rPr>
              <a:t>while allowing the exploration of new 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NimbusRomNo9L-Regu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show that Polyjuice’s policy, represented as a table, can be optimized simply using </a:t>
            </a:r>
            <a:r>
              <a:rPr lang="en-US" altLang="zh-CN" sz="2800" b="1" dirty="0">
                <a:latin typeface="NimbusRomNo9L-Regu"/>
              </a:rPr>
              <a:t>an evolutionary algorithm</a:t>
            </a:r>
            <a:r>
              <a:rPr lang="en-US" altLang="zh-CN" sz="2800" dirty="0">
                <a:latin typeface="NimbusRomNo9L-Regu"/>
              </a:rPr>
              <a:t>.</a:t>
            </a:r>
            <a:endParaRPr lang="en-US" altLang="zh-CN" sz="2800" dirty="0">
              <a:solidFill>
                <a:schemeClr val="bg2">
                  <a:lumMod val="90000"/>
                </a:schemeClr>
              </a:solidFill>
              <a:latin typeface="NimbusRomNo9L-Regu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8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546204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LEARNING FRAMEWORK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F8D71B-5330-04A8-0893-17BBD3577F06}"/>
              </a:ext>
            </a:extLst>
          </p:cNvPr>
          <p:cNvSpPr txBox="1"/>
          <p:nvPr/>
        </p:nvSpPr>
        <p:spPr>
          <a:xfrm>
            <a:off x="826129" y="1489080"/>
            <a:ext cx="1043068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The key ingredients in RL are: </a:t>
            </a:r>
          </a:p>
          <a:p>
            <a:endParaRPr lang="en-US" altLang="zh-CN" sz="2800" dirty="0">
              <a:latin typeface="NimbusRomNo9L-Regu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a </a:t>
            </a:r>
            <a:r>
              <a:rPr lang="en-US" altLang="zh-CN" sz="2800" b="1" dirty="0">
                <a:latin typeface="NimbusRomNo9L-Regu"/>
              </a:rPr>
              <a:t>policy</a:t>
            </a:r>
            <a:r>
              <a:rPr lang="en-US" altLang="zh-CN" sz="2800" dirty="0">
                <a:latin typeface="NimbusRomNo9L-Regu"/>
              </a:rPr>
              <a:t> that maps perceived </a:t>
            </a:r>
            <a:r>
              <a:rPr lang="en-US" altLang="zh-CN" sz="2800" b="1" dirty="0">
                <a:latin typeface="NimbusRomNo9L-Regu"/>
              </a:rPr>
              <a:t>states</a:t>
            </a:r>
            <a:r>
              <a:rPr lang="en-US" altLang="zh-CN" sz="2800" dirty="0">
                <a:latin typeface="NimbusRomNo9L-Regu"/>
              </a:rPr>
              <a:t> of the environment to actions to be taken when those states are reached.</a:t>
            </a:r>
          </a:p>
          <a:p>
            <a:pPr lvl="1"/>
            <a:r>
              <a:rPr lang="en-US" altLang="zh-CN" sz="2800" dirty="0">
                <a:solidFill>
                  <a:schemeClr val="accent1"/>
                </a:solidFill>
                <a:latin typeface="NimbusRomNo9L-Regu"/>
              </a:rPr>
              <a:t>——how its data access can interleave.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NimbusRomNo9L-Regu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a </a:t>
            </a:r>
            <a:r>
              <a:rPr lang="en-US" altLang="zh-CN" sz="2800" b="1" dirty="0">
                <a:latin typeface="NimbusRomNo9L-Regu"/>
              </a:rPr>
              <a:t>reward</a:t>
            </a:r>
            <a:r>
              <a:rPr lang="en-US" altLang="zh-CN" sz="2800" dirty="0">
                <a:latin typeface="NimbusRomNo9L-Regu"/>
              </a:rPr>
              <a:t> signal that defines the optimization goal.</a:t>
            </a:r>
          </a:p>
          <a:p>
            <a:pPr lvl="1"/>
            <a:r>
              <a:rPr lang="en-US" altLang="zh-CN" sz="2800" dirty="0">
                <a:solidFill>
                  <a:schemeClr val="accent1"/>
                </a:solidFill>
                <a:latin typeface="NimbusRomNo9L-Regu"/>
              </a:rPr>
              <a:t>——maximize performance.</a:t>
            </a:r>
          </a:p>
          <a:p>
            <a:pPr marL="514350" indent="-514350">
              <a:buFont typeface="+mj-lt"/>
              <a:buAutoNum type="arabicPeriod"/>
            </a:pPr>
            <a:endParaRPr lang="en-US" altLang="zh-CN" sz="2800" dirty="0">
              <a:latin typeface="NimbusRomNo9L-Regu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NimbusRomNo9L-Regu"/>
              </a:rPr>
              <a:t>and the </a:t>
            </a:r>
            <a:r>
              <a:rPr lang="en-US" altLang="zh-CN" sz="2800" b="1" dirty="0">
                <a:latin typeface="NimbusRomNo9L-Regu"/>
              </a:rPr>
              <a:t>environment</a:t>
            </a:r>
            <a:r>
              <a:rPr lang="en-US" altLang="zh-CN" sz="2800" dirty="0">
                <a:latin typeface="NimbusRomNo9L-Regu"/>
              </a:rPr>
              <a:t> under which the learning system operates.</a:t>
            </a:r>
          </a:p>
          <a:p>
            <a:pPr lvl="1"/>
            <a:r>
              <a:rPr lang="en-US" altLang="zh-CN" sz="2800" dirty="0">
                <a:solidFill>
                  <a:schemeClr val="accent1"/>
                </a:solidFill>
                <a:latin typeface="NimbusRomNo9L-Regu"/>
              </a:rPr>
              <a:t>——the transaction workload and system setup under which the CC operates.</a:t>
            </a:r>
            <a:endParaRPr lang="zh-CN" altLang="en-US" sz="2800" dirty="0">
              <a:solidFill>
                <a:schemeClr val="accent1"/>
              </a:solidFill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40316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546204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POLICY SPACE </a:t>
            </a:r>
            <a:r>
              <a:rPr lang="en-US" altLang="zh-CN" sz="3200" dirty="0">
                <a:solidFill>
                  <a:schemeClr val="bg1"/>
                </a:solidFill>
                <a:latin typeface="NimbusRomNo9L-Regu"/>
              </a:rPr>
              <a:t>OF</a:t>
            </a:r>
            <a:r>
              <a:rPr lang="zh-CN" altLang="en-US" sz="3200" dirty="0">
                <a:solidFill>
                  <a:schemeClr val="bg1"/>
                </a:solidFill>
                <a:latin typeface="NimbusRomNo9L-Regu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NimbusRomNo9L-Regu"/>
              </a:rPr>
              <a:t>CC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F8D71B-5330-04A8-0893-17BBD3577F06}"/>
              </a:ext>
            </a:extLst>
          </p:cNvPr>
          <p:cNvSpPr txBox="1"/>
          <p:nvPr/>
        </p:nvSpPr>
        <p:spPr>
          <a:xfrm>
            <a:off x="826129" y="1489080"/>
            <a:ext cx="104306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Policy is a mapping from </a:t>
            </a:r>
            <a:r>
              <a:rPr lang="en-US" altLang="zh-CN" sz="2800" b="1" dirty="0">
                <a:latin typeface="NimbusRomNo9L-Regu"/>
              </a:rPr>
              <a:t>some state of execution </a:t>
            </a:r>
            <a:r>
              <a:rPr lang="en-US" altLang="zh-CN" sz="2800" dirty="0">
                <a:latin typeface="NimbusRomNo9L-Regu"/>
              </a:rPr>
              <a:t>to a specific </a:t>
            </a:r>
            <a:r>
              <a:rPr lang="en-US" altLang="zh-CN" sz="2800" b="1" dirty="0">
                <a:latin typeface="NimbusRomNo9L-Regu"/>
              </a:rPr>
              <a:t>action</a:t>
            </a:r>
            <a:r>
              <a:rPr lang="en-US" altLang="zh-CN" sz="2800" dirty="0">
                <a:latin typeface="NimbusRomNo9L-Regu"/>
              </a:rPr>
              <a:t> to take upon encountering that state.</a:t>
            </a:r>
          </a:p>
          <a:p>
            <a:endParaRPr lang="en-US" altLang="zh-CN" sz="2800" dirty="0">
              <a:latin typeface="NimbusRomNo9L-Regu"/>
            </a:endParaRPr>
          </a:p>
          <a:p>
            <a:pPr marL="514350" indent="-514350">
              <a:buAutoNum type="arabicParenR"/>
            </a:pPr>
            <a:r>
              <a:rPr lang="en-US" altLang="zh-CN" sz="2800" dirty="0">
                <a:latin typeface="NimbusRomNo9L-Regu"/>
              </a:rPr>
              <a:t>control how the data access of concurrent transactions can </a:t>
            </a:r>
            <a:r>
              <a:rPr lang="en-US" altLang="zh-CN" sz="2800" b="1" dirty="0">
                <a:latin typeface="NimbusRomNo9L-Regu"/>
              </a:rPr>
              <a:t>interleave</a:t>
            </a:r>
            <a:r>
              <a:rPr lang="en-US" altLang="zh-CN" sz="2800" dirty="0">
                <a:latin typeface="NimbusRomNo9L-Regu"/>
              </a:rPr>
              <a:t> during transaction execution;</a:t>
            </a:r>
          </a:p>
          <a:p>
            <a:pPr marL="514350" indent="-514350">
              <a:buAutoNum type="arabicParenR"/>
            </a:pPr>
            <a:endParaRPr lang="en-US" altLang="zh-CN" sz="2800" dirty="0">
              <a:latin typeface="NimbusRomNo9L-Regu"/>
            </a:endParaRPr>
          </a:p>
          <a:p>
            <a:pPr marL="514350" indent="-514350">
              <a:buAutoNum type="arabicParenR"/>
            </a:pPr>
            <a:r>
              <a:rPr lang="en-US" altLang="zh-CN" sz="2800" dirty="0">
                <a:latin typeface="NimbusRomNo9L-Regu"/>
              </a:rPr>
              <a:t>control when and how to perform </a:t>
            </a:r>
            <a:r>
              <a:rPr lang="en-US" altLang="zh-CN" sz="2800" b="1" dirty="0">
                <a:latin typeface="NimbusRomNo9L-Regu"/>
              </a:rPr>
              <a:t>validation</a:t>
            </a:r>
            <a:r>
              <a:rPr lang="en-US" altLang="zh-CN" sz="2800" dirty="0">
                <a:latin typeface="NimbusRomNo9L-Regu"/>
              </a:rPr>
              <a:t> in order to detect whether an executed transaction has violated serializability.</a:t>
            </a:r>
          </a:p>
        </p:txBody>
      </p:sp>
    </p:spTree>
    <p:extLst>
      <p:ext uri="{BB962C8B-B14F-4D97-AF65-F5344CB8AC3E}">
        <p14:creationId xmlns:p14="http://schemas.microsoft.com/office/powerpoint/2010/main" val="270545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546204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POLICY SPACE </a:t>
            </a:r>
            <a:r>
              <a:rPr lang="en-US" altLang="zh-CN" sz="3200" dirty="0">
                <a:solidFill>
                  <a:schemeClr val="bg1"/>
                </a:solidFill>
                <a:latin typeface="NimbusRomNo9L-Regu"/>
              </a:rPr>
              <a:t>OF</a:t>
            </a:r>
            <a:r>
              <a:rPr lang="zh-CN" altLang="en-US" sz="3200" dirty="0">
                <a:solidFill>
                  <a:schemeClr val="bg1"/>
                </a:solidFill>
                <a:latin typeface="NimbusRomNo9L-Regu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NimbusRomNo9L-Regu"/>
              </a:rPr>
              <a:t>CC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F8D71B-5330-04A8-0893-17BBD3577F06}"/>
              </a:ext>
            </a:extLst>
          </p:cNvPr>
          <p:cNvSpPr txBox="1"/>
          <p:nvPr/>
        </p:nvSpPr>
        <p:spPr>
          <a:xfrm>
            <a:off x="826129" y="1489080"/>
            <a:ext cx="104306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Read control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Wait</a:t>
            </a:r>
            <a:r>
              <a:rPr lang="en-US" altLang="zh-CN" sz="2800" dirty="0">
                <a:latin typeface="NimbusRomNo9L-Regu"/>
              </a:rPr>
              <a:t>: whether wait until dependent transaction commit?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Read version</a:t>
            </a:r>
            <a:r>
              <a:rPr lang="en-US" altLang="zh-CN" sz="2800" dirty="0">
                <a:latin typeface="NimbusRomNo9L-Regu"/>
              </a:rPr>
              <a:t>: what data version should read?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Write control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Wait</a:t>
            </a:r>
            <a:r>
              <a:rPr lang="en-US" altLang="zh-CN" sz="2800" dirty="0">
                <a:latin typeface="NimbusRomNo9L-Regu"/>
              </a:rPr>
              <a:t>: </a:t>
            </a:r>
            <a:r>
              <a:rPr lang="zh-CN" altLang="en-US" sz="2800" dirty="0">
                <a:latin typeface="NimbusRomNo9L-Regu"/>
              </a:rPr>
              <a:t>⬆</a:t>
            </a:r>
            <a:endParaRPr lang="en-US" altLang="zh-CN" sz="2800" dirty="0">
              <a:latin typeface="NimbusRomNo9L-Regu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Write visibility</a:t>
            </a:r>
            <a:r>
              <a:rPr lang="en-US" altLang="zh-CN" sz="2800" dirty="0">
                <a:latin typeface="NimbusRomNo9L-Regu"/>
              </a:rPr>
              <a:t>: when can other transactions read this version?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Validation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When to validate</a:t>
            </a:r>
            <a:r>
              <a:rPr lang="en-US" altLang="zh-CN" sz="2800" dirty="0">
                <a:latin typeface="NimbusRomNo9L-Regu"/>
              </a:rPr>
              <a:t>:</a:t>
            </a:r>
            <a:r>
              <a:rPr lang="zh-CN" altLang="en-US" sz="2800" dirty="0">
                <a:latin typeface="NimbusRomNo9L-Regu"/>
              </a:rPr>
              <a:t> </a:t>
            </a:r>
            <a:r>
              <a:rPr lang="en-US" altLang="zh-CN" sz="2800" dirty="0">
                <a:latin typeface="NimbusRomNo9L-Regu"/>
              </a:rPr>
              <a:t>validate early, abort early.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NimbusRomNo9L-Regu"/>
              </a:rPr>
              <a:t>How to validate</a:t>
            </a:r>
            <a:r>
              <a:rPr lang="en-US" altLang="zh-CN" sz="2800" dirty="0">
                <a:latin typeface="NimbusRomNo9L-Regu"/>
              </a:rPr>
              <a:t>: whether to use each transaction’s commit-timestamp?</a:t>
            </a:r>
          </a:p>
        </p:txBody>
      </p:sp>
    </p:spTree>
    <p:extLst>
      <p:ext uri="{BB962C8B-B14F-4D97-AF65-F5344CB8AC3E}">
        <p14:creationId xmlns:p14="http://schemas.microsoft.com/office/powerpoint/2010/main" val="133379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5462047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POLICY SPACE </a:t>
            </a:r>
            <a:r>
              <a:rPr lang="en-US" altLang="zh-CN" sz="3200" dirty="0">
                <a:solidFill>
                  <a:schemeClr val="bg1"/>
                </a:solidFill>
                <a:latin typeface="NimbusRomNo9L-Regu"/>
              </a:rPr>
              <a:t>OF</a:t>
            </a:r>
            <a:r>
              <a:rPr lang="zh-CN" altLang="en-US" sz="3200" dirty="0">
                <a:solidFill>
                  <a:schemeClr val="bg1"/>
                </a:solidFill>
                <a:latin typeface="NimbusRomNo9L-Regu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NimbusRomNo9L-Regu"/>
              </a:rPr>
              <a:t>CC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C845F-6ED1-D532-525D-2FC5BE40F8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14CAA5-0D8B-22CE-31EB-099E19C0C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7557"/>
            <a:ext cx="12192000" cy="48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408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5BDFFD59-3E76-4F7D-88BF-6FA00DB34D2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修改ppt1.4\48494"/>
  <p:tag name="ISPRING_FIRST_PUBLISH" val="1"/>
  <p:tag name="ISPRING_PRESENTATION_TITLE" val="红色大气公司培训PPT模版"/>
</p:tagLst>
</file>

<file path=ppt/theme/theme1.xml><?xml version="1.0" encoding="utf-8"?>
<a:theme xmlns:a="http://schemas.openxmlformats.org/drawingml/2006/main" name="包图主题2">
  <a:themeElements>
    <a:clrScheme name="自定义 1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181F"/>
      </a:accent1>
      <a:accent2>
        <a:srgbClr val="BF181F"/>
      </a:accent2>
      <a:accent3>
        <a:srgbClr val="BF181F"/>
      </a:accent3>
      <a:accent4>
        <a:srgbClr val="BF181F"/>
      </a:accent4>
      <a:accent5>
        <a:srgbClr val="BF181F"/>
      </a:accent5>
      <a:accent6>
        <a:srgbClr val="BF181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5845</TotalTime>
  <Words>1136</Words>
  <Application>Microsoft Office PowerPoint</Application>
  <PresentationFormat>宽屏</PresentationFormat>
  <Paragraphs>185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NimbusRomNo9L-Regu</vt:lpstr>
      <vt:lpstr>等线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红色大气公司培训PPT模版</dc:title>
  <dc:creator>逆流的小鱼</dc:creator>
  <cp:lastModifiedBy>思扬 翁</cp:lastModifiedBy>
  <cp:revision>261</cp:revision>
  <dcterms:created xsi:type="dcterms:W3CDTF">2017-08-29T15:07:53Z</dcterms:created>
  <dcterms:modified xsi:type="dcterms:W3CDTF">2023-10-22T14:40:38Z</dcterms:modified>
</cp:coreProperties>
</file>