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85" r:id="rId2"/>
    <p:sldId id="259" r:id="rId3"/>
    <p:sldId id="289" r:id="rId4"/>
    <p:sldId id="290" r:id="rId5"/>
    <p:sldId id="291" r:id="rId6"/>
    <p:sldId id="292" r:id="rId7"/>
    <p:sldId id="293" r:id="rId8"/>
    <p:sldId id="294" r:id="rId9"/>
    <p:sldId id="296" r:id="rId10"/>
    <p:sldId id="297" r:id="rId11"/>
    <p:sldId id="298" r:id="rId12"/>
    <p:sldId id="301" r:id="rId13"/>
    <p:sldId id="299" r:id="rId14"/>
    <p:sldId id="306" r:id="rId15"/>
    <p:sldId id="300" r:id="rId16"/>
    <p:sldId id="302" r:id="rId17"/>
    <p:sldId id="305" r:id="rId18"/>
    <p:sldId id="307" r:id="rId19"/>
    <p:sldId id="303" r:id="rId20"/>
    <p:sldId id="304" r:id="rId21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75" autoAdjust="0"/>
    <p:restoredTop sz="87735" autoAdjust="0"/>
  </p:normalViewPr>
  <p:slideViewPr>
    <p:cSldViewPr snapToGrid="0" showGuides="1">
      <p:cViewPr>
        <p:scale>
          <a:sx n="125" d="100"/>
          <a:sy n="125" d="100"/>
        </p:scale>
        <p:origin x="-1138" y="-17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679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b="0" i="0" u="none" strike="noStrike" baseline="0" dirty="0">
                <a:latin typeface="NimbusRomNo9L-Regu"/>
              </a:rPr>
              <a:t>tight optimistic estimates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to efficiently upper bound all the subgroup interestingness values in a whole branch of the search space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5383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6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035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D1</a:t>
            </a:r>
            <a:r>
              <a:rPr lang="zh-CN" altLang="en-US" dirty="0"/>
              <a:t>最常用的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/>
              <a:t>D2</a:t>
            </a:r>
            <a:r>
              <a:rPr lang="zh-CN" altLang="en-US" dirty="0"/>
              <a:t>最常用的表，</a:t>
            </a:r>
            <a:r>
              <a:rPr lang="en-US" altLang="zh-CN" dirty="0"/>
              <a:t>D3</a:t>
            </a:r>
            <a:r>
              <a:rPr lang="zh-CN" altLang="en-US" dirty="0"/>
              <a:t>最多并发问题的软件版本，</a:t>
            </a:r>
            <a:r>
              <a:rPr lang="en-US" altLang="zh-CN" dirty="0"/>
              <a:t>D4</a:t>
            </a:r>
            <a:r>
              <a:rPr lang="zh-CN" altLang="en-US" dirty="0"/>
              <a:t>发生异常阻塞的服务器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508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D1</a:t>
            </a:r>
            <a:r>
              <a:rPr lang="zh-CN" altLang="en-US" dirty="0"/>
              <a:t>最常用的</a:t>
            </a:r>
            <a:r>
              <a:rPr lang="en-US" altLang="zh-CN" dirty="0"/>
              <a:t>query</a:t>
            </a:r>
            <a:r>
              <a:rPr lang="zh-CN" altLang="en-US" dirty="0"/>
              <a:t>，</a:t>
            </a:r>
            <a:r>
              <a:rPr lang="en-US" altLang="zh-CN" dirty="0"/>
              <a:t>D2</a:t>
            </a:r>
            <a:r>
              <a:rPr lang="zh-CN" altLang="en-US" dirty="0"/>
              <a:t>最常用的表，</a:t>
            </a:r>
            <a:r>
              <a:rPr lang="en-US" altLang="zh-CN" dirty="0"/>
              <a:t>D3</a:t>
            </a:r>
            <a:r>
              <a:rPr lang="zh-CN" altLang="en-US" dirty="0"/>
              <a:t>最多并发问题的软件版本，</a:t>
            </a:r>
            <a:r>
              <a:rPr lang="en-US" altLang="zh-CN" dirty="0"/>
              <a:t>D4</a:t>
            </a:r>
            <a:r>
              <a:rPr lang="zh-CN" altLang="en-US" dirty="0"/>
              <a:t>发生异常阻塞的服务器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3301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D1</a:t>
            </a:r>
            <a:r>
              <a:rPr lang="zh-CN" altLang="en-US" dirty="0"/>
              <a:t>最常用的</a:t>
            </a:r>
            <a:r>
              <a:rPr lang="en-US" altLang="zh-CN" dirty="0"/>
              <a:t>query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51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D2</a:t>
            </a:r>
            <a:r>
              <a:rPr lang="zh-CN" altLang="en-US" dirty="0"/>
              <a:t>最常用的表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562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D3</a:t>
            </a:r>
            <a:r>
              <a:rPr lang="zh-CN" altLang="en-US" dirty="0"/>
              <a:t>最多并发问题的软件版本，</a:t>
            </a:r>
            <a:r>
              <a:rPr lang="en-US" altLang="zh-CN" dirty="0"/>
              <a:t>D4</a:t>
            </a:r>
            <a:r>
              <a:rPr lang="zh-CN" altLang="en-US" dirty="0"/>
              <a:t>发生异常阻塞的服务器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73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419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60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74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855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348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544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Active Session History (ASH) [22]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Active Session was introduced in Oracle 10g, and then in other database systems such as PostgreSQL [23]. An active session is a database session waiting for some resource such as CPU, System I/O or Network.</a:t>
            </a:r>
          </a:p>
          <a:p>
            <a:pPr algn="l"/>
            <a:endParaRPr lang="en-US" altLang="zh-CN" sz="1800" b="0" i="0" u="none" strike="noStrike" baseline="0" dirty="0">
              <a:latin typeface="NimbusRomNo9L-Regu"/>
            </a:endParaRPr>
          </a:p>
          <a:p>
            <a:pPr algn="l"/>
            <a:r>
              <a:rPr lang="en-US" altLang="zh-CN" dirty="0"/>
              <a:t>it should be noticed that no prior work has invested such a combination of high dimensional features along with a very expressive representation of SQL queries that we present now.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6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clauses they belong to + the indicates appears + the number of time it appears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254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包括</a:t>
            </a:r>
            <a:r>
              <a:rPr lang="en-US" altLang="zh-CN" dirty="0"/>
              <a:t>query</a:t>
            </a:r>
            <a:r>
              <a:rPr lang="zh-CN" altLang="en-US" dirty="0"/>
              <a:t>里的属性信息（</a:t>
            </a:r>
            <a:r>
              <a:rPr lang="en-US" altLang="zh-CN" dirty="0"/>
              <a:t>parse</a:t>
            </a:r>
            <a:r>
              <a:rPr lang="zh-CN" altLang="en-US" dirty="0"/>
              <a:t>）的那些，和其他的信息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82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689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75471" y="3889876"/>
            <a:ext cx="68389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639763" indent="-182563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1282700" indent="-3683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925638" indent="-554038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2568575" indent="-739775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buNone/>
            </a:pPr>
            <a:r>
              <a:rPr lang="en-US" altLang="zh-CN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ISO</a:t>
            </a:r>
            <a:r>
              <a:rPr lang="zh-CN" altLang="en-US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欧美商务简约</a:t>
            </a:r>
            <a:r>
              <a:rPr lang="en-US" altLang="zh-CN" sz="3200" cap="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zh-CN" altLang="en-US" sz="3200" cap="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C70A7E-9304-434C-9EF3-BD445363C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81092"/>
            <a:ext cx="12192000" cy="389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ISCRIMINANT PATTERN DISCOVERY IN WORKLOADS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475587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Measuring subgroup interestingness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B8B063-2751-4647-9238-4A619F2F0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3139" y="2252906"/>
            <a:ext cx="1781424" cy="5334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D50184-FEFE-41C5-A44D-C48CB2F3C9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2010" y="3111683"/>
            <a:ext cx="2438740" cy="31436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A75513-FF85-41AF-B20A-A602ACDEC7F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554"/>
          <a:stretch/>
        </p:blipFill>
        <p:spPr>
          <a:xfrm>
            <a:off x="3906376" y="3587448"/>
            <a:ext cx="2000529" cy="47180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E4854F94-5BA7-4E5C-88EE-98D449FE17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8326" y="4142735"/>
            <a:ext cx="4286848" cy="419158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B97132EF-D383-4440-8671-8B440DAC2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8326" y="4591109"/>
            <a:ext cx="5249008" cy="47631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26CC17D-5CB1-441D-98C5-E534D4A11F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28326" y="4951716"/>
            <a:ext cx="4972744" cy="77163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A25DA91-6375-4C42-BC74-A92D4A6E94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8326" y="5678388"/>
            <a:ext cx="5068007" cy="5048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01DE8DE8-3FDA-4F36-83FB-9089BABCF148}"/>
              </a:ext>
            </a:extLst>
          </p:cNvPr>
          <p:cNvSpPr txBox="1"/>
          <p:nvPr/>
        </p:nvSpPr>
        <p:spPr>
          <a:xfrm>
            <a:off x="1332294" y="2838435"/>
            <a:ext cx="2596032" cy="3338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dirty="0">
                <a:latin typeface="NimbusRomNo9L-Medi"/>
              </a:rPr>
              <a:t>Average function: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NimbusRomNo9L-Medi"/>
              </a:rPr>
              <a:t>Lift measure:</a:t>
            </a:r>
          </a:p>
          <a:p>
            <a:pPr>
              <a:lnSpc>
                <a:spcPct val="200000"/>
              </a:lnSpc>
            </a:pPr>
            <a:r>
              <a:rPr lang="en-US" altLang="zh-CN" dirty="0" err="1">
                <a:latin typeface="NimbusRomNo9L-Medi"/>
              </a:rPr>
              <a:t>WRAcc</a:t>
            </a:r>
            <a:r>
              <a:rPr lang="en-US" altLang="zh-CN" dirty="0">
                <a:latin typeface="NimbusRomNo9L-Medi"/>
              </a:rPr>
              <a:t> measure: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NimbusRomNo9L-Medi"/>
              </a:rPr>
              <a:t>Mean-test/Binomial test: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NimbusRomNo9L-Medi"/>
              </a:rPr>
              <a:t>T-score:</a:t>
            </a:r>
          </a:p>
          <a:p>
            <a:pPr>
              <a:lnSpc>
                <a:spcPct val="200000"/>
              </a:lnSpc>
            </a:pPr>
            <a:r>
              <a:rPr lang="en-US" altLang="zh-CN" dirty="0">
                <a:latin typeface="NimbusRomNo9L-Medi"/>
              </a:rPr>
              <a:t>Median-based measures:</a:t>
            </a:r>
            <a:endParaRPr lang="zh-CN" altLang="en-US" dirty="0">
              <a:latin typeface="NimbusRomNo9L-Medi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A7CCB4F-9399-4954-A951-F2A060C4B1F3}"/>
              </a:ext>
            </a:extLst>
          </p:cNvPr>
          <p:cNvSpPr txBox="1"/>
          <p:nvPr/>
        </p:nvSpPr>
        <p:spPr>
          <a:xfrm>
            <a:off x="900808" y="1809777"/>
            <a:ext cx="91508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latin typeface="NimbusRomNo9L-Regu"/>
              </a:rPr>
              <a:t>Many of existing measures belong to the popular family of </a:t>
            </a:r>
            <a:r>
              <a:rPr lang="en-US" altLang="zh-CN" sz="2000" b="1" i="0" u="none" strike="noStrike" baseline="0" dirty="0" err="1">
                <a:latin typeface="NimbusMonL-Regu"/>
              </a:rPr>
              <a:t>Klosgen</a:t>
            </a:r>
            <a:r>
              <a:rPr lang="en-US" altLang="zh-CN" sz="2000" b="1" i="0" u="none" strike="noStrike" baseline="0" dirty="0">
                <a:latin typeface="NimbusMonL-Regu"/>
              </a:rPr>
              <a:t> </a:t>
            </a:r>
            <a:r>
              <a:rPr lang="en-US" altLang="zh-CN" sz="2000" b="1" i="0" u="none" strike="noStrike" baseline="0" dirty="0">
                <a:latin typeface="NimbusRomNo9L-Regu"/>
              </a:rPr>
              <a:t>functions.</a:t>
            </a:r>
            <a:endParaRPr lang="zh-CN" altLang="en-US" sz="20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657DBF-4E64-4ACA-BF10-FC9D346599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82721" y="2332936"/>
            <a:ext cx="4067743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93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ISCRIMINANT PATTERN DISCOVERY IN WORKLOADS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Algorithms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BA9E87-095B-4015-BEEA-F9BA79DE57FC}"/>
              </a:ext>
            </a:extLst>
          </p:cNvPr>
          <p:cNvSpPr txBox="1"/>
          <p:nvPr/>
        </p:nvSpPr>
        <p:spPr>
          <a:xfrm>
            <a:off x="983226" y="1978431"/>
            <a:ext cx="10087898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Medi"/>
              </a:rPr>
              <a:t>Depth-first algorithm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Medi"/>
              </a:rPr>
              <a:t>Iterate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NimbusRomNo9L-Medi"/>
              </a:rPr>
              <a:t>A refinement operator is </a:t>
            </a:r>
            <a:r>
              <a:rPr lang="en-US" altLang="zh-CN" sz="2400" b="1" dirty="0">
                <a:latin typeface="NimbusRomNo9L-Medi"/>
              </a:rPr>
              <a:t>recursively</a:t>
            </a:r>
            <a:r>
              <a:rPr lang="en-US" altLang="zh-CN" sz="2400" dirty="0">
                <a:latin typeface="NimbusRomNo9L-Medi"/>
              </a:rPr>
              <a:t> applied on selectors of d.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>
                <a:latin typeface="NimbusRomNo9L-Medi"/>
              </a:rPr>
              <a:t>Refinements can be operated by adding a symbolic attribute value, or adding a numerical attribute cut point.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Medi"/>
              </a:rPr>
              <a:t>Prune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Medi"/>
              </a:rPr>
              <a:t>If a pattern covers less than k objects then this pattern is not refined anymore.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Medi"/>
              </a:rPr>
              <a:t>If the TOE of a branch is lower than the score of the top-k already found subgroup, then branch is pruned.</a:t>
            </a:r>
            <a:endParaRPr lang="zh-CN" altLang="en-US" sz="240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2665696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ISCRIMINANT PATTERN DISCOVERY IN WORKLOADS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Algorithms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8BA9E87-095B-4015-BEEA-F9BA79DE57FC}"/>
              </a:ext>
            </a:extLst>
          </p:cNvPr>
          <p:cNvSpPr txBox="1"/>
          <p:nvPr/>
        </p:nvSpPr>
        <p:spPr>
          <a:xfrm>
            <a:off x="1042220" y="1978431"/>
            <a:ext cx="987803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baseline="0" dirty="0">
                <a:latin typeface="NimbusRomNo9L-Medi"/>
              </a:rPr>
              <a:t>Beam-search algorithm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Medi"/>
              </a:rPr>
              <a:t>Iterate</a:t>
            </a:r>
            <a:endParaRPr lang="en-US" altLang="zh-CN" sz="2400" b="0" i="0" u="none" strike="noStrike" baseline="0" dirty="0">
              <a:latin typeface="NimbusRomNo9L-Medi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latin typeface="NimbusRomNo9L-Regu"/>
              </a:rPr>
              <a:t>t recursively goes to the next level by refining patterns of the current level and </a:t>
            </a:r>
            <a:r>
              <a:rPr lang="en-US" altLang="zh-CN" sz="2400" b="1" i="0" u="none" strike="noStrike" baseline="0" dirty="0">
                <a:latin typeface="NimbusRomNo9L-Regu"/>
              </a:rPr>
              <a:t>selecting the top-</a:t>
            </a:r>
            <a:r>
              <a:rPr lang="en-US" altLang="zh-CN" sz="2400" b="1" i="0" u="none" strike="noStrike" baseline="0" dirty="0">
                <a:latin typeface="CMMI10"/>
              </a:rPr>
              <a:t>w </a:t>
            </a:r>
            <a:r>
              <a:rPr lang="en-US" altLang="zh-CN" sz="2400" b="1" i="0" u="none" strike="noStrike" baseline="0" dirty="0">
                <a:latin typeface="NimbusRomNo9L-Regu"/>
              </a:rPr>
              <a:t>refined patterns </a:t>
            </a:r>
            <a:r>
              <a:rPr lang="en-US" altLang="zh-CN" sz="2400" b="0" i="0" u="none" strike="noStrike" baseline="0" dirty="0">
                <a:latin typeface="NimbusRomNo9L-Regu"/>
              </a:rPr>
              <a:t>that maximize the interestingness.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b="0" i="0" u="none" strike="noStrike" baseline="0" dirty="0">
                <a:latin typeface="NimbusRomNo9L-Regu"/>
              </a:rPr>
              <a:t>These top-</a:t>
            </a:r>
            <a:r>
              <a:rPr lang="en-US" altLang="zh-CN" sz="2400" b="0" i="0" u="none" strike="noStrike" baseline="0" dirty="0">
                <a:latin typeface="CMMI10"/>
              </a:rPr>
              <a:t>w </a:t>
            </a:r>
            <a:r>
              <a:rPr lang="en-US" altLang="zh-CN" sz="2400" b="0" i="0" u="none" strike="noStrike" baseline="0" dirty="0">
                <a:latin typeface="NimbusRomNo9L-Regu"/>
              </a:rPr>
              <a:t>patterns are then refined again to continue to a deeper level.</a:t>
            </a:r>
            <a:endParaRPr lang="en-US" altLang="zh-CN" sz="2800" dirty="0">
              <a:latin typeface="NimbusRomNo9L-Medi"/>
            </a:endParaRPr>
          </a:p>
          <a:p>
            <a:pPr algn="l"/>
            <a:endParaRPr lang="en-US" altLang="zh-CN" sz="2400" dirty="0">
              <a:latin typeface="NimbusRomNo9L-Medi"/>
            </a:endParaRPr>
          </a:p>
        </p:txBody>
      </p:sp>
    </p:spTree>
    <p:extLst>
      <p:ext uri="{BB962C8B-B14F-4D97-AF65-F5344CB8AC3E}">
        <p14:creationId xmlns:p14="http://schemas.microsoft.com/office/powerpoint/2010/main" val="270329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ISCRIMINANT PATTERN DISCOVERY IN WORKLOADS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446123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Ital"/>
              </a:rPr>
              <a:t>Reducing Information </a:t>
            </a:r>
            <a:r>
              <a:rPr lang="en-US" altLang="zh-CN" sz="2400" dirty="0">
                <a:solidFill>
                  <a:schemeClr val="bg1"/>
                </a:solidFill>
                <a:latin typeface="NimbusRomNo9L-ReguItal"/>
              </a:rPr>
              <a:t>R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Ital"/>
              </a:rPr>
              <a:t>edundancy</a:t>
            </a:r>
            <a:endParaRPr lang="zh-CN" altLang="en-US" sz="32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48DA86-DF1F-414D-A003-2E9E5E8D2DCC}"/>
              </a:ext>
            </a:extLst>
          </p:cNvPr>
          <p:cNvSpPr txBox="1"/>
          <p:nvPr/>
        </p:nvSpPr>
        <p:spPr>
          <a:xfrm>
            <a:off x="943896" y="1896632"/>
            <a:ext cx="1012722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>
                <a:latin typeface="NimbusRomNo9L-Regu"/>
              </a:rPr>
              <a:t>In order to provide interesting but </a:t>
            </a:r>
            <a:r>
              <a:rPr lang="en-US" altLang="zh-CN" sz="2400" b="1" dirty="0">
                <a:latin typeface="NimbusRomNo9L-Regu"/>
              </a:rPr>
              <a:t>diverse patterns</a:t>
            </a:r>
            <a:r>
              <a:rPr lang="en-US" altLang="zh-CN" sz="2400" dirty="0">
                <a:latin typeface="NimbusRomNo9L-Regu"/>
              </a:rPr>
              <a:t>, and to </a:t>
            </a:r>
            <a:r>
              <a:rPr lang="en-US" altLang="zh-CN" sz="2400" b="1" dirty="0">
                <a:latin typeface="NimbusRomNo9L-Regu"/>
              </a:rPr>
              <a:t>reduce information redundancy</a:t>
            </a:r>
            <a:r>
              <a:rPr lang="en-US" altLang="zh-CN" sz="2400" dirty="0">
                <a:latin typeface="NimbusRomNo9L-Regu"/>
              </a:rPr>
              <a:t> in the subgroup set R, we propose two different solutions based on the Jaccard similarity.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Greedy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Identify the best subgroup s  in the initial subgroup set, and added to result set.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Remove from R all the subgroups whose similarity with s exceeds a specified threshold.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Hierarchical Clustering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NimbusRomNo9L-Regu"/>
              </a:rPr>
              <a:t>the user can specify how many non-redundant subgroup patterns she wants without having to specify a dissimilarity threshold.</a:t>
            </a:r>
            <a:endParaRPr lang="zh-CN" altLang="en-US" sz="24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54064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36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A83035-BD4A-430F-A4DB-4E6EBAC4D3B0}"/>
              </a:ext>
            </a:extLst>
          </p:cNvPr>
          <p:cNvSpPr txBox="1"/>
          <p:nvPr/>
        </p:nvSpPr>
        <p:spPr>
          <a:xfrm>
            <a:off x="576712" y="1529449"/>
            <a:ext cx="1090408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latin typeface="NimbusRomNo9L-Regu"/>
              </a:rPr>
              <a:t>Qualitative: </a:t>
            </a:r>
            <a:r>
              <a:rPr lang="en-US" altLang="zh-CN" sz="2800" b="0" i="0" u="none" strike="noStrike" baseline="0" dirty="0">
                <a:latin typeface="NimbusRomNo9L-Regu"/>
              </a:rPr>
              <a:t>validate that the proposed framework is able to </a:t>
            </a:r>
            <a:r>
              <a:rPr lang="en-US" altLang="zh-CN" sz="2800" b="1" i="0" u="none" strike="noStrike" baseline="0" dirty="0">
                <a:latin typeface="NimbusRomNo9L-Regu"/>
              </a:rPr>
              <a:t>characterize</a:t>
            </a:r>
            <a:r>
              <a:rPr lang="en-US" altLang="zh-CN" sz="2800" b="0" i="0" u="none" strike="noStrike" baseline="0" dirty="0">
                <a:latin typeface="NimbusRomNo9L-Regu"/>
              </a:rPr>
              <a:t> discriminant subgroups about </a:t>
            </a:r>
            <a:r>
              <a:rPr lang="en-US" altLang="zh-CN" sz="2800" b="1" i="0" u="none" strike="noStrike" baseline="0" dirty="0">
                <a:latin typeface="NimbusRomNo9L-Regu"/>
              </a:rPr>
              <a:t>different target </a:t>
            </a:r>
            <a:r>
              <a:rPr lang="en-US" altLang="zh-CN" sz="2800" b="0" i="0" u="none" strike="noStrike" baseline="0" dirty="0">
                <a:latin typeface="NimbusRomNo9L-Regu"/>
              </a:rPr>
              <a:t>problems.</a:t>
            </a:r>
          </a:p>
          <a:p>
            <a:pPr algn="l"/>
            <a:endParaRPr lang="en-US" altLang="zh-CN" sz="2800" dirty="0">
              <a:latin typeface="NimbusRomNo9L-Regu"/>
            </a:endParaRPr>
          </a:p>
          <a:p>
            <a:pPr algn="l"/>
            <a:r>
              <a:rPr lang="en-US" altLang="zh-CN" sz="2800" b="0" i="0" u="none" strike="noStrike" baseline="0" dirty="0">
                <a:latin typeface="NimbusRomNo9L-ReguItal"/>
              </a:rPr>
              <a:t>Quantitative:</a:t>
            </a:r>
            <a:r>
              <a:rPr lang="en-US" altLang="zh-CN" sz="2800" b="0" i="0" u="none" strike="noStrike" baseline="0" dirty="0">
                <a:solidFill>
                  <a:schemeClr val="bg1"/>
                </a:solidFill>
                <a:latin typeface="NimbusRomNo9L-ReguItal"/>
              </a:rPr>
              <a:t> </a:t>
            </a:r>
            <a:r>
              <a:rPr lang="en-US" altLang="zh-CN" sz="2800" b="0" i="0" u="none" strike="noStrike" baseline="0" dirty="0">
                <a:latin typeface="NimbusRomNo9L-Regu"/>
              </a:rPr>
              <a:t>analysis the </a:t>
            </a:r>
            <a:r>
              <a:rPr lang="en-US" altLang="zh-CN" sz="2800" b="1" i="0" u="none" strike="noStrike" baseline="0" dirty="0">
                <a:latin typeface="NimbusRomNo9L-Regu"/>
              </a:rPr>
              <a:t>execution time </a:t>
            </a:r>
            <a:r>
              <a:rPr lang="en-US" altLang="zh-CN" sz="2800" b="0" i="0" u="none" strike="noStrike" baseline="0" dirty="0">
                <a:latin typeface="NimbusRomNo9L-Regu"/>
              </a:rPr>
              <a:t>for each algorithm.</a:t>
            </a:r>
          </a:p>
          <a:p>
            <a:pPr algn="l"/>
            <a:endParaRPr lang="en-US" altLang="zh-CN" sz="2800" dirty="0">
              <a:latin typeface="NimbusRomNo9L-Regu"/>
            </a:endParaRPr>
          </a:p>
          <a:p>
            <a:pPr algn="l"/>
            <a:r>
              <a:rPr lang="en-US" altLang="zh-CN" sz="2800" b="0" i="0" u="none" strike="noStrike" baseline="0" dirty="0">
                <a:latin typeface="NimbusRomNo9L-ReguItal"/>
              </a:rPr>
              <a:t>Interactive: </a:t>
            </a:r>
            <a:r>
              <a:rPr lang="en-US" altLang="zh-CN" sz="2800" b="0" i="0" u="none" strike="noStrike" baseline="0" dirty="0">
                <a:latin typeface="NimbusRomNo9L-Regu"/>
              </a:rPr>
              <a:t>present the different features provided by our visualization tool.</a:t>
            </a:r>
            <a:endParaRPr lang="en-US" altLang="zh-CN" sz="3600" b="0" i="0" u="none" strike="noStrike" baseline="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173957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36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8A83035-BD4A-430F-A4DB-4E6EBAC4D3B0}"/>
              </a:ext>
            </a:extLst>
          </p:cNvPr>
          <p:cNvSpPr txBox="1"/>
          <p:nvPr/>
        </p:nvSpPr>
        <p:spPr>
          <a:xfrm>
            <a:off x="865238" y="1200655"/>
            <a:ext cx="8976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SQL workload run on our production-environment servers for a period of one week, whose execution time exceeds 5 seconds.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altLang="zh-CN" sz="2400" b="0" i="0" u="none" strike="noStrike" baseline="0" dirty="0">
                <a:latin typeface="NimbusRomNo9L-Regu"/>
              </a:rPr>
              <a:t>148,796 queries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NimbusRomNo9L-Regu"/>
              </a:rPr>
              <a:t>8,691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0" i="0" u="none" strike="noStrike" baseline="0" dirty="0">
                <a:latin typeface="NimbusRomNo9L-Regu"/>
              </a:rPr>
              <a:t>sparse, with only 0.45% of non-zero values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69E841-ED13-45C7-BDA5-6FD18A7A7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34398"/>
            <a:ext cx="12192000" cy="2386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65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36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Qualitative Analysis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D8D400-93F7-4BC4-911D-C7E743D0F5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384" r="2823" b="39348"/>
          <a:stretch/>
        </p:blipFill>
        <p:spPr>
          <a:xfrm>
            <a:off x="231231" y="3104190"/>
            <a:ext cx="11847870" cy="11262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E48FF9-AC1B-40CA-A381-C5C9B5C36694}"/>
              </a:ext>
            </a:extLst>
          </p:cNvPr>
          <p:cNvSpPr txBox="1"/>
          <p:nvPr/>
        </p:nvSpPr>
        <p:spPr>
          <a:xfrm>
            <a:off x="720363" y="1898789"/>
            <a:ext cx="103854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0" u="none" strike="noStrike" baseline="0" dirty="0">
                <a:latin typeface="NimbusRomNo9L-Regu"/>
              </a:rPr>
              <a:t>What makes queries very slow?</a:t>
            </a:r>
          </a:p>
          <a:p>
            <a:pPr algn="l"/>
            <a:r>
              <a:rPr lang="en-US" altLang="zh-CN" sz="2400" dirty="0">
                <a:latin typeface="NimbusRomNo9L-Regu"/>
              </a:rPr>
              <a:t>Result sets’</a:t>
            </a:r>
            <a:r>
              <a:rPr lang="en-US" altLang="zh-CN" sz="2400" b="0" i="0" u="none" strike="noStrike" baseline="0" dirty="0">
                <a:latin typeface="NimbusRomNo9L-Regu"/>
              </a:rPr>
              <a:t> median execution time is </a:t>
            </a:r>
            <a:r>
              <a:rPr lang="en-US" altLang="zh-CN" sz="2400" b="1" i="0" u="none" strike="noStrike" baseline="0" dirty="0">
                <a:latin typeface="NimbusRomNo9L-Regu"/>
              </a:rPr>
              <a:t>higher</a:t>
            </a:r>
            <a:r>
              <a:rPr lang="en-US" altLang="zh-CN" sz="2400" b="0" i="0" u="none" strike="noStrike" baseline="0" dirty="0">
                <a:latin typeface="NimbusRomNo9L-Regu"/>
              </a:rPr>
              <a:t> than the median of the dataset.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F3DD8A-416A-4752-902A-E31665215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2715" y="4311120"/>
            <a:ext cx="3859302" cy="214723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9409085-2F40-4390-A9D4-014C2DEE9B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3820" y="4319347"/>
            <a:ext cx="3173928" cy="206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74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36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Qualitative Analysis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D8D400-93F7-4BC4-911D-C7E743D0F5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9" r="2823" b="52347"/>
          <a:stretch/>
        </p:blipFill>
        <p:spPr>
          <a:xfrm>
            <a:off x="231231" y="3198110"/>
            <a:ext cx="11847870" cy="802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E48FF9-AC1B-40CA-A381-C5C9B5C36694}"/>
              </a:ext>
            </a:extLst>
          </p:cNvPr>
          <p:cNvSpPr txBox="1"/>
          <p:nvPr/>
        </p:nvSpPr>
        <p:spPr>
          <a:xfrm>
            <a:off x="813505" y="1888946"/>
            <a:ext cx="937271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0" u="none" strike="noStrike" baseline="0" dirty="0">
                <a:latin typeface="NimbusRomNo9L-Regu"/>
              </a:rPr>
              <a:t>What makes queries very slow?</a:t>
            </a:r>
            <a:endParaRPr lang="en-US" altLang="zh-CN" sz="3200" dirty="0">
              <a:latin typeface="NimbusRomNo9L-Regu"/>
            </a:endParaRPr>
          </a:p>
          <a:p>
            <a:r>
              <a:rPr lang="en-US" altLang="zh-CN" sz="2400" i="0" u="none" strike="noStrike" baseline="0" dirty="0">
                <a:latin typeface="NimbusRomNo9L-Regu"/>
              </a:rPr>
              <a:t>Different measure returns different results.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DB681B-643A-43CD-BF79-2BECD29AA7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76" y="3926335"/>
            <a:ext cx="11636304" cy="105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56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36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Qualitative Analysis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D8D400-93F7-4BC4-911D-C7E743D0F5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639" r="2823" b="52347"/>
          <a:stretch/>
        </p:blipFill>
        <p:spPr>
          <a:xfrm>
            <a:off x="231231" y="3198110"/>
            <a:ext cx="11847870" cy="8022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1E48FF9-AC1B-40CA-A381-C5C9B5C36694}"/>
              </a:ext>
            </a:extLst>
          </p:cNvPr>
          <p:cNvSpPr txBox="1"/>
          <p:nvPr/>
        </p:nvSpPr>
        <p:spPr>
          <a:xfrm>
            <a:off x="813505" y="1888946"/>
            <a:ext cx="110025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NimbusRomNo9L-Regu"/>
              </a:rPr>
              <a:t>In which context do queries present concurrency issues?</a:t>
            </a:r>
          </a:p>
          <a:p>
            <a:pPr algn="l"/>
            <a:r>
              <a:rPr lang="en-US" altLang="zh-CN" sz="2800" dirty="0">
                <a:latin typeface="NimbusRomNo9L-Regu"/>
              </a:rPr>
              <a:t>How to characterize queries that co-occur the most with alerts of type blocked sessions.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4C2383-DA15-4CD3-8B3E-17467D672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882" y="3999868"/>
            <a:ext cx="11531318" cy="161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7804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36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9E8E268-2B27-4C83-9267-CF07A65EDFDE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Ital"/>
              </a:rPr>
              <a:t>Quantitative Analysis</a:t>
            </a:r>
            <a:endParaRPr lang="zh-CN" altLang="en-US" sz="3200" dirty="0">
              <a:solidFill>
                <a:schemeClr val="bg1"/>
              </a:solidFill>
              <a:latin typeface="NimbusRomNo9L-Regu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302B1814-EE6A-453B-B2DE-80B39C9C8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350" y="2857823"/>
            <a:ext cx="9364382" cy="366763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6388B8C-3CD8-4E6C-9028-EDC88950C560}"/>
              </a:ext>
            </a:extLst>
          </p:cNvPr>
          <p:cNvSpPr txBox="1"/>
          <p:nvPr/>
        </p:nvSpPr>
        <p:spPr>
          <a:xfrm>
            <a:off x="934064" y="1854566"/>
            <a:ext cx="104811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0" i="0" u="none" strike="noStrike" baseline="0" dirty="0">
                <a:latin typeface="NimbusRomNo9L-Regu"/>
              </a:rPr>
              <a:t>Depth-First was </a:t>
            </a:r>
            <a:r>
              <a:rPr lang="en-US" altLang="zh-CN" sz="2400" b="1" i="0" u="none" strike="noStrike" baseline="0" dirty="0">
                <a:latin typeface="NimbusRomNo9L-Regu"/>
              </a:rPr>
              <a:t>slower</a:t>
            </a:r>
            <a:r>
              <a:rPr lang="en-US" altLang="zh-CN" sz="2400" b="0" i="0" u="none" strike="noStrike" baseline="0" dirty="0">
                <a:latin typeface="NimbusRomNo9L-Regu"/>
              </a:rPr>
              <a:t> than Beam-Search in most of cases, except </a:t>
            </a:r>
            <a:r>
              <a:rPr lang="en-US" altLang="zh-CN" sz="2400" b="0" i="0" u="none" strike="noStrike" baseline="0" dirty="0">
                <a:latin typeface="NimbusRomNo9L-Medi"/>
              </a:rPr>
              <a:t>D3. </a:t>
            </a:r>
            <a:r>
              <a:rPr lang="en-US" altLang="zh-CN" sz="2400" b="0" i="0" u="none" strike="noStrike" baseline="0" dirty="0">
                <a:latin typeface="NimbusRomNo9L-Regu"/>
              </a:rPr>
              <a:t>This may be due to the relatively small number of features compared to other datasets.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762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72D95DD-F8B9-42E0-BC2E-C5DD66BDDC4D}"/>
              </a:ext>
            </a:extLst>
          </p:cNvPr>
          <p:cNvSpPr txBox="1"/>
          <p:nvPr/>
        </p:nvSpPr>
        <p:spPr>
          <a:xfrm>
            <a:off x="633952" y="1797144"/>
            <a:ext cx="1095159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A data-driven strategy based on query workload analysis has proven its efficiency to address a large variety of related problems.</a:t>
            </a:r>
          </a:p>
          <a:p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The usability of these data on such tasks strongly depends on their representation.</a:t>
            </a:r>
          </a:p>
          <a:p>
            <a:pPr algn="l"/>
            <a:endParaRPr lang="en-US" altLang="zh-CN" sz="24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400" dirty="0"/>
              <a:t>A myriad of Machine Learning methods have been evaluated on different workload analysis tasks.</a:t>
            </a:r>
            <a:endParaRPr lang="zh-CN" altLang="en-US" sz="2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964654" cy="60451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704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</a:t>
            </a:r>
            <a:endParaRPr lang="zh-CN" altLang="en-US" sz="36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4077779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Ital"/>
              </a:rPr>
              <a:t>Interactive Subgroup Discovery</a:t>
            </a:r>
            <a:endParaRPr lang="zh-CN" altLang="en-US" sz="3200" dirty="0">
              <a:solidFill>
                <a:schemeClr val="bg1"/>
              </a:solidFill>
              <a:latin typeface="NimbusRomNo9L-Regu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29DB23-F336-45EA-89B1-63D9507DB3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32" y="1851982"/>
            <a:ext cx="8967959" cy="47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3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ABBB80-2181-41F8-B2C6-A82DAECA3313}"/>
                  </a:ext>
                </a:extLst>
              </p:cNvPr>
              <p:cNvSpPr txBox="1"/>
              <p:nvPr/>
            </p:nvSpPr>
            <p:spPr>
              <a:xfrm>
                <a:off x="633952" y="1738964"/>
                <a:ext cx="1000890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H</a:t>
                </a:r>
                <a:r>
                  <a:rPr lang="zh-CN" altLang="en-US" sz="2400" dirty="0"/>
                  <a:t>ow to characterize SQL queries that foster some properties of interest?</a:t>
                </a:r>
                <a:endParaRPr lang="en-US" altLang="zh-CN" sz="2400" dirty="0"/>
              </a:p>
              <a:p>
                <a:pPr algn="l"/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en-US" altLang="zh-CN" sz="2400" dirty="0">
                    <a:latin typeface="NimbusRomNo9L-ReguItal"/>
                  </a:rPr>
                  <a:t>W</a:t>
                </a:r>
                <a:r>
                  <a:rPr lang="en-US" altLang="zh-CN" sz="2400" b="0" i="0" u="none" strike="noStrike" baseline="0" dirty="0">
                    <a:latin typeface="NimbusRomNo9L-ReguItal"/>
                  </a:rPr>
                  <a:t>hat makes queries slow?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1ABBB80-2181-41F8-B2C6-A82DAECA3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2" y="1738964"/>
                <a:ext cx="10008909" cy="830997"/>
              </a:xfrm>
              <a:prstGeom prst="rect">
                <a:avLst/>
              </a:prstGeom>
              <a:blipFill>
                <a:blip r:embed="rId4"/>
                <a:stretch>
                  <a:fillRect l="-974" t="-5109" r="-426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CA03AEF9-4C45-4867-A418-5BC01AF727A7}"/>
              </a:ext>
            </a:extLst>
          </p:cNvPr>
          <p:cNvSpPr txBox="1"/>
          <p:nvPr/>
        </p:nvSpPr>
        <p:spPr>
          <a:xfrm>
            <a:off x="720363" y="1264630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Q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NimbusRomNo9L-Regu"/>
              </a:rPr>
              <a:t>UESTION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0E96C54-40D8-414C-A512-C56C7BDEC278}"/>
              </a:ext>
            </a:extLst>
          </p:cNvPr>
          <p:cNvSpPr txBox="1"/>
          <p:nvPr/>
        </p:nvSpPr>
        <p:spPr>
          <a:xfrm>
            <a:off x="720363" y="4057207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R</a:t>
            </a:r>
            <a:r>
              <a:rPr lang="en-US" altLang="zh-CN" b="0" i="0" u="none" strike="noStrike" baseline="0" dirty="0">
                <a:solidFill>
                  <a:schemeClr val="bg1"/>
                </a:solidFill>
                <a:latin typeface="NimbusRomNo9L-Regu"/>
              </a:rPr>
              <a:t>ESULT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877AD25-809E-4459-B8AE-3C978137BBB2}"/>
              </a:ext>
            </a:extLst>
          </p:cNvPr>
          <p:cNvSpPr txBox="1"/>
          <p:nvPr/>
        </p:nvSpPr>
        <p:spPr>
          <a:xfrm>
            <a:off x="633952" y="3268275"/>
            <a:ext cx="10008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Subgroup Discovery approach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0C4C83F-1EF3-4EF2-ABD2-0B7C50D50859}"/>
              </a:ext>
            </a:extLst>
          </p:cNvPr>
          <p:cNvSpPr txBox="1"/>
          <p:nvPr/>
        </p:nvSpPr>
        <p:spPr>
          <a:xfrm>
            <a:off x="720363" y="2793941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</a:t>
            </a:r>
            <a:r>
              <a:rPr lang="en-US" altLang="zh-CN" dirty="0">
                <a:solidFill>
                  <a:schemeClr val="bg1"/>
                </a:solidFill>
                <a:latin typeface="NimbusRomNo9L-Regu"/>
              </a:rPr>
              <a:t>PPROACH</a:t>
            </a:r>
            <a:endParaRPr lang="zh-CN" alt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A61EC6-035E-47D3-9BB3-466BA7ECF75A}"/>
                  </a:ext>
                </a:extLst>
              </p:cNvPr>
              <p:cNvSpPr txBox="1"/>
              <p:nvPr/>
            </p:nvSpPr>
            <p:spPr>
              <a:xfrm>
                <a:off x="633952" y="4574531"/>
                <a:ext cx="100089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Table = X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Where attribute = Y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high execution time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A61EC6-035E-47D3-9BB3-466BA7ECF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952" y="4574531"/>
                <a:ext cx="10008909" cy="461665"/>
              </a:xfrm>
              <a:prstGeom prst="rect">
                <a:avLst/>
              </a:prstGeom>
              <a:blipFill>
                <a:blip r:embed="rId5"/>
                <a:stretch>
                  <a:fillRect l="-974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4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C</a:t>
            </a:r>
            <a:r>
              <a:rPr lang="en-US" altLang="zh-CN" sz="2400" dirty="0">
                <a:solidFill>
                  <a:schemeClr val="bg1"/>
                </a:solidFill>
              </a:rPr>
              <a:t>HALLENGE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EF85B8-41B7-4A70-BCB4-1EB38D02A722}"/>
              </a:ext>
            </a:extLst>
          </p:cNvPr>
          <p:cNvSpPr txBox="1"/>
          <p:nvPr/>
        </p:nvSpPr>
        <p:spPr>
          <a:xfrm>
            <a:off x="398283" y="1315142"/>
            <a:ext cx="11586550" cy="3356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The efficiency of such method is challenging as it strongly depends on several complex criteria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NimbusRomNo9L-Regu"/>
              </a:rPr>
              <a:t>T</a:t>
            </a:r>
            <a:r>
              <a:rPr lang="en-US" altLang="zh-CN" sz="2400" b="0" i="0" u="none" strike="noStrike" baseline="0" dirty="0">
                <a:latin typeface="NimbusRomNo9L-Regu"/>
              </a:rPr>
              <a:t>he data needs to be introduced to the algorithm in the </a:t>
            </a:r>
            <a:r>
              <a:rPr lang="en-US" altLang="zh-CN" sz="2400" b="1" i="0" u="none" strike="noStrike" baseline="0" dirty="0">
                <a:latin typeface="NimbusRomNo9L-Regu"/>
              </a:rPr>
              <a:t>right format</a:t>
            </a:r>
            <a:r>
              <a:rPr lang="en-US" altLang="zh-CN" sz="2400" dirty="0">
                <a:latin typeface="NimbusRomNo9L-Regu"/>
              </a:rPr>
              <a:t>.</a:t>
            </a:r>
            <a:endParaRPr lang="en-US" altLang="zh-CN" sz="2400" b="0" i="0" u="none" strike="noStrike" baseline="0" dirty="0">
              <a:latin typeface="NimbusRomNo9L-Regu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NimbusRomNo9L-Regu"/>
              </a:rPr>
              <a:t>A</a:t>
            </a:r>
            <a:r>
              <a:rPr lang="en-US" altLang="zh-CN" sz="2400" b="0" i="0" u="none" strike="noStrike" baseline="0" dirty="0">
                <a:latin typeface="NimbusRomNo9L-Regu"/>
              </a:rPr>
              <a:t> </a:t>
            </a:r>
            <a:r>
              <a:rPr lang="en-US" altLang="zh-CN" sz="2400" b="1" i="0" u="none" strike="noStrike" baseline="0" dirty="0">
                <a:latin typeface="NimbusRomNo9L-Regu"/>
              </a:rPr>
              <a:t>relevant pattern language </a:t>
            </a:r>
            <a:r>
              <a:rPr lang="en-US" altLang="zh-CN" sz="2400" b="0" i="0" u="none" strike="noStrike" baseline="0" dirty="0">
                <a:latin typeface="NimbusRomNo9L-Regu"/>
              </a:rPr>
              <a:t>needs to be defined.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b="0" i="0" u="none" strike="noStrike" baseline="0" dirty="0">
                <a:latin typeface="NimbusRomNo9L-Regu"/>
              </a:rPr>
              <a:t>A </a:t>
            </a:r>
            <a:r>
              <a:rPr lang="en-US" altLang="zh-CN" sz="2400" b="1" i="0" u="none" strike="noStrike" baseline="0" dirty="0">
                <a:latin typeface="NimbusRomNo9L-Regu"/>
              </a:rPr>
              <a:t>right function </a:t>
            </a:r>
            <a:r>
              <a:rPr lang="en-US" altLang="zh-CN" sz="2400" b="0" i="0" u="none" strike="noStrike" baseline="0" dirty="0">
                <a:latin typeface="NimbusRomNo9L-Regu"/>
              </a:rPr>
              <a:t>needs to be chosen to </a:t>
            </a:r>
            <a:r>
              <a:rPr lang="en-US" altLang="zh-CN" sz="2400" b="1" i="0" u="none" strike="noStrike" baseline="0" dirty="0">
                <a:latin typeface="NimbusRomNo9L-Regu"/>
              </a:rPr>
              <a:t>measure</a:t>
            </a:r>
            <a:r>
              <a:rPr lang="en-US" altLang="zh-CN" sz="2400" b="0" i="0" u="none" strike="noStrike" baseline="0" dirty="0">
                <a:latin typeface="NimbusRomNo9L-Regu"/>
              </a:rPr>
              <a:t> the interestingness of a subgroup.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400" dirty="0">
                <a:latin typeface="NimbusRomNo9L-Regu"/>
              </a:rPr>
              <a:t>R</a:t>
            </a:r>
            <a:r>
              <a:rPr lang="en-US" altLang="zh-CN" sz="2400" b="0" i="0" u="none" strike="noStrike" baseline="0" dirty="0">
                <a:latin typeface="NimbusRomNo9L-Regu"/>
              </a:rPr>
              <a:t>esulting subgroups need to be </a:t>
            </a:r>
            <a:r>
              <a:rPr lang="en-US" altLang="zh-CN" sz="2400" b="1" i="0" u="none" strike="noStrike" baseline="0" dirty="0">
                <a:latin typeface="NimbusRomNo9L-Regu"/>
              </a:rPr>
              <a:t>interpretable</a:t>
            </a:r>
            <a:r>
              <a:rPr lang="en-US" altLang="zh-CN" sz="2400" b="0" i="0" u="none" strike="noStrike" baseline="0" dirty="0">
                <a:latin typeface="NimbusRomNo9L-Regu"/>
              </a:rPr>
              <a:t>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361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C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ONTRIBUTION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E2C75B-263D-4BE9-AFEB-661FD6428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406" y="3038949"/>
            <a:ext cx="10429188" cy="322056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5C87CAF-460B-4EED-8C64-021995A898B9}"/>
              </a:ext>
            </a:extLst>
          </p:cNvPr>
          <p:cNvSpPr txBox="1"/>
          <p:nvPr/>
        </p:nvSpPr>
        <p:spPr>
          <a:xfrm>
            <a:off x="763419" y="1182231"/>
            <a:ext cx="1030770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Propose a </a:t>
            </a:r>
            <a:r>
              <a:rPr lang="zh-CN" altLang="en-US" sz="2800" dirty="0">
                <a:latin typeface="NimbusRomNo9L-Regu"/>
              </a:rPr>
              <a:t>data pre-processing </a:t>
            </a:r>
            <a:r>
              <a:rPr lang="en-US" altLang="zh-CN" sz="2800" dirty="0">
                <a:latin typeface="NimbusRomNo9L-Regu"/>
              </a:rPr>
              <a:t>step;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Define a suitable pattern language and integrate a set of measures;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Provide exact and heuristic algorithms;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NimbusRomNo9L-Regu"/>
              </a:rPr>
              <a:t>Integrate a visual tool.</a:t>
            </a:r>
            <a:endParaRPr lang="zh-CN" altLang="en-US" sz="2800" dirty="0">
              <a:latin typeface="NimbusRomNo9L-Regu"/>
            </a:endParaRPr>
          </a:p>
        </p:txBody>
      </p:sp>
    </p:spTree>
    <p:extLst>
      <p:ext uri="{BB962C8B-B14F-4D97-AF65-F5344CB8AC3E}">
        <p14:creationId xmlns:p14="http://schemas.microsoft.com/office/powerpoint/2010/main" val="271228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11"/>
            <a:ext cx="233549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ETHODOLOGY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68B1B2-EF4B-40A7-A9BC-EEC132F16A13}"/>
              </a:ext>
            </a:extLst>
          </p:cNvPr>
          <p:cNvSpPr txBox="1"/>
          <p:nvPr/>
        </p:nvSpPr>
        <p:spPr>
          <a:xfrm>
            <a:off x="720363" y="1264630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Raw Data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1FCE75-61E7-4ECB-9082-B0F6890D4576}"/>
              </a:ext>
            </a:extLst>
          </p:cNvPr>
          <p:cNvSpPr txBox="1"/>
          <p:nvPr/>
        </p:nvSpPr>
        <p:spPr>
          <a:xfrm>
            <a:off x="1066949" y="1959688"/>
            <a:ext cx="104327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800" dirty="0">
                <a:solidFill>
                  <a:srgbClr val="000000"/>
                </a:solidFill>
                <a:latin typeface="NimbusRomNo9L-Regu"/>
              </a:rPr>
              <a:t>E</a:t>
            </a:r>
            <a:r>
              <a:rPr lang="en-US" altLang="zh-CN" sz="2800" b="0" i="0" u="none" strike="noStrike" baseline="0" dirty="0">
                <a:solidFill>
                  <a:srgbClr val="000000"/>
                </a:solidFill>
                <a:latin typeface="NimbusRomNo9L-Regu"/>
              </a:rPr>
              <a:t>ach </a:t>
            </a:r>
            <a:r>
              <a:rPr lang="en-US" altLang="zh-CN" sz="2800" dirty="0">
                <a:solidFill>
                  <a:srgbClr val="000000"/>
                </a:solidFill>
                <a:latin typeface="CMMI10"/>
              </a:rPr>
              <a:t>query q in workload set W is a </a:t>
            </a:r>
            <a:r>
              <a:rPr lang="en-US" altLang="zh-CN" sz="2800" dirty="0">
                <a:solidFill>
                  <a:schemeClr val="accent4">
                    <a:lumMod val="75000"/>
                  </a:schemeClr>
                </a:solidFill>
                <a:latin typeface="CMMI10"/>
              </a:rPr>
              <a:t>SELECT</a:t>
            </a:r>
            <a:r>
              <a:rPr lang="en-US" altLang="zh-CN" sz="2800" dirty="0">
                <a:solidFill>
                  <a:srgbClr val="000000"/>
                </a:solidFill>
                <a:latin typeface="CMMI10"/>
              </a:rPr>
              <a:t>.</a:t>
            </a:r>
            <a:endParaRPr lang="zh-CN" altLang="en-US" sz="2800" dirty="0">
              <a:solidFill>
                <a:srgbClr val="000000"/>
              </a:solidFill>
              <a:latin typeface="CMMI1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E9EF62-EED3-4380-A201-AD20D78D6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87" y="2692997"/>
            <a:ext cx="1111722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1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11"/>
            <a:ext cx="233549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ETHODOLOGY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314DAC8-6835-415A-AB27-5149D5383957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Query</a:t>
            </a:r>
            <a:r>
              <a:rPr lang="en-US" altLang="zh-CN" sz="1800" b="0" i="0" u="none" strike="noStrike" baseline="0" dirty="0">
                <a:latin typeface="NimbusRomNo9L-ReguItal"/>
              </a:rPr>
              <a:t> 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Transformation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F11CFE-99F2-4445-A565-6D72FABF38B0}"/>
                  </a:ext>
                </a:extLst>
              </p:cNvPr>
              <p:cNvSpPr txBox="1"/>
              <p:nvPr/>
            </p:nvSpPr>
            <p:spPr>
              <a:xfrm>
                <a:off x="1214033" y="1838143"/>
                <a:ext cx="97639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altLang="zh-CN" sz="2400" dirty="0">
                    <a:latin typeface="NimbusRomNo9L-Regu"/>
                  </a:rPr>
                  <a:t>P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arse and tokenize SQL queries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  <m:t>𝑡𝑒𝑥𝑡</m:t>
                        </m:r>
                      </m:sub>
                    </m:sSub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 to form a numerical vector where dimensions count the usage of data tables and attributes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7F11CFE-99F2-4445-A565-6D72FABF3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4033" y="1838143"/>
                <a:ext cx="9763933" cy="830997"/>
              </a:xfrm>
              <a:prstGeom prst="rect">
                <a:avLst/>
              </a:prstGeom>
              <a:blipFill>
                <a:blip r:embed="rId4"/>
                <a:stretch>
                  <a:fillRect l="-936" t="-5882" b="-16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17798C0-5968-437A-B77E-0F9BDEE5C6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9635"/>
          <a:stretch/>
        </p:blipFill>
        <p:spPr>
          <a:xfrm>
            <a:off x="993059" y="2780987"/>
            <a:ext cx="5040796" cy="3400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D604C78-8ABF-43B5-8E47-668F786047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7469" y="2856014"/>
            <a:ext cx="3006233" cy="364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81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3" y="408211"/>
            <a:ext cx="2335490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M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ETHODOLOGY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Data Model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40E3A00-3963-439A-BDE9-C90DF857C1BF}"/>
                  </a:ext>
                </a:extLst>
              </p:cNvPr>
              <p:cNvSpPr txBox="1"/>
              <p:nvPr/>
            </p:nvSpPr>
            <p:spPr>
              <a:xfrm>
                <a:off x="1179871" y="1959265"/>
                <a:ext cx="9832257" cy="9781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0" i="0" u="none" strike="noStrike" baseline="0" dirty="0">
                    <a:latin typeface="NimbusRomNo9L-Regu"/>
                  </a:rPr>
                  <a:t>The data in a dataset is defined by a pair </a:t>
                </a:r>
                <a:r>
                  <a:rPr lang="en-US" altLang="zh-CN" sz="2400" b="0" i="0" u="none" strike="noStrike" baseline="0" dirty="0">
                    <a:latin typeface="CMR10"/>
                  </a:rPr>
                  <a:t>(</a:t>
                </a:r>
                <a:r>
                  <a:rPr lang="en-US" altLang="zh-CN" sz="2400" b="0" i="0" u="none" strike="noStrike" baseline="0" dirty="0">
                    <a:latin typeface="CMMI10"/>
                  </a:rPr>
                  <a:t>O;A</a:t>
                </a:r>
                <a:r>
                  <a:rPr lang="en-US" altLang="zh-CN" sz="2400" b="0" i="0" u="none" strike="noStrike" baseline="0" dirty="0">
                    <a:latin typeface="CMR10"/>
                  </a:rPr>
                  <a:t>)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, where </a:t>
                </a:r>
                <a:r>
                  <a:rPr lang="en-US" altLang="zh-CN" sz="2400" b="0" i="0" u="none" strike="noStrike" baseline="0" dirty="0">
                    <a:latin typeface="CMMI10"/>
                  </a:rPr>
                  <a:t>O </a:t>
                </a:r>
                <a:r>
                  <a:rPr lang="en-US" altLang="zh-CN" sz="2400" b="0" i="0" u="none" strike="noStrike" baseline="0" dirty="0">
                    <a:latin typeface="CMR1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zh-CN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u="none" strike="noStrike" baseline="0" dirty="0">
                    <a:latin typeface="CMMI7"/>
                  </a:rPr>
                  <a:t>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is a set of objects that refer to the queries, and </a:t>
                </a:r>
                <a:r>
                  <a:rPr lang="en-US" altLang="zh-CN" sz="2400" b="0" i="0" u="none" strike="noStrike" baseline="0" dirty="0">
                    <a:latin typeface="CMMI10"/>
                  </a:rPr>
                  <a:t>A </a:t>
                </a:r>
                <a:r>
                  <a:rPr lang="en-US" altLang="zh-CN" sz="2400" dirty="0">
                    <a:latin typeface="CMR1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CMR10"/>
                  </a:rPr>
                  <a:t>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is a vector of attributes.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40E3A00-3963-439A-BDE9-C90DF857C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871" y="1959265"/>
                <a:ext cx="9832257" cy="978153"/>
              </a:xfrm>
              <a:prstGeom prst="rect">
                <a:avLst/>
              </a:prstGeom>
              <a:blipFill>
                <a:blip r:embed="rId4"/>
                <a:stretch>
                  <a:fillRect l="-993" t="-4969" r="-620" b="-1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5C20615-36E8-452B-9792-8B370BFDCD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247739"/>
            <a:ext cx="12192000" cy="166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0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456973" y="332540"/>
            <a:ext cx="68090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ISCRIMINANT PATTERN DISCOVERY IN WORKLOADS</a:t>
            </a:r>
            <a:endParaRPr lang="zh-CN" altLang="en-US" sz="2800" dirty="0">
              <a:solidFill>
                <a:schemeClr val="bg1"/>
              </a:solidFill>
              <a:latin typeface="NimbusRomNo9L-Regu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E95D77-AD2D-4562-9894-FD3CADFBEF9B}"/>
              </a:ext>
            </a:extLst>
          </p:cNvPr>
          <p:cNvSpPr txBox="1"/>
          <p:nvPr/>
        </p:nvSpPr>
        <p:spPr>
          <a:xfrm>
            <a:off x="720363" y="1264631"/>
            <a:ext cx="2952227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Subgroup Discovery</a:t>
            </a:r>
            <a:endParaRPr lang="zh-CN" altLang="en-US" sz="2400" dirty="0">
              <a:solidFill>
                <a:schemeClr val="bg1"/>
              </a:solidFill>
              <a:latin typeface="NimbusRomNo9L-Regu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139270-6B7C-4BEC-9DFF-D9891C2A979A}"/>
                  </a:ext>
                </a:extLst>
              </p:cNvPr>
              <p:cNvSpPr txBox="1"/>
              <p:nvPr/>
            </p:nvSpPr>
            <p:spPr>
              <a:xfrm>
                <a:off x="632643" y="1928421"/>
                <a:ext cx="10772776" cy="3694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fr-FR" altLang="zh-CN" sz="2400" b="1" dirty="0">
                    <a:latin typeface="NimbusRomNo9L-Regu"/>
                  </a:rPr>
                  <a:t>T</a:t>
                </a:r>
                <a:r>
                  <a:rPr lang="fr-FR" altLang="zh-CN" sz="2400" b="1" i="0" u="none" strike="noStrike" baseline="0" dirty="0">
                    <a:latin typeface="NimbusRomNo9L-Regu"/>
                  </a:rPr>
                  <a:t>arget attribute </a:t>
                </a:r>
                <a:r>
                  <a:rPr lang="fr-FR" altLang="zh-CN" sz="2400" b="0" i="0" u="none" strike="noStrike" baseline="0" dirty="0">
                    <a:latin typeface="CMMI10"/>
                  </a:rPr>
                  <a:t>t </a:t>
                </a:r>
                <a14:m>
                  <m:oMath xmlns:m="http://schemas.openxmlformats.org/officeDocument/2006/math">
                    <m:r>
                      <a:rPr lang="en-US" altLang="zh-CN" sz="2400" b="0" i="1" kern="1200" baseline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fr-FR" altLang="zh-CN" sz="2400" b="0" i="0" u="none" strike="noStrike" baseline="0" dirty="0">
                    <a:latin typeface="CMSY10"/>
                  </a:rPr>
                  <a:t> </a:t>
                </a:r>
                <a:r>
                  <a:rPr lang="fr-FR" altLang="zh-CN" sz="2400" b="0" i="0" u="none" strike="noStrike" baseline="0" dirty="0">
                    <a:latin typeface="CMMI10"/>
                  </a:rPr>
                  <a:t>A can be</a:t>
                </a:r>
                <a:r>
                  <a:rPr lang="en-US" altLang="zh-CN" sz="2400" dirty="0">
                    <a:latin typeface="CMMI10"/>
                  </a:rPr>
                  <a:t> Boolean or numerical.</a:t>
                </a:r>
                <a:endParaRPr lang="fr-FR" altLang="zh-CN" sz="2400" b="0" i="0" u="none" strike="noStrike" baseline="0" dirty="0">
                  <a:latin typeface="CMMI10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NimbusRomNo9L-Regu"/>
                  </a:rPr>
                  <a:t>D</a:t>
                </a:r>
                <a:r>
                  <a:rPr lang="en-US" altLang="zh-CN" sz="2400" b="1" i="0" u="none" strike="noStrike" baseline="0" dirty="0">
                    <a:latin typeface="NimbusRomNo9L-Regu"/>
                  </a:rPr>
                  <a:t>escriptive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sz="2400" b="1" i="0" u="none" strike="noStrike" dirty="0">
                    <a:latin typeface="NimbusRomNo9L-Regu"/>
                  </a:rPr>
                  <a:t> </a:t>
                </a:r>
                <a:r>
                  <a:rPr lang="en-US" altLang="zh-CN" sz="2400" b="0" i="0" u="none" strike="noStrike" baseline="0" dirty="0">
                    <a:latin typeface="CMMI7"/>
                  </a:rPr>
                  <a:t>are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 attributes used to characterize interesting subgroups where</a:t>
                </a:r>
                <a:r>
                  <a:rPr lang="en-US" altLang="zh-CN" sz="2400" b="0" i="0" u="none" strike="noStrike" baseline="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e>
                    </m:d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.</a:t>
                </a:r>
                <a:endParaRPr lang="it-IT" altLang="zh-CN" sz="2400" b="0" i="0" u="none" strike="noStrike" baseline="0" dirty="0">
                  <a:latin typeface="NimbusRomNo9L-Regu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it-IT" altLang="zh-CN" sz="2400" b="0" i="0" u="none" strike="noStrike" baseline="0" dirty="0">
                    <a:latin typeface="NimbusRomNo9L-Regu"/>
                  </a:rPr>
                  <a:t>A </a:t>
                </a:r>
                <a:r>
                  <a:rPr lang="it-IT" altLang="zh-CN" sz="2400" b="1" i="0" u="none" strike="noStrike" baseline="0" dirty="0">
                    <a:latin typeface="NimbusRomNo9L-Regu"/>
                  </a:rPr>
                  <a:t>pattern</a:t>
                </a:r>
                <a:r>
                  <a:rPr lang="it-IT" altLang="zh-CN" sz="2400" b="0" i="0" u="none" strike="noStrike" baseline="0" dirty="0">
                    <a:latin typeface="NimbusRomNo9L-Regu"/>
                  </a:rPr>
                  <a:t> </a:t>
                </a:r>
                <a:r>
                  <a:rPr lang="it-IT" altLang="zh-CN" sz="2400" b="0" i="0" u="none" strike="noStrike" baseline="0" dirty="0">
                    <a:latin typeface="CMMI10"/>
                  </a:rPr>
                  <a:t>d </a:t>
                </a:r>
                <a:r>
                  <a:rPr lang="it-IT" altLang="zh-CN" sz="2400" b="0" i="0" u="none" strike="noStrike" baseline="0" dirty="0">
                    <a:latin typeface="CMR10"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400" b="0" i="1" u="none" strike="noStrike" baseline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altLang="zh-CN" sz="2400" b="0" i="0" u="none" strike="noStrike" dirty="0">
                    <a:latin typeface="CMR10"/>
                  </a:rPr>
                  <a:t> </a:t>
                </a:r>
                <a:r>
                  <a:rPr lang="it-IT" altLang="zh-CN" sz="2400" b="0" i="0" u="none" strike="noStrike" baseline="0" dirty="0">
                    <a:latin typeface="NimbusRomNo9L-Regu"/>
                  </a:rPr>
                  <a:t>is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said to </a:t>
                </a:r>
                <a:r>
                  <a:rPr lang="en-US" altLang="zh-CN" sz="2400" b="1" i="0" u="none" strike="noStrike" baseline="0" dirty="0">
                    <a:latin typeface="NimbusRomNo9L-ReguItal"/>
                  </a:rPr>
                  <a:t>cover</a:t>
                </a:r>
                <a:r>
                  <a:rPr lang="en-US" altLang="zh-CN" sz="2400" b="0" i="0" u="none" strike="noStrike" baseline="0" dirty="0">
                    <a:latin typeface="NimbusRomNo9L-ReguItal"/>
                  </a:rPr>
                  <a:t>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an object </a:t>
                </a:r>
                <a:r>
                  <a:rPr lang="en-US" altLang="zh-CN" sz="2400" b="0" i="0" u="none" strike="noStrike" baseline="0" dirty="0">
                    <a:latin typeface="CMMI10"/>
                  </a:rPr>
                  <a:t>o </a:t>
                </a:r>
                <a14:m>
                  <m:oMath xmlns:m="http://schemas.openxmlformats.org/officeDocument/2006/math">
                    <m:r>
                      <a:rPr lang="en-US" altLang="zh-CN" sz="2400" b="0" i="1" u="none" strike="noStrike" baseline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400" b="0" i="0" u="none" strike="noStrike" baseline="0" dirty="0">
                    <a:latin typeface="CMSY10"/>
                  </a:rPr>
                  <a:t> </a:t>
                </a:r>
                <a:r>
                  <a:rPr lang="en-US" altLang="zh-CN" sz="2400" b="0" i="0" u="none" strike="noStrike" baseline="0" dirty="0">
                    <a:latin typeface="CMMI10"/>
                  </a:rPr>
                  <a:t>O </a:t>
                </a:r>
                <a:r>
                  <a:rPr lang="en-US" altLang="zh-CN" sz="2400" dirty="0" err="1">
                    <a:latin typeface="CMMI10"/>
                  </a:rPr>
                  <a:t>iff</a:t>
                </a:r>
                <a:r>
                  <a:rPr lang="en-US" altLang="zh-CN" sz="2400" dirty="0">
                    <a:latin typeface="CMMI1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∀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CMMI10"/>
                  </a:rPr>
                  <a:t> .</a:t>
                </a: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b="0" i="0" u="none" strike="noStrike" baseline="0" dirty="0">
                    <a:latin typeface="NimbusRomNo9L-Regu"/>
                  </a:rPr>
                  <a:t>A </a:t>
                </a:r>
                <a:r>
                  <a:rPr lang="en-US" altLang="zh-CN" sz="2400" b="1" i="0" u="none" strike="noStrike" baseline="0" dirty="0">
                    <a:latin typeface="NimbusRomNo9L-Regu"/>
                  </a:rPr>
                  <a:t>subgroup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 is any subset of objects </a:t>
                </a:r>
                <a14:m>
                  <m:oMath xmlns:m="http://schemas.openxmlformats.org/officeDocument/2006/math"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⊆ </m:t>
                    </m:r>
                    <m:r>
                      <a:rPr lang="en-US" altLang="zh-CN" sz="2400" b="0" i="1" u="none" strike="noStrike" baseline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 that can be selected using a pattern </a:t>
                </a:r>
                <a:r>
                  <a:rPr lang="en-US" altLang="zh-CN" sz="2400" b="0" i="0" u="none" strike="noStrike" baseline="0" dirty="0">
                    <a:latin typeface="CMMI10"/>
                  </a:rPr>
                  <a:t>d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over descriptive attributes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1" u="none" strike="noStrike" baseline="0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.</a:t>
                </a:r>
                <a:endParaRPr lang="en-US" altLang="zh-CN" sz="2400" dirty="0">
                  <a:latin typeface="NimbusRomNo9L-Regu"/>
                </a:endParaRPr>
              </a:p>
              <a:p>
                <a:pPr marL="342900" indent="-342900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b="0" i="0" u="none" strike="noStrike" baseline="0" dirty="0">
                    <a:latin typeface="NimbusRomNo9L-Regu"/>
                  </a:rPr>
                  <a:t>A </a:t>
                </a:r>
                <a:r>
                  <a:rPr lang="en-US" altLang="zh-CN" sz="2400" b="1" i="0" u="none" strike="noStrike" baseline="0" dirty="0">
                    <a:latin typeface="NimbusRomNo9L-Regu"/>
                  </a:rPr>
                  <a:t>measure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 		                  </a:t>
                </a:r>
                <a:r>
                  <a:rPr lang="en-US" altLang="zh-CN" sz="2400" b="0" i="0" u="none" strike="noStrike" dirty="0">
                    <a:latin typeface="NimbusRomNo9L-Regu"/>
                  </a:rPr>
                  <a:t> 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is a mapping that evaluates the quality of a subgroup </a:t>
                </a:r>
                <a:r>
                  <a:rPr lang="en-US" altLang="zh-CN" sz="2400" b="0" i="0" u="none" strike="noStrike" baseline="0" dirty="0">
                    <a:latin typeface="CMMI10"/>
                  </a:rPr>
                  <a:t>s </a:t>
                </a:r>
                <a:r>
                  <a:rPr lang="en-US" altLang="zh-CN" sz="2400" b="0" i="0" u="none" strike="noStrike" baseline="0" dirty="0" err="1">
                    <a:latin typeface="NimbusRomNo9L-Regu"/>
                  </a:rPr>
                  <a:t>w.r.t.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 the property of interest.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F139270-6B7C-4BEC-9DFF-D9891C2A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43" y="1928421"/>
                <a:ext cx="10772776" cy="3694281"/>
              </a:xfrm>
              <a:prstGeom prst="rect">
                <a:avLst/>
              </a:prstGeom>
              <a:blipFill>
                <a:blip r:embed="rId4"/>
                <a:stretch>
                  <a:fillRect l="-792" t="-1320" r="-1528" b="-2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FB7DFC23-FE9F-48F4-90BC-D4A8BADFF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163" y="4811322"/>
            <a:ext cx="2052445" cy="32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109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683</TotalTime>
  <Words>1053</Words>
  <Application>Microsoft Office PowerPoint</Application>
  <PresentationFormat>宽屏</PresentationFormat>
  <Paragraphs>136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CMMI10</vt:lpstr>
      <vt:lpstr>CMMI7</vt:lpstr>
      <vt:lpstr>CMR10</vt:lpstr>
      <vt:lpstr>CMSY10</vt:lpstr>
      <vt:lpstr>NimbusMonL-Regu</vt:lpstr>
      <vt:lpstr>NimbusRomNo9L-Medi</vt:lpstr>
      <vt:lpstr>NimbusRomNo9L-Regu</vt:lpstr>
      <vt:lpstr>NimbusRomNo9L-ReguItal</vt:lpstr>
      <vt:lpstr>等线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翁 思扬</cp:lastModifiedBy>
  <cp:revision>91</cp:revision>
  <dcterms:created xsi:type="dcterms:W3CDTF">2017-08-29T15:07:53Z</dcterms:created>
  <dcterms:modified xsi:type="dcterms:W3CDTF">2021-10-13T03:07:08Z</dcterms:modified>
</cp:coreProperties>
</file>