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14" r:id="rId3"/>
    <p:sldId id="343" r:id="rId4"/>
    <p:sldId id="344" r:id="rId5"/>
    <p:sldId id="345" r:id="rId6"/>
    <p:sldId id="346" r:id="rId7"/>
    <p:sldId id="347" r:id="rId8"/>
    <p:sldId id="348" r:id="rId9"/>
    <p:sldId id="349" r:id="rId10"/>
    <p:sldId id="355" r:id="rId11"/>
    <p:sldId id="350" r:id="rId12"/>
    <p:sldId id="351" r:id="rId13"/>
    <p:sldId id="352" r:id="rId14"/>
    <p:sldId id="357" r:id="rId15"/>
    <p:sldId id="353" r:id="rId16"/>
    <p:sldId id="372" r:id="rId17"/>
    <p:sldId id="354" r:id="rId18"/>
    <p:sldId id="358" r:id="rId19"/>
    <p:sldId id="359" r:id="rId20"/>
    <p:sldId id="373" r:id="rId21"/>
    <p:sldId id="361" r:id="rId22"/>
    <p:sldId id="362" r:id="rId23"/>
    <p:sldId id="363" r:id="rId24"/>
    <p:sldId id="364" r:id="rId25"/>
    <p:sldId id="365" r:id="rId26"/>
    <p:sldId id="366" r:id="rId27"/>
    <p:sldId id="367" r:id="rId28"/>
    <p:sldId id="369" r:id="rId29"/>
    <p:sldId id="370" r:id="rId30"/>
    <p:sldId id="356"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71" autoAdjust="0"/>
    <p:restoredTop sz="81803" autoAdjust="0"/>
  </p:normalViewPr>
  <p:slideViewPr>
    <p:cSldViewPr snapToGrid="0">
      <p:cViewPr varScale="1">
        <p:scale>
          <a:sx n="85" d="100"/>
          <a:sy n="85" d="100"/>
        </p:scale>
        <p:origin x="141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今天给大家讲解的这篇文章叫做</a:t>
            </a:r>
            <a:r>
              <a:rPr kumimoji="1" lang="en-US" altLang="zh-CN" dirty="0" err="1"/>
              <a:t>LearnedSQLGen</a:t>
            </a:r>
            <a:r>
              <a:rPr kumimoji="1" lang="en-US" altLang="zh-CN" dirty="0"/>
              <a:t>,</a:t>
            </a:r>
            <a:r>
              <a:rPr kumimoji="1" lang="zh-CN" altLang="en-US" dirty="0"/>
              <a:t>是清华李国良他们发表在</a:t>
            </a:r>
            <a:r>
              <a:rPr kumimoji="1" lang="en-US" altLang="zh-CN" dirty="0"/>
              <a:t>SIGMOD2022</a:t>
            </a:r>
            <a:r>
              <a:rPr kumimoji="1" lang="zh-CN" altLang="en-US" dirty="0"/>
              <a:t>上面的一篇文章</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76366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然后是强化学习模型中的环境，环境包括两个组件，一个是</a:t>
            </a:r>
            <a:r>
              <a:rPr kumimoji="1" lang="en-US" altLang="zh-CN" dirty="0"/>
              <a:t>FSM</a:t>
            </a:r>
            <a:r>
              <a:rPr kumimoji="1" lang="zh-CN" altLang="en-US" dirty="0"/>
              <a:t>，限制</a:t>
            </a:r>
            <a:r>
              <a:rPr kumimoji="1" lang="en-US" altLang="zh-CN" dirty="0"/>
              <a:t>query </a:t>
            </a:r>
            <a:r>
              <a:rPr kumimoji="1" lang="zh-CN" altLang="en-US" dirty="0"/>
              <a:t>关键字的</a:t>
            </a:r>
            <a:r>
              <a:rPr kumimoji="1" lang="en-US" altLang="zh-CN" dirty="0"/>
              <a:t>space</a:t>
            </a:r>
            <a:r>
              <a:rPr kumimoji="1" lang="zh-CN" altLang="en-US" dirty="0"/>
              <a:t>，来保证</a:t>
            </a:r>
            <a:r>
              <a:rPr kumimoji="1" lang="en-US" altLang="zh-CN" dirty="0"/>
              <a:t>query </a:t>
            </a:r>
            <a:r>
              <a:rPr kumimoji="1" lang="zh-CN" altLang="en-US" dirty="0"/>
              <a:t>的有效性，另一是基数预估器，返回预估基数去指导训练的过程</a:t>
            </a:r>
            <a:endParaRPr kumimoji="1" lang="en-US" altLang="zh-CN" dirty="0"/>
          </a:p>
          <a:p>
            <a:r>
              <a:rPr kumimoji="1" lang="zh-CN" altLang="en-US" dirty="0"/>
              <a:t>然后是奖励，被环境所返回，被用于指导生成的过程。</a:t>
            </a:r>
            <a:endParaRPr kumimoji="1" lang="en-US" altLang="zh-CN" dirty="0"/>
          </a:p>
          <a:p>
            <a:r>
              <a:rPr kumimoji="1" lang="zh-CN" altLang="en-US" dirty="0"/>
              <a:t>所以整个生成的过程，就是考虑当前已经生成的</a:t>
            </a:r>
            <a:r>
              <a:rPr kumimoji="1" lang="en-US" altLang="zh-CN" dirty="0"/>
              <a:t>query,</a:t>
            </a:r>
            <a:r>
              <a:rPr kumimoji="1" lang="zh-CN" altLang="en-US" dirty="0"/>
              <a:t>然后选择一个</a:t>
            </a:r>
            <a:r>
              <a:rPr kumimoji="1" lang="en-US" altLang="zh-CN" dirty="0"/>
              <a:t>action</a:t>
            </a:r>
            <a:r>
              <a:rPr kumimoji="1" lang="zh-CN" altLang="en-US" dirty="0"/>
              <a:t>，也就说选择一个</a:t>
            </a:r>
            <a:r>
              <a:rPr kumimoji="1" lang="en-US" altLang="zh-CN" dirty="0" err="1"/>
              <a:t>sql</a:t>
            </a:r>
            <a:r>
              <a:rPr kumimoji="1" lang="zh-CN" altLang="en-US" dirty="0"/>
              <a:t>关键字，直到</a:t>
            </a:r>
            <a:r>
              <a:rPr kumimoji="1" lang="en-US" altLang="zh-CN" dirty="0" err="1"/>
              <a:t>sql</a:t>
            </a:r>
            <a:r>
              <a:rPr kumimoji="1" lang="zh-CN" altLang="en-US" dirty="0"/>
              <a:t>生成完成。目前他们使用的是一个现有的网络，叫做</a:t>
            </a:r>
            <a:r>
              <a:rPr kumimoji="1" lang="en-US" altLang="zh-CN" dirty="0"/>
              <a:t>actor-critic</a:t>
            </a:r>
            <a:r>
              <a:rPr kumimoji="1" lang="zh-CN" altLang="en-US" dirty="0"/>
              <a:t>网络</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1885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a:t>
            </a:r>
            <a:r>
              <a:rPr kumimoji="1" lang="en-US" altLang="zh-CN" dirty="0"/>
              <a:t>Inference</a:t>
            </a:r>
            <a:r>
              <a:rPr kumimoji="1" lang="zh-CN" altLang="en-US" dirty="0"/>
              <a:t>的过程，就是刚开始是空的</a:t>
            </a:r>
            <a:r>
              <a:rPr kumimoji="1" lang="en-US" altLang="zh-CN" dirty="0"/>
              <a:t>query,</a:t>
            </a:r>
            <a:r>
              <a:rPr kumimoji="1" lang="zh-CN" altLang="en-US" dirty="0"/>
              <a:t>然后基于学习的策略去计算每个</a:t>
            </a:r>
            <a:r>
              <a:rPr kumimoji="1" lang="en-US" altLang="zh-CN" dirty="0"/>
              <a:t>token</a:t>
            </a:r>
            <a:r>
              <a:rPr kumimoji="1" lang="zh-CN" altLang="en-US" dirty="0"/>
              <a:t>的概率，然后去选择</a:t>
            </a:r>
            <a:r>
              <a:rPr kumimoji="1" lang="en-US" altLang="zh-CN" dirty="0"/>
              <a:t>token</a:t>
            </a:r>
            <a:r>
              <a:rPr kumimoji="1" lang="zh-CN" altLang="en-US" dirty="0"/>
              <a:t>，选择的过程中，使用</a:t>
            </a:r>
            <a:r>
              <a:rPr kumimoji="1" lang="en-US" altLang="zh-CN" dirty="0"/>
              <a:t>FSM</a:t>
            </a:r>
            <a:r>
              <a:rPr kumimoji="1" lang="zh-CN" altLang="en-US" dirty="0"/>
              <a:t>来保证</a:t>
            </a:r>
            <a:r>
              <a:rPr kumimoji="1" lang="en-US" altLang="zh-CN" dirty="0"/>
              <a:t>query</a:t>
            </a:r>
            <a:r>
              <a:rPr kumimoji="1" lang="zh-CN" altLang="en-US" dirty="0"/>
              <a:t>的有效性</a:t>
            </a:r>
            <a:r>
              <a:rPr kumimoji="1" lang="en-US" altLang="zh-CN" dirty="0"/>
              <a:t> </a:t>
            </a:r>
            <a:r>
              <a:rPr kumimoji="1" lang="zh-CN" altLang="en-US" dirty="0"/>
              <a:t>回去看例子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729033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然后他们的</a:t>
            </a:r>
            <a:r>
              <a:rPr kumimoji="1" lang="en-US" altLang="zh-CN" dirty="0"/>
              <a:t>inference</a:t>
            </a:r>
            <a:r>
              <a:rPr kumimoji="1" lang="zh-CN" altLang="en-US" dirty="0"/>
              <a:t>过程是有一些的限制的，首先每一个只能针对约束</a:t>
            </a:r>
            <a:r>
              <a:rPr kumimoji="1" lang="en-US" altLang="zh-CN" dirty="0"/>
              <a:t>C</a:t>
            </a:r>
            <a:r>
              <a:rPr kumimoji="1" lang="zh-CN" altLang="en-US" dirty="0"/>
              <a:t>生成</a:t>
            </a:r>
            <a:r>
              <a:rPr kumimoji="1" lang="en-US" altLang="zh-CN" dirty="0"/>
              <a:t>query,</a:t>
            </a:r>
            <a:r>
              <a:rPr kumimoji="1" lang="zh-CN" altLang="en-US" dirty="0"/>
              <a:t>我换一个约束，就不能生成了，缺乏普适性</a:t>
            </a:r>
            <a:endParaRPr kumimoji="1" lang="en-US" altLang="zh-CN" dirty="0"/>
          </a:p>
          <a:p>
            <a:r>
              <a:rPr kumimoji="1" lang="zh-CN" altLang="en-US" dirty="0"/>
              <a:t>他们的解决方法是，换一个网络，去利用已有的训练经验来提升模型的翻花能力。这个就属于强化学习那边的技术了</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640677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然后这篇文章的基本思想就在这里，后面又详细的写了一遍细节</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790160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将所有的</a:t>
            </a:r>
            <a:r>
              <a:rPr kumimoji="1" lang="en-US" altLang="zh-CN" dirty="0"/>
              <a:t>SQL</a:t>
            </a:r>
            <a:r>
              <a:rPr kumimoji="1" lang="zh-CN" altLang="en-US" dirty="0"/>
              <a:t> </a:t>
            </a:r>
            <a:r>
              <a:rPr kumimoji="1" lang="en-US" altLang="zh-CN" dirty="0"/>
              <a:t>Token</a:t>
            </a:r>
            <a:r>
              <a:rPr kumimoji="1" lang="zh-CN" altLang="en-US" dirty="0"/>
              <a:t>转换为</a:t>
            </a:r>
            <a:r>
              <a:rPr kumimoji="1" lang="en-US" altLang="zh-CN" dirty="0"/>
              <a:t>One-hot</a:t>
            </a:r>
            <a:r>
              <a:rPr kumimoji="1" lang="zh-CN" altLang="en-US" dirty="0"/>
              <a:t>编码，做了一个</a:t>
            </a:r>
            <a:r>
              <a:rPr kumimoji="1" lang="en-US" altLang="zh-CN" dirty="0"/>
              <a:t>mapping</a:t>
            </a:r>
            <a:r>
              <a:rPr kumimoji="1" lang="zh-CN" altLang="en-US" dirty="0"/>
              <a:t>，对于数字，因为比较多，因此他们将数字分为</a:t>
            </a:r>
            <a:r>
              <a:rPr kumimoji="1" lang="en-US" altLang="zh-CN" dirty="0"/>
              <a:t>K</a:t>
            </a:r>
            <a:r>
              <a:rPr kumimoji="1" lang="zh-CN" altLang="en-US" dirty="0"/>
              <a:t>个一组，来对每个组进行编码</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322707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然后是一个奖励机制的设计，这篇文章同时基于点值约束和范围约束设计了奖励函数。如果预估基数和代价和给定的约束奖励函数应该比较高。然后是奖励函数，如果</a:t>
            </a:r>
            <a:r>
              <a:rPr kumimoji="1" lang="en-US" altLang="zh-CN" dirty="0"/>
              <a:t>et</a:t>
            </a:r>
            <a:r>
              <a:rPr kumimoji="1" lang="zh-CN" altLang="en-US" dirty="0"/>
              <a:t>表示的是生成的</a:t>
            </a:r>
            <a:r>
              <a:rPr kumimoji="1" lang="en-US" altLang="zh-CN" dirty="0"/>
              <a:t>query</a:t>
            </a:r>
            <a:r>
              <a:rPr kumimoji="1" lang="zh-CN" altLang="en-US" dirty="0"/>
              <a:t>能否被执行，如果能被执行的话，就是右边这个公式，如果不能被执行的话，就是</a:t>
            </a:r>
            <a:r>
              <a:rPr kumimoji="1" lang="en-US" altLang="zh-CN" dirty="0"/>
              <a:t>0</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525668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如果生成的范围在里面，就是</a:t>
            </a:r>
            <a:r>
              <a:rPr kumimoji="1" lang="en-US" altLang="zh-CN" dirty="0"/>
              <a:t>1</a:t>
            </a:r>
            <a:r>
              <a:rPr kumimoji="1" lang="zh-CN" altLang="en-US" dirty="0"/>
              <a:t>，如果不在里面，就计算最近离范围里多远，如果无法执行，就是</a:t>
            </a:r>
            <a:r>
              <a:rPr kumimoji="1" lang="en-US" altLang="zh-CN" dirty="0"/>
              <a:t>0</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165380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然后是有限状态自动机，他们引入了有限状态自动机，它被用来屏蔽一些可能的动作，从而保证了查询的有效性。这是编译原理里面的东西。然后这个自动机是可扩展的，就是我们可以往里面加入一下</a:t>
            </a:r>
            <a:r>
              <a:rPr kumimoji="1" lang="en-US" altLang="zh-CN" dirty="0" err="1"/>
              <a:t>sql</a:t>
            </a:r>
            <a:r>
              <a:rPr kumimoji="1" lang="en-US" altLang="zh-CN" dirty="0"/>
              <a:t> </a:t>
            </a:r>
            <a:r>
              <a:rPr kumimoji="1" lang="zh-CN" altLang="en-US" dirty="0"/>
              <a:t>的</a:t>
            </a:r>
            <a:r>
              <a:rPr kumimoji="1" lang="en-US" altLang="zh-CN" dirty="0"/>
              <a:t>token</a:t>
            </a:r>
            <a:r>
              <a:rPr kumimoji="1" lang="zh-CN" altLang="en-US" dirty="0"/>
              <a:t>，然后他的这个</a:t>
            </a:r>
            <a:r>
              <a:rPr kumimoji="1" lang="en-US" altLang="zh-CN" dirty="0"/>
              <a:t>FSM</a:t>
            </a:r>
            <a:r>
              <a:rPr kumimoji="1" lang="zh-CN" altLang="en-US" dirty="0"/>
              <a:t>主要包括</a:t>
            </a:r>
            <a:r>
              <a:rPr kumimoji="1" lang="en-US" altLang="zh-CN" dirty="0"/>
              <a:t>4</a:t>
            </a:r>
            <a:r>
              <a:rPr kumimoji="1" lang="zh-CN" altLang="en-US" dirty="0"/>
              <a:t>个类型的</a:t>
            </a:r>
            <a:r>
              <a:rPr kumimoji="1" lang="en-US" altLang="zh-CN" dirty="0"/>
              <a:t>query</a:t>
            </a:r>
            <a:r>
              <a:rPr kumimoji="1" lang="zh-CN" altLang="en-US" dirty="0"/>
              <a:t>生成，首先是生成</a:t>
            </a:r>
            <a:r>
              <a:rPr kumimoji="1" lang="en-US" altLang="zh-CN" dirty="0"/>
              <a:t>select</a:t>
            </a:r>
            <a:r>
              <a:rPr kumimoji="1" lang="zh-CN" altLang="en-US" dirty="0"/>
              <a:t>，也是先生成</a:t>
            </a:r>
            <a:r>
              <a:rPr kumimoji="1" lang="en-US" altLang="zh-CN" dirty="0"/>
              <a:t>from</a:t>
            </a:r>
            <a:r>
              <a:rPr kumimoji="1" lang="zh-CN" altLang="en-US" dirty="0"/>
              <a:t>后面的表，生成</a:t>
            </a:r>
            <a:r>
              <a:rPr kumimoji="1" lang="en-US" altLang="zh-CN" dirty="0"/>
              <a:t>join</a:t>
            </a:r>
            <a:r>
              <a:rPr kumimoji="1" lang="zh-CN" altLang="en-US" dirty="0"/>
              <a:t>，然后生成</a:t>
            </a:r>
            <a:r>
              <a:rPr kumimoji="1" lang="en-US" altLang="zh-CN" dirty="0"/>
              <a:t>where</a:t>
            </a:r>
            <a:r>
              <a:rPr kumimoji="1" lang="zh-CN" altLang="en-US" dirty="0"/>
              <a:t>生成</a:t>
            </a:r>
            <a:r>
              <a:rPr kumimoji="1" lang="en-US" altLang="zh-CN" dirty="0" err="1"/>
              <a:t>agg</a:t>
            </a:r>
            <a:r>
              <a:rPr kumimoji="1" lang="en-US" altLang="zh-CN" dirty="0"/>
              <a:t>,</a:t>
            </a:r>
            <a:r>
              <a:rPr kumimoji="1" lang="zh-CN" altLang="en-US" dirty="0"/>
              <a:t>生成自查询等</a:t>
            </a:r>
            <a:endParaRPr kumimoji="1" lang="en-US" altLang="zh-CN" dirty="0"/>
          </a:p>
          <a:p>
            <a:r>
              <a:rPr kumimoji="1" lang="zh-CN" altLang="en-US" dirty="0"/>
              <a:t>还可以生成</a:t>
            </a:r>
            <a:r>
              <a:rPr kumimoji="1" lang="en-US" altLang="zh-CN" dirty="0"/>
              <a:t>insert update delete</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93705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然后是一些设计的细节，对于语法语义保证上面，通过继承一些规则，然后在</a:t>
            </a:r>
            <a:r>
              <a:rPr kumimoji="1" lang="en-US" altLang="zh-CN" dirty="0"/>
              <a:t>query</a:t>
            </a:r>
            <a:r>
              <a:rPr kumimoji="1" lang="zh-CN" altLang="en-US" dirty="0"/>
              <a:t>的</a:t>
            </a:r>
            <a:r>
              <a:rPr kumimoji="1" lang="en-US" altLang="zh-CN" dirty="0"/>
              <a:t>meaningful check</a:t>
            </a:r>
            <a:r>
              <a:rPr kumimoji="1" lang="zh-CN" altLang="en-US" dirty="0"/>
              <a:t>方面，他们承认做的不够好，因为这个确实比较难。。</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974010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然后这篇论文讨论了模型的泛化能力，就是我变换一个生成目标约束，重新训练是比较困难的</a:t>
            </a:r>
            <a:endParaRPr kumimoji="1" lang="en-US" altLang="zh-CN" dirty="0"/>
          </a:p>
          <a:p>
            <a:r>
              <a:rPr kumimoji="1" lang="zh-CN" altLang="en-US" dirty="0"/>
              <a:t>目前两个可能的解决方法，第一个就去调节参数，去适应不同的约束，但是这种方法可能比较麻烦，因为目标变一次，就要调一次</a:t>
            </a:r>
            <a:endParaRPr kumimoji="1" lang="en-US" altLang="zh-CN" dirty="0"/>
          </a:p>
          <a:p>
            <a:r>
              <a:rPr kumimoji="1" lang="zh-CN" altLang="en-US" dirty="0"/>
              <a:t>然后这篇文章提出了一种新的方法，就是使用一个叫做</a:t>
            </a:r>
            <a:r>
              <a:rPr kumimoji="1" lang="en-US" altLang="zh-CN" dirty="0"/>
              <a:t>meta-critic</a:t>
            </a:r>
            <a:r>
              <a:rPr kumimoji="1" lang="zh-CN" altLang="en-US" dirty="0"/>
              <a:t>网络，去针对一些不同的约束去预训练，然后提升模型的泛化能力，这里就感觉是属于</a:t>
            </a:r>
            <a:r>
              <a:rPr kumimoji="1" lang="en-US" altLang="zh-CN" dirty="0"/>
              <a:t>AI</a:t>
            </a:r>
            <a:r>
              <a:rPr kumimoji="1" lang="zh-CN" altLang="en-US" dirty="0"/>
              <a:t>那边的工作</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156028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然后这张图展示了</a:t>
            </a:r>
            <a:r>
              <a:rPr kumimoji="1" lang="en-US" altLang="zh-CN" dirty="0" err="1"/>
              <a:t>LearnedSQLGen</a:t>
            </a:r>
            <a:r>
              <a:rPr kumimoji="1" lang="zh-CN" altLang="en-US" dirty="0"/>
              <a:t>系统，首先是训练过程，然后是</a:t>
            </a:r>
            <a:r>
              <a:rPr kumimoji="1" lang="en-US" altLang="zh-CN" dirty="0" err="1"/>
              <a:t>inferrnce</a:t>
            </a:r>
            <a:r>
              <a:rPr kumimoji="1" lang="zh-CN" altLang="en-US" dirty="0"/>
              <a:t>过程，然后例子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33225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然后是这篇文章的实验，我觉得这篇文章的实验做的是比较充分地，用了</a:t>
            </a:r>
            <a:r>
              <a:rPr kumimoji="1" lang="en-US" altLang="zh-CN" dirty="0"/>
              <a:t>3</a:t>
            </a:r>
            <a:r>
              <a:rPr kumimoji="1" lang="zh-CN" altLang="en-US" dirty="0"/>
              <a:t>个数据集</a:t>
            </a:r>
            <a:endParaRPr kumimoji="1" lang="en-US" altLang="zh-CN" dirty="0"/>
          </a:p>
          <a:p>
            <a:r>
              <a:rPr kumimoji="1" lang="zh-CN" altLang="en-US" dirty="0"/>
              <a:t>评价指标：第一个是生成的准确度，就是我生成的</a:t>
            </a:r>
            <a:r>
              <a:rPr kumimoji="1" lang="en-US" altLang="zh-CN" dirty="0"/>
              <a:t>query</a:t>
            </a:r>
            <a:r>
              <a:rPr kumimoji="1" lang="zh-CN" altLang="en-US" dirty="0"/>
              <a:t>满足条件的比例</a:t>
            </a:r>
            <a:endParaRPr kumimoji="1" lang="en-US" altLang="zh-CN" dirty="0"/>
          </a:p>
          <a:p>
            <a:r>
              <a:rPr kumimoji="1" lang="zh-CN" altLang="en-US" dirty="0"/>
              <a:t>第二个是生成的时间，就是生成一定数量的</a:t>
            </a:r>
            <a:r>
              <a:rPr kumimoji="1" lang="en-US" altLang="zh-CN" dirty="0"/>
              <a:t>query</a:t>
            </a:r>
            <a:r>
              <a:rPr kumimoji="1" lang="zh-CN" altLang="en-US" dirty="0"/>
              <a:t>的时间，包括训练时间和生成的时间</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761574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Figure4</a:t>
            </a:r>
            <a:r>
              <a:rPr kumimoji="1" lang="zh-CN" altLang="en-US" dirty="0"/>
              <a:t>是生成</a:t>
            </a:r>
            <a:r>
              <a:rPr kumimoji="1" lang="en-US" altLang="zh-CN" dirty="0"/>
              <a:t>1000</a:t>
            </a:r>
            <a:r>
              <a:rPr kumimoji="1" lang="zh-CN" altLang="en-US" dirty="0"/>
              <a:t>个</a:t>
            </a:r>
            <a:r>
              <a:rPr kumimoji="1" lang="en-US" altLang="zh-CN" dirty="0"/>
              <a:t>query,</a:t>
            </a:r>
            <a:r>
              <a:rPr kumimoji="1" lang="zh-CN" altLang="en-US" dirty="0"/>
              <a:t>在不同的基数约束下，的生成精度的比较</a:t>
            </a:r>
            <a:endParaRPr kumimoji="1" lang="en-US" altLang="zh-CN" dirty="0"/>
          </a:p>
          <a:p>
            <a:r>
              <a:rPr kumimoji="1" lang="en-US" altLang="zh-CN" dirty="0" err="1"/>
              <a:t>Sqlsmith</a:t>
            </a:r>
            <a:r>
              <a:rPr kumimoji="1" lang="zh-CN" altLang="en-US" dirty="0"/>
              <a:t>就不说了，因为是完全随机，而且并不是用来生成用于数据库调优的</a:t>
            </a:r>
            <a:r>
              <a:rPr kumimoji="1" lang="en-US" altLang="zh-CN" dirty="0"/>
              <a:t>query</a:t>
            </a:r>
            <a:r>
              <a:rPr kumimoji="1" lang="zh-CN" altLang="en-US" dirty="0"/>
              <a:t>的，肯定满足率会比较低。</a:t>
            </a:r>
            <a:r>
              <a:rPr kumimoji="1" lang="en-US" altLang="zh-CN" dirty="0"/>
              <a:t>Template</a:t>
            </a:r>
            <a:r>
              <a:rPr kumimoji="1" lang="zh-CN" altLang="en-US" dirty="0"/>
              <a:t>满足率低于</a:t>
            </a:r>
            <a:r>
              <a:rPr kumimoji="1" lang="en-US" altLang="zh-CN" dirty="0" err="1"/>
              <a:t>LearnedSQLGen</a:t>
            </a:r>
            <a:r>
              <a:rPr kumimoji="1" lang="zh-CN" altLang="en-US" dirty="0"/>
              <a:t>是因为，有些预定义的模版并不能产生满足条件的基数约束。同时这篇文章还做了范围约束的实验，在范围约束中，</a:t>
            </a:r>
            <a:r>
              <a:rPr kumimoji="1" lang="en-US" altLang="zh-CN" dirty="0" err="1"/>
              <a:t>LearnedSQLGen</a:t>
            </a:r>
            <a:r>
              <a:rPr kumimoji="1" lang="zh-CN" altLang="en-US" dirty="0"/>
              <a:t>仍然要比</a:t>
            </a:r>
            <a:r>
              <a:rPr kumimoji="1" lang="en-US" altLang="zh-CN" dirty="0" err="1"/>
              <a:t>SQLsmith</a:t>
            </a:r>
            <a:r>
              <a:rPr kumimoji="1" lang="zh-CN" altLang="en-US" dirty="0"/>
              <a:t>和基于模版的方法要好。同时在</a:t>
            </a:r>
            <a:r>
              <a:rPr kumimoji="1" lang="en-US" altLang="zh-CN" dirty="0"/>
              <a:t>cost</a:t>
            </a:r>
            <a:r>
              <a:rPr kumimoji="1" lang="zh-CN" altLang="en-US" dirty="0"/>
              <a:t>的实验中，也可以表明这篇文章的</a:t>
            </a:r>
            <a:r>
              <a:rPr kumimoji="1" lang="en-US" altLang="zh-CN" dirty="0" err="1"/>
              <a:t>LearnedSQLGen</a:t>
            </a:r>
            <a:r>
              <a:rPr kumimoji="1" lang="zh-CN" altLang="en-US" dirty="0"/>
              <a:t>在生成负载满足约束的准确度上要好于其他工作</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112791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接着这篇文章又做了生成效率的实验，就是统计生成</a:t>
            </a:r>
            <a:r>
              <a:rPr kumimoji="1" lang="en-US" altLang="zh-CN" dirty="0"/>
              <a:t>1000</a:t>
            </a:r>
            <a:r>
              <a:rPr kumimoji="1" lang="zh-CN" altLang="en-US" dirty="0"/>
              <a:t>个满足约束条件的</a:t>
            </a:r>
            <a:r>
              <a:rPr kumimoji="1" lang="en-US" altLang="zh-CN" dirty="0"/>
              <a:t>query</a:t>
            </a:r>
            <a:r>
              <a:rPr kumimoji="1" lang="zh-CN" altLang="en-US" dirty="0"/>
              <a:t>，需要花费多长时间。图</a:t>
            </a:r>
            <a:r>
              <a:rPr kumimoji="1" lang="en-US" altLang="zh-CN" dirty="0"/>
              <a:t>6</a:t>
            </a:r>
            <a:r>
              <a:rPr kumimoji="1" lang="zh-CN" altLang="en-US" dirty="0"/>
              <a:t>使用的约束是基数约束，图</a:t>
            </a:r>
            <a:r>
              <a:rPr kumimoji="1" lang="en-US" altLang="zh-CN" dirty="0"/>
              <a:t>7</a:t>
            </a:r>
            <a:r>
              <a:rPr kumimoji="1" lang="zh-CN" altLang="en-US" dirty="0"/>
              <a:t>使用的约束是</a:t>
            </a:r>
            <a:r>
              <a:rPr kumimoji="1" lang="en-US" altLang="zh-CN" dirty="0"/>
              <a:t>cost</a:t>
            </a:r>
            <a:r>
              <a:rPr kumimoji="1" lang="zh-CN" altLang="en-US" dirty="0"/>
              <a:t>约束。</a:t>
            </a:r>
            <a:endParaRPr kumimoji="1" lang="en-US" altLang="zh-CN" dirty="0"/>
          </a:p>
          <a:p>
            <a:endParaRPr kumimoji="1" lang="en-US" altLang="zh-CN" dirty="0"/>
          </a:p>
          <a:p>
            <a:r>
              <a:rPr kumimoji="1" lang="zh-CN" altLang="en-US" dirty="0"/>
              <a:t>可以发现，这篇工作</a:t>
            </a:r>
            <a:r>
              <a:rPr kumimoji="1" lang="en-US" altLang="zh-CN" dirty="0" err="1"/>
              <a:t>LearnedSQLGen</a:t>
            </a:r>
            <a:r>
              <a:rPr kumimoji="1" lang="zh-CN" altLang="en-US" dirty="0"/>
              <a:t>不管是在点值约束和范围约束上的生成时间都要低于已有的工作。</a:t>
            </a:r>
            <a:r>
              <a:rPr kumimoji="1" lang="en-US" altLang="zh-CN" dirty="0" err="1"/>
              <a:t>Sqlsmith</a:t>
            </a:r>
            <a:r>
              <a:rPr kumimoji="1" lang="zh-CN" altLang="en-US" dirty="0"/>
              <a:t>这种全随机的方法，可能撞不到符合条件的约束，所以就会花费很长时间，然后基于模版的方法，可能一些模版你怎么填参，都无法达到满足条件的约束，所以在某些情况下，他生成满足约束的负载的效率比</a:t>
            </a:r>
            <a:r>
              <a:rPr kumimoji="1" lang="en-US" altLang="zh-CN" dirty="0" err="1"/>
              <a:t>sqlsmith</a:t>
            </a:r>
            <a:r>
              <a:rPr kumimoji="1" lang="zh-CN" altLang="en-US" dirty="0"/>
              <a:t>还要低</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8430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接着这篇文章在相同的约束条件下，生成不同个</a:t>
            </a:r>
            <a:r>
              <a:rPr kumimoji="1" lang="en-US" altLang="zh-CN" dirty="0"/>
              <a:t>query</a:t>
            </a:r>
            <a:r>
              <a:rPr kumimoji="1" lang="zh-CN" altLang="en-US" dirty="0"/>
              <a:t>，同样发现</a:t>
            </a:r>
            <a:r>
              <a:rPr kumimoji="1" lang="en-US" altLang="zh-CN" dirty="0" err="1"/>
              <a:t>learnedsqlgen</a:t>
            </a:r>
            <a:r>
              <a:rPr kumimoji="1" lang="zh-CN" altLang="en-US" dirty="0"/>
              <a:t>比之前已有的工作生成效率要高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127469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接着这篇文章又做了模型上面的一些实验</a:t>
            </a:r>
            <a:endParaRPr kumimoji="1" lang="en-US" altLang="zh-CN" dirty="0"/>
          </a:p>
          <a:p>
            <a:r>
              <a:rPr kumimoji="1" lang="zh-CN" altLang="en-US" dirty="0"/>
              <a:t>接着这篇文章对比了他们设计的模型和已有模型，发现无论是在生成效率，生成精度还是训练时候的</a:t>
            </a:r>
            <a:r>
              <a:rPr kumimoji="1" lang="en-US" altLang="zh-CN" dirty="0"/>
              <a:t>reward</a:t>
            </a:r>
            <a:r>
              <a:rPr kumimoji="1" lang="zh-CN" altLang="en-US" dirty="0"/>
              <a:t>上面，都要比已有的模型好</a:t>
            </a:r>
            <a:endParaRPr kumimoji="1" lang="en-US" altLang="zh-CN" dirty="0"/>
          </a:p>
          <a:p>
            <a:r>
              <a:rPr kumimoji="1" lang="zh-CN" altLang="en-US" dirty="0"/>
              <a:t>这表明我们的方法收敛更稳定，取得了更高的性能。</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57005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接着这篇文章做</a:t>
            </a:r>
            <a:r>
              <a:rPr kumimoji="1" lang="en-US" altLang="zh-CN" dirty="0"/>
              <a:t>meta-critic </a:t>
            </a:r>
            <a:r>
              <a:rPr kumimoji="1" lang="zh-CN" altLang="en-US" dirty="0"/>
              <a:t>网络模型的评估，首先更换约束目标后，</a:t>
            </a:r>
            <a:r>
              <a:rPr kumimoji="1" lang="en-US" altLang="zh-CN" dirty="0" err="1"/>
              <a:t>Scrach</a:t>
            </a:r>
            <a:r>
              <a:rPr kumimoji="1" lang="zh-CN" altLang="en-US" dirty="0"/>
              <a:t>表示重新训练原来的模型，</a:t>
            </a:r>
            <a:r>
              <a:rPr kumimoji="1" lang="en-US" altLang="zh-CN" dirty="0" err="1"/>
              <a:t>MetaCritic</a:t>
            </a:r>
            <a:r>
              <a:rPr kumimoji="1" lang="zh-CN" altLang="en-US" dirty="0"/>
              <a:t>表示使用预训练的</a:t>
            </a:r>
            <a:r>
              <a:rPr kumimoji="1" lang="en-US" altLang="zh-CN" dirty="0"/>
              <a:t>Meta-critic</a:t>
            </a:r>
            <a:r>
              <a:rPr kumimoji="1" lang="zh-CN" altLang="en-US" dirty="0"/>
              <a:t>网络模型，</a:t>
            </a:r>
            <a:r>
              <a:rPr kumimoji="1" lang="en-US" altLang="zh-CN" dirty="0"/>
              <a:t>AC-extend</a:t>
            </a:r>
            <a:r>
              <a:rPr kumimoji="1" lang="zh-CN" altLang="en-US" dirty="0"/>
              <a:t>表示将在新的约束上对旧的模型调优，添加到</a:t>
            </a:r>
            <a:r>
              <a:rPr kumimoji="1" lang="en-US" altLang="zh-CN" dirty="0"/>
              <a:t>state</a:t>
            </a:r>
            <a:r>
              <a:rPr kumimoji="1" lang="zh-CN" altLang="en-US" dirty="0"/>
              <a:t>中，并直接使用原来的模型来跑。图</a:t>
            </a:r>
            <a:r>
              <a:rPr kumimoji="1" lang="en-US" altLang="zh-CN" dirty="0"/>
              <a:t>a</a:t>
            </a:r>
            <a:r>
              <a:rPr kumimoji="1" lang="zh-CN" altLang="en-US" dirty="0"/>
              <a:t>表明元批评网络生成准确度上要高于其他两种方法，但是生成时间要选小于之前的方法，因为同时考虑了旧的训练数据。同时在平均的奖励上，使用元批评网络的奖励也要高于其他方法</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637012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然后这篇文章又对生成的负载进行了研究</a:t>
            </a:r>
            <a:endParaRPr kumimoji="1" lang="en-US" altLang="zh-CN" dirty="0"/>
          </a:p>
          <a:p>
            <a:r>
              <a:rPr kumimoji="1" lang="zh-CN" altLang="en-US" dirty="0"/>
              <a:t>图</a:t>
            </a:r>
            <a:r>
              <a:rPr kumimoji="1" lang="en-US" altLang="zh-CN" dirty="0" err="1"/>
              <a:t>abcf</a:t>
            </a:r>
            <a:r>
              <a:rPr kumimoji="1" lang="zh-CN" altLang="en-US" dirty="0"/>
              <a:t>是在代价约束为</a:t>
            </a:r>
            <a:r>
              <a:rPr kumimoji="1" lang="en-US" altLang="zh-CN" dirty="0"/>
              <a:t>10^6</a:t>
            </a:r>
            <a:r>
              <a:rPr kumimoji="1" lang="zh-CN" altLang="en-US" dirty="0"/>
              <a:t>下生成</a:t>
            </a:r>
            <a:r>
              <a:rPr kumimoji="1" lang="en-US" altLang="zh-CN" dirty="0"/>
              <a:t>1000</a:t>
            </a:r>
            <a:r>
              <a:rPr kumimoji="1" lang="zh-CN" altLang="en-US" dirty="0"/>
              <a:t>个</a:t>
            </a:r>
            <a:r>
              <a:rPr kumimoji="1" lang="en-US" altLang="zh-CN" dirty="0"/>
              <a:t>query</a:t>
            </a:r>
            <a:r>
              <a:rPr kumimoji="1" lang="zh-CN" altLang="en-US" dirty="0"/>
              <a:t>，统计生成负载的</a:t>
            </a:r>
            <a:r>
              <a:rPr kumimoji="1" lang="en-US" altLang="zh-CN" dirty="0"/>
              <a:t>join</a:t>
            </a:r>
            <a:r>
              <a:rPr kumimoji="1" lang="zh-CN" altLang="en-US" dirty="0"/>
              <a:t>个数、自查询的个数，以及</a:t>
            </a:r>
            <a:r>
              <a:rPr kumimoji="1" lang="en-US" altLang="zh-CN" dirty="0"/>
              <a:t>aggregation</a:t>
            </a:r>
            <a:r>
              <a:rPr kumimoji="1" lang="zh-CN" altLang="en-US" dirty="0"/>
              <a:t>的个数，我觉得他这个还是缺乏灵活性的，因为神经网络的黑盒性，他选什么我们也不知道</a:t>
            </a:r>
            <a:endParaRPr kumimoji="1" lang="en-US" altLang="zh-CN" dirty="0"/>
          </a:p>
          <a:p>
            <a:r>
              <a:rPr kumimoji="1" lang="zh-CN" altLang="en-US" dirty="0"/>
              <a:t>然后</a:t>
            </a:r>
            <a:r>
              <a:rPr kumimoji="1" lang="en-US" altLang="zh-CN" dirty="0"/>
              <a:t>d</a:t>
            </a:r>
            <a:r>
              <a:rPr kumimoji="1" lang="zh-CN" altLang="en-US" dirty="0"/>
              <a:t>、</a:t>
            </a:r>
            <a:r>
              <a:rPr kumimoji="1" lang="en-US" altLang="zh-CN" dirty="0"/>
              <a:t>e</a:t>
            </a:r>
            <a:r>
              <a:rPr kumimoji="1" lang="zh-CN" altLang="en-US" dirty="0"/>
              <a:t>是在不同的基数约束下，生成负载的种类。</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333076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接着这篇文章做了</a:t>
            </a:r>
            <a:r>
              <a:rPr kumimoji="1" lang="en-US" altLang="zh-CN" dirty="0"/>
              <a:t>complicated query generation</a:t>
            </a:r>
            <a:r>
              <a:rPr kumimoji="1" lang="zh-CN" altLang="en-US" dirty="0"/>
              <a:t>的实验，在</a:t>
            </a:r>
            <a:r>
              <a:rPr kumimoji="1" lang="en-US" altLang="zh-CN" dirty="0"/>
              <a:t>TPC- H</a:t>
            </a:r>
            <a:r>
              <a:rPr kumimoji="1" lang="zh-CN" altLang="en-US" dirty="0"/>
              <a:t>的数据上生成自查询、以及</a:t>
            </a:r>
            <a:r>
              <a:rPr kumimoji="1" lang="en-US" altLang="zh-CN" dirty="0"/>
              <a:t>insert delete</a:t>
            </a:r>
            <a:r>
              <a:rPr kumimoji="1" lang="zh-CN" altLang="en-US" dirty="0"/>
              <a:t>的负载，发现在不同的代价约束下，他们生产的效率是线性增长的，在小时级别</a:t>
            </a:r>
            <a:endParaRPr kumimoji="1" lang="en-US" altLang="zh-CN" dirty="0"/>
          </a:p>
          <a:p>
            <a:r>
              <a:rPr kumimoji="1" lang="zh-CN" altLang="en-US" dirty="0"/>
              <a:t>这个实验主要是表明他们使用的</a:t>
            </a:r>
            <a:r>
              <a:rPr kumimoji="1" lang="en-US" altLang="zh-CN" dirty="0"/>
              <a:t>FSM</a:t>
            </a:r>
            <a:r>
              <a:rPr kumimoji="1" lang="zh-CN" altLang="en-US" dirty="0"/>
              <a:t>的可扩展性</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35835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然后这篇论文又从查询参数实例化方面，来做了实验</a:t>
            </a:r>
            <a:endParaRPr kumimoji="1" lang="en-US" altLang="zh-CN" dirty="0"/>
          </a:p>
          <a:p>
            <a:r>
              <a:rPr kumimoji="1" lang="zh-CN" altLang="en-US" dirty="0"/>
              <a:t>在</a:t>
            </a:r>
            <a:r>
              <a:rPr kumimoji="1" lang="en-US" altLang="zh-CN" dirty="0"/>
              <a:t>TPC-H</a:t>
            </a:r>
            <a:r>
              <a:rPr kumimoji="1" lang="zh-CN" altLang="en-US" dirty="0"/>
              <a:t>的数据集下，设置约束为点值约束，然后设置每一列可供选择的参数。</a:t>
            </a:r>
            <a:endParaRPr kumimoji="1" lang="en-US" altLang="zh-CN" dirty="0"/>
          </a:p>
          <a:p>
            <a:r>
              <a:rPr kumimoji="1" lang="zh-CN" altLang="en-US" dirty="0"/>
              <a:t>可以看出，每一列备选的值越多，生成负载满足约束的精度就越高，这是因为备选值多了，我的神经网络就有更多的可能性去选择这些值去生成符合约束的负载，但是也不能无限的增大，因为增大到一定的程度，其实这个负载参数的可选择的空间就比较大了。</a:t>
            </a:r>
            <a:endParaRPr kumimoji="1" lang="en-US" altLang="zh-CN" dirty="0"/>
          </a:p>
          <a:p>
            <a:r>
              <a:rPr kumimoji="1" lang="zh-CN" altLang="en-US" dirty="0"/>
              <a:t>然后从图</a:t>
            </a:r>
            <a:r>
              <a:rPr kumimoji="1" lang="en-US" altLang="zh-CN" dirty="0"/>
              <a:t>B</a:t>
            </a:r>
            <a:r>
              <a:rPr kumimoji="1" lang="zh-CN" altLang="en-US" dirty="0"/>
              <a:t>我们可以看出，随着</a:t>
            </a:r>
            <a:r>
              <a:rPr kumimoji="1" lang="en-US" altLang="zh-CN" dirty="0"/>
              <a:t>n</a:t>
            </a:r>
            <a:r>
              <a:rPr kumimoji="1" lang="zh-CN" altLang="en-US" dirty="0"/>
              <a:t>的增大，整个</a:t>
            </a:r>
            <a:r>
              <a:rPr kumimoji="1" lang="en-US" altLang="zh-CN" dirty="0"/>
              <a:t>query generation</a:t>
            </a:r>
            <a:r>
              <a:rPr kumimoji="1" lang="zh-CN" altLang="en-US" dirty="0"/>
              <a:t>的时间是先增加后减少的，</a:t>
            </a:r>
            <a:endParaRPr kumimoji="1" lang="en-US" altLang="zh-CN" dirty="0"/>
          </a:p>
          <a:p>
            <a:r>
              <a:rPr kumimoji="1" lang="zh-CN" altLang="en-US" dirty="0"/>
              <a:t>包括</a:t>
            </a:r>
            <a:r>
              <a:rPr kumimoji="1" lang="en-US" altLang="zh-CN" dirty="0"/>
              <a:t>training time</a:t>
            </a:r>
            <a:r>
              <a:rPr kumimoji="1" lang="zh-CN" altLang="en-US" dirty="0"/>
              <a:t>和</a:t>
            </a:r>
            <a:r>
              <a:rPr kumimoji="1" lang="en-US" altLang="zh-CN" dirty="0"/>
              <a:t>Inference time</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26650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578756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794880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所以说，这边就引出一个问题，约束感知的查询生成问题，就是说给定一个约束，要么是基数约束要么是查询代价约束，生成负载去满足这样的约束</a:t>
            </a:r>
            <a:endParaRPr kumimoji="1" lang="en-US" altLang="zh-CN" dirty="0"/>
          </a:p>
          <a:p>
            <a:endParaRPr kumimoji="1" lang="en-US" altLang="zh-CN" dirty="0"/>
          </a:p>
          <a:p>
            <a:r>
              <a:rPr kumimoji="1" lang="zh-CN" altLang="en-US" dirty="0"/>
              <a:t>这种问题的挑战有</a:t>
            </a:r>
            <a:r>
              <a:rPr kumimoji="1" lang="en-US" altLang="zh-CN" dirty="0"/>
              <a:t>3</a:t>
            </a:r>
            <a:r>
              <a:rPr kumimoji="1" lang="zh-CN" altLang="en-US" dirty="0"/>
              <a:t>个</a:t>
            </a:r>
            <a:endParaRPr kumimoji="1" lang="en-US" altLang="zh-CN" dirty="0"/>
          </a:p>
          <a:p>
            <a:r>
              <a:rPr kumimoji="1" lang="zh-CN" altLang="en-US" dirty="0"/>
              <a:t>获取约束到和</a:t>
            </a:r>
            <a:r>
              <a:rPr kumimoji="1" lang="en-US" altLang="zh-CN" dirty="0"/>
              <a:t>SQL</a:t>
            </a:r>
            <a:r>
              <a:rPr kumimoji="1" lang="zh-CN" altLang="en-US" dirty="0"/>
              <a:t>的关系</a:t>
            </a:r>
            <a:endParaRPr kumimoji="1" lang="en-US" altLang="zh-CN" dirty="0"/>
          </a:p>
          <a:p>
            <a:r>
              <a:rPr kumimoji="1" lang="zh-CN" altLang="en-US" dirty="0"/>
              <a:t>第二个是在不同的场景中的约束不一样，负载在不同场景的迁移比较有挑战</a:t>
            </a:r>
            <a:endParaRPr kumimoji="1" lang="en-US" altLang="zh-CN" dirty="0"/>
          </a:p>
          <a:p>
            <a:r>
              <a:rPr kumimoji="1" lang="zh-CN" altLang="en-US" dirty="0"/>
              <a:t>第三个生成的负载必须是语法语义正确的</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21331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这篇文章的贡献有</a:t>
            </a:r>
            <a:r>
              <a:rPr kumimoji="1" lang="en-US" altLang="zh-CN" dirty="0"/>
              <a:t>5</a:t>
            </a:r>
            <a:r>
              <a:rPr kumimoji="1" lang="zh-CN" altLang="en-US" dirty="0"/>
              <a:t>个</a:t>
            </a:r>
            <a:endParaRPr kumimoji="1" lang="en-US" altLang="zh-CN" dirty="0"/>
          </a:p>
          <a:p>
            <a:r>
              <a:rPr kumimoji="1" lang="zh-CN" altLang="en-US" dirty="0"/>
              <a:t>首先他们提出一个强化学习的框架去解决给定约束下的负载生成问题</a:t>
            </a:r>
            <a:endParaRPr kumimoji="1" lang="en-US" altLang="zh-CN" dirty="0"/>
          </a:p>
          <a:p>
            <a:r>
              <a:rPr kumimoji="1" lang="zh-CN" altLang="en-US" dirty="0"/>
              <a:t>他们在强化学习中设计了奖励函数去指导负载生成的方向</a:t>
            </a:r>
            <a:endParaRPr kumimoji="1" lang="en-US" altLang="zh-CN" dirty="0"/>
          </a:p>
          <a:p>
            <a:r>
              <a:rPr kumimoji="1" lang="zh-CN" altLang="en-US" dirty="0"/>
              <a:t>他们使用一个有限状态自动机，将</a:t>
            </a:r>
            <a:r>
              <a:rPr kumimoji="1" lang="en-US" altLang="zh-CN" dirty="0"/>
              <a:t>SQL</a:t>
            </a:r>
            <a:r>
              <a:rPr kumimoji="1" lang="zh-CN" altLang="en-US" dirty="0"/>
              <a:t>的语法融合进去，保证语法语义正确</a:t>
            </a:r>
            <a:endParaRPr kumimoji="1" lang="en-US" altLang="zh-CN" dirty="0"/>
          </a:p>
          <a:p>
            <a:r>
              <a:rPr kumimoji="1" lang="zh-CN" altLang="en-US" dirty="0"/>
              <a:t>第四个贡献是他们使用一个</a:t>
            </a:r>
            <a:r>
              <a:rPr kumimoji="1" lang="en-US" altLang="zh-CN" dirty="0"/>
              <a:t>meta-critic</a:t>
            </a:r>
            <a:r>
              <a:rPr kumimoji="1" lang="zh-CN" altLang="en-US" dirty="0"/>
              <a:t>的策略，在不同的约束目标下去预训练模型，然后去支持不同约束目标下的</a:t>
            </a:r>
            <a:r>
              <a:rPr kumimoji="1" lang="en-US" altLang="zh-CN" dirty="0"/>
              <a:t>query generation</a:t>
            </a:r>
            <a:r>
              <a:rPr kumimoji="1" lang="zh-CN" altLang="en-US" dirty="0"/>
              <a:t>生成问题</a:t>
            </a:r>
            <a:endParaRPr kumimoji="1" lang="en-US" altLang="zh-CN" dirty="0"/>
          </a:p>
          <a:p>
            <a:r>
              <a:rPr kumimoji="1" lang="zh-CN" altLang="en-US" dirty="0"/>
              <a:t>最后一个是在</a:t>
            </a:r>
            <a:r>
              <a:rPr kumimoji="1" lang="en-US" altLang="zh-CN" dirty="0"/>
              <a:t>TPC-H</a:t>
            </a:r>
            <a:r>
              <a:rPr kumimoji="1" lang="zh-CN" altLang="en-US" dirty="0"/>
              <a:t>、</a:t>
            </a:r>
            <a:r>
              <a:rPr kumimoji="1" lang="en-US" altLang="zh-CN" dirty="0"/>
              <a:t>JOB</a:t>
            </a:r>
            <a:r>
              <a:rPr kumimoji="1" lang="zh-CN" altLang="en-US" dirty="0"/>
              <a:t>做了实验验证了他们负载生成的准确度和效率</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863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强化学习是一个机器学习的</a:t>
            </a:r>
            <a:r>
              <a:rPr kumimoji="1" lang="en-US" altLang="zh-CN" dirty="0"/>
              <a:t>paradigm</a:t>
            </a:r>
            <a:r>
              <a:rPr kumimoji="1" lang="zh-CN" altLang="en-US" dirty="0"/>
              <a:t>，通过试错迭代的方法，从反馈中学习</a:t>
            </a:r>
            <a:endParaRPr kumimoji="1" lang="en-US" altLang="zh-CN" dirty="0"/>
          </a:p>
          <a:p>
            <a:r>
              <a:rPr kumimoji="1" lang="zh-CN" altLang="en-US" dirty="0"/>
              <a:t>这篇的文章的强化学习模型，就是从当前的状态，也就说当前生成的</a:t>
            </a:r>
            <a:r>
              <a:rPr kumimoji="1" lang="en-US" altLang="zh-CN" dirty="0"/>
              <a:t>query</a:t>
            </a:r>
            <a:r>
              <a:rPr kumimoji="1" lang="zh-CN" altLang="en-US" dirty="0"/>
              <a:t>，预测下一个要选择的</a:t>
            </a:r>
            <a:r>
              <a:rPr kumimoji="1" lang="en-US" altLang="zh-CN" dirty="0"/>
              <a:t>query token</a:t>
            </a:r>
            <a:r>
              <a:rPr kumimoji="1" lang="zh-CN" altLang="en-US" dirty="0"/>
              <a:t>，我的这个动作有很大的希望让我得到最大的反馈，就是满足约束的程度</a:t>
            </a:r>
            <a:endParaRPr kumimoji="1" lang="en-US" altLang="zh-CN" dirty="0"/>
          </a:p>
          <a:p>
            <a:r>
              <a:rPr kumimoji="1" lang="zh-CN" altLang="en-US" dirty="0"/>
              <a:t>这个反馈的话，就是从数据库中获得一些信息</a:t>
            </a:r>
            <a:endParaRPr kumimoji="1"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0508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所以说</a:t>
            </a:r>
            <a:r>
              <a:rPr kumimoji="1" lang="en-US" altLang="zh-CN" dirty="0" err="1"/>
              <a:t>LearnedSQLGen</a:t>
            </a:r>
            <a:r>
              <a:rPr kumimoji="1" lang="zh-CN" altLang="en-US" dirty="0"/>
              <a:t>有</a:t>
            </a:r>
            <a:r>
              <a:rPr kumimoji="1" lang="en-US" altLang="zh-CN" dirty="0"/>
              <a:t>3</a:t>
            </a:r>
            <a:r>
              <a:rPr kumimoji="1" lang="zh-CN" altLang="en-US" dirty="0"/>
              <a:t>大挑战</a:t>
            </a:r>
            <a:endParaRPr kumimoji="1" lang="en-US" altLang="zh-CN" dirty="0"/>
          </a:p>
          <a:p>
            <a:r>
              <a:rPr kumimoji="1" lang="zh-CN" altLang="en-US" dirty="0"/>
              <a:t>第一个就是语法意义正确性的问题：他们这个是使用有限状态机解决</a:t>
            </a:r>
            <a:endParaRPr kumimoji="1" lang="en-US" altLang="zh-CN" dirty="0"/>
          </a:p>
          <a:p>
            <a:r>
              <a:rPr kumimoji="1" lang="zh-CN" altLang="en-US" dirty="0"/>
              <a:t>第二个就是通过计算期望值，来指导</a:t>
            </a:r>
            <a:r>
              <a:rPr kumimoji="1" lang="en-US" altLang="zh-CN" dirty="0"/>
              <a:t>query</a:t>
            </a:r>
            <a:r>
              <a:rPr kumimoji="1" lang="zh-CN" altLang="en-US" dirty="0"/>
              <a:t>生成的方向，主要是通过设计</a:t>
            </a:r>
            <a:r>
              <a:rPr kumimoji="1" lang="en-US" altLang="zh-CN" dirty="0"/>
              <a:t>Reward function</a:t>
            </a:r>
          </a:p>
          <a:p>
            <a:r>
              <a:rPr kumimoji="1" lang="zh-CN" altLang="en-US" dirty="0"/>
              <a:t>第三个就是生成很多不同的</a:t>
            </a:r>
            <a:r>
              <a:rPr kumimoji="1" lang="en-US" altLang="zh-CN" dirty="0"/>
              <a:t>query</a:t>
            </a:r>
            <a:r>
              <a:rPr kumimoji="1" lang="zh-CN" altLang="en-US" dirty="0"/>
              <a:t>，就是说</a:t>
            </a:r>
            <a:r>
              <a:rPr kumimoji="1" lang="en-US" altLang="zh-CN" dirty="0"/>
              <a:t>query</a:t>
            </a:r>
            <a:r>
              <a:rPr kumimoji="1" lang="zh-CN" altLang="en-US" dirty="0"/>
              <a:t>的多样性，不能是根据某个模版或某几个固定的模版生成的</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63348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然后这张图展示了</a:t>
            </a:r>
            <a:r>
              <a:rPr kumimoji="1" lang="en-US" altLang="zh-CN" dirty="0" err="1"/>
              <a:t>LearnedSQLGen</a:t>
            </a:r>
            <a:r>
              <a:rPr kumimoji="1" lang="zh-CN" altLang="en-US" dirty="0"/>
              <a:t>系统，首先是训练过程，然后是</a:t>
            </a:r>
            <a:r>
              <a:rPr kumimoji="1" lang="en-US" altLang="zh-CN" dirty="0" err="1"/>
              <a:t>inferrnce</a:t>
            </a:r>
            <a:r>
              <a:rPr kumimoji="1" lang="zh-CN" altLang="en-US" dirty="0"/>
              <a:t>过程，然后例子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5280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首先介绍强化学习模型中的基本概念，比如状态、动作、</a:t>
            </a:r>
            <a:endParaRPr kumimoji="1" lang="en-US" altLang="zh-CN" dirty="0"/>
          </a:p>
          <a:p>
            <a:r>
              <a:rPr kumimoji="1" lang="zh-CN" altLang="en-US" dirty="0"/>
              <a:t>状态</a:t>
            </a:r>
            <a:endParaRPr kumimoji="1" lang="en-US" altLang="zh-CN" dirty="0"/>
          </a:p>
          <a:p>
            <a:r>
              <a:rPr kumimoji="1" lang="zh-CN" altLang="en-US" dirty="0"/>
              <a:t>动作：</a:t>
            </a:r>
            <a:endParaRPr kumimoji="1" lang="en-US" altLang="zh-CN" dirty="0"/>
          </a:p>
          <a:p>
            <a:r>
              <a:rPr kumimoji="1" lang="zh-CN" altLang="en-US" dirty="0"/>
              <a:t>要么选</a:t>
            </a:r>
            <a:r>
              <a:rPr kumimoji="1" lang="en-US" altLang="zh-CN" dirty="0"/>
              <a:t>select where</a:t>
            </a:r>
          </a:p>
          <a:p>
            <a:r>
              <a:rPr kumimoji="1" lang="zh-CN" altLang="en-US" dirty="0"/>
              <a:t>要么选表，要么选谓词参数、要么选</a:t>
            </a:r>
            <a:r>
              <a:rPr kumimoji="1" lang="en-US" altLang="zh-CN" dirty="0"/>
              <a:t>operator</a:t>
            </a:r>
            <a:r>
              <a:rPr kumimoji="1" lang="zh-CN" altLang="en-US" dirty="0"/>
              <a:t>要么选</a:t>
            </a:r>
            <a:r>
              <a:rPr kumimoji="1" lang="en-US" altLang="zh-CN" dirty="0"/>
              <a:t>EOF</a:t>
            </a: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71802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atin typeface="+mn-ea"/>
                <a:ea typeface="+mn-ea"/>
              </a:defRPr>
            </a:lvl1pPr>
          </a:lstStyle>
          <a:p>
            <a:fld id="{D997B5FA-0921-464F-AAE1-844C04324D75}" type="datetimeFigureOut">
              <a:rPr lang="zh-CN" altLang="en-US" smtClean="0"/>
              <a:t>2022/5/11</a:t>
            </a:fld>
            <a:endParaRPr lang="zh-CN" altLang="en-US"/>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ea typeface="+mn-ea"/>
              </a:defRPr>
            </a:lvl1pPr>
          </a:lstStyle>
          <a:p>
            <a:fld id="{565CE74E-AB26-4998-AD42-012C4C1AD076}" type="slidenum">
              <a:rPr lang="zh-CN" altLang="en-US" smtClean="0"/>
              <a:t>‹#›</a:t>
            </a:fld>
            <a:endParaRPr lang="zh-CN" altLang="en-US"/>
          </a:p>
        </p:txBody>
      </p:sp>
      <p:sp>
        <p:nvSpPr>
          <p:cNvPr id="8" name="矩形 7"/>
          <p:cNvSpPr/>
          <p:nvPr userDrawn="1"/>
        </p:nvSpPr>
        <p:spPr>
          <a:xfrm>
            <a:off x="1524001"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524001"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lvl1pPr>
              <a:defRPr>
                <a:latin typeface="+mn-ea"/>
                <a:ea typeface="+mn-ea"/>
              </a:defRPr>
            </a:lvl1pPr>
          </a:lstStyle>
          <a:p>
            <a:r>
              <a:rPr lang="zh-CN" altLang="en-US" dirty="0"/>
              <a:t>单击此处编辑母版标题样式</a:t>
            </a:r>
          </a:p>
        </p:txBody>
      </p:sp>
      <p:sp>
        <p:nvSpPr>
          <p:cNvPr id="3" name="内容占位符 2"/>
          <p:cNvSpPr>
            <a:spLocks noGrp="1"/>
          </p:cNvSpPr>
          <p:nvPr>
            <p:ph idx="1"/>
          </p:nvPr>
        </p:nvSpPr>
        <p:spPr>
          <a:xfrm>
            <a:off x="1155470" y="1825625"/>
            <a:ext cx="10198332" cy="4351338"/>
          </a:xfrm>
        </p:spPr>
        <p:txBody>
          <a:bodyPr/>
          <a:lstStyle>
            <a:lvl1pPr marL="228600" indent="-228600">
              <a:buFont typeface="Wingdings" panose="05000000000000000000" pitchFamily="2" charset="2"/>
              <a:buChar char="Ø"/>
              <a:defRPr>
                <a:latin typeface="+mn-ea"/>
                <a:ea typeface="+mn-ea"/>
              </a:defRPr>
            </a:lvl1pPr>
            <a:lvl2pPr marL="685800" indent="-228600">
              <a:buFont typeface="Wingdings" panose="05000000000000000000" pitchFamily="2" charset="2"/>
              <a:buChar char="Ø"/>
              <a:defRPr>
                <a:latin typeface="+mn-ea"/>
                <a:ea typeface="+mn-ea"/>
              </a:defRPr>
            </a:lvl2pPr>
            <a:lvl3pPr marL="1143000" indent="-228600">
              <a:buFont typeface="Wingdings" panose="05000000000000000000" pitchFamily="2" charset="2"/>
              <a:buChar char="Ø"/>
              <a:defRPr>
                <a:latin typeface="+mn-ea"/>
                <a:ea typeface="+mn-ea"/>
              </a:defRPr>
            </a:lvl3pPr>
            <a:lvl4pPr marL="1600200" indent="-228600">
              <a:buFont typeface="Wingdings" panose="05000000000000000000" pitchFamily="2" charset="2"/>
              <a:buChar char="Ø"/>
              <a:defRPr>
                <a:latin typeface="+mn-ea"/>
                <a:ea typeface="+mn-ea"/>
              </a:defRPr>
            </a:lvl4pPr>
            <a:lvl5pPr marL="2057400" indent="-228600">
              <a:buFont typeface="Wingdings" panose="05000000000000000000" pitchFamily="2" charset="2"/>
              <a:buChar char="Ø"/>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8" name="矩形 7"/>
          <p:cNvSpPr/>
          <p:nvPr userDrawn="1"/>
        </p:nvSpPr>
        <p:spPr>
          <a:xfrm>
            <a:off x="1155471" y="1378532"/>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2022/5/11</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22" name="图片 2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547" y="88904"/>
            <a:ext cx="902335" cy="902335"/>
          </a:xfrm>
          <a:prstGeom prst="rect">
            <a:avLst/>
          </a:prstGeom>
        </p:spPr>
      </p:pic>
      <p:pic>
        <p:nvPicPr>
          <p:cNvPr id="9" name="图片 3076" descr="logo"/>
          <p:cNvPicPr>
            <a:picLocks noChangeAspect="1" noChangeArrowheads="1"/>
          </p:cNvPicPr>
          <p:nvPr userDrawn="1"/>
        </p:nvPicPr>
        <p:blipFill>
          <a:blip r:embed="rId14" cstate="screen"/>
          <a:srcRect/>
          <a:stretch>
            <a:fillRect/>
          </a:stretch>
        </p:blipFill>
        <p:spPr bwMode="auto">
          <a:xfrm>
            <a:off x="11303637" y="5953125"/>
            <a:ext cx="803911" cy="80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78259"/>
            <a:ext cx="9144000" cy="2387600"/>
          </a:xfrm>
        </p:spPr>
        <p:txBody>
          <a:bodyPr>
            <a:normAutofit fontScale="90000"/>
          </a:bodyPr>
          <a:lstStyle/>
          <a:p>
            <a:r>
              <a:rPr lang="en" altLang="zh-CN" dirty="0" err="1"/>
              <a:t>LearnedSQLGen</a:t>
            </a:r>
            <a:r>
              <a:rPr lang="en" altLang="zh-CN" dirty="0"/>
              <a:t>: Constraint-aware SQL Generation using Reinforcement Learning</a:t>
            </a:r>
          </a:p>
        </p:txBody>
      </p:sp>
      <p:sp>
        <p:nvSpPr>
          <p:cNvPr id="4" name="文本框 3"/>
          <p:cNvSpPr txBox="1"/>
          <p:nvPr/>
        </p:nvSpPr>
        <p:spPr>
          <a:xfrm>
            <a:off x="10515600" y="4398645"/>
            <a:ext cx="309880" cy="368300"/>
          </a:xfrm>
          <a:prstGeom prst="rect">
            <a:avLst/>
          </a:prstGeom>
          <a:noFill/>
        </p:spPr>
        <p:txBody>
          <a:bodyPr wrap="none" rtlCol="0">
            <a:spAutoFit/>
          </a:bodyPr>
          <a:lstStyle/>
          <a:p>
            <a:endParaRPr lang="zh-CN" altLang="en-US"/>
          </a:p>
        </p:txBody>
      </p:sp>
      <p:sp>
        <p:nvSpPr>
          <p:cNvPr id="5" name="标题 1">
            <a:extLst>
              <a:ext uri="{FF2B5EF4-FFF2-40B4-BE49-F238E27FC236}">
                <a16:creationId xmlns:a16="http://schemas.microsoft.com/office/drawing/2014/main" id="{6EDD6605-B007-3E4B-9EAA-DC596CF63056}"/>
              </a:ext>
            </a:extLst>
          </p:cNvPr>
          <p:cNvSpPr txBox="1">
            <a:spLocks/>
          </p:cNvSpPr>
          <p:nvPr/>
        </p:nvSpPr>
        <p:spPr>
          <a:xfrm>
            <a:off x="1209040" y="3842067"/>
            <a:ext cx="4729480" cy="23259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altLang="zh-CN" sz="2400" dirty="0" err="1"/>
              <a:t>Lixi</a:t>
            </a:r>
            <a:r>
              <a:rPr lang="en" altLang="zh-CN" sz="2400" dirty="0"/>
              <a:t> Zhang</a:t>
            </a:r>
            <a:br>
              <a:rPr lang="en" altLang="zh-CN" sz="2400" dirty="0"/>
            </a:br>
            <a:r>
              <a:rPr lang="en" altLang="zh-CN" sz="2400" dirty="0"/>
              <a:t>Department of Computer Science, Tsinghua University</a:t>
            </a:r>
          </a:p>
          <a:p>
            <a:r>
              <a:rPr lang="en" altLang="zh-CN" sz="2400" dirty="0" err="1"/>
              <a:t>Xuanhe</a:t>
            </a:r>
            <a:r>
              <a:rPr lang="en" altLang="zh-CN" sz="2400" dirty="0"/>
              <a:t> Zhou</a:t>
            </a:r>
            <a:br>
              <a:rPr lang="en" altLang="zh-CN" sz="2400" dirty="0"/>
            </a:br>
            <a:r>
              <a:rPr lang="en" altLang="zh-CN" sz="2400" dirty="0"/>
              <a:t>Department of Computer Science, Tsinghua University</a:t>
            </a:r>
          </a:p>
          <a:p>
            <a:endParaRPr lang="en" altLang="zh-CN" sz="2400" dirty="0">
              <a:latin typeface="Times New Roman" panose="02020603050405020304" pitchFamily="18" charset="0"/>
              <a:ea typeface="+mn-ea"/>
              <a:cs typeface="Times New Roman" panose="02020603050405020304" pitchFamily="18" charset="0"/>
            </a:endParaRPr>
          </a:p>
        </p:txBody>
      </p:sp>
      <p:sp>
        <p:nvSpPr>
          <p:cNvPr id="7" name="标题 1">
            <a:extLst>
              <a:ext uri="{FF2B5EF4-FFF2-40B4-BE49-F238E27FC236}">
                <a16:creationId xmlns:a16="http://schemas.microsoft.com/office/drawing/2014/main" id="{20E08A92-4D42-A64E-80B5-CE6FBAEB0316}"/>
              </a:ext>
            </a:extLst>
          </p:cNvPr>
          <p:cNvSpPr txBox="1">
            <a:spLocks/>
          </p:cNvSpPr>
          <p:nvPr/>
        </p:nvSpPr>
        <p:spPr>
          <a:xfrm>
            <a:off x="5938520" y="3634196"/>
            <a:ext cx="4729480" cy="22654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 altLang="zh-CN" sz="2400" dirty="0">
              <a:latin typeface="Times New Roman" panose="02020603050405020304" pitchFamily="18" charset="0"/>
              <a:ea typeface="+mn-ea"/>
              <a:cs typeface="Times New Roman" panose="02020603050405020304" pitchFamily="18" charset="0"/>
            </a:endParaRPr>
          </a:p>
        </p:txBody>
      </p:sp>
      <p:sp>
        <p:nvSpPr>
          <p:cNvPr id="8" name="标题 1">
            <a:extLst>
              <a:ext uri="{FF2B5EF4-FFF2-40B4-BE49-F238E27FC236}">
                <a16:creationId xmlns:a16="http://schemas.microsoft.com/office/drawing/2014/main" id="{11521779-F498-AC49-9DB1-B60353EBD420}"/>
              </a:ext>
            </a:extLst>
          </p:cNvPr>
          <p:cNvSpPr txBox="1">
            <a:spLocks/>
          </p:cNvSpPr>
          <p:nvPr/>
        </p:nvSpPr>
        <p:spPr>
          <a:xfrm>
            <a:off x="5781040" y="3842067"/>
            <a:ext cx="4729480" cy="23259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altLang="zh-CN" sz="2400" dirty="0" err="1"/>
              <a:t>Chengliang</a:t>
            </a:r>
            <a:r>
              <a:rPr lang="en" altLang="zh-CN" sz="2400" dirty="0"/>
              <a:t> Chai</a:t>
            </a:r>
            <a:br>
              <a:rPr lang="en" altLang="zh-CN" sz="2400" dirty="0"/>
            </a:br>
            <a:r>
              <a:rPr lang="en" altLang="zh-CN" sz="2400" dirty="0"/>
              <a:t>Department of Computer Science, Tsinghua University </a:t>
            </a:r>
          </a:p>
          <a:p>
            <a:r>
              <a:rPr lang="en" altLang="zh-CN" sz="2400" dirty="0"/>
              <a:t>Guoliang Li</a:t>
            </a:r>
            <a:br>
              <a:rPr lang="en" altLang="zh-CN" sz="2400" dirty="0"/>
            </a:br>
            <a:r>
              <a:rPr lang="en" altLang="zh-CN" sz="2400" dirty="0"/>
              <a:t>Department of Computer Science, Tsinghua University</a:t>
            </a:r>
            <a:endParaRPr lang="en" altLang="zh-CN" sz="2400" dirty="0">
              <a:latin typeface="Times New Roman" panose="02020603050405020304" pitchFamily="18" charset="0"/>
              <a:cs typeface="Times New Roman" panose="02020603050405020304" pitchFamily="18" charset="0"/>
            </a:endParaRPr>
          </a:p>
          <a:p>
            <a:endParaRPr lang="en" altLang="zh-CN" sz="2400" dirty="0"/>
          </a:p>
        </p:txBody>
      </p:sp>
      <p:sp>
        <p:nvSpPr>
          <p:cNvPr id="3" name="文本框 2">
            <a:extLst>
              <a:ext uri="{FF2B5EF4-FFF2-40B4-BE49-F238E27FC236}">
                <a16:creationId xmlns:a16="http://schemas.microsoft.com/office/drawing/2014/main" id="{32F4602D-E741-8640-86B1-C4996567E36E}"/>
              </a:ext>
            </a:extLst>
          </p:cNvPr>
          <p:cNvSpPr txBox="1"/>
          <p:nvPr/>
        </p:nvSpPr>
        <p:spPr>
          <a:xfrm>
            <a:off x="4904422" y="3429000"/>
            <a:ext cx="2068195" cy="461665"/>
          </a:xfrm>
          <a:prstGeom prst="rect">
            <a:avLst/>
          </a:prstGeom>
          <a:noFill/>
        </p:spPr>
        <p:txBody>
          <a:bodyPr wrap="none" rtlCol="0">
            <a:spAutoFit/>
          </a:bodyPr>
          <a:lstStyle/>
          <a:p>
            <a:r>
              <a:rPr kumimoji="1" lang="en-US" altLang="zh-CN" sz="2400" dirty="0"/>
              <a:t>SIGMOD 2022</a:t>
            </a:r>
            <a:endParaRPr kumimoji="1"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Training</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latin typeface="Times New Roman" panose="02020603050405020304" pitchFamily="18" charset="0"/>
                <a:cs typeface="Times New Roman" panose="02020603050405020304" pitchFamily="18" charset="0"/>
              </a:rPr>
              <a:t>Environment: </a:t>
            </a:r>
            <a:r>
              <a:rPr kumimoji="1" lang="en-US" altLang="zh-CN" dirty="0">
                <a:solidFill>
                  <a:srgbClr val="FF0000"/>
                </a:solidFill>
                <a:latin typeface="Times New Roman" panose="02020603050405020304" pitchFamily="18" charset="0"/>
                <a:cs typeface="Times New Roman" panose="02020603050405020304" pitchFamily="18" charset="0"/>
              </a:rPr>
              <a:t>FSM</a:t>
            </a:r>
            <a:r>
              <a:rPr kumimoji="1" lang="en-US" altLang="zh-CN" dirty="0">
                <a:latin typeface="Times New Roman" panose="02020603050405020304" pitchFamily="18" charset="0"/>
                <a:cs typeface="Times New Roman" panose="02020603050405020304" pitchFamily="18" charset="0"/>
              </a:rPr>
              <a:t> and </a:t>
            </a:r>
            <a:r>
              <a:rPr kumimoji="1" lang="en-US" altLang="zh-CN" dirty="0">
                <a:solidFill>
                  <a:srgbClr val="FF0000"/>
                </a:solidFill>
                <a:latin typeface="Times New Roman" panose="02020603050405020304" pitchFamily="18" charset="0"/>
                <a:cs typeface="Times New Roman" panose="02020603050405020304" pitchFamily="18" charset="0"/>
              </a:rPr>
              <a:t>Database Cardinality Estimator</a:t>
            </a:r>
          </a:p>
          <a:p>
            <a:pPr lvl="1"/>
            <a:r>
              <a:rPr kumimoji="1" lang="en-US" altLang="zh-CN" dirty="0">
                <a:latin typeface="Times New Roman" panose="02020603050405020304" pitchFamily="18" charset="0"/>
                <a:cs typeface="Times New Roman" panose="02020603050405020304" pitchFamily="18" charset="0"/>
              </a:rPr>
              <a:t>FSM is used to prune the action space for query validity</a:t>
            </a:r>
          </a:p>
          <a:p>
            <a:pPr lvl="1"/>
            <a:r>
              <a:rPr kumimoji="1" lang="en-US" altLang="zh-CN" dirty="0">
                <a:solidFill>
                  <a:srgbClr val="FF0000"/>
                </a:solidFill>
                <a:latin typeface="Times New Roman" panose="02020603050405020304" pitchFamily="18" charset="0"/>
                <a:cs typeface="Times New Roman" panose="02020603050405020304" pitchFamily="18" charset="0"/>
              </a:rPr>
              <a:t>Cardinality estimator </a:t>
            </a:r>
            <a:r>
              <a:rPr kumimoji="1" lang="en-US" altLang="zh-CN" dirty="0">
                <a:latin typeface="Times New Roman" panose="02020603050405020304" pitchFamily="18" charset="0"/>
                <a:cs typeface="Times New Roman" panose="02020603050405020304" pitchFamily="18" charset="0"/>
              </a:rPr>
              <a:t>is used to guide the training process</a:t>
            </a:r>
          </a:p>
          <a:p>
            <a:r>
              <a:rPr kumimoji="1" lang="en-US" altLang="zh-CN" dirty="0">
                <a:latin typeface="Times New Roman" panose="02020603050405020304" pitchFamily="18" charset="0"/>
                <a:cs typeface="Times New Roman" panose="02020603050405020304" pitchFamily="18" charset="0"/>
              </a:rPr>
              <a:t>Reward is returned by the environment, which is used to update the policy network, guiding the generation process towards satisfy the constraint</a:t>
            </a:r>
          </a:p>
          <a:p>
            <a:r>
              <a:rPr kumimoji="1" lang="en-US" altLang="zh-CN" dirty="0">
                <a:latin typeface="Times New Roman" panose="02020603050405020304" pitchFamily="18" charset="0"/>
                <a:cs typeface="Times New Roman" panose="02020603050405020304" pitchFamily="18" charset="0"/>
              </a:rPr>
              <a:t>Considering the current generated SQL, and </a:t>
            </a:r>
            <a:r>
              <a:rPr kumimoji="1" lang="en-US" altLang="zh-CN" dirty="0" err="1">
                <a:latin typeface="Times New Roman" panose="02020603050405020304" pitchFamily="18" charset="0"/>
                <a:cs typeface="Times New Roman" panose="02020603050405020304" pitchFamily="18" charset="0"/>
              </a:rPr>
              <a:t>chooseing</a:t>
            </a:r>
            <a:r>
              <a:rPr kumimoji="1" lang="en-US" altLang="zh-CN" dirty="0">
                <a:latin typeface="Times New Roman" panose="02020603050405020304" pitchFamily="18" charset="0"/>
                <a:cs typeface="Times New Roman" panose="02020603050405020304" pitchFamily="18" charset="0"/>
              </a:rPr>
              <a:t> an action based on the learned policy. Our agent leverages the actor-critic method</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solidFill>
                <a:srgbClr val="FF0000"/>
              </a:solidFill>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06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Inference</a:t>
            </a:r>
            <a:endParaRPr kumimoji="1" lang="zh-CN" altLang="en-US" dirty="0"/>
          </a:p>
        </p:txBody>
      </p:sp>
      <p:sp>
        <p:nvSpPr>
          <p:cNvPr id="5" name="内容占位符 4">
            <a:extLst>
              <a:ext uri="{FF2B5EF4-FFF2-40B4-BE49-F238E27FC236}">
                <a16:creationId xmlns:a16="http://schemas.microsoft.com/office/drawing/2014/main" id="{09A05A7A-948F-3348-8642-03985C32A91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1.Empty Query(Agent)</a:t>
            </a:r>
          </a:p>
          <a:p>
            <a:r>
              <a:rPr lang="en-US" altLang="zh-CN" dirty="0">
                <a:latin typeface="Times New Roman" panose="02020603050405020304" pitchFamily="18" charset="0"/>
                <a:cs typeface="Times New Roman" panose="02020603050405020304" pitchFamily="18" charset="0"/>
              </a:rPr>
              <a:t>2.Agent uses learned policy to compute a probability for each action(token choosing)</a:t>
            </a:r>
          </a:p>
          <a:p>
            <a:r>
              <a:rPr lang="en-US" altLang="zh-CN" dirty="0">
                <a:latin typeface="Times New Roman" panose="02020603050405020304" pitchFamily="18" charset="0"/>
                <a:cs typeface="Times New Roman" panose="02020603050405020304" pitchFamily="18" charset="0"/>
              </a:rPr>
              <a:t>3.FSM guarantee the validity of queries</a:t>
            </a:r>
          </a:p>
          <a:p>
            <a:r>
              <a:rPr lang="en-US" altLang="zh-CN" dirty="0">
                <a:latin typeface="Times New Roman" panose="02020603050405020304" pitchFamily="18" charset="0"/>
                <a:cs typeface="Times New Roman" panose="02020603050405020304" pitchFamily="18" charset="0"/>
              </a:rPr>
              <a:t>4.The above steps iterate until an action with the EOF is selected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67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Inference</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latin typeface="Times New Roman" panose="02020603050405020304" pitchFamily="18" charset="0"/>
                <a:cs typeface="Times New Roman" panose="02020603050405020304" pitchFamily="18" charset="0"/>
              </a:rPr>
              <a:t>Limitations</a:t>
            </a:r>
          </a:p>
          <a:p>
            <a:pPr lvl="1"/>
            <a:r>
              <a:rPr kumimoji="1" lang="en-US" altLang="zh-CN" dirty="0">
                <a:latin typeface="Times New Roman" panose="02020603050405020304" pitchFamily="18" charset="0"/>
                <a:cs typeface="Times New Roman" panose="02020603050405020304" pitchFamily="18" charset="0"/>
              </a:rPr>
              <a:t>Inference step can only generate queries satisfying the constraint C</a:t>
            </a:r>
          </a:p>
          <a:p>
            <a:pPr lvl="1"/>
            <a:r>
              <a:rPr kumimoji="1" lang="en-US" altLang="zh-CN" dirty="0">
                <a:latin typeface="Times New Roman" panose="02020603050405020304" pitchFamily="18" charset="0"/>
                <a:cs typeface="Times New Roman" panose="02020603050405020304" pitchFamily="18" charset="0"/>
              </a:rPr>
              <a:t>if a user specifies </a:t>
            </a:r>
            <a:r>
              <a:rPr kumimoji="1" lang="en-US" altLang="zh-CN" dirty="0">
                <a:solidFill>
                  <a:srgbClr val="FF0000"/>
                </a:solidFill>
                <a:latin typeface="Times New Roman" panose="02020603050405020304" pitchFamily="18" charset="0"/>
                <a:cs typeface="Times New Roman" panose="02020603050405020304" pitchFamily="18" charset="0"/>
              </a:rPr>
              <a:t>another different constraint</a:t>
            </a:r>
            <a:r>
              <a:rPr kumimoji="1" lang="en-US" altLang="zh-CN" dirty="0">
                <a:latin typeface="Times New Roman" panose="02020603050405020304" pitchFamily="18" charset="0"/>
                <a:cs typeface="Times New Roman" panose="02020603050405020304" pitchFamily="18" charset="0"/>
              </a:rPr>
              <a:t>, the previous trained model cannot directly work(</a:t>
            </a:r>
            <a:r>
              <a:rPr kumimoji="1" lang="zh-CN" altLang="en-US" dirty="0">
                <a:latin typeface="Times New Roman" panose="02020603050405020304" pitchFamily="18" charset="0"/>
                <a:cs typeface="Times New Roman" panose="02020603050405020304" pitchFamily="18" charset="0"/>
              </a:rPr>
              <a:t>缺乏普适性</a:t>
            </a:r>
            <a:r>
              <a:rPr kumimoji="1" lang="en-US" altLang="zh-CN" dirty="0">
                <a:latin typeface="Times New Roman" panose="02020603050405020304" pitchFamily="18" charset="0"/>
                <a:cs typeface="Times New Roman" panose="02020603050405020304" pitchFamily="18" charset="0"/>
              </a:rPr>
              <a:t>)</a:t>
            </a:r>
          </a:p>
          <a:p>
            <a:r>
              <a:rPr kumimoji="1" lang="en-US" altLang="zh-CN" dirty="0">
                <a:latin typeface="Times New Roman" panose="02020603050405020304" pitchFamily="18" charset="0"/>
                <a:cs typeface="Times New Roman" panose="02020603050405020304" pitchFamily="18" charset="0"/>
              </a:rPr>
              <a:t>Solutions</a:t>
            </a:r>
          </a:p>
          <a:p>
            <a:pPr lvl="1"/>
            <a:r>
              <a:rPr kumimoji="1" lang="en-US" altLang="zh-CN" dirty="0">
                <a:latin typeface="Times New Roman" panose="02020603050405020304" pitchFamily="18" charset="0"/>
                <a:cs typeface="Times New Roman" panose="02020603050405020304" pitchFamily="18" charset="0"/>
              </a:rPr>
              <a:t>We propose a </a:t>
            </a:r>
            <a:r>
              <a:rPr kumimoji="1" lang="en-US" altLang="zh-CN" dirty="0">
                <a:solidFill>
                  <a:srgbClr val="FF0000"/>
                </a:solidFill>
                <a:latin typeface="Times New Roman" panose="02020603050405020304" pitchFamily="18" charset="0"/>
                <a:cs typeface="Times New Roman" panose="02020603050405020304" pitchFamily="18" charset="0"/>
              </a:rPr>
              <a:t>meta-critic network </a:t>
            </a:r>
            <a:r>
              <a:rPr kumimoji="1" lang="en-US" altLang="zh-CN" dirty="0">
                <a:latin typeface="Times New Roman" panose="02020603050405020304" pitchFamily="18" charset="0"/>
                <a:cs typeface="Times New Roman" panose="02020603050405020304" pitchFamily="18" charset="0"/>
              </a:rPr>
              <a:t>that leverages the </a:t>
            </a:r>
            <a:r>
              <a:rPr kumimoji="1" lang="en-US" altLang="zh-CN" dirty="0">
                <a:solidFill>
                  <a:srgbClr val="FF0000"/>
                </a:solidFill>
                <a:latin typeface="Times New Roman" panose="02020603050405020304" pitchFamily="18" charset="0"/>
                <a:cs typeface="Times New Roman" panose="02020603050405020304" pitchFamily="18" charset="0"/>
              </a:rPr>
              <a:t>historical training experience</a:t>
            </a:r>
            <a:r>
              <a:rPr kumimoji="1" lang="en-US" altLang="zh-CN" dirty="0">
                <a:latin typeface="Times New Roman" panose="02020603050405020304" pitchFamily="18" charset="0"/>
                <a:cs typeface="Times New Roman" panose="02020603050405020304" pitchFamily="18" charset="0"/>
              </a:rPr>
              <a:t> to make our method generalize to other constraints efficiently</a:t>
            </a:r>
          </a:p>
          <a:p>
            <a:pPr lvl="1"/>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1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State Representation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06A4C1B-784B-5F4C-8DD6-F4A12873BCFE}"/>
              </a:ext>
            </a:extLst>
          </p:cNvPr>
          <p:cNvPicPr>
            <a:picLocks noChangeAspect="1"/>
          </p:cNvPicPr>
          <p:nvPr/>
        </p:nvPicPr>
        <p:blipFill>
          <a:blip r:embed="rId3"/>
          <a:stretch>
            <a:fillRect/>
          </a:stretch>
        </p:blipFill>
        <p:spPr>
          <a:xfrm>
            <a:off x="1809082" y="1697092"/>
            <a:ext cx="8573836" cy="4479871"/>
          </a:xfrm>
          <a:prstGeom prst="rect">
            <a:avLst/>
          </a:prstGeom>
        </p:spPr>
      </p:pic>
    </p:spTree>
    <p:extLst>
      <p:ext uri="{BB962C8B-B14F-4D97-AF65-F5344CB8AC3E}">
        <p14:creationId xmlns:p14="http://schemas.microsoft.com/office/powerpoint/2010/main" val="95689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State Representation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C063ACF9-FF80-FC4B-9255-673826EB8DEE}"/>
              </a:ext>
            </a:extLst>
          </p:cNvPr>
          <p:cNvSpPr txBox="1">
            <a:spLocks/>
          </p:cNvSpPr>
          <p:nvPr/>
        </p:nvSpPr>
        <p:spPr>
          <a:xfrm>
            <a:off x="1307868" y="1978025"/>
            <a:ext cx="101983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kumimoji="1" lang="en-US" altLang="zh-CN" dirty="0">
                <a:latin typeface="Times New Roman" panose="02020603050405020304" pitchFamily="18" charset="0"/>
                <a:cs typeface="Times New Roman" panose="02020603050405020304" pitchFamily="18" charset="0"/>
              </a:rPr>
              <a:t>We map all tokens to one-hot encoding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 feed into model</a:t>
            </a:r>
          </a:p>
          <a:p>
            <a:r>
              <a:rPr kumimoji="1" lang="en-US" altLang="zh-CN" dirty="0">
                <a:latin typeface="Times New Roman" panose="02020603050405020304" pitchFamily="18" charset="0"/>
                <a:cs typeface="Times New Roman" panose="02020603050405020304" pitchFamily="18" charset="0"/>
              </a:rPr>
              <a:t>For filter parameter:</a:t>
            </a:r>
          </a:p>
          <a:p>
            <a:pPr lvl="1"/>
            <a:r>
              <a:rPr kumimoji="1" lang="en-US" altLang="zh-CN" dirty="0">
                <a:latin typeface="Times New Roman" panose="02020603050405020304" pitchFamily="18" charset="0"/>
                <a:cs typeface="Times New Roman" panose="02020603050405020304" pitchFamily="18" charset="0"/>
              </a:rPr>
              <a:t>Categorical data: we just treat the values the same as the other types(e.g. select, from, where)</a:t>
            </a:r>
          </a:p>
          <a:p>
            <a:pPr lvl="1"/>
            <a:r>
              <a:rPr kumimoji="1" lang="en-US" altLang="zh-CN" dirty="0">
                <a:latin typeface="Times New Roman" panose="02020603050405020304" pitchFamily="18" charset="0"/>
                <a:cs typeface="Times New Roman" panose="02020603050405020304" pitchFamily="18" charset="0"/>
              </a:rPr>
              <a:t>Numerical and string data: we randomly sample k values from the attribute before training and encode them to a one-hot vector</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84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Reward Design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latin typeface="Times New Roman" panose="02020603050405020304" pitchFamily="18" charset="0"/>
                <a:cs typeface="Times New Roman" panose="02020603050405020304" pitchFamily="18" charset="0"/>
              </a:rPr>
              <a:t>We present the reward design based on </a:t>
            </a:r>
            <a:r>
              <a:rPr kumimoji="1" lang="en-US" altLang="zh-CN" dirty="0">
                <a:solidFill>
                  <a:srgbClr val="FF0000"/>
                </a:solidFill>
                <a:latin typeface="Times New Roman" panose="02020603050405020304" pitchFamily="18" charset="0"/>
                <a:cs typeface="Times New Roman" panose="02020603050405020304" pitchFamily="18" charset="0"/>
              </a:rPr>
              <a:t>point constraints </a:t>
            </a:r>
            <a:r>
              <a:rPr kumimoji="1" lang="en-US" altLang="zh-CN" dirty="0">
                <a:latin typeface="Times New Roman" panose="02020603050405020304" pitchFamily="18" charset="0"/>
                <a:cs typeface="Times New Roman" panose="02020603050405020304" pitchFamily="18" charset="0"/>
              </a:rPr>
              <a:t>and </a:t>
            </a:r>
            <a:r>
              <a:rPr kumimoji="1" lang="en-US" altLang="zh-CN" dirty="0">
                <a:solidFill>
                  <a:srgbClr val="FF0000"/>
                </a:solidFill>
                <a:latin typeface="Times New Roman" panose="02020603050405020304" pitchFamily="18" charset="0"/>
                <a:cs typeface="Times New Roman" panose="02020603050405020304" pitchFamily="18" charset="0"/>
              </a:rPr>
              <a:t>range constraints</a:t>
            </a:r>
          </a:p>
          <a:p>
            <a:r>
              <a:rPr kumimoji="1" lang="en-US" altLang="zh-CN" dirty="0">
                <a:latin typeface="Times New Roman" panose="02020603050405020304" pitchFamily="18" charset="0"/>
                <a:cs typeface="Times New Roman" panose="02020603050405020304" pitchFamily="18" charset="0"/>
              </a:rPr>
              <a:t>The reward should be higher when the estimated cardinality/cost is closed to given constraints</a:t>
            </a:r>
          </a:p>
          <a:p>
            <a:r>
              <a:rPr kumimoji="1" lang="en-US" altLang="zh-CN">
                <a:latin typeface="Times New Roman" panose="02020603050405020304" pitchFamily="18" charset="0"/>
                <a:cs typeface="Times New Roman" panose="02020603050405020304" pitchFamily="18" charset="0"/>
              </a:rPr>
              <a:t>Point Constraint Reward </a:t>
            </a:r>
            <a:r>
              <a:rPr kumimoji="1" lang="en-US" altLang="zh-CN" dirty="0">
                <a:latin typeface="Times New Roman" panose="02020603050405020304" pitchFamily="18" charset="0"/>
                <a:cs typeface="Times New Roman" panose="02020603050405020304" pitchFamily="18" charset="0"/>
              </a:rPr>
              <a:t>= min(estimated result/constraint , constraint/estimated result)</a:t>
            </a: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9248EEF-730C-1440-946A-974B7F5004F4}"/>
              </a:ext>
            </a:extLst>
          </p:cNvPr>
          <p:cNvPicPr>
            <a:picLocks noChangeAspect="1"/>
          </p:cNvPicPr>
          <p:nvPr/>
        </p:nvPicPr>
        <p:blipFill>
          <a:blip r:embed="rId3"/>
          <a:stretch>
            <a:fillRect/>
          </a:stretch>
        </p:blipFill>
        <p:spPr>
          <a:xfrm>
            <a:off x="3014480" y="4630881"/>
            <a:ext cx="2565400" cy="952500"/>
          </a:xfrm>
          <a:prstGeom prst="rect">
            <a:avLst/>
          </a:prstGeom>
        </p:spPr>
      </p:pic>
      <p:pic>
        <p:nvPicPr>
          <p:cNvPr id="5" name="图片 4">
            <a:extLst>
              <a:ext uri="{FF2B5EF4-FFF2-40B4-BE49-F238E27FC236}">
                <a16:creationId xmlns:a16="http://schemas.microsoft.com/office/drawing/2014/main" id="{2EDC8D99-A715-754A-A438-10261C564F92}"/>
              </a:ext>
            </a:extLst>
          </p:cNvPr>
          <p:cNvPicPr>
            <a:picLocks noChangeAspect="1"/>
          </p:cNvPicPr>
          <p:nvPr/>
        </p:nvPicPr>
        <p:blipFill>
          <a:blip r:embed="rId4"/>
          <a:stretch>
            <a:fillRect/>
          </a:stretch>
        </p:blipFill>
        <p:spPr>
          <a:xfrm>
            <a:off x="6096000" y="4795981"/>
            <a:ext cx="2425700" cy="622300"/>
          </a:xfrm>
          <a:prstGeom prst="rect">
            <a:avLst/>
          </a:prstGeom>
        </p:spPr>
      </p:pic>
    </p:spTree>
    <p:extLst>
      <p:ext uri="{BB962C8B-B14F-4D97-AF65-F5344CB8AC3E}">
        <p14:creationId xmlns:p14="http://schemas.microsoft.com/office/powerpoint/2010/main" val="187318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529EC-F7F9-C048-812A-60F4C080D8B4}"/>
              </a:ext>
            </a:extLst>
          </p:cNvPr>
          <p:cNvSpPr>
            <a:spLocks noGrp="1"/>
          </p:cNvSpPr>
          <p:nvPr>
            <p:ph type="title"/>
          </p:nvPr>
        </p:nvSpPr>
        <p:spPr/>
        <p:txBody>
          <a:bodyPr/>
          <a:lstStyle/>
          <a:p>
            <a:r>
              <a:rPr kumimoji="1" lang="en-US" altLang="zh-CN" dirty="0"/>
              <a:t>Reward Design For Range Constraints</a:t>
            </a:r>
            <a:endParaRPr kumimoji="1" lang="zh-CN" altLang="en-US" dirty="0"/>
          </a:p>
        </p:txBody>
      </p:sp>
      <p:pic>
        <p:nvPicPr>
          <p:cNvPr id="4" name="图片 3">
            <a:extLst>
              <a:ext uri="{FF2B5EF4-FFF2-40B4-BE49-F238E27FC236}">
                <a16:creationId xmlns:a16="http://schemas.microsoft.com/office/drawing/2014/main" id="{EECC1EB1-810B-A84C-B01B-7F9E901C5654}"/>
              </a:ext>
            </a:extLst>
          </p:cNvPr>
          <p:cNvPicPr>
            <a:picLocks noChangeAspect="1"/>
          </p:cNvPicPr>
          <p:nvPr/>
        </p:nvPicPr>
        <p:blipFill>
          <a:blip r:embed="rId3"/>
          <a:stretch>
            <a:fillRect/>
          </a:stretch>
        </p:blipFill>
        <p:spPr>
          <a:xfrm>
            <a:off x="2533650" y="1493044"/>
            <a:ext cx="7124700" cy="5016500"/>
          </a:xfrm>
          <a:prstGeom prst="rect">
            <a:avLst/>
          </a:prstGeom>
        </p:spPr>
      </p:pic>
    </p:spTree>
    <p:extLst>
      <p:ext uri="{BB962C8B-B14F-4D97-AF65-F5344CB8AC3E}">
        <p14:creationId xmlns:p14="http://schemas.microsoft.com/office/powerpoint/2010/main" val="153970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FSM Details</a:t>
            </a:r>
            <a:endParaRPr kumimoji="1" lang="zh-CN" altLang="en-US" dirty="0"/>
          </a:p>
        </p:txBody>
      </p:sp>
      <p:pic>
        <p:nvPicPr>
          <p:cNvPr id="6" name="图片 5">
            <a:extLst>
              <a:ext uri="{FF2B5EF4-FFF2-40B4-BE49-F238E27FC236}">
                <a16:creationId xmlns:a16="http://schemas.microsoft.com/office/drawing/2014/main" id="{8BF3623C-7565-CC4E-8ED8-2BE3AE1E98A4}"/>
              </a:ext>
            </a:extLst>
          </p:cNvPr>
          <p:cNvPicPr>
            <a:picLocks noChangeAspect="1"/>
          </p:cNvPicPr>
          <p:nvPr/>
        </p:nvPicPr>
        <p:blipFill>
          <a:blip r:embed="rId3"/>
          <a:stretch>
            <a:fillRect/>
          </a:stretch>
        </p:blipFill>
        <p:spPr>
          <a:xfrm>
            <a:off x="520700" y="2002589"/>
            <a:ext cx="11150600" cy="3911600"/>
          </a:xfrm>
          <a:prstGeom prst="rect">
            <a:avLst/>
          </a:prstGeom>
        </p:spPr>
      </p:pic>
    </p:spTree>
    <p:extLst>
      <p:ext uri="{BB962C8B-B14F-4D97-AF65-F5344CB8AC3E}">
        <p14:creationId xmlns:p14="http://schemas.microsoft.com/office/powerpoint/2010/main" val="140815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FSM</a:t>
            </a:r>
            <a:r>
              <a:rPr kumimoji="1" lang="zh-CN" altLang="en-US" dirty="0"/>
              <a:t> </a:t>
            </a:r>
            <a:r>
              <a:rPr kumimoji="1" lang="en-US" altLang="zh-CN" dirty="0"/>
              <a:t>Design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SQL</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grammar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to FSM</a:t>
            </a:r>
          </a:p>
          <a:p>
            <a:pPr lvl="1"/>
            <a:r>
              <a:rPr kumimoji="1" lang="en-US" altLang="zh-CN" dirty="0">
                <a:latin typeface="Times New Roman" panose="02020603050405020304" pitchFamily="18" charset="0"/>
                <a:cs typeface="Times New Roman" panose="02020603050405020304" pitchFamily="18" charset="0"/>
              </a:rPr>
              <a:t>Select-Project-Join queries</a:t>
            </a:r>
          </a:p>
          <a:p>
            <a:pPr lvl="1"/>
            <a:r>
              <a:rPr kumimoji="1" lang="en-US" altLang="zh-CN" dirty="0">
                <a:latin typeface="Times New Roman" panose="02020603050405020304" pitchFamily="18" charset="0"/>
                <a:cs typeface="Times New Roman" panose="02020603050405020304" pitchFamily="18" charset="0"/>
              </a:rPr>
              <a:t>Nested Queries</a:t>
            </a:r>
          </a:p>
          <a:p>
            <a:pPr lvl="1"/>
            <a:r>
              <a:rPr kumimoji="1" lang="en-US" altLang="zh-CN" dirty="0">
                <a:latin typeface="Times New Roman" panose="02020603050405020304" pitchFamily="18" charset="0"/>
                <a:cs typeface="Times New Roman" panose="02020603050405020304" pitchFamily="18" charset="0"/>
              </a:rPr>
              <a:t>Aggregation Queries</a:t>
            </a:r>
          </a:p>
          <a:p>
            <a:pPr lvl="1"/>
            <a:r>
              <a:rPr kumimoji="1" lang="en-US" altLang="zh-CN" dirty="0">
                <a:latin typeface="Times New Roman" panose="02020603050405020304" pitchFamily="18" charset="0"/>
                <a:cs typeface="Times New Roman" panose="02020603050405020304" pitchFamily="18" charset="0"/>
              </a:rPr>
              <a:t>Insert/Update/Delete Queries</a:t>
            </a:r>
          </a:p>
          <a:p>
            <a:r>
              <a:rPr kumimoji="1" lang="en-US" altLang="zh-CN" dirty="0">
                <a:latin typeface="Times New Roman" panose="02020603050405020304" pitchFamily="18" charset="0"/>
                <a:cs typeface="Times New Roman" panose="02020603050405020304" pitchFamily="18" charset="0"/>
              </a:rPr>
              <a:t>Syntactic and Semantic Checking</a:t>
            </a:r>
          </a:p>
          <a:p>
            <a:pPr lvl="1"/>
            <a:r>
              <a:rPr kumimoji="1" lang="en-US" altLang="zh-CN" dirty="0">
                <a:latin typeface="Times New Roman" panose="02020603050405020304" pitchFamily="18" charset="0"/>
                <a:cs typeface="Times New Roman" panose="02020603050405020304" pitchFamily="18" charset="0"/>
              </a:rPr>
              <a:t>By Integrating rules</a:t>
            </a:r>
          </a:p>
          <a:p>
            <a:r>
              <a:rPr kumimoji="1" lang="en-US" altLang="zh-CN" dirty="0">
                <a:latin typeface="Times New Roman" panose="02020603050405020304" pitchFamily="18" charset="0"/>
                <a:cs typeface="Times New Roman" panose="02020603050405020304" pitchFamily="18" charset="0"/>
              </a:rPr>
              <a:t>Meaningful Check</a:t>
            </a:r>
          </a:p>
          <a:p>
            <a:pPr lvl="1"/>
            <a:r>
              <a:rPr kumimoji="1" lang="en-US" altLang="zh-CN" dirty="0">
                <a:latin typeface="Times New Roman" panose="02020603050405020304" pitchFamily="18" charset="0"/>
                <a:cs typeface="Times New Roman" panose="02020603050405020304" pitchFamily="18" charset="0"/>
              </a:rPr>
              <a:t>It is rather hard to support meaningful checking, we leave supporting more general meaningful checking as a future work</a:t>
            </a:r>
          </a:p>
          <a:p>
            <a:pPr lvl="1"/>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42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Pre-Training For Different Constraints</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It is prohibitively expensive to retrain a model when constraints are changing</a:t>
            </a:r>
          </a:p>
          <a:p>
            <a:r>
              <a:rPr kumimoji="1" lang="en-US" altLang="zh-CN" dirty="0">
                <a:latin typeface="Times New Roman" panose="02020603050405020304" pitchFamily="18" charset="0"/>
                <a:cs typeface="Times New Roman" panose="02020603050405020304" pitchFamily="18" charset="0"/>
              </a:rPr>
              <a:t>Solutions:</a:t>
            </a:r>
          </a:p>
          <a:p>
            <a:pPr lvl="1"/>
            <a:r>
              <a:rPr kumimoji="1" lang="en-US" altLang="zh-CN" dirty="0">
                <a:latin typeface="Times New Roman" panose="02020603050405020304" pitchFamily="18" charset="0"/>
                <a:cs typeface="Times New Roman" panose="02020603050405020304" pitchFamily="18" charset="0"/>
              </a:rPr>
              <a:t>fine-tune trained model corresponding to a distinct range or point constraint, but there exist infinite number of ranges or points in the cardinality/cost domain</a:t>
            </a:r>
          </a:p>
          <a:p>
            <a:pPr lvl="1"/>
            <a:r>
              <a:rPr kumimoji="1" lang="en-US" altLang="zh-CN" dirty="0">
                <a:latin typeface="Times New Roman" panose="02020603050405020304" pitchFamily="18" charset="0"/>
                <a:cs typeface="Times New Roman" panose="02020603050405020304" pitchFamily="18" charset="0"/>
              </a:rPr>
              <a:t>use a meta-critic network just to train a single model on a relatively large cardinality/cost constraint domain. We can efficiently generalize the model to support the new constraint</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45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p>
            <a:r>
              <a:rPr lang="en-US" altLang="zh-CN"/>
              <a:t>Background</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Many database optimization problem require a large number of queries</a:t>
            </a:r>
          </a:p>
          <a:p>
            <a:pPr lvl="1"/>
            <a:r>
              <a:rPr lang="en-US" altLang="zh-CN" dirty="0">
                <a:latin typeface="Times New Roman" panose="02020603050405020304" pitchFamily="18" charset="0"/>
                <a:cs typeface="Times New Roman" panose="02020603050405020304" pitchFamily="18" charset="0"/>
              </a:rPr>
              <a:t>Slow SQL diagnosis</a:t>
            </a:r>
          </a:p>
          <a:p>
            <a:pPr lvl="1"/>
            <a:r>
              <a:rPr lang="en-US" altLang="zh-CN" dirty="0">
                <a:latin typeface="Times New Roman" panose="02020603050405020304" pitchFamily="18" charset="0"/>
                <a:cs typeface="Times New Roman" panose="02020603050405020304" pitchFamily="18" charset="0"/>
              </a:rPr>
              <a:t>Database testing</a:t>
            </a:r>
          </a:p>
          <a:p>
            <a:pPr lvl="1"/>
            <a:r>
              <a:rPr lang="en-US" altLang="zh-CN" dirty="0">
                <a:latin typeface="Times New Roman" panose="02020603050405020304" pitchFamily="18" charset="0"/>
                <a:cs typeface="Times New Roman" panose="02020603050405020304" pitchFamily="18" charset="0"/>
              </a:rPr>
              <a:t>Optimizer tuning</a:t>
            </a:r>
          </a:p>
          <a:p>
            <a:pPr lvl="1"/>
            <a:r>
              <a:rPr lang="en-US" altLang="zh-CN" dirty="0">
                <a:latin typeface="Times New Roman" panose="02020603050405020304" pitchFamily="18" charset="0"/>
                <a:cs typeface="Times New Roman" panose="02020603050405020304" pitchFamily="18" charset="0"/>
              </a:rPr>
              <a:t>Learned cardinality estimation</a:t>
            </a:r>
          </a:p>
          <a:p>
            <a:r>
              <a:rPr lang="en-US" altLang="zh-CN" dirty="0">
                <a:latin typeface="Times New Roman" panose="02020603050405020304" pitchFamily="18" charset="0"/>
                <a:cs typeface="Times New Roman" panose="02020603050405020304" pitchFamily="18" charset="0"/>
              </a:rPr>
              <a:t>It is hard to obtain a number of real SQL queries due to privacy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err="1"/>
              <a:t>LearnedSQLGen</a:t>
            </a:r>
            <a:endParaRPr kumimoji="1" lang="zh-CN" altLang="en-US" dirty="0"/>
          </a:p>
        </p:txBody>
      </p:sp>
      <p:pic>
        <p:nvPicPr>
          <p:cNvPr id="6" name="图片 5">
            <a:extLst>
              <a:ext uri="{FF2B5EF4-FFF2-40B4-BE49-F238E27FC236}">
                <a16:creationId xmlns:a16="http://schemas.microsoft.com/office/drawing/2014/main" id="{82B9E154-88CB-9241-B29F-4C0568EF815F}"/>
              </a:ext>
            </a:extLst>
          </p:cNvPr>
          <p:cNvPicPr>
            <a:picLocks noChangeAspect="1"/>
          </p:cNvPicPr>
          <p:nvPr/>
        </p:nvPicPr>
        <p:blipFill>
          <a:blip r:embed="rId3"/>
          <a:stretch>
            <a:fillRect/>
          </a:stretch>
        </p:blipFill>
        <p:spPr>
          <a:xfrm>
            <a:off x="655351" y="1577958"/>
            <a:ext cx="10881297" cy="5079356"/>
          </a:xfrm>
          <a:prstGeom prst="rect">
            <a:avLst/>
          </a:prstGeom>
        </p:spPr>
      </p:pic>
    </p:spTree>
    <p:extLst>
      <p:ext uri="{BB962C8B-B14F-4D97-AF65-F5344CB8AC3E}">
        <p14:creationId xmlns:p14="http://schemas.microsoft.com/office/powerpoint/2010/main" val="423924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Experiments</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Datasets: TPC-H(3GB), JOB(14GB), </a:t>
            </a:r>
            <a:r>
              <a:rPr kumimoji="1" lang="en-US" altLang="zh-CN" dirty="0" err="1">
                <a:latin typeface="Times New Roman" panose="02020603050405020304" pitchFamily="18" charset="0"/>
                <a:cs typeface="Times New Roman" panose="02020603050405020304" pitchFamily="18" charset="0"/>
              </a:rPr>
              <a:t>XueTang</a:t>
            </a:r>
            <a:r>
              <a:rPr kumimoji="1" lang="en-US" altLang="zh-CN" dirty="0">
                <a:latin typeface="Times New Roman" panose="02020603050405020304" pitchFamily="18" charset="0"/>
                <a:cs typeface="Times New Roman" panose="02020603050405020304" pitchFamily="18" charset="0"/>
              </a:rPr>
              <a:t>(24GB)</a:t>
            </a:r>
          </a:p>
          <a:p>
            <a:r>
              <a:rPr kumimoji="1" lang="en-US" altLang="zh-CN" dirty="0">
                <a:latin typeface="Times New Roman" panose="02020603050405020304" pitchFamily="18" charset="0"/>
                <a:cs typeface="Times New Roman" panose="02020603050405020304" pitchFamily="18" charset="0"/>
              </a:rPr>
              <a:t>Baselines: </a:t>
            </a:r>
            <a:r>
              <a:rPr kumimoji="1" lang="en-US" altLang="zh-CN" dirty="0" err="1">
                <a:latin typeface="Times New Roman" panose="02020603050405020304" pitchFamily="18" charset="0"/>
                <a:cs typeface="Times New Roman" panose="02020603050405020304" pitchFamily="18" charset="0"/>
              </a:rPr>
              <a:t>SQLsmith</a:t>
            </a:r>
            <a:r>
              <a:rPr kumimoji="1" lang="en-US" altLang="zh-CN"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TQGen</a:t>
            </a:r>
            <a:r>
              <a:rPr kumimoji="1" lang="en-US" altLang="zh-CN" dirty="0">
                <a:latin typeface="Times New Roman" panose="02020603050405020304" pitchFamily="18" charset="0"/>
                <a:cs typeface="Times New Roman" panose="02020603050405020304" pitchFamily="18" charset="0"/>
              </a:rPr>
              <a:t>(Template)</a:t>
            </a:r>
          </a:p>
          <a:p>
            <a:r>
              <a:rPr kumimoji="1" lang="en-US" altLang="zh-CN" dirty="0">
                <a:latin typeface="Times New Roman" panose="02020603050405020304" pitchFamily="18" charset="0"/>
                <a:cs typeface="Times New Roman" panose="02020603050405020304" pitchFamily="18" charset="0"/>
              </a:rPr>
              <a:t>Target Constraints:</a:t>
            </a:r>
          </a:p>
          <a:p>
            <a:pPr lvl="1"/>
            <a:r>
              <a:rPr kumimoji="1" lang="en-US" altLang="zh-CN" dirty="0">
                <a:latin typeface="Times New Roman" panose="02020603050405020304" pitchFamily="18" charset="0"/>
                <a:cs typeface="Times New Roman" panose="02020603050405020304" pitchFamily="18" charset="0"/>
              </a:rPr>
              <a:t>Query execution cost/Estimated Cardinality</a:t>
            </a:r>
          </a:p>
          <a:p>
            <a:r>
              <a:rPr kumimoji="1" lang="en-US" altLang="zh-CN" dirty="0">
                <a:latin typeface="Times New Roman" panose="02020603050405020304" pitchFamily="18" charset="0"/>
                <a:cs typeface="Times New Roman" panose="02020603050405020304" pitchFamily="18" charset="0"/>
              </a:rPr>
              <a:t>Evaluation Metrics:</a:t>
            </a:r>
          </a:p>
          <a:p>
            <a:pPr lvl="1"/>
            <a:r>
              <a:rPr kumimoji="1" lang="en-US" altLang="zh-CN" dirty="0">
                <a:latin typeface="Times New Roman" panose="02020603050405020304" pitchFamily="18" charset="0"/>
                <a:cs typeface="Times New Roman" panose="02020603050405020304" pitchFamily="18" charset="0"/>
              </a:rPr>
              <a:t>Generation Accuracy: ratio of the number of satisfied queries to the total number of generated queries</a:t>
            </a:r>
          </a:p>
          <a:p>
            <a:pPr lvl="1"/>
            <a:r>
              <a:rPr kumimoji="1" lang="en-US" altLang="zh-CN" dirty="0">
                <a:latin typeface="Times New Roman" panose="02020603050405020304" pitchFamily="18" charset="0"/>
                <a:cs typeface="Times New Roman" panose="02020603050405020304" pitchFamily="18" charset="0"/>
              </a:rPr>
              <a:t>Generation Time: Generation time represents the time of generating a fixed number (</a:t>
            </a:r>
            <a:r>
              <a:rPr kumimoji="1" lang="en-US" altLang="zh-CN" dirty="0" err="1">
                <a:latin typeface="Times New Roman" panose="02020603050405020304" pitchFamily="18" charset="0"/>
                <a:cs typeface="Times New Roman" panose="02020603050405020304" pitchFamily="18" charset="0"/>
              </a:rPr>
              <a:t>e.g</a:t>
            </a:r>
            <a:r>
              <a:rPr kumimoji="1" lang="az-Cyrl-AZ" altLang="zh-CN" dirty="0">
                <a:latin typeface="Times New Roman" panose="02020603050405020304" pitchFamily="18" charset="0"/>
                <a:cs typeface="Times New Roman" panose="02020603050405020304" pitchFamily="18" charset="0"/>
              </a:rPr>
              <a:t>., 1</a:t>
            </a:r>
            <a:r>
              <a:rPr kumimoji="1" lang="en-US" altLang="zh-CN" dirty="0">
                <a:latin typeface="Times New Roman" panose="02020603050405020304" pitchFamily="18" charset="0"/>
                <a:cs typeface="Times New Roman" panose="02020603050405020304" pitchFamily="18" charset="0"/>
              </a:rPr>
              <a:t>K) of satisfied SQLs including the training and inference phases</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68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Experiments: Accuracy Evaluation</a:t>
            </a:r>
            <a:endParaRPr kumimoji="1" lang="zh-CN" altLang="en-US" dirty="0"/>
          </a:p>
        </p:txBody>
      </p:sp>
      <p:pic>
        <p:nvPicPr>
          <p:cNvPr id="6" name="图片 5">
            <a:extLst>
              <a:ext uri="{FF2B5EF4-FFF2-40B4-BE49-F238E27FC236}">
                <a16:creationId xmlns:a16="http://schemas.microsoft.com/office/drawing/2014/main" id="{66C8CECA-4E8C-4D49-9EC0-455AE5B40A3F}"/>
              </a:ext>
            </a:extLst>
          </p:cNvPr>
          <p:cNvPicPr>
            <a:picLocks noChangeAspect="1"/>
          </p:cNvPicPr>
          <p:nvPr/>
        </p:nvPicPr>
        <p:blipFill>
          <a:blip r:embed="rId3"/>
          <a:stretch>
            <a:fillRect/>
          </a:stretch>
        </p:blipFill>
        <p:spPr>
          <a:xfrm>
            <a:off x="16669" y="1690692"/>
            <a:ext cx="12175331" cy="4302177"/>
          </a:xfrm>
          <a:prstGeom prst="rect">
            <a:avLst/>
          </a:prstGeom>
        </p:spPr>
      </p:pic>
    </p:spTree>
    <p:extLst>
      <p:ext uri="{BB962C8B-B14F-4D97-AF65-F5344CB8AC3E}">
        <p14:creationId xmlns:p14="http://schemas.microsoft.com/office/powerpoint/2010/main" val="75533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Experiments: Efficiency Evaluation</a:t>
            </a:r>
            <a:endParaRPr kumimoji="1" lang="zh-CN" altLang="en-US" dirty="0"/>
          </a:p>
        </p:txBody>
      </p:sp>
      <p:pic>
        <p:nvPicPr>
          <p:cNvPr id="3" name="图片 2">
            <a:extLst>
              <a:ext uri="{FF2B5EF4-FFF2-40B4-BE49-F238E27FC236}">
                <a16:creationId xmlns:a16="http://schemas.microsoft.com/office/drawing/2014/main" id="{2E4255C3-8F6C-BB46-ABA2-8A3B3C2617B4}"/>
              </a:ext>
            </a:extLst>
          </p:cNvPr>
          <p:cNvPicPr>
            <a:picLocks noChangeAspect="1"/>
          </p:cNvPicPr>
          <p:nvPr/>
        </p:nvPicPr>
        <p:blipFill>
          <a:blip r:embed="rId3"/>
          <a:stretch>
            <a:fillRect/>
          </a:stretch>
        </p:blipFill>
        <p:spPr>
          <a:xfrm>
            <a:off x="0" y="1807005"/>
            <a:ext cx="12192000" cy="4080933"/>
          </a:xfrm>
          <a:prstGeom prst="rect">
            <a:avLst/>
          </a:prstGeom>
        </p:spPr>
      </p:pic>
    </p:spTree>
    <p:extLst>
      <p:ext uri="{BB962C8B-B14F-4D97-AF65-F5344CB8AC3E}">
        <p14:creationId xmlns:p14="http://schemas.microsoft.com/office/powerpoint/2010/main" val="1131783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Experiments: Efficiency Evaluation</a:t>
            </a:r>
            <a:endParaRPr kumimoji="1" lang="zh-CN" altLang="en-US" dirty="0"/>
          </a:p>
        </p:txBody>
      </p:sp>
      <p:pic>
        <p:nvPicPr>
          <p:cNvPr id="4" name="图片 3">
            <a:extLst>
              <a:ext uri="{FF2B5EF4-FFF2-40B4-BE49-F238E27FC236}">
                <a16:creationId xmlns:a16="http://schemas.microsoft.com/office/drawing/2014/main" id="{78267B20-B25E-354F-9B0B-BE3407B0F1D7}"/>
              </a:ext>
            </a:extLst>
          </p:cNvPr>
          <p:cNvPicPr>
            <a:picLocks noChangeAspect="1"/>
          </p:cNvPicPr>
          <p:nvPr/>
        </p:nvPicPr>
        <p:blipFill>
          <a:blip r:embed="rId3"/>
          <a:stretch>
            <a:fillRect/>
          </a:stretch>
        </p:blipFill>
        <p:spPr>
          <a:xfrm>
            <a:off x="3536949" y="2346169"/>
            <a:ext cx="5658149" cy="2162171"/>
          </a:xfrm>
          <a:prstGeom prst="rect">
            <a:avLst/>
          </a:prstGeom>
        </p:spPr>
      </p:pic>
      <p:sp>
        <p:nvSpPr>
          <p:cNvPr id="5" name="内容占位符 2">
            <a:extLst>
              <a:ext uri="{FF2B5EF4-FFF2-40B4-BE49-F238E27FC236}">
                <a16:creationId xmlns:a16="http://schemas.microsoft.com/office/drawing/2014/main" id="{61EAF646-786B-A647-85BF-8BAD1664344B}"/>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Generation time varying the query number</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F25926-B3A5-6041-82ED-EAA55FBA718C}"/>
              </a:ext>
            </a:extLst>
          </p:cNvPr>
          <p:cNvPicPr>
            <a:picLocks noChangeAspect="1"/>
          </p:cNvPicPr>
          <p:nvPr/>
        </p:nvPicPr>
        <p:blipFill>
          <a:blip r:embed="rId4"/>
          <a:stretch>
            <a:fillRect/>
          </a:stretch>
        </p:blipFill>
        <p:spPr>
          <a:xfrm>
            <a:off x="3536949" y="4626356"/>
            <a:ext cx="5658149" cy="2141704"/>
          </a:xfrm>
          <a:prstGeom prst="rect">
            <a:avLst/>
          </a:prstGeom>
        </p:spPr>
      </p:pic>
    </p:spTree>
    <p:extLst>
      <p:ext uri="{BB962C8B-B14F-4D97-AF65-F5344CB8AC3E}">
        <p14:creationId xmlns:p14="http://schemas.microsoft.com/office/powerpoint/2010/main" val="1792382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a:xfrm>
            <a:off x="839449" y="365129"/>
            <a:ext cx="11532433" cy="1325563"/>
          </a:xfrm>
        </p:spPr>
        <p:txBody>
          <a:bodyPr>
            <a:normAutofit/>
          </a:bodyPr>
          <a:lstStyle/>
          <a:p>
            <a:r>
              <a:rPr kumimoji="1" lang="en-US" altLang="zh-CN" dirty="0"/>
              <a:t>Experiments: Evaluation of the actor-critic network </a:t>
            </a:r>
            <a:endParaRPr kumimoji="1" lang="zh-CN" altLang="en-US" dirty="0"/>
          </a:p>
        </p:txBody>
      </p:sp>
      <p:sp>
        <p:nvSpPr>
          <p:cNvPr id="5" name="内容占位符 2">
            <a:extLst>
              <a:ext uri="{FF2B5EF4-FFF2-40B4-BE49-F238E27FC236}">
                <a16:creationId xmlns:a16="http://schemas.microsoft.com/office/drawing/2014/main" id="{61EAF646-786B-A647-85BF-8BAD1664344B}"/>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Actor-critic network is used to generate queries</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9FD50537-2170-D647-B6FE-C25E1AA20F6C}"/>
              </a:ext>
            </a:extLst>
          </p:cNvPr>
          <p:cNvPicPr>
            <a:picLocks noChangeAspect="1"/>
          </p:cNvPicPr>
          <p:nvPr/>
        </p:nvPicPr>
        <p:blipFill>
          <a:blip r:embed="rId3"/>
          <a:stretch>
            <a:fillRect/>
          </a:stretch>
        </p:blipFill>
        <p:spPr>
          <a:xfrm>
            <a:off x="1801994" y="2723969"/>
            <a:ext cx="8588011" cy="3105539"/>
          </a:xfrm>
          <a:prstGeom prst="rect">
            <a:avLst/>
          </a:prstGeom>
        </p:spPr>
      </p:pic>
    </p:spTree>
    <p:extLst>
      <p:ext uri="{BB962C8B-B14F-4D97-AF65-F5344CB8AC3E}">
        <p14:creationId xmlns:p14="http://schemas.microsoft.com/office/powerpoint/2010/main" val="2501511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Experiments: </a:t>
            </a:r>
            <a:r>
              <a:rPr lang="en" altLang="zh-CN" dirty="0"/>
              <a:t>Meta-critic Network Evaluation </a:t>
            </a:r>
            <a:endParaRPr kumimoji="1" lang="zh-CN" altLang="en-US" dirty="0"/>
          </a:p>
        </p:txBody>
      </p:sp>
      <p:sp>
        <p:nvSpPr>
          <p:cNvPr id="5" name="内容占位符 2">
            <a:extLst>
              <a:ext uri="{FF2B5EF4-FFF2-40B4-BE49-F238E27FC236}">
                <a16:creationId xmlns:a16="http://schemas.microsoft.com/office/drawing/2014/main" id="{61EAF646-786B-A647-85BF-8BAD1664344B}"/>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Meta-critic network is used to avoid training model from </a:t>
            </a:r>
            <a:r>
              <a:rPr kumimoji="1" lang="en" altLang="zh-CN" dirty="0">
                <a:latin typeface="Times New Roman" panose="02020603050405020304" pitchFamily="18" charset="0"/>
                <a:cs typeface="Times New Roman" panose="02020603050405020304" pitchFamily="18" charset="0"/>
              </a:rPr>
              <a:t>scratch</a:t>
            </a:r>
          </a:p>
          <a:p>
            <a:endParaRPr kumimoji="1" lang="en"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marL="457200" lvl="1" indent="0">
              <a:buNone/>
            </a:pPr>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191D0A1-5E95-BA4E-916C-DFED1B1186C7}"/>
              </a:ext>
            </a:extLst>
          </p:cNvPr>
          <p:cNvPicPr>
            <a:picLocks noChangeAspect="1"/>
          </p:cNvPicPr>
          <p:nvPr/>
        </p:nvPicPr>
        <p:blipFill>
          <a:blip r:embed="rId3"/>
          <a:stretch>
            <a:fillRect/>
          </a:stretch>
        </p:blipFill>
        <p:spPr>
          <a:xfrm>
            <a:off x="1946443" y="2593715"/>
            <a:ext cx="8616379" cy="3282430"/>
          </a:xfrm>
          <a:prstGeom prst="rect">
            <a:avLst/>
          </a:prstGeom>
        </p:spPr>
      </p:pic>
    </p:spTree>
    <p:extLst>
      <p:ext uri="{BB962C8B-B14F-4D97-AF65-F5344CB8AC3E}">
        <p14:creationId xmlns:p14="http://schemas.microsoft.com/office/powerpoint/2010/main" val="3598266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lang="en" altLang="zh-CN" dirty="0"/>
              <a:t>Case Study of Generated Queries</a:t>
            </a:r>
            <a:endParaRPr kumimoji="1" lang="zh-CN" altLang="en-US" dirty="0"/>
          </a:p>
        </p:txBody>
      </p:sp>
      <p:sp>
        <p:nvSpPr>
          <p:cNvPr id="5" name="内容占位符 2">
            <a:extLst>
              <a:ext uri="{FF2B5EF4-FFF2-40B4-BE49-F238E27FC236}">
                <a16:creationId xmlns:a16="http://schemas.microsoft.com/office/drawing/2014/main" id="{61EAF646-786B-A647-85BF-8BAD1664344B}"/>
              </a:ext>
            </a:extLst>
          </p:cNvPr>
          <p:cNvSpPr>
            <a:spLocks noGrp="1"/>
          </p:cNvSpPr>
          <p:nvPr>
            <p:ph idx="1"/>
          </p:nvPr>
        </p:nvSpPr>
        <p:spPr>
          <a:xfrm>
            <a:off x="1155468" y="1825625"/>
            <a:ext cx="10198331" cy="4365314"/>
          </a:xfrm>
        </p:spPr>
        <p:txBody>
          <a:bodyPr>
            <a:normAutofit/>
          </a:bodyPr>
          <a:lstStyle/>
          <a:p>
            <a:r>
              <a:rPr kumimoji="1" lang="en" altLang="zh-CN" dirty="0">
                <a:latin typeface="Times New Roman" panose="02020603050405020304" pitchFamily="18" charset="0"/>
                <a:cs typeface="Times New Roman" panose="02020603050405020304" pitchFamily="18" charset="0"/>
              </a:rPr>
              <a:t>Predicate numbers, aggregation keywords, nested queries, join queries, SQL types, and number of SQL tokens</a:t>
            </a:r>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33C54C35-6A3D-B043-9087-361A73E248C0}"/>
              </a:ext>
            </a:extLst>
          </p:cNvPr>
          <p:cNvPicPr>
            <a:picLocks noChangeAspect="1"/>
          </p:cNvPicPr>
          <p:nvPr/>
        </p:nvPicPr>
        <p:blipFill>
          <a:blip r:embed="rId3"/>
          <a:stretch>
            <a:fillRect/>
          </a:stretch>
        </p:blipFill>
        <p:spPr>
          <a:xfrm>
            <a:off x="592306" y="3311305"/>
            <a:ext cx="11324653" cy="2691007"/>
          </a:xfrm>
          <a:prstGeom prst="rect">
            <a:avLst/>
          </a:prstGeom>
        </p:spPr>
      </p:pic>
    </p:spTree>
    <p:extLst>
      <p:ext uri="{BB962C8B-B14F-4D97-AF65-F5344CB8AC3E}">
        <p14:creationId xmlns:p14="http://schemas.microsoft.com/office/powerpoint/2010/main" val="277012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a:xfrm>
            <a:off x="1155469" y="365129"/>
            <a:ext cx="10401947" cy="1325563"/>
          </a:xfrm>
        </p:spPr>
        <p:txBody>
          <a:bodyPr>
            <a:normAutofit/>
          </a:bodyPr>
          <a:lstStyle/>
          <a:p>
            <a:r>
              <a:rPr kumimoji="1" lang="en-US" altLang="zh-CN" dirty="0"/>
              <a:t>Experiments:</a:t>
            </a:r>
            <a:r>
              <a:rPr lang="en" altLang="zh-CN" dirty="0"/>
              <a:t>Complicated Queries Generation</a:t>
            </a:r>
            <a:endParaRPr kumimoji="1" lang="zh-CN" altLang="en-US" dirty="0"/>
          </a:p>
        </p:txBody>
      </p:sp>
      <p:sp>
        <p:nvSpPr>
          <p:cNvPr id="7" name="内容占位符 6">
            <a:extLst>
              <a:ext uri="{FF2B5EF4-FFF2-40B4-BE49-F238E27FC236}">
                <a16:creationId xmlns:a16="http://schemas.microsoft.com/office/drawing/2014/main" id="{B09783C7-3F1F-E248-96C6-9CF77848B90E}"/>
              </a:ext>
            </a:extLst>
          </p:cNvPr>
          <p:cNvSpPr>
            <a:spLocks noGrp="1"/>
          </p:cNvSpPr>
          <p:nvPr>
            <p:ph idx="1"/>
          </p:nvPr>
        </p:nvSpPr>
        <p:spPr/>
        <p:txBody>
          <a:bodyPr/>
          <a:lstStyle/>
          <a:p>
            <a:r>
              <a:rPr lang="en-US" altLang="zh-CN" dirty="0">
                <a:latin typeface="Times New Roman" panose="02020603050405020304" pitchFamily="18" charset="0"/>
                <a:ea typeface="SimSun" panose="02010600030101010101" pitchFamily="2" charset="-122"/>
                <a:cs typeface="Times New Roman" panose="02020603050405020304" pitchFamily="18" charset="0"/>
              </a:rPr>
              <a:t>To</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demonstrate</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latin typeface="Times New Roman" panose="02020603050405020304" pitchFamily="18" charset="0"/>
                <a:ea typeface="SimSun" panose="02010600030101010101" pitchFamily="2" charset="-122"/>
                <a:cs typeface="Times New Roman" panose="02020603050405020304" pitchFamily="18" charset="0"/>
              </a:rPr>
              <a:t>their</a:t>
            </a:r>
            <a:r>
              <a:rPr lang="zh-CN" altLang="en-US" dirty="0">
                <a:latin typeface="Times New Roman" panose="02020603050405020304" pitchFamily="18" charset="0"/>
                <a:ea typeface="SimSun" panose="02010600030101010101" pitchFamily="2" charset="-122"/>
                <a:cs typeface="Times New Roman" panose="02020603050405020304" pitchFamily="18" charset="0"/>
              </a:rPr>
              <a:t> </a:t>
            </a:r>
            <a:r>
              <a:rPr lang="en" altLang="zh-CN" dirty="0">
                <a:latin typeface="Times New Roman" panose="02020603050405020304" pitchFamily="18" charset="0"/>
                <a:ea typeface="SimSun" panose="02010600030101010101" pitchFamily="2" charset="-122"/>
                <a:cs typeface="Times New Roman" panose="02020603050405020304" pitchFamily="18" charset="0"/>
              </a:rPr>
              <a:t>extending FSM</a:t>
            </a:r>
          </a:p>
        </p:txBody>
      </p:sp>
      <p:pic>
        <p:nvPicPr>
          <p:cNvPr id="9" name="图片 8">
            <a:extLst>
              <a:ext uri="{FF2B5EF4-FFF2-40B4-BE49-F238E27FC236}">
                <a16:creationId xmlns:a16="http://schemas.microsoft.com/office/drawing/2014/main" id="{8A88F5F6-CC0D-6C4C-8763-4B4E94830820}"/>
              </a:ext>
            </a:extLst>
          </p:cNvPr>
          <p:cNvPicPr>
            <a:picLocks noChangeAspect="1"/>
          </p:cNvPicPr>
          <p:nvPr/>
        </p:nvPicPr>
        <p:blipFill>
          <a:blip r:embed="rId3"/>
          <a:stretch>
            <a:fillRect/>
          </a:stretch>
        </p:blipFill>
        <p:spPr>
          <a:xfrm>
            <a:off x="2379949" y="2286000"/>
            <a:ext cx="7432102" cy="2042410"/>
          </a:xfrm>
          <a:prstGeom prst="rect">
            <a:avLst/>
          </a:prstGeom>
        </p:spPr>
      </p:pic>
      <p:pic>
        <p:nvPicPr>
          <p:cNvPr id="10" name="图片 9">
            <a:extLst>
              <a:ext uri="{FF2B5EF4-FFF2-40B4-BE49-F238E27FC236}">
                <a16:creationId xmlns:a16="http://schemas.microsoft.com/office/drawing/2014/main" id="{A3CA1618-B9D7-674F-B38B-6F45548EC81F}"/>
              </a:ext>
            </a:extLst>
          </p:cNvPr>
          <p:cNvPicPr>
            <a:picLocks noChangeAspect="1"/>
          </p:cNvPicPr>
          <p:nvPr/>
        </p:nvPicPr>
        <p:blipFill>
          <a:blip r:embed="rId4"/>
          <a:stretch>
            <a:fillRect/>
          </a:stretch>
        </p:blipFill>
        <p:spPr>
          <a:xfrm>
            <a:off x="2379949" y="4549927"/>
            <a:ext cx="7432102" cy="2087411"/>
          </a:xfrm>
          <a:prstGeom prst="rect">
            <a:avLst/>
          </a:prstGeom>
        </p:spPr>
      </p:pic>
    </p:spTree>
    <p:extLst>
      <p:ext uri="{BB962C8B-B14F-4D97-AF65-F5344CB8AC3E}">
        <p14:creationId xmlns:p14="http://schemas.microsoft.com/office/powerpoint/2010/main" val="365192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Experiments: </a:t>
            </a:r>
            <a:r>
              <a:rPr lang="en" altLang="zh-CN" dirty="0"/>
              <a:t>Evaluation on Sample Sizes</a:t>
            </a:r>
            <a:endParaRPr kumimoji="1" lang="zh-CN" altLang="en-US" dirty="0"/>
          </a:p>
        </p:txBody>
      </p:sp>
      <p:sp>
        <p:nvSpPr>
          <p:cNvPr id="5" name="内容占位符 2">
            <a:extLst>
              <a:ext uri="{FF2B5EF4-FFF2-40B4-BE49-F238E27FC236}">
                <a16:creationId xmlns:a16="http://schemas.microsoft.com/office/drawing/2014/main" id="{61EAF646-786B-A647-85BF-8BAD1664344B}"/>
              </a:ext>
            </a:extLst>
          </p:cNvPr>
          <p:cNvSpPr>
            <a:spLocks noGrp="1"/>
          </p:cNvSpPr>
          <p:nvPr>
            <p:ph idx="1"/>
          </p:nvPr>
        </p:nvSpPr>
        <p:spPr>
          <a:xfrm>
            <a:off x="1155468" y="1825625"/>
            <a:ext cx="10198331" cy="4365314"/>
          </a:xfrm>
        </p:spPr>
        <p:txBody>
          <a:bodyPr>
            <a:normAutofit/>
          </a:bodyPr>
          <a:lstStyle/>
          <a:p>
            <a:r>
              <a:rPr kumimoji="1" lang="en-US" altLang="zh-CN" dirty="0">
                <a:latin typeface="Times New Roman" panose="02020603050405020304" pitchFamily="18" charset="0"/>
                <a:cs typeface="Times New Roman" panose="02020603050405020304" pitchFamily="18" charset="0"/>
              </a:rPr>
              <a:t>Sample size : Predicate Value Sample Size</a:t>
            </a: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E0F516C-427C-2945-BA4A-345A1FA57130}"/>
              </a:ext>
            </a:extLst>
          </p:cNvPr>
          <p:cNvPicPr>
            <a:picLocks noChangeAspect="1"/>
          </p:cNvPicPr>
          <p:nvPr/>
        </p:nvPicPr>
        <p:blipFill>
          <a:blip r:embed="rId3"/>
          <a:stretch>
            <a:fillRect/>
          </a:stretch>
        </p:blipFill>
        <p:spPr>
          <a:xfrm>
            <a:off x="2606206" y="2741534"/>
            <a:ext cx="6979587" cy="3192790"/>
          </a:xfrm>
          <a:prstGeom prst="rect">
            <a:avLst/>
          </a:prstGeom>
        </p:spPr>
      </p:pic>
    </p:spTree>
    <p:extLst>
      <p:ext uri="{BB962C8B-B14F-4D97-AF65-F5344CB8AC3E}">
        <p14:creationId xmlns:p14="http://schemas.microsoft.com/office/powerpoint/2010/main" val="363598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latin typeface="Times New Roman" panose="02020603050405020304" pitchFamily="18" charset="0"/>
                <a:cs typeface="Times New Roman" panose="02020603050405020304" pitchFamily="18" charset="0"/>
              </a:rPr>
              <a:t>Limitations of existing SQL generation tools(</a:t>
            </a:r>
            <a:r>
              <a:rPr kumimoji="1" lang="en-US" altLang="zh-CN" dirty="0" err="1">
                <a:latin typeface="Times New Roman" panose="02020603050405020304" pitchFamily="18" charset="0"/>
                <a:cs typeface="Times New Roman" panose="02020603050405020304" pitchFamily="18" charset="0"/>
              </a:rPr>
              <a:t>SQLsmith</a:t>
            </a:r>
            <a:r>
              <a:rPr kumimoji="1" lang="en-US" altLang="zh-CN" dirty="0">
                <a:latin typeface="Times New Roman" panose="02020603050405020304" pitchFamily="18" charset="0"/>
                <a:cs typeface="Times New Roman" panose="02020603050405020304" pitchFamily="18" charset="0"/>
              </a:rPr>
              <a:t>, RAGS) </a:t>
            </a:r>
          </a:p>
          <a:p>
            <a:pPr lvl="1"/>
            <a:r>
              <a:rPr kumimoji="1" lang="en-US" altLang="zh-CN" dirty="0">
                <a:latin typeface="Times New Roman" panose="02020603050405020304" pitchFamily="18" charset="0"/>
                <a:cs typeface="Times New Roman" panose="02020603050405020304" pitchFamily="18" charset="0"/>
              </a:rPr>
              <a:t>SQL queries may be useless, e.g. empty result</a:t>
            </a:r>
          </a:p>
          <a:p>
            <a:pPr lvl="1"/>
            <a:r>
              <a:rPr kumimoji="1" lang="en-US" altLang="zh-CN" dirty="0">
                <a:latin typeface="Times New Roman" panose="02020603050405020304" pitchFamily="18" charset="0"/>
                <a:cs typeface="Times New Roman" panose="02020603050405020304" pitchFamily="18" charset="0"/>
              </a:rPr>
              <a:t>SQL queries do not meet user requirements(cardinality constraints)</a:t>
            </a:r>
          </a:p>
          <a:p>
            <a:r>
              <a:rPr kumimoji="1" lang="en-US" altLang="zh-CN" dirty="0">
                <a:latin typeface="Times New Roman" panose="02020603050405020304" pitchFamily="18" charset="0"/>
                <a:cs typeface="Times New Roman" panose="02020603050405020304" pitchFamily="18" charset="0"/>
              </a:rPr>
              <a:t>Limitations of  existing constraint-aware SQL generation works(</a:t>
            </a:r>
            <a:r>
              <a:rPr kumimoji="1" lang="en-US" altLang="zh-CN" dirty="0" err="1">
                <a:latin typeface="Times New Roman" panose="02020603050405020304" pitchFamily="18" charset="0"/>
                <a:cs typeface="Times New Roman" panose="02020603050405020304" pitchFamily="18" charset="0"/>
              </a:rPr>
              <a:t>TQGen</a:t>
            </a:r>
            <a:r>
              <a:rPr kumimoji="1" lang="en-US" altLang="zh-CN" dirty="0">
                <a:latin typeface="Times New Roman" panose="02020603050405020304" pitchFamily="18" charset="0"/>
                <a:cs typeface="Times New Roman" panose="02020603050405020304" pitchFamily="18" charset="0"/>
              </a:rPr>
              <a:t>, </a:t>
            </a:r>
            <a:r>
              <a:rPr kumimoji="1" lang="en-US" altLang="zh-CN" dirty="0" err="1">
                <a:latin typeface="Times New Roman" panose="02020603050405020304" pitchFamily="18" charset="0"/>
                <a:cs typeface="Times New Roman" panose="02020603050405020304" pitchFamily="18" charset="0"/>
              </a:rPr>
              <a:t>etc</a:t>
            </a:r>
            <a:r>
              <a:rPr kumimoji="1" lang="en-US" altLang="zh-CN" dirty="0">
                <a:latin typeface="Times New Roman" panose="02020603050405020304" pitchFamily="18" charset="0"/>
                <a:cs typeface="Times New Roman" panose="02020603050405020304" pitchFamily="18" charset="0"/>
              </a:rPr>
              <a:t>) </a:t>
            </a:r>
          </a:p>
          <a:p>
            <a:pPr lvl="1"/>
            <a:r>
              <a:rPr kumimoji="1" lang="en-US" altLang="zh-CN" dirty="0">
                <a:latin typeface="Times New Roman" panose="02020603050405020304" pitchFamily="18" charset="0"/>
                <a:cs typeface="Times New Roman" panose="02020603050405020304" pitchFamily="18" charset="0"/>
              </a:rPr>
              <a:t>require database experts to create high-quality query templates</a:t>
            </a:r>
          </a:p>
          <a:p>
            <a:pPr lvl="1"/>
            <a:r>
              <a:rPr kumimoji="1" lang="en-US" altLang="zh-CN" dirty="0">
                <a:latin typeface="Times New Roman" panose="02020603050405020304" pitchFamily="18" charset="0"/>
                <a:cs typeface="Times New Roman" panose="02020603050405020304" pitchFamily="18" charset="0"/>
              </a:rPr>
              <a:t>Some craft templates may not find queries satisfying the constraints and miss important SQL queries</a:t>
            </a:r>
          </a:p>
          <a:p>
            <a:pPr lvl="1"/>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837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 altLang="zh-CN" dirty="0">
                <a:latin typeface="Times New Roman" panose="02020603050405020304" pitchFamily="18" charset="0"/>
                <a:cs typeface="Times New Roman" panose="02020603050405020304" pitchFamily="18" charset="0"/>
              </a:rPr>
              <a:t>We have studied SQL queries generation by considering the target constraints including cardinality and cost</a:t>
            </a:r>
          </a:p>
          <a:p>
            <a:r>
              <a:rPr kumimoji="1" lang="en" altLang="zh-CN" dirty="0">
                <a:latin typeface="Times New Roman" panose="02020603050405020304" pitchFamily="18" charset="0"/>
                <a:cs typeface="Times New Roman" panose="02020603050405020304" pitchFamily="18" charset="0"/>
              </a:rPr>
              <a:t>We designed an RL framework to conduct query generation </a:t>
            </a:r>
          </a:p>
          <a:p>
            <a:r>
              <a:rPr kumimoji="1" lang="en" altLang="zh-CN" dirty="0">
                <a:latin typeface="Times New Roman" panose="02020603050405020304" pitchFamily="18" charset="0"/>
                <a:cs typeface="Times New Roman" panose="02020603050405020304" pitchFamily="18" charset="0"/>
              </a:rPr>
              <a:t>We adopted an FSM to guarantee that we can generate valid queries </a:t>
            </a:r>
          </a:p>
          <a:p>
            <a:r>
              <a:rPr kumimoji="1" lang="en" altLang="zh-CN" dirty="0">
                <a:latin typeface="Times New Roman" panose="02020603050405020304" pitchFamily="18" charset="0"/>
                <a:cs typeface="Times New Roman" panose="02020603050405020304" pitchFamily="18" charset="0"/>
              </a:rPr>
              <a:t>We proposed a meta-critic network that learned from historic and used the model to directly generate queries for a new constraint</a:t>
            </a:r>
          </a:p>
          <a:p>
            <a:r>
              <a:rPr kumimoji="1" lang="en" altLang="zh-CN" dirty="0">
                <a:latin typeface="Times New Roman" panose="02020603050405020304" pitchFamily="18" charset="0"/>
                <a:cs typeface="Times New Roman" panose="02020603050405020304" pitchFamily="18" charset="0"/>
              </a:rPr>
              <a:t>Experimental results showed that our method significantly outperformed baselines in terms of both accuracy </a:t>
            </a:r>
            <a:r>
              <a:rPr kumimoji="1" lang="en" altLang="zh-CN">
                <a:latin typeface="Times New Roman" panose="02020603050405020304" pitchFamily="18" charset="0"/>
                <a:cs typeface="Times New Roman" panose="02020603050405020304" pitchFamily="18" charset="0"/>
              </a:rPr>
              <a:t>and efficiency</a:t>
            </a:r>
            <a:endParaRPr kumimoji="1" lang="en" altLang="zh-CN" dirty="0">
              <a:latin typeface="Times New Roman" panose="02020603050405020304" pitchFamily="18" charset="0"/>
              <a:cs typeface="Times New Roman" panose="02020603050405020304" pitchFamily="18" charset="0"/>
            </a:endParaRPr>
          </a:p>
          <a:p>
            <a:endParaRPr kumimoji="1" lang="en"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9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C79D8-BBB5-154E-AD84-9D3F25CE7D9F}"/>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BF482D4D-283B-1044-8806-061A3B9B0E4C}"/>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Constraint-aware SQL generation problem</a:t>
            </a:r>
          </a:p>
          <a:p>
            <a:pPr lvl="1"/>
            <a:r>
              <a:rPr kumimoji="1" lang="en-US" altLang="zh-CN" dirty="0">
                <a:latin typeface="Times New Roman" panose="02020603050405020304" pitchFamily="18" charset="0"/>
                <a:cs typeface="Times New Roman" panose="02020603050405020304" pitchFamily="18" charset="0"/>
              </a:rPr>
              <a:t>Given a constraint(cardinality range, query cost range), generate queries satisfying this constraint</a:t>
            </a:r>
          </a:p>
          <a:p>
            <a:pPr lvl="1"/>
            <a:r>
              <a:rPr kumimoji="1" lang="en-US" altLang="zh-CN" dirty="0">
                <a:latin typeface="Times New Roman" panose="02020603050405020304" pitchFamily="18" charset="0"/>
                <a:cs typeface="Times New Roman" panose="02020603050405020304" pitchFamily="18" charset="0"/>
              </a:rPr>
              <a:t>NP-Hard Problem, may loss the query structure</a:t>
            </a:r>
          </a:p>
          <a:p>
            <a:r>
              <a:rPr kumimoji="1" lang="en-US" altLang="zh-CN" dirty="0">
                <a:latin typeface="Times New Roman" panose="02020603050405020304" pitchFamily="18" charset="0"/>
                <a:cs typeface="Times New Roman" panose="02020603050405020304" pitchFamily="18" charset="0"/>
              </a:rPr>
              <a:t>Main Challenges</a:t>
            </a:r>
          </a:p>
          <a:p>
            <a:pPr lvl="1"/>
            <a:r>
              <a:rPr kumimoji="1" lang="en" altLang="zh-CN" dirty="0">
                <a:latin typeface="Times New Roman" panose="02020603050405020304" pitchFamily="18" charset="0"/>
                <a:cs typeface="Times New Roman" panose="02020603050405020304" pitchFamily="18" charset="0"/>
              </a:rPr>
              <a:t>It is challenging to capture the relationship from a constraint to SQL queries</a:t>
            </a:r>
          </a:p>
          <a:p>
            <a:pPr lvl="1"/>
            <a:r>
              <a:rPr kumimoji="1" lang="en" altLang="zh-CN" dirty="0">
                <a:latin typeface="Times New Roman" panose="02020603050405020304" pitchFamily="18" charset="0"/>
                <a:cs typeface="Times New Roman" panose="02020603050405020304" pitchFamily="18" charset="0"/>
              </a:rPr>
              <a:t>There are many different constraints required by users in different scenarios, and it is challenging to adapt to different constraints</a:t>
            </a:r>
          </a:p>
          <a:p>
            <a:pPr lvl="1"/>
            <a:r>
              <a:rPr kumimoji="1" lang="en" altLang="zh-CN" dirty="0">
                <a:latin typeface="Times New Roman" panose="02020603050405020304" pitchFamily="18" charset="0"/>
                <a:cs typeface="Times New Roman" panose="02020603050405020304" pitchFamily="18" charset="0"/>
              </a:rPr>
              <a:t> The generated SQL queries must be valid (syntactically and semantically correct)</a:t>
            </a:r>
          </a:p>
          <a:p>
            <a:pPr lvl="1"/>
            <a:endParaRPr kumimoji="1" lang="en"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92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Contribution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312007" cy="4874978"/>
          </a:xfrm>
        </p:spPr>
        <p:txBody>
          <a:bodyPr>
            <a:normAutofit lnSpcReduction="10000"/>
          </a:bodyPr>
          <a:lstStyle/>
          <a:p>
            <a:r>
              <a:rPr kumimoji="1" lang="en-US" altLang="zh-CN" dirty="0">
                <a:latin typeface="Times New Roman" panose="02020603050405020304" pitchFamily="18" charset="0"/>
                <a:cs typeface="Times New Roman" panose="02020603050405020304" pitchFamily="18" charset="0"/>
              </a:rPr>
              <a:t>We propose a reinforcement learning based framework to generate queries with target constraints</a:t>
            </a:r>
          </a:p>
          <a:p>
            <a:r>
              <a:rPr kumimoji="1" lang="en-US" altLang="zh-CN" dirty="0">
                <a:latin typeface="Times New Roman" panose="02020603050405020304" pitchFamily="18" charset="0"/>
                <a:cs typeface="Times New Roman" panose="02020603050405020304" pitchFamily="18" charset="0"/>
              </a:rPr>
              <a:t>We judiciously design reward functions in RL to guide the generation process accurately</a:t>
            </a:r>
          </a:p>
          <a:p>
            <a:r>
              <a:rPr kumimoji="1" lang="en-US" altLang="zh-CN" dirty="0">
                <a:latin typeface="Times New Roman" panose="02020603050405020304" pitchFamily="18" charset="0"/>
                <a:cs typeface="Times New Roman" panose="02020603050405020304" pitchFamily="18" charset="0"/>
              </a:rPr>
              <a:t>We adopt a finite-state machine that incorporates SQL grammar and semantic rules to guarantee query validity</a:t>
            </a:r>
          </a:p>
          <a:p>
            <a:r>
              <a:rPr kumimoji="1" lang="en-US" altLang="zh-CN" dirty="0">
                <a:latin typeface="Times New Roman" panose="02020603050405020304" pitchFamily="18" charset="0"/>
                <a:cs typeface="Times New Roman" panose="02020603050405020304" pitchFamily="18" charset="0"/>
              </a:rPr>
              <a:t>We design a meta-critic network that first pre-trains a model for different constraints and then uses the pre-trained model to support online query generation requirements</a:t>
            </a:r>
          </a:p>
          <a:p>
            <a:r>
              <a:rPr kumimoji="1" lang="en-US" altLang="zh-CN" dirty="0">
                <a:latin typeface="Times New Roman" panose="02020603050405020304" pitchFamily="18" charset="0"/>
                <a:cs typeface="Times New Roman" panose="02020603050405020304" pitchFamily="18" charset="0"/>
              </a:rPr>
              <a:t>We have conducted experiments on three datasets(TPC-H, JOB, </a:t>
            </a:r>
            <a:r>
              <a:rPr kumimoji="1" lang="en-US" altLang="zh-CN" dirty="0" err="1">
                <a:latin typeface="Times New Roman" panose="02020603050405020304" pitchFamily="18" charset="0"/>
                <a:cs typeface="Times New Roman" panose="02020603050405020304" pitchFamily="18" charset="0"/>
              </a:rPr>
              <a:t>XueTang</a:t>
            </a:r>
            <a:r>
              <a:rPr kumimoji="1" lang="en-US" altLang="zh-CN" dirty="0">
                <a:latin typeface="Times New Roman" panose="02020603050405020304" pitchFamily="18" charset="0"/>
                <a:cs typeface="Times New Roman" panose="02020603050405020304" pitchFamily="18" charset="0"/>
              </a:rPr>
              <a:t>), and the results showed that our method significantly improved the accuracy and efficiency</a:t>
            </a: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42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err="1"/>
              <a:t>LearnedSQLGen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latin typeface="Times New Roman" panose="02020603050405020304" pitchFamily="18" charset="0"/>
                <a:cs typeface="Times New Roman" panose="02020603050405020304" pitchFamily="18" charset="0"/>
              </a:rPr>
              <a:t>RL is an ML paradigm that an agent learns from the feedback through </a:t>
            </a:r>
            <a:r>
              <a:rPr kumimoji="1" lang="en-US" altLang="zh-CN" dirty="0">
                <a:solidFill>
                  <a:srgbClr val="FF0000"/>
                </a:solidFill>
                <a:latin typeface="Times New Roman" panose="02020603050405020304" pitchFamily="18" charset="0"/>
                <a:cs typeface="Times New Roman" panose="02020603050405020304" pitchFamily="18" charset="0"/>
              </a:rPr>
              <a:t>trial-and-error interactions </a:t>
            </a:r>
          </a:p>
          <a:p>
            <a:r>
              <a:rPr kumimoji="1" lang="en-US" altLang="zh-CN" dirty="0">
                <a:latin typeface="Times New Roman" panose="02020603050405020304" pitchFamily="18" charset="0"/>
                <a:cs typeface="Times New Roman" panose="02020603050405020304" pitchFamily="18" charset="0"/>
              </a:rPr>
              <a:t>Our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problem considering the </a:t>
            </a:r>
            <a:r>
              <a:rPr kumimoji="1" lang="en-US" altLang="zh-CN" dirty="0">
                <a:solidFill>
                  <a:srgbClr val="FF0000"/>
                </a:solidFill>
                <a:latin typeface="Times New Roman" panose="02020603050405020304" pitchFamily="18" charset="0"/>
                <a:cs typeface="Times New Roman" panose="02020603050405020304" pitchFamily="18" charset="0"/>
              </a:rPr>
              <a:t>current state </a:t>
            </a:r>
            <a:r>
              <a:rPr kumimoji="1" lang="en-US" altLang="zh-CN" dirty="0">
                <a:latin typeface="Times New Roman" panose="02020603050405020304" pitchFamily="18" charset="0"/>
                <a:cs typeface="Times New Roman" panose="02020603050405020304" pitchFamily="18" charset="0"/>
              </a:rPr>
              <a:t>(i.e., current generated query), the agent predicts the </a:t>
            </a:r>
            <a:r>
              <a:rPr kumimoji="1" lang="en-US" altLang="zh-CN" dirty="0">
                <a:solidFill>
                  <a:srgbClr val="FF0000"/>
                </a:solidFill>
                <a:latin typeface="Times New Roman" panose="02020603050405020304" pitchFamily="18" charset="0"/>
                <a:cs typeface="Times New Roman" panose="02020603050405020304" pitchFamily="18" charset="0"/>
              </a:rPr>
              <a:t>next action </a:t>
            </a:r>
            <a:r>
              <a:rPr kumimoji="1" lang="en-US" altLang="zh-CN" dirty="0">
                <a:latin typeface="Times New Roman" panose="02020603050405020304" pitchFamily="18" charset="0"/>
                <a:cs typeface="Times New Roman" panose="02020603050405020304" pitchFamily="18" charset="0"/>
              </a:rPr>
              <a:t>(i.e., the next token), which hopefully can lead to the highest </a:t>
            </a:r>
            <a:r>
              <a:rPr kumimoji="1" lang="en-US" altLang="zh-CN" dirty="0">
                <a:solidFill>
                  <a:srgbClr val="FF0000"/>
                </a:solidFill>
                <a:latin typeface="Times New Roman" panose="02020603050405020304" pitchFamily="18" charset="0"/>
                <a:cs typeface="Times New Roman" panose="02020603050405020304" pitchFamily="18" charset="0"/>
              </a:rPr>
              <a:t>reward</a:t>
            </a:r>
            <a:r>
              <a:rPr kumimoji="1" lang="en-US" altLang="zh-CN" dirty="0">
                <a:latin typeface="Times New Roman" panose="02020603050405020304" pitchFamily="18" charset="0"/>
                <a:cs typeface="Times New Roman" panose="02020603050405020304" pitchFamily="18" charset="0"/>
              </a:rPr>
              <a:t>, i.e., satisfying the constraint</a:t>
            </a:r>
          </a:p>
          <a:p>
            <a:r>
              <a:rPr lang="en" altLang="zh-CN" dirty="0" err="1">
                <a:latin typeface="Times New Roman" panose="02020603050405020304" pitchFamily="18" charset="0"/>
                <a:cs typeface="Times New Roman" panose="02020603050405020304" pitchFamily="18" charset="0"/>
              </a:rPr>
              <a:t>LearnedSQLGen</a:t>
            </a:r>
            <a:r>
              <a:rPr lang="en" altLang="zh-CN" dirty="0">
                <a:latin typeface="Times New Roman" panose="02020603050405020304" pitchFamily="18" charset="0"/>
                <a:cs typeface="Times New Roman" panose="02020603050405020304" pitchFamily="18" charset="0"/>
              </a:rPr>
              <a:t> generates queries by trying different actions (i.e., tokens like reserved words, metadata, operands in a query), and the database system can return the feedback by executing the generated query </a:t>
            </a: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93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Main Challenges of </a:t>
            </a:r>
            <a:r>
              <a:rPr kumimoji="1" lang="en-US" altLang="zh-CN" dirty="0" err="1"/>
              <a:t>LearnedSQLGen</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latin typeface="Times New Roman" panose="02020603050405020304" pitchFamily="18" charset="0"/>
                <a:cs typeface="Times New Roman" panose="02020603050405020304" pitchFamily="18" charset="0"/>
              </a:rPr>
              <a:t>Generate valid SQL queries by guaranteeing syntactic and semantic correctness</a:t>
            </a:r>
          </a:p>
          <a:p>
            <a:r>
              <a:rPr kumimoji="1" lang="en-US" altLang="zh-CN" dirty="0">
                <a:latin typeface="Times New Roman" panose="02020603050405020304" pitchFamily="18" charset="0"/>
                <a:cs typeface="Times New Roman" panose="02020603050405020304" pitchFamily="18" charset="0"/>
              </a:rPr>
              <a:t>Guide the generation direction to meet the constraints by computing the expectation of SQL queries</a:t>
            </a:r>
          </a:p>
          <a:p>
            <a:r>
              <a:rPr kumimoji="1" lang="en-US" altLang="zh-CN" dirty="0">
                <a:latin typeface="Times New Roman" panose="02020603050405020304" pitchFamily="18" charset="0"/>
                <a:cs typeface="Times New Roman" panose="02020603050405020304" pitchFamily="18" charset="0"/>
              </a:rPr>
              <a:t>Generate multiple different queries satisfying the constraint</a:t>
            </a: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155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err="1"/>
              <a:t>LearnedSQLGen</a:t>
            </a:r>
            <a:endParaRPr kumimoji="1" lang="zh-CN" altLang="en-US" dirty="0"/>
          </a:p>
        </p:txBody>
      </p:sp>
      <p:pic>
        <p:nvPicPr>
          <p:cNvPr id="6" name="图片 5">
            <a:extLst>
              <a:ext uri="{FF2B5EF4-FFF2-40B4-BE49-F238E27FC236}">
                <a16:creationId xmlns:a16="http://schemas.microsoft.com/office/drawing/2014/main" id="{82B9E154-88CB-9241-B29F-4C0568EF815F}"/>
              </a:ext>
            </a:extLst>
          </p:cNvPr>
          <p:cNvPicPr>
            <a:picLocks noChangeAspect="1"/>
          </p:cNvPicPr>
          <p:nvPr/>
        </p:nvPicPr>
        <p:blipFill>
          <a:blip r:embed="rId3"/>
          <a:stretch>
            <a:fillRect/>
          </a:stretch>
        </p:blipFill>
        <p:spPr>
          <a:xfrm>
            <a:off x="655351" y="1577958"/>
            <a:ext cx="10881297" cy="5079356"/>
          </a:xfrm>
          <a:prstGeom prst="rect">
            <a:avLst/>
          </a:prstGeom>
        </p:spPr>
      </p:pic>
    </p:spTree>
    <p:extLst>
      <p:ext uri="{BB962C8B-B14F-4D97-AF65-F5344CB8AC3E}">
        <p14:creationId xmlns:p14="http://schemas.microsoft.com/office/powerpoint/2010/main" val="2404468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9B123-9B74-9645-9AAD-26580535F1DB}"/>
              </a:ext>
            </a:extLst>
          </p:cNvPr>
          <p:cNvSpPr>
            <a:spLocks noGrp="1"/>
          </p:cNvSpPr>
          <p:nvPr>
            <p:ph type="title"/>
          </p:nvPr>
        </p:nvSpPr>
        <p:spPr/>
        <p:txBody>
          <a:bodyPr/>
          <a:lstStyle/>
          <a:p>
            <a:r>
              <a:rPr kumimoji="1" lang="en-US" altLang="zh-CN" dirty="0"/>
              <a:t>Training</a:t>
            </a:r>
            <a:endParaRPr kumimoji="1" lang="zh-CN" altLang="en-US" dirty="0"/>
          </a:p>
        </p:txBody>
      </p:sp>
      <p:sp>
        <p:nvSpPr>
          <p:cNvPr id="3" name="内容占位符 2">
            <a:extLst>
              <a:ext uri="{FF2B5EF4-FFF2-40B4-BE49-F238E27FC236}">
                <a16:creationId xmlns:a16="http://schemas.microsoft.com/office/drawing/2014/main" id="{5CB7948C-B995-8545-BA0D-53D30791275D}"/>
              </a:ext>
            </a:extLst>
          </p:cNvPr>
          <p:cNvSpPr>
            <a:spLocks noGrp="1"/>
          </p:cNvSpPr>
          <p:nvPr>
            <p:ph idx="1"/>
          </p:nvPr>
        </p:nvSpPr>
        <p:spPr>
          <a:xfrm>
            <a:off x="1155468" y="1825625"/>
            <a:ext cx="10198331" cy="4351338"/>
          </a:xfrm>
        </p:spPr>
        <p:txBody>
          <a:bodyPr/>
          <a:lstStyle/>
          <a:p>
            <a:r>
              <a:rPr kumimoji="1" lang="en-US" altLang="zh-CN" dirty="0">
                <a:solidFill>
                  <a:srgbClr val="FF0000"/>
                </a:solidFill>
                <a:latin typeface="Times New Roman" panose="02020603050405020304" pitchFamily="18" charset="0"/>
                <a:cs typeface="Times New Roman" panose="02020603050405020304" pitchFamily="18" charset="0"/>
              </a:rPr>
              <a:t>State</a:t>
            </a:r>
            <a:r>
              <a:rPr kumimoji="1" lang="en-US" altLang="zh-CN" dirty="0">
                <a:latin typeface="Times New Roman" panose="02020603050405020304" pitchFamily="18" charset="0"/>
                <a:cs typeface="Times New Roman" panose="02020603050405020304" pitchFamily="18" charset="0"/>
              </a:rPr>
              <a:t> is represented as a sequence of tokens of the current generated query</a:t>
            </a:r>
          </a:p>
          <a:p>
            <a:pPr lvl="1"/>
            <a:r>
              <a:rPr kumimoji="1" lang="en-US" altLang="zh-CN" dirty="0">
                <a:latin typeface="Times New Roman" panose="02020603050405020304" pitchFamily="18" charset="0"/>
                <a:cs typeface="Times New Roman" panose="02020603050405020304" pitchFamily="18" charset="0"/>
              </a:rPr>
              <a:t>Complete generated queries</a:t>
            </a:r>
          </a:p>
          <a:p>
            <a:pPr lvl="1"/>
            <a:r>
              <a:rPr kumimoji="1" lang="en-US" altLang="zh-CN" dirty="0">
                <a:latin typeface="Times New Roman" panose="02020603050405020304" pitchFamily="18" charset="0"/>
                <a:cs typeface="Times New Roman" panose="02020603050405020304" pitchFamily="18" charset="0"/>
              </a:rPr>
              <a:t>Partial queries</a:t>
            </a:r>
          </a:p>
          <a:p>
            <a:r>
              <a:rPr kumimoji="1" lang="en-US" altLang="zh-CN" dirty="0">
                <a:latin typeface="Times New Roman" panose="02020603050405020304" pitchFamily="18" charset="0"/>
                <a:cs typeface="Times New Roman" panose="02020603050405020304" pitchFamily="18" charset="0"/>
              </a:rPr>
              <a:t>Action is next token to select, which is classified into 5 types:</a:t>
            </a:r>
          </a:p>
          <a:p>
            <a:pPr lvl="1"/>
            <a:r>
              <a:rPr kumimoji="1" lang="en-US" altLang="zh-CN" dirty="0">
                <a:latin typeface="Times New Roman" panose="02020603050405020304" pitchFamily="18" charset="0"/>
                <a:cs typeface="Times New Roman" panose="02020603050405020304" pitchFamily="18" charset="0"/>
              </a:rPr>
              <a:t>Reserved words in SQL grammar (e.g. Select, Where)</a:t>
            </a:r>
          </a:p>
          <a:p>
            <a:pPr lvl="1"/>
            <a:r>
              <a:rPr kumimoji="1" lang="en-US" altLang="zh-CN" dirty="0">
                <a:latin typeface="Times New Roman" panose="02020603050405020304" pitchFamily="18" charset="0"/>
                <a:cs typeface="Times New Roman" panose="02020603050405020304" pitchFamily="18" charset="0"/>
              </a:rPr>
              <a:t>Table of schema(T1,T2…)</a:t>
            </a:r>
          </a:p>
          <a:p>
            <a:pPr lvl="1"/>
            <a:r>
              <a:rPr kumimoji="1" lang="en-US" altLang="zh-CN" dirty="0">
                <a:latin typeface="Times New Roman" panose="02020603050405020304" pitchFamily="18" charset="0"/>
                <a:cs typeface="Times New Roman" panose="02020603050405020304" pitchFamily="18" charset="0"/>
              </a:rPr>
              <a:t>Parameter values sampled from each table</a:t>
            </a:r>
          </a:p>
          <a:p>
            <a:pPr lvl="1"/>
            <a:r>
              <a:rPr kumimoji="1" lang="en-US" altLang="zh-CN" dirty="0">
                <a:latin typeface="Times New Roman" panose="02020603050405020304" pitchFamily="18" charset="0"/>
                <a:cs typeface="Times New Roman" panose="02020603050405020304" pitchFamily="18" charset="0"/>
              </a:rPr>
              <a:t>The operator(e.g.&gt;,&lt;,=)</a:t>
            </a:r>
          </a:p>
          <a:p>
            <a:pPr lvl="1"/>
            <a:r>
              <a:rPr kumimoji="1" lang="en-US" altLang="zh-CN" dirty="0">
                <a:latin typeface="Times New Roman" panose="02020603050405020304" pitchFamily="18" charset="0"/>
                <a:cs typeface="Times New Roman" panose="02020603050405020304" pitchFamily="18" charset="0"/>
              </a:rPr>
              <a:t>EOF</a:t>
            </a:r>
          </a:p>
          <a:p>
            <a:endParaRPr kumimoji="1" lang="en-US" altLang="zh-CN" dirty="0">
              <a:latin typeface="Times New Roman" panose="02020603050405020304" pitchFamily="18" charset="0"/>
              <a:cs typeface="Times New Roman" panose="02020603050405020304" pitchFamily="18" charset="0"/>
            </a:endParaRPr>
          </a:p>
          <a:p>
            <a:pPr lvl="1"/>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813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263"/>
  <p:tag name="MH_SECTIONID" val="315,316,"/>
</p:tagLst>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2821</TotalTime>
  <Words>3216</Words>
  <Application>Microsoft Macintosh PowerPoint</Application>
  <PresentationFormat>宽屏</PresentationFormat>
  <Paragraphs>247</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华文仿宋</vt:lpstr>
      <vt:lpstr>Arial</vt:lpstr>
      <vt:lpstr>Calibri</vt:lpstr>
      <vt:lpstr>Times New Roman</vt:lpstr>
      <vt:lpstr>Tw Cen MT</vt:lpstr>
      <vt:lpstr>Wingdings</vt:lpstr>
      <vt:lpstr>茅草</vt:lpstr>
      <vt:lpstr>LearnedSQLGen: Constraint-aware SQL Generation using Reinforcement Learning</vt:lpstr>
      <vt:lpstr>Background</vt:lpstr>
      <vt:lpstr>Background</vt:lpstr>
      <vt:lpstr>Background</vt:lpstr>
      <vt:lpstr>Contribution</vt:lpstr>
      <vt:lpstr>LearnedSQLGen</vt:lpstr>
      <vt:lpstr>Main Challenges of LearnedSQLGen</vt:lpstr>
      <vt:lpstr>LearnedSQLGen</vt:lpstr>
      <vt:lpstr>Training</vt:lpstr>
      <vt:lpstr>Training</vt:lpstr>
      <vt:lpstr>Inference</vt:lpstr>
      <vt:lpstr>Inference</vt:lpstr>
      <vt:lpstr>State Representation</vt:lpstr>
      <vt:lpstr>State Representation</vt:lpstr>
      <vt:lpstr>Reward Design</vt:lpstr>
      <vt:lpstr>Reward Design For Range Constraints</vt:lpstr>
      <vt:lpstr>FSM Details</vt:lpstr>
      <vt:lpstr>FSM Design</vt:lpstr>
      <vt:lpstr>Pre-Training For Different Constraints</vt:lpstr>
      <vt:lpstr>LearnedSQLGen</vt:lpstr>
      <vt:lpstr>Experiments</vt:lpstr>
      <vt:lpstr>Experiments: Accuracy Evaluation</vt:lpstr>
      <vt:lpstr>Experiments: Efficiency Evaluation</vt:lpstr>
      <vt:lpstr>Experiments: Efficiency Evaluation</vt:lpstr>
      <vt:lpstr>Experiments: Evaluation of the actor-critic network </vt:lpstr>
      <vt:lpstr>Experiments: Meta-critic Network Evaluation </vt:lpstr>
      <vt:lpstr>Case Study of Generated Queries</vt:lpstr>
      <vt:lpstr>Experiments:Complicated Queries Generation</vt:lpstr>
      <vt:lpstr>Experiments: Evaluation on Sample Sizes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 Performance Event</dc:title>
  <dc:creator>tianjiqx</dc:creator>
  <cp:lastModifiedBy>项 兆坤</cp:lastModifiedBy>
  <cp:revision>936</cp:revision>
  <cp:lastPrinted>2022-05-11T09:52:49Z</cp:lastPrinted>
  <dcterms:created xsi:type="dcterms:W3CDTF">2021-11-07T14:29:57Z</dcterms:created>
  <dcterms:modified xsi:type="dcterms:W3CDTF">2022-05-11T11:35:18Z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