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07" r:id="rId3"/>
    <p:sldId id="301" r:id="rId4"/>
    <p:sldId id="257" r:id="rId5"/>
    <p:sldId id="303" r:id="rId6"/>
    <p:sldId id="304" r:id="rId7"/>
    <p:sldId id="305" r:id="rId8"/>
    <p:sldId id="311" r:id="rId9"/>
    <p:sldId id="310" r:id="rId10"/>
    <p:sldId id="328" r:id="rId11"/>
    <p:sldId id="316" r:id="rId12"/>
    <p:sldId id="315" r:id="rId13"/>
    <p:sldId id="313" r:id="rId14"/>
    <p:sldId id="314" r:id="rId15"/>
    <p:sldId id="300" r:id="rId16"/>
    <p:sldId id="309" r:id="rId17"/>
    <p:sldId id="312" r:id="rId18"/>
    <p:sldId id="317" r:id="rId19"/>
    <p:sldId id="318" r:id="rId20"/>
    <p:sldId id="319" r:id="rId21"/>
    <p:sldId id="320" r:id="rId22"/>
    <p:sldId id="322" r:id="rId23"/>
    <p:sldId id="321" r:id="rId24"/>
    <p:sldId id="324" r:id="rId25"/>
    <p:sldId id="325" r:id="rId26"/>
    <p:sldId id="323" r:id="rId27"/>
    <p:sldId id="32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E32540-164E-4103-93B7-B3F1216137B1}">
          <p14:sldIdLst>
            <p14:sldId id="256"/>
            <p14:sldId id="307"/>
            <p14:sldId id="301"/>
            <p14:sldId id="257"/>
            <p14:sldId id="303"/>
            <p14:sldId id="304"/>
            <p14:sldId id="305"/>
            <p14:sldId id="311"/>
            <p14:sldId id="310"/>
            <p14:sldId id="328"/>
            <p14:sldId id="316"/>
            <p14:sldId id="315"/>
            <p14:sldId id="313"/>
            <p14:sldId id="314"/>
            <p14:sldId id="300"/>
            <p14:sldId id="309"/>
            <p14:sldId id="312"/>
            <p14:sldId id="317"/>
            <p14:sldId id="318"/>
            <p14:sldId id="319"/>
            <p14:sldId id="320"/>
            <p14:sldId id="322"/>
            <p14:sldId id="321"/>
            <p14:sldId id="324"/>
            <p14:sldId id="325"/>
            <p14:sldId id="323"/>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2095" autoAdjust="0"/>
  </p:normalViewPr>
  <p:slideViewPr>
    <p:cSldViewPr snapToGrid="0">
      <p:cViewPr>
        <p:scale>
          <a:sx n="66" d="100"/>
          <a:sy n="66" d="100"/>
        </p:scale>
        <p:origin x="8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LogRouter</a:t>
            </a:r>
            <a:r>
              <a:rPr lang="zh-CN" altLang="en-US" dirty="0"/>
              <a:t>的设计：减少</a:t>
            </a:r>
            <a:r>
              <a:rPr lang="en-US" altLang="zh-CN" dirty="0"/>
              <a:t>WAN</a:t>
            </a:r>
            <a:r>
              <a:rPr lang="zh-CN" altLang="en-US" dirty="0"/>
              <a:t>的网络</a:t>
            </a:r>
            <a:r>
              <a:rPr lang="en-US" altLang="zh-CN" dirty="0"/>
              <a:t>I/O</a:t>
            </a:r>
          </a:p>
          <a:p>
            <a:r>
              <a:rPr lang="zh-CN" altLang="en-US" dirty="0"/>
              <a:t>还有其他可能的配置方案，在容错与性能间</a:t>
            </a:r>
            <a:r>
              <a:rPr lang="en-US" altLang="zh-CN" dirty="0"/>
              <a:t>tradeoff</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97280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Actor</a:t>
            </a:r>
          </a:p>
          <a:p>
            <a:r>
              <a:rPr lang="en-US" altLang="zh-CN" dirty="0"/>
              <a:t>Deterministic</a:t>
            </a:r>
          </a:p>
          <a:p>
            <a:r>
              <a:rPr lang="en-US" altLang="zh-CN" dirty="0"/>
              <a:t>Single-threaded, multithreaded concurrency is avoided</a:t>
            </a:r>
          </a:p>
          <a:p>
            <a:r>
              <a:rPr lang="en-US" altLang="zh-CN" dirty="0"/>
              <a:t>Test oracles &amp; Fault injection(</a:t>
            </a:r>
            <a:r>
              <a:rPr lang="en-US" altLang="zh-CN" dirty="0" err="1"/>
              <a:t>tidb</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16165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experiments were conducted on a test cluster of 27 machines in a single data center. Each machine has a 16-core 2.5 GHz Intel Xeon CPU with hyper-threading enabled, 256 GB memory, 8 SSD disks, connected via 10 Gigabit Ethernet. Each machine runs 14 </a:t>
            </a:r>
            <a:r>
              <a:rPr lang="en-US" altLang="zh-CN" dirty="0" err="1"/>
              <a:t>StorageServers</a:t>
            </a:r>
            <a:r>
              <a:rPr lang="en-US" altLang="zh-CN" dirty="0"/>
              <a:t> on 7 SSD disks and reserves the other one SSD for </a:t>
            </a:r>
            <a:r>
              <a:rPr lang="en-US" altLang="zh-CN" dirty="0" err="1"/>
              <a:t>LogServer</a:t>
            </a:r>
            <a:r>
              <a:rPr lang="en-US" altLang="zh-CN" dirty="0"/>
              <a:t>. In the experiments, we use the same number of Proxies and </a:t>
            </a:r>
            <a:r>
              <a:rPr lang="en-US" altLang="zh-CN" dirty="0" err="1"/>
              <a:t>LogServers</a:t>
            </a:r>
            <a:r>
              <a:rPr lang="en-US" altLang="zh-CN" dirty="0"/>
              <a:t>. The replication degrees for both </a:t>
            </a:r>
            <a:r>
              <a:rPr lang="en-US" altLang="zh-CN" dirty="0" err="1"/>
              <a:t>LogServers</a:t>
            </a:r>
            <a:r>
              <a:rPr lang="en-US" altLang="zh-CN" dirty="0"/>
              <a:t> and </a:t>
            </a:r>
            <a:r>
              <a:rPr lang="en-US" altLang="zh-CN" dirty="0" err="1"/>
              <a:t>StorageServers</a:t>
            </a:r>
            <a:r>
              <a:rPr lang="en-US" altLang="zh-CN" dirty="0"/>
              <a:t> are set to three</a:t>
            </a:r>
          </a:p>
          <a:p>
            <a:endParaRPr lang="en-US" altLang="zh-CN" dirty="0"/>
          </a:p>
          <a:p>
            <a:r>
              <a:rPr lang="en-US" altLang="zh-CN" dirty="0"/>
              <a:t>(8.a)For both reads and writes, increasing the number operations in a transaction boosts throughput. However, increasing operations further (e.g. to 1000) doesn’t bring significant changes.(8.b) Figure 8b shows the operations per second for 90/10 read-write traffic, which increases from 593k to 2,779k (4.69X). In this case, Resolvers and Proxies are CPU saturated.</a:t>
            </a:r>
          </a:p>
          <a:p>
            <a:endParaRPr lang="en-US" altLang="zh-CN" dirty="0"/>
          </a:p>
          <a:p>
            <a:r>
              <a:rPr lang="en-US" altLang="zh-CN" dirty="0"/>
              <a:t>Figure 9 illustrates the client performance on a 24-machine cluster with varying operation rate of 90/10 read-write load.</a:t>
            </a:r>
          </a:p>
          <a:p>
            <a:r>
              <a:rPr lang="en-US" altLang="zh-CN" dirty="0"/>
              <a:t>When Ops exceeds 100k, all these latencies increase because of more queuing time. At 2m Ops, Resolvers and Proxies are saturated. Batching helps to sustain the throughput, but commit latency spike to 368ms due to saturation.</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471276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Figure 9 illustrates the client performance on a 24-machine cluster with varying operation rate of 90/10 read-write load.</a:t>
            </a:r>
          </a:p>
          <a:p>
            <a:r>
              <a:rPr lang="en-US" altLang="zh-CN" dirty="0"/>
              <a:t>When Ops exceeds 100k, all these latencies increase because of more queuing time. At 2m Ops, Resolvers and Proxies are saturated. Batching helps to sustain the throughput, but commit latency spike to 368ms due to saturation.</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029978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289reconfiguration, median 3.08s, 90-percentile 5.28s</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58894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FDB</a:t>
            </a:r>
            <a:r>
              <a:rPr lang="zh-CN" altLang="en-US" dirty="0"/>
              <a:t>先用了两年开发出自己的测试框架，注入错误，用了很多可编程逻辑阵列</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05497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Segoe UI" panose="020B0502040204020203" pitchFamily="34" charset="0"/>
              </a:rPr>
              <a:t>The traditional architecture for a DBMS engine has the recovery, concurrency control and access method code tightly bound together in a storage engine for records. A Transactional Component (TC) works at a logical level only: it knows about transactions and their ―logical concurrency control and undo/redo recovery, but it does not know about page layout, B-trees etc. A Data Component (DC) knows about the physical storage structure.  </a:t>
            </a:r>
            <a:r>
              <a:rPr lang="zh-CN" altLang="en-US" b="0" i="0" dirty="0">
                <a:solidFill>
                  <a:srgbClr val="000000"/>
                </a:solidFill>
                <a:effectLst/>
                <a:latin typeface="Segoe UI" panose="020B0502040204020203" pitchFamily="34" charset="0"/>
              </a:rPr>
              <a:t>事务与存储分离</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Disk </a:t>
            </a:r>
            <a:r>
              <a:rPr lang="en-US" altLang="zh-CN" dirty="0" err="1"/>
              <a:t>Paxos</a:t>
            </a:r>
            <a:r>
              <a:rPr lang="zh-CN" altLang="en-US" dirty="0"/>
              <a:t>基于</a:t>
            </a:r>
            <a:r>
              <a:rPr lang="en-US" altLang="zh-CN" dirty="0"/>
              <a:t>Active Disk</a:t>
            </a:r>
            <a:r>
              <a:rPr lang="zh-CN" altLang="en-US" dirty="0"/>
              <a:t>的</a:t>
            </a:r>
            <a:r>
              <a:rPr lang="en-US" altLang="zh-CN" dirty="0" err="1"/>
              <a:t>Paxos</a:t>
            </a:r>
            <a:endParaRPr lang="en-US" altLang="zh-CN" dirty="0"/>
          </a:p>
          <a:p>
            <a:r>
              <a:rPr lang="en-US" altLang="zh-CN" dirty="0"/>
              <a:t>Active Disk: (</a:t>
            </a:r>
            <a:r>
              <a:rPr lang="zh-CN" altLang="en-US" dirty="0"/>
              <a:t>计算靠近存储，一个</a:t>
            </a:r>
            <a:r>
              <a:rPr lang="en-US" altLang="zh-CN" dirty="0"/>
              <a:t>integrate significant processing power and memory into a disk drive and allow application-specific code to be downloaded and executed</a:t>
            </a:r>
            <a:r>
              <a:rPr lang="zh-CN" altLang="en-US" dirty="0"/>
              <a:t>的框架</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16307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实际的实现里是有一个</a:t>
            </a:r>
            <a:r>
              <a:rPr lang="en-US" altLang="zh-CN" dirty="0"/>
              <a:t>Master</a:t>
            </a:r>
            <a:r>
              <a:rPr lang="zh-CN" altLang="en-US" dirty="0"/>
              <a:t>实例，其中包含了</a:t>
            </a:r>
            <a:r>
              <a:rPr lang="en-US" altLang="zh-CN" dirty="0"/>
              <a:t>Proxies</a:t>
            </a:r>
            <a:r>
              <a:rPr lang="zh-CN" altLang="en-US" dirty="0"/>
              <a:t>，</a:t>
            </a:r>
            <a:r>
              <a:rPr lang="en-US" altLang="zh-CN" dirty="0"/>
              <a:t>Resolvers</a:t>
            </a:r>
            <a:r>
              <a:rPr lang="zh-CN" altLang="en-US" dirty="0"/>
              <a:t>和</a:t>
            </a:r>
            <a:r>
              <a:rPr lang="en-US" altLang="zh-CN" dirty="0"/>
              <a:t>Log Servers</a:t>
            </a:r>
            <a:r>
              <a:rPr lang="zh-CN" altLang="en-US" dirty="0"/>
              <a:t>，组成一个单元，该单元中的任意一个损坏，都会导致</a:t>
            </a:r>
            <a:br>
              <a:rPr lang="en-US" altLang="zh-CN" dirty="0"/>
            </a:br>
            <a:r>
              <a:rPr lang="zh-CN" altLang="en-US" dirty="0"/>
              <a:t>整个单元被更换。</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4109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实际的实现里是有一个</a:t>
            </a:r>
            <a:r>
              <a:rPr lang="en-US" altLang="zh-CN" dirty="0"/>
              <a:t>Master</a:t>
            </a:r>
            <a:r>
              <a:rPr lang="zh-CN" altLang="en-US" dirty="0"/>
              <a:t>实例，其中包含了</a:t>
            </a:r>
            <a:r>
              <a:rPr lang="en-US" altLang="zh-CN" dirty="0"/>
              <a:t>Proxies</a:t>
            </a:r>
            <a:r>
              <a:rPr lang="zh-CN" altLang="en-US" dirty="0"/>
              <a:t>，</a:t>
            </a:r>
            <a:r>
              <a:rPr lang="en-US" altLang="zh-CN" dirty="0"/>
              <a:t>Resolvers</a:t>
            </a:r>
            <a:r>
              <a:rPr lang="zh-CN" altLang="en-US" dirty="0"/>
              <a:t>和</a:t>
            </a:r>
            <a:r>
              <a:rPr lang="en-US" altLang="zh-CN" dirty="0"/>
              <a:t>Log Servers</a:t>
            </a:r>
            <a:r>
              <a:rPr lang="zh-CN" altLang="en-US" dirty="0"/>
              <a:t>，组成一个单元，该单元中的任意一个损坏，都会导致</a:t>
            </a:r>
            <a:br>
              <a:rPr lang="en-US" altLang="zh-CN" dirty="0"/>
            </a:br>
            <a:r>
              <a:rPr lang="zh-CN" altLang="en-US" dirty="0"/>
              <a:t>整个单元被更换。</a:t>
            </a:r>
            <a:endParaRPr lang="en-US" altLang="zh-CN" dirty="0"/>
          </a:p>
          <a:p>
            <a:r>
              <a:rPr lang="zh-CN" altLang="en-US" dirty="0"/>
              <a:t>内存部分有</a:t>
            </a:r>
            <a:r>
              <a:rPr lang="en-US" altLang="zh-CN" dirty="0"/>
              <a:t>version</a:t>
            </a:r>
            <a:r>
              <a:rPr lang="zh-CN" altLang="en-US" dirty="0"/>
              <a:t>与磁盘部分无</a:t>
            </a:r>
            <a:r>
              <a:rPr lang="en-US" altLang="zh-CN" dirty="0"/>
              <a:t>version</a:t>
            </a:r>
            <a:r>
              <a:rPr lang="zh-CN" altLang="en-US" dirty="0"/>
              <a:t>的原因：</a:t>
            </a:r>
            <a:r>
              <a:rPr lang="en-US" altLang="zh-CN" dirty="0"/>
              <a:t>recover</a:t>
            </a:r>
            <a:r>
              <a:rPr lang="zh-CN" altLang="en-US" dirty="0"/>
              <a:t>的时候更加方便，直接删除即可。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56284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 version</a:t>
            </a:r>
            <a:r>
              <a:rPr lang="zh-CN" altLang="en-US" dirty="0"/>
              <a:t>的获取需要</a:t>
            </a:r>
            <a:r>
              <a:rPr lang="en-US" altLang="zh-CN" dirty="0"/>
              <a:t>Proxy</a:t>
            </a:r>
            <a:r>
              <a:rPr lang="zh-CN" altLang="en-US" dirty="0"/>
              <a:t>向每个</a:t>
            </a:r>
            <a:r>
              <a:rPr lang="en-US" altLang="zh-CN" dirty="0"/>
              <a:t>Proxy</a:t>
            </a:r>
            <a:r>
              <a:rPr lang="zh-CN" altLang="en-US" dirty="0"/>
              <a:t>请求。因为直接向</a:t>
            </a:r>
            <a:r>
              <a:rPr lang="en-US" altLang="zh-CN" dirty="0"/>
              <a:t>master</a:t>
            </a:r>
            <a:r>
              <a:rPr lang="zh-CN" altLang="en-US" dirty="0"/>
              <a:t>请求，需要每次都等待</a:t>
            </a:r>
            <a:r>
              <a:rPr lang="en-US" altLang="zh-CN" dirty="0"/>
              <a:t>master</a:t>
            </a:r>
            <a:r>
              <a:rPr lang="zh-CN" altLang="en-US" dirty="0"/>
              <a:t>的</a:t>
            </a:r>
            <a:r>
              <a:rPr lang="en-US" altLang="zh-CN" dirty="0" err="1"/>
              <a:t>txn</a:t>
            </a:r>
            <a:r>
              <a:rPr lang="zh-CN" altLang="en-US" dirty="0"/>
              <a:t>全部完成，时延太高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56752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 altLang="en-US" dirty="0"/>
              <a:t>1. </a:t>
            </a:r>
            <a:r>
              <a:rPr lang="en-US" dirty="0"/>
              <a:t>After a Proxy decides to commit a transaction, the log message is broadcast to all </a:t>
            </a:r>
            <a:r>
              <a:rPr lang="en-US" dirty="0" err="1"/>
              <a:t>LogServers</a:t>
            </a:r>
            <a:r>
              <a:rPr lang="en-US" dirty="0"/>
              <a:t>. </a:t>
            </a:r>
          </a:p>
          <a:p>
            <a:r>
              <a:rPr lang="" altLang="en-US" dirty="0"/>
              <a:t>2. </a:t>
            </a:r>
            <a:r>
              <a:rPr lang="en-US" dirty="0"/>
              <a:t>Because the log data is already durable on </a:t>
            </a:r>
            <a:r>
              <a:rPr lang="en-US" dirty="0" err="1"/>
              <a:t>LogServers</a:t>
            </a:r>
            <a:r>
              <a:rPr lang="en-US" dirty="0"/>
              <a:t>, </a:t>
            </a:r>
            <a:r>
              <a:rPr lang="en-US" dirty="0" err="1"/>
              <a:t>StorageServers</a:t>
            </a:r>
            <a:r>
              <a:rPr lang="en-US" dirty="0"/>
              <a:t> can buffer updates in memory and only persist </a:t>
            </a:r>
          </a:p>
          <a:p>
            <a:r>
              <a:rPr lang="en-US" dirty="0"/>
              <a:t> </a:t>
            </a:r>
            <a:r>
              <a:rPr lang="" altLang="en-US" dirty="0"/>
              <a:t>   </a:t>
            </a:r>
            <a:r>
              <a:rPr lang="en-US" dirty="0"/>
              <a:t>batches</a:t>
            </a:r>
            <a:r>
              <a:rPr lang="" altLang="en-US" dirty="0"/>
              <a:t> </a:t>
            </a:r>
            <a:r>
              <a:rPr lang="en-US" dirty="0"/>
              <a:t>of data to disks with a longer delay, thus improving I/O efficiency</a:t>
            </a:r>
            <a:r>
              <a:rPr lang="" altLang="en-US" dirty="0"/>
              <a:t> </a:t>
            </a:r>
            <a:r>
              <a:rPr lang="en-US" dirty="0"/>
              <a:t>by coalescing the updates.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Because Proxies and Resolvers are stateless, their recoveries</a:t>
            </a:r>
          </a:p>
          <a:p>
            <a:r>
              <a:rPr lang="en-US" altLang="zh-CN" dirty="0"/>
              <a:t>have no extra work. In contrast, </a:t>
            </a:r>
            <a:r>
              <a:rPr lang="en-US" altLang="zh-CN" dirty="0" err="1"/>
              <a:t>LogServers</a:t>
            </a:r>
            <a:r>
              <a:rPr lang="en-US" altLang="zh-CN" dirty="0"/>
              <a:t> save the logs of committed transactions, and we need to ensure all previously committed</a:t>
            </a:r>
          </a:p>
          <a:p>
            <a:r>
              <a:rPr lang="en-US" altLang="zh-CN" dirty="0"/>
              <a:t>transactions are durable and retrievable by </a:t>
            </a:r>
            <a:r>
              <a:rPr lang="en-US" altLang="zh-CN" dirty="0" err="1"/>
              <a:t>StorageServers</a:t>
            </a:r>
            <a:r>
              <a:rPr lang="en-US" altLang="zh-CN" dirty="0"/>
              <a:t>.</a:t>
            </a:r>
          </a:p>
          <a:p>
            <a:endParaRPr lang="en-US" altLang="zh-CN" dirty="0"/>
          </a:p>
          <a:p>
            <a:pPr algn="l"/>
            <a:r>
              <a:rPr lang="en-US" altLang="zh-CN" b="0" i="0" dirty="0">
                <a:solidFill>
                  <a:srgbClr val="24292E"/>
                </a:solidFill>
                <a:effectLst/>
                <a:latin typeface="-apple-system"/>
              </a:rPr>
              <a:t>Failure of certain roles in FDB can cause recovery. Those roles are cluster controller, master, GRV proxy, commit proxy, transaction logs (</a:t>
            </a:r>
            <a:r>
              <a:rPr lang="en-US" altLang="zh-CN" b="0" i="0" dirty="0" err="1">
                <a:solidFill>
                  <a:srgbClr val="24292E"/>
                </a:solidFill>
                <a:effectLst/>
                <a:latin typeface="-apple-system"/>
              </a:rPr>
              <a:t>tLog</a:t>
            </a:r>
            <a:r>
              <a:rPr lang="en-US" altLang="zh-CN" b="0" i="0" dirty="0">
                <a:solidFill>
                  <a:srgbClr val="24292E"/>
                </a:solidFill>
                <a:effectLst/>
                <a:latin typeface="-apple-system"/>
              </a:rPr>
              <a:t>), resolvers, log router, and backup workers.</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64200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atin typeface="+mn-ea"/>
                <a:ea typeface="+mn-ea"/>
              </a:defRPr>
            </a:lvl1p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ea typeface="+mn-ea"/>
              </a:defRPr>
            </a:lvl1pPr>
          </a:lstStyle>
          <a:p>
            <a:fld id="{565CE74E-AB26-4998-AD42-012C4C1AD076}" type="slidenum">
              <a:rPr lang="zh-CN" altLang="en-US" smtClean="0"/>
              <a:t>‹#›</a:t>
            </a:fld>
            <a:endParaRPr lang="zh-CN" altLang="en-US"/>
          </a:p>
        </p:txBody>
      </p:sp>
      <p:sp>
        <p:nvSpPr>
          <p:cNvPr id="8" name="矩形 7"/>
          <p:cNvSpPr/>
          <p:nvPr userDrawn="1"/>
        </p:nvSpPr>
        <p:spPr>
          <a:xfrm>
            <a:off x="1524001"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524001"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lvl1pPr>
              <a:defRPr>
                <a:latin typeface="+mn-ea"/>
                <a:ea typeface="+mn-ea"/>
              </a:defRPr>
            </a:lvl1pPr>
          </a:lstStyle>
          <a:p>
            <a:r>
              <a:rPr lang="zh-CN" altLang="en-US" dirty="0"/>
              <a:t>单击此处编辑母版标题样式</a:t>
            </a:r>
          </a:p>
        </p:txBody>
      </p:sp>
      <p:sp>
        <p:nvSpPr>
          <p:cNvPr id="3" name="内容占位符 2"/>
          <p:cNvSpPr>
            <a:spLocks noGrp="1"/>
          </p:cNvSpPr>
          <p:nvPr>
            <p:ph idx="1"/>
          </p:nvPr>
        </p:nvSpPr>
        <p:spPr>
          <a:xfrm>
            <a:off x="1155470" y="1825625"/>
            <a:ext cx="10198332" cy="4351338"/>
          </a:xfrm>
        </p:spPr>
        <p:txBody>
          <a:bodyPr/>
          <a:lstStyle>
            <a:lvl1pPr marL="228600" indent="-228600">
              <a:buFont typeface="Wingdings" panose="05000000000000000000" pitchFamily="2" charset="2"/>
              <a:buChar char="Ø"/>
              <a:defRPr>
                <a:latin typeface="+mn-ea"/>
                <a:ea typeface="+mn-ea"/>
              </a:defRPr>
            </a:lvl1pPr>
            <a:lvl2pPr marL="685800" indent="-228600">
              <a:buFont typeface="Wingdings" panose="05000000000000000000" pitchFamily="2" charset="2"/>
              <a:buChar char="Ø"/>
              <a:defRPr>
                <a:latin typeface="+mn-ea"/>
                <a:ea typeface="+mn-ea"/>
              </a:defRPr>
            </a:lvl2pPr>
            <a:lvl3pPr marL="1143000" indent="-228600">
              <a:buFont typeface="Wingdings" panose="05000000000000000000" pitchFamily="2" charset="2"/>
              <a:buChar char="Ø"/>
              <a:defRPr>
                <a:latin typeface="+mn-ea"/>
                <a:ea typeface="+mn-ea"/>
              </a:defRPr>
            </a:lvl3pPr>
            <a:lvl4pPr marL="1600200" indent="-228600">
              <a:buFont typeface="Wingdings" panose="05000000000000000000" pitchFamily="2" charset="2"/>
              <a:buChar char="Ø"/>
              <a:defRPr>
                <a:latin typeface="+mn-ea"/>
                <a:ea typeface="+mn-ea"/>
              </a:defRPr>
            </a:lvl4pPr>
            <a:lvl5pPr marL="2057400" indent="-228600">
              <a:buFont typeface="Wingdings" panose="05000000000000000000" pitchFamily="2" charset="2"/>
              <a:buChar char="Ø"/>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矩形 7"/>
          <p:cNvSpPr/>
          <p:nvPr userDrawn="1"/>
        </p:nvSpPr>
        <p:spPr>
          <a:xfrm>
            <a:off x="1155471" y="1378532"/>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2021/6/22</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22" name="图片 2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547" y="88904"/>
            <a:ext cx="902335" cy="902335"/>
          </a:xfrm>
          <a:prstGeom prst="rect">
            <a:avLst/>
          </a:prstGeom>
        </p:spPr>
      </p:pic>
      <p:pic>
        <p:nvPicPr>
          <p:cNvPr id="9" name="图片 3076" descr="logo"/>
          <p:cNvPicPr>
            <a:picLocks noChangeAspect="1" noChangeArrowheads="1"/>
          </p:cNvPicPr>
          <p:nvPr userDrawn="1"/>
        </p:nvPicPr>
        <p:blipFill>
          <a:blip r:embed="rId14" cstate="screen"/>
          <a:srcRect/>
          <a:stretch>
            <a:fillRect/>
          </a:stretch>
        </p:blipFill>
        <p:spPr bwMode="auto">
          <a:xfrm>
            <a:off x="11303637" y="5953125"/>
            <a:ext cx="803911" cy="80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525" y="1244600"/>
            <a:ext cx="12223115" cy="2387600"/>
          </a:xfrm>
        </p:spPr>
        <p:txBody>
          <a:bodyPr>
            <a:normAutofit fontScale="90000"/>
          </a:bodyPr>
          <a:lstStyle/>
          <a:p>
            <a:r>
              <a:rPr kumimoji="1" lang="en-GB" altLang="zh-CN" dirty="0">
                <a:latin typeface="+mj-ea"/>
              </a:rPr>
              <a:t>FoundationDB: </a:t>
            </a:r>
            <a:br>
              <a:rPr kumimoji="1" lang="en-GB" altLang="zh-CN" dirty="0">
                <a:latin typeface="+mj-ea"/>
              </a:rPr>
            </a:br>
            <a:r>
              <a:rPr kumimoji="1" lang="en-GB" altLang="zh-CN" dirty="0">
                <a:latin typeface="+mj-ea"/>
              </a:rPr>
              <a:t>A Distributed Unbundled Transactional Key</a:t>
            </a:r>
            <a:r>
              <a:rPr kumimoji="1" lang="" altLang="en-GB" dirty="0">
                <a:latin typeface="+mj-ea"/>
              </a:rPr>
              <a:t> </a:t>
            </a:r>
            <a:r>
              <a:rPr kumimoji="1" lang="en-GB" altLang="zh-CN" dirty="0">
                <a:latin typeface="+mj-ea"/>
              </a:rPr>
              <a:t>Value Store</a:t>
            </a:r>
          </a:p>
        </p:txBody>
      </p:sp>
      <p:sp>
        <p:nvSpPr>
          <p:cNvPr id="3" name="副标题 2"/>
          <p:cNvSpPr>
            <a:spLocks noGrp="1"/>
          </p:cNvSpPr>
          <p:nvPr>
            <p:ph type="subTitle" idx="1"/>
          </p:nvPr>
        </p:nvSpPr>
        <p:spPr>
          <a:xfrm>
            <a:off x="1524000" y="3673475"/>
            <a:ext cx="9144000" cy="953770"/>
          </a:xfrm>
        </p:spPr>
        <p:txBody>
          <a:bodyPr/>
          <a:lstStyle/>
          <a:p>
            <a:r>
              <a:rPr kumimoji="1" lang="en-US" altLang="zh-CN" dirty="0">
                <a:latin typeface="+mn-ea"/>
              </a:rPr>
              <a:t>Apple Inc.</a:t>
            </a:r>
            <a:r>
              <a:rPr kumimoji="1" lang="zh-CN" altLang="en-US" dirty="0">
                <a:latin typeface="+mn-ea"/>
              </a:rPr>
              <a:t>、</a:t>
            </a:r>
            <a:r>
              <a:rPr kumimoji="1" lang="en-GB" altLang="zh-CN" dirty="0">
                <a:latin typeface="+mn-ea"/>
              </a:rPr>
              <a:t>Snowflake Inc.</a:t>
            </a:r>
          </a:p>
          <a:p>
            <a:r>
              <a:rPr kumimoji="1" lang="en-GB" altLang="zh-CN" dirty="0">
                <a:latin typeface="+mn-ea"/>
              </a:rPr>
              <a:t>SIGMOD</a:t>
            </a:r>
            <a:r>
              <a:rPr kumimoji="1" lang="zh-CN" altLang="en-US" dirty="0">
                <a:latin typeface="+mn-ea"/>
              </a:rPr>
              <a:t> </a:t>
            </a:r>
            <a:r>
              <a:rPr kumimoji="1" lang="en-US" altLang="zh-CN" dirty="0">
                <a:latin typeface="+mn-ea"/>
              </a:rPr>
              <a:t>202</a:t>
            </a:r>
            <a:r>
              <a:rPr kumimoji="1" lang="" altLang="en-US" dirty="0">
                <a:latin typeface="+mn-ea"/>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98139-4AC4-48C7-8E91-5C10613D0B7D}"/>
              </a:ext>
            </a:extLst>
          </p:cNvPr>
          <p:cNvSpPr>
            <a:spLocks noGrp="1"/>
          </p:cNvSpPr>
          <p:nvPr>
            <p:ph type="title"/>
          </p:nvPr>
        </p:nvSpPr>
        <p:spPr/>
        <p:txBody>
          <a:bodyPr/>
          <a:lstStyle/>
          <a:p>
            <a:r>
              <a:rPr lang="en-US" altLang="zh-CN" dirty="0"/>
              <a:t>Transaction Management</a:t>
            </a:r>
            <a:endParaRPr lang="zh-CN" altLang="en-US" dirty="0"/>
          </a:p>
        </p:txBody>
      </p:sp>
      <p:pic>
        <p:nvPicPr>
          <p:cNvPr id="5" name="内容占位符 4">
            <a:extLst>
              <a:ext uri="{FF2B5EF4-FFF2-40B4-BE49-F238E27FC236}">
                <a16:creationId xmlns:a16="http://schemas.microsoft.com/office/drawing/2014/main" id="{74688EEC-3916-47C9-BAB8-A67F044202CC}"/>
              </a:ext>
            </a:extLst>
          </p:cNvPr>
          <p:cNvPicPr>
            <a:picLocks noGrp="1" noChangeAspect="1"/>
          </p:cNvPicPr>
          <p:nvPr>
            <p:ph idx="1"/>
          </p:nvPr>
        </p:nvPicPr>
        <p:blipFill>
          <a:blip r:embed="rId2"/>
          <a:stretch>
            <a:fillRect/>
          </a:stretch>
        </p:blipFill>
        <p:spPr>
          <a:xfrm>
            <a:off x="2989109" y="1825625"/>
            <a:ext cx="6531281" cy="4351338"/>
          </a:xfrm>
        </p:spPr>
      </p:pic>
    </p:spTree>
    <p:extLst>
      <p:ext uri="{BB962C8B-B14F-4D97-AF65-F5344CB8AC3E}">
        <p14:creationId xmlns:p14="http://schemas.microsoft.com/office/powerpoint/2010/main" val="378902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7F9A4-3593-476B-8E20-163BD32E607E}"/>
              </a:ext>
            </a:extLst>
          </p:cNvPr>
          <p:cNvSpPr>
            <a:spLocks noGrp="1"/>
          </p:cNvSpPr>
          <p:nvPr>
            <p:ph type="title"/>
          </p:nvPr>
        </p:nvSpPr>
        <p:spPr/>
        <p:txBody>
          <a:bodyPr/>
          <a:lstStyle/>
          <a:p>
            <a:r>
              <a:rPr lang="en-US" altLang="zh-CN" dirty="0"/>
              <a:t>Transaction Management</a:t>
            </a:r>
            <a:endParaRPr lang="zh-CN" altLang="en-US" dirty="0"/>
          </a:p>
        </p:txBody>
      </p:sp>
      <p:pic>
        <p:nvPicPr>
          <p:cNvPr id="4098" name="Picture 2" descr="image2">
            <a:extLst>
              <a:ext uri="{FF2B5EF4-FFF2-40B4-BE49-F238E27FC236}">
                <a16:creationId xmlns:a16="http://schemas.microsoft.com/office/drawing/2014/main" id="{C3A1B1A8-04DC-4548-86AA-9542150987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576" y="1690692"/>
            <a:ext cx="9042848" cy="508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4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A977D-2C00-4CA3-A9EB-A2F55C698448}"/>
              </a:ext>
            </a:extLst>
          </p:cNvPr>
          <p:cNvSpPr>
            <a:spLocks noGrp="1"/>
          </p:cNvSpPr>
          <p:nvPr>
            <p:ph type="title"/>
          </p:nvPr>
        </p:nvSpPr>
        <p:spPr/>
        <p:txBody>
          <a:bodyPr/>
          <a:lstStyle/>
          <a:p>
            <a:r>
              <a:rPr lang="en-US" altLang="zh-CN" dirty="0"/>
              <a:t>Transaction Management</a:t>
            </a:r>
            <a:endParaRPr lang="zh-CN" altLang="en-US" dirty="0"/>
          </a:p>
        </p:txBody>
      </p:sp>
      <p:pic>
        <p:nvPicPr>
          <p:cNvPr id="3074" name="Picture 2" descr="image3">
            <a:extLst>
              <a:ext uri="{FF2B5EF4-FFF2-40B4-BE49-F238E27FC236}">
                <a16:creationId xmlns:a16="http://schemas.microsoft.com/office/drawing/2014/main" id="{38E7F9B9-57FC-4DB8-8EFD-E5B9AE36F3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739" y="1690692"/>
            <a:ext cx="9032522" cy="508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1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144B0-2CEE-4786-87C5-60D288F2D573}"/>
              </a:ext>
            </a:extLst>
          </p:cNvPr>
          <p:cNvSpPr>
            <a:spLocks noGrp="1"/>
          </p:cNvSpPr>
          <p:nvPr>
            <p:ph type="title"/>
          </p:nvPr>
        </p:nvSpPr>
        <p:spPr/>
        <p:txBody>
          <a:bodyPr/>
          <a:lstStyle/>
          <a:p>
            <a:r>
              <a:rPr lang="en-US" altLang="zh-CN" dirty="0"/>
              <a:t>Transaction Management</a:t>
            </a:r>
            <a:endParaRPr lang="zh-CN" altLang="en-US" dirty="0"/>
          </a:p>
        </p:txBody>
      </p:sp>
      <p:pic>
        <p:nvPicPr>
          <p:cNvPr id="1028" name="Picture 4" descr="image4">
            <a:extLst>
              <a:ext uri="{FF2B5EF4-FFF2-40B4-BE49-F238E27FC236}">
                <a16:creationId xmlns:a16="http://schemas.microsoft.com/office/drawing/2014/main" id="{47FF6BD3-B8A9-4F59-A4E6-6B11D656D6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8290" y="1690692"/>
            <a:ext cx="9075420" cy="510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87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32D31-DB96-485A-BDA6-4C2D9B680B42}"/>
              </a:ext>
            </a:extLst>
          </p:cNvPr>
          <p:cNvSpPr>
            <a:spLocks noGrp="1"/>
          </p:cNvSpPr>
          <p:nvPr>
            <p:ph type="title"/>
          </p:nvPr>
        </p:nvSpPr>
        <p:spPr/>
        <p:txBody>
          <a:bodyPr/>
          <a:lstStyle/>
          <a:p>
            <a:r>
              <a:rPr lang="en-US" altLang="zh-CN" dirty="0"/>
              <a:t>Transaction Management</a:t>
            </a:r>
            <a:endParaRPr lang="zh-CN" altLang="en-US" dirty="0"/>
          </a:p>
        </p:txBody>
      </p:sp>
      <p:pic>
        <p:nvPicPr>
          <p:cNvPr id="2050" name="Picture 2" descr="image5">
            <a:extLst>
              <a:ext uri="{FF2B5EF4-FFF2-40B4-BE49-F238E27FC236}">
                <a16:creationId xmlns:a16="http://schemas.microsoft.com/office/drawing/2014/main" id="{1BA2E797-18F4-4688-8E19-50AADBFAE9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4757" y="1690692"/>
            <a:ext cx="8942485" cy="503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5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Logging Protocol</a:t>
            </a:r>
            <a:endParaRPr lang="en-US" dirty="0"/>
          </a:p>
        </p:txBody>
      </p:sp>
      <p:pic>
        <p:nvPicPr>
          <p:cNvPr id="4" name="Content Placeholder 3" descr="Screenshot from 2021-06-17 11-17-36"/>
          <p:cNvPicPr>
            <a:picLocks noGrp="1" noChangeAspect="1"/>
          </p:cNvPicPr>
          <p:nvPr>
            <p:ph idx="1"/>
          </p:nvPr>
        </p:nvPicPr>
        <p:blipFill>
          <a:blip r:embed="rId3"/>
          <a:stretch>
            <a:fillRect/>
          </a:stretch>
        </p:blipFill>
        <p:spPr>
          <a:xfrm>
            <a:off x="3592830" y="1825625"/>
            <a:ext cx="532257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C36A2-C480-4526-A7D9-434A8E9E7DA9}"/>
              </a:ext>
            </a:extLst>
          </p:cNvPr>
          <p:cNvSpPr>
            <a:spLocks noGrp="1"/>
          </p:cNvSpPr>
          <p:nvPr>
            <p:ph type="title"/>
          </p:nvPr>
        </p:nvSpPr>
        <p:spPr/>
        <p:txBody>
          <a:bodyPr/>
          <a:lstStyle/>
          <a:p>
            <a:r>
              <a:rPr lang="en-US" altLang="zh-CN" dirty="0">
                <a:sym typeface="+mn-ea"/>
              </a:rPr>
              <a:t>Read-only Transactions &amp; Snapshot Reads</a:t>
            </a:r>
            <a:endParaRPr lang="zh-CN" altLang="en-US" dirty="0"/>
          </a:p>
        </p:txBody>
      </p:sp>
      <p:sp>
        <p:nvSpPr>
          <p:cNvPr id="3" name="内容占位符 2">
            <a:extLst>
              <a:ext uri="{FF2B5EF4-FFF2-40B4-BE49-F238E27FC236}">
                <a16:creationId xmlns:a16="http://schemas.microsoft.com/office/drawing/2014/main" id="{D0B6E8CD-4A12-4705-9716-A790CADFD521}"/>
              </a:ext>
            </a:extLst>
          </p:cNvPr>
          <p:cNvSpPr>
            <a:spLocks noGrp="1"/>
          </p:cNvSpPr>
          <p:nvPr>
            <p:ph idx="1"/>
          </p:nvPr>
        </p:nvSpPr>
        <p:spPr/>
        <p:txBody>
          <a:bodyPr/>
          <a:lstStyle/>
          <a:p>
            <a:r>
              <a:rPr lang="zh-CN" altLang="en-US" dirty="0"/>
              <a:t>对于</a:t>
            </a:r>
            <a:r>
              <a:rPr lang="en-US" altLang="zh-CN" dirty="0"/>
              <a:t>Read-only</a:t>
            </a:r>
            <a:r>
              <a:rPr lang="zh-CN" altLang="en-US" dirty="0"/>
              <a:t>的</a:t>
            </a:r>
            <a:r>
              <a:rPr lang="en-US" altLang="zh-CN" dirty="0"/>
              <a:t>Transaction</a:t>
            </a:r>
            <a:r>
              <a:rPr lang="zh-CN" altLang="en-US" dirty="0"/>
              <a:t>，</a:t>
            </a:r>
            <a:r>
              <a:rPr lang="en-US" altLang="zh-CN" dirty="0"/>
              <a:t>client</a:t>
            </a:r>
            <a:r>
              <a:rPr lang="zh-CN" altLang="en-US" dirty="0"/>
              <a:t>无须与</a:t>
            </a:r>
            <a:r>
              <a:rPr lang="en-US" altLang="zh-CN" dirty="0"/>
              <a:t>Proxy</a:t>
            </a:r>
            <a:r>
              <a:rPr lang="zh-CN" altLang="en-US" dirty="0"/>
              <a:t>交互，在本地就可以直接</a:t>
            </a:r>
            <a:r>
              <a:rPr lang="en-US" altLang="zh-CN" dirty="0"/>
              <a:t>commit</a:t>
            </a:r>
            <a:r>
              <a:rPr lang="zh-CN" altLang="en-US" dirty="0"/>
              <a:t>。</a:t>
            </a:r>
            <a:endParaRPr lang="en-US" altLang="zh-CN" dirty="0"/>
          </a:p>
          <a:p>
            <a:r>
              <a:rPr lang="zh-CN" altLang="en-US" dirty="0"/>
              <a:t>对于</a:t>
            </a:r>
            <a:r>
              <a:rPr lang="en-US" altLang="zh-CN" dirty="0"/>
              <a:t>Snapshot Reads</a:t>
            </a:r>
            <a:r>
              <a:rPr lang="zh-CN" altLang="en-US" dirty="0"/>
              <a:t>，</a:t>
            </a:r>
            <a:r>
              <a:rPr lang="en-US" altLang="zh-CN" dirty="0"/>
              <a:t>FDB</a:t>
            </a:r>
            <a:r>
              <a:rPr lang="zh-CN" altLang="en-US" dirty="0"/>
              <a:t>不会将它们放入读集之中。</a:t>
            </a:r>
            <a:endParaRPr lang="en-US" altLang="zh-CN" dirty="0"/>
          </a:p>
          <a:p>
            <a:endParaRPr lang="zh-CN" altLang="en-US" dirty="0"/>
          </a:p>
        </p:txBody>
      </p:sp>
    </p:spTree>
    <p:extLst>
      <p:ext uri="{BB962C8B-B14F-4D97-AF65-F5344CB8AC3E}">
        <p14:creationId xmlns:p14="http://schemas.microsoft.com/office/powerpoint/2010/main" val="140531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2A9BA-0D69-4DEA-BCEA-EFFBF9EAAF1A}"/>
              </a:ext>
            </a:extLst>
          </p:cNvPr>
          <p:cNvSpPr>
            <a:spLocks noGrp="1"/>
          </p:cNvSpPr>
          <p:nvPr>
            <p:ph type="title"/>
          </p:nvPr>
        </p:nvSpPr>
        <p:spPr/>
        <p:txBody>
          <a:bodyPr/>
          <a:lstStyle/>
          <a:p>
            <a:r>
              <a:rPr lang="en-US" altLang="zh-CN" dirty="0"/>
              <a:t>Transaction System Recovery</a:t>
            </a:r>
            <a:endParaRPr lang="zh-CN" altLang="en-US" dirty="0"/>
          </a:p>
        </p:txBody>
      </p:sp>
      <p:sp>
        <p:nvSpPr>
          <p:cNvPr id="3" name="内容占位符 2">
            <a:extLst>
              <a:ext uri="{FF2B5EF4-FFF2-40B4-BE49-F238E27FC236}">
                <a16:creationId xmlns:a16="http://schemas.microsoft.com/office/drawing/2014/main" id="{ED236F13-A0CB-424B-B01E-3AE8A3A96FF1}"/>
              </a:ext>
            </a:extLst>
          </p:cNvPr>
          <p:cNvSpPr>
            <a:spLocks noGrp="1"/>
          </p:cNvSpPr>
          <p:nvPr>
            <p:ph idx="1"/>
          </p:nvPr>
        </p:nvSpPr>
        <p:spPr/>
        <p:txBody>
          <a:bodyPr/>
          <a:lstStyle/>
          <a:p>
            <a:r>
              <a:rPr lang="en-US" altLang="zh-CN" dirty="0"/>
              <a:t>recover</a:t>
            </a:r>
            <a:r>
              <a:rPr lang="zh-CN" altLang="en-US" dirty="0"/>
              <a:t>的步骤</a:t>
            </a:r>
            <a:endParaRPr lang="en-US" altLang="zh-CN" dirty="0"/>
          </a:p>
          <a:p>
            <a:pPr marL="971550" lvl="1" indent="-514350">
              <a:buFont typeface="+mj-lt"/>
              <a:buAutoNum type="arabicPeriod"/>
            </a:pPr>
            <a:r>
              <a:rPr lang="zh-CN" altLang="en-US" dirty="0"/>
              <a:t>从</a:t>
            </a:r>
            <a:r>
              <a:rPr lang="en-US" altLang="zh-CN" dirty="0"/>
              <a:t>Coordinator</a:t>
            </a:r>
            <a:r>
              <a:rPr lang="zh-CN" altLang="en-US" dirty="0"/>
              <a:t>获取系统状态，并锁定</a:t>
            </a:r>
            <a:r>
              <a:rPr lang="en-US" altLang="zh-CN" dirty="0"/>
              <a:t>Coordinator</a:t>
            </a:r>
            <a:r>
              <a:rPr lang="zh-CN" altLang="en-US" dirty="0"/>
              <a:t>。</a:t>
            </a:r>
            <a:endParaRPr lang="en-US" altLang="zh-CN" dirty="0"/>
          </a:p>
          <a:p>
            <a:pPr marL="971550" lvl="1" indent="-514350">
              <a:buFont typeface="+mj-lt"/>
              <a:buAutoNum type="arabicPeriod"/>
            </a:pPr>
            <a:r>
              <a:rPr lang="en-US" altLang="zh-CN" dirty="0"/>
              <a:t>Sequencer</a:t>
            </a:r>
            <a:r>
              <a:rPr lang="zh-CN" altLang="en-US" dirty="0"/>
              <a:t>开始恢复关于旧的</a:t>
            </a:r>
            <a:r>
              <a:rPr lang="en-US" altLang="zh-CN" dirty="0" err="1"/>
              <a:t>LogServers</a:t>
            </a:r>
            <a:r>
              <a:rPr lang="zh-CN" altLang="en-US" dirty="0"/>
              <a:t>的信息，并关闭旧的</a:t>
            </a:r>
            <a:r>
              <a:rPr lang="en-US" altLang="zh-CN" dirty="0" err="1"/>
              <a:t>LogServers</a:t>
            </a:r>
            <a:r>
              <a:rPr lang="zh-CN" altLang="en-US" dirty="0"/>
              <a:t>。</a:t>
            </a:r>
            <a:endParaRPr lang="en-US" altLang="zh-CN" dirty="0"/>
          </a:p>
          <a:p>
            <a:pPr marL="971550" lvl="1" indent="-514350">
              <a:buFont typeface="+mj-lt"/>
              <a:buAutoNum type="arabicPeriod"/>
            </a:pPr>
            <a:r>
              <a:rPr lang="zh-CN" altLang="en-US" b="1" dirty="0"/>
              <a:t>重建新的事务系统</a:t>
            </a:r>
            <a:r>
              <a:rPr lang="zh-CN" altLang="en-US" dirty="0"/>
              <a:t>后，</a:t>
            </a:r>
            <a:r>
              <a:rPr lang="en-US" altLang="zh-CN" dirty="0"/>
              <a:t>Sequencer</a:t>
            </a:r>
            <a:r>
              <a:rPr lang="zh-CN" altLang="en-US" dirty="0"/>
              <a:t>就写入新的事务系统状态到</a:t>
            </a:r>
            <a:r>
              <a:rPr lang="en-US" altLang="zh-CN" dirty="0"/>
              <a:t>Coordinators</a:t>
            </a:r>
            <a:r>
              <a:rPr lang="zh-CN" altLang="en-US" dirty="0"/>
              <a:t>中。</a:t>
            </a:r>
            <a:endParaRPr lang="en-US" altLang="zh-CN" dirty="0"/>
          </a:p>
          <a:p>
            <a:pPr marL="971550" lvl="1" indent="-514350">
              <a:buFont typeface="+mj-lt"/>
              <a:buAutoNum type="arabicPeriod"/>
            </a:pPr>
            <a:r>
              <a:rPr lang="zh-CN" altLang="en-US" dirty="0"/>
              <a:t>开始执行新的事务。</a:t>
            </a:r>
            <a:endParaRPr lang="en-US" altLang="zh-CN" dirty="0"/>
          </a:p>
          <a:p>
            <a:r>
              <a:rPr lang="en-US" altLang="zh-CN" dirty="0"/>
              <a:t>When will recovery happen?</a:t>
            </a:r>
            <a:br>
              <a:rPr lang="en-US" altLang="zh-CN" dirty="0"/>
            </a:br>
            <a:r>
              <a:rPr lang="en-US" altLang="zh-CN" dirty="0"/>
              <a:t>Proxies</a:t>
            </a:r>
            <a:r>
              <a:rPr lang="zh-CN" altLang="en-US" dirty="0"/>
              <a:t>，</a:t>
            </a:r>
            <a:r>
              <a:rPr lang="en-US" altLang="zh-CN" dirty="0" err="1"/>
              <a:t>LogServers</a:t>
            </a:r>
            <a:r>
              <a:rPr lang="zh-CN" altLang="en-US" dirty="0"/>
              <a:t>等挂掉的话；网络故障导致半数以上</a:t>
            </a:r>
            <a:r>
              <a:rPr lang="en-US" altLang="zh-CN" dirty="0"/>
              <a:t>Coordinator</a:t>
            </a:r>
            <a:r>
              <a:rPr lang="zh-CN" altLang="en-US" dirty="0"/>
              <a:t>无法被</a:t>
            </a:r>
            <a:r>
              <a:rPr lang="en-US" altLang="zh-CN" dirty="0"/>
              <a:t>CC</a:t>
            </a:r>
            <a:r>
              <a:rPr lang="zh-CN" altLang="en-US" dirty="0"/>
              <a:t>访问到；</a:t>
            </a:r>
            <a:r>
              <a:rPr lang="en-US" altLang="zh-CN" dirty="0"/>
              <a:t>Better master</a:t>
            </a:r>
            <a:r>
              <a:rPr lang="zh-CN" altLang="en-US" dirty="0"/>
              <a:t>；</a:t>
            </a:r>
            <a:r>
              <a:rPr lang="en-US" altLang="zh-CN" dirty="0"/>
              <a:t>Configuration change</a:t>
            </a:r>
            <a:r>
              <a:rPr lang="zh-CN" altLang="en-US" dirty="0"/>
              <a:t>。</a:t>
            </a:r>
            <a:r>
              <a:rPr lang="en-US" altLang="zh-CN" dirty="0"/>
              <a:t>SS</a:t>
            </a:r>
            <a:r>
              <a:rPr lang="zh-CN" altLang="en-US" dirty="0"/>
              <a:t>或者</a:t>
            </a:r>
            <a:r>
              <a:rPr lang="en-US" altLang="zh-CN" dirty="0"/>
              <a:t>DD</a:t>
            </a:r>
            <a:r>
              <a:rPr lang="zh-CN" altLang="en-US" dirty="0"/>
              <a:t>的</a:t>
            </a:r>
            <a:r>
              <a:rPr lang="en-US" altLang="zh-CN" dirty="0"/>
              <a:t>failure</a:t>
            </a:r>
            <a:r>
              <a:rPr lang="zh-CN" altLang="en-US" dirty="0"/>
              <a:t>不会触发</a:t>
            </a:r>
            <a:r>
              <a:rPr lang="en-US" altLang="zh-CN" dirty="0"/>
              <a:t>recovery</a:t>
            </a:r>
            <a:r>
              <a:rPr lang="zh-CN" altLang="en-US" dirty="0"/>
              <a:t>。</a:t>
            </a:r>
            <a:endParaRPr lang="en-US" altLang="zh-CN" dirty="0"/>
          </a:p>
          <a:p>
            <a:pPr marL="971550" lvl="1" indent="-514350">
              <a:buFont typeface="+mj-lt"/>
              <a:buAutoNum type="arabicPeriod"/>
            </a:pPr>
            <a:endParaRPr lang="en-US" altLang="zh-CN" dirty="0"/>
          </a:p>
        </p:txBody>
      </p:sp>
    </p:spTree>
    <p:extLst>
      <p:ext uri="{BB962C8B-B14F-4D97-AF65-F5344CB8AC3E}">
        <p14:creationId xmlns:p14="http://schemas.microsoft.com/office/powerpoint/2010/main" val="197244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40E03-8FEC-44A3-AA64-8C112948C21C}"/>
              </a:ext>
            </a:extLst>
          </p:cNvPr>
          <p:cNvSpPr>
            <a:spLocks noGrp="1"/>
          </p:cNvSpPr>
          <p:nvPr>
            <p:ph type="title"/>
          </p:nvPr>
        </p:nvSpPr>
        <p:spPr/>
        <p:txBody>
          <a:bodyPr/>
          <a:lstStyle/>
          <a:p>
            <a:r>
              <a:rPr lang="en-US" altLang="zh-CN" dirty="0"/>
              <a:t>Transaction System Recovery</a:t>
            </a:r>
            <a:endParaRPr lang="zh-CN" altLang="en-US" dirty="0"/>
          </a:p>
        </p:txBody>
      </p:sp>
      <p:sp>
        <p:nvSpPr>
          <p:cNvPr id="3" name="内容占位符 2">
            <a:extLst>
              <a:ext uri="{FF2B5EF4-FFF2-40B4-BE49-F238E27FC236}">
                <a16:creationId xmlns:a16="http://schemas.microsoft.com/office/drawing/2014/main" id="{62CF7E4F-5BBF-4B90-B7F9-A0CD9185F518}"/>
              </a:ext>
            </a:extLst>
          </p:cNvPr>
          <p:cNvSpPr>
            <a:spLocks noGrp="1"/>
          </p:cNvSpPr>
          <p:nvPr>
            <p:ph idx="1"/>
          </p:nvPr>
        </p:nvSpPr>
        <p:spPr/>
        <p:txBody>
          <a:bodyPr/>
          <a:lstStyle/>
          <a:p>
            <a:r>
              <a:rPr lang="zh-CN" altLang="en-US" dirty="0"/>
              <a:t>重建新的事务系统</a:t>
            </a:r>
            <a:endParaRPr lang="en-US" altLang="zh-CN" dirty="0"/>
          </a:p>
          <a:p>
            <a:pPr lvl="1"/>
            <a:r>
              <a:rPr lang="en-US" altLang="zh-CN" dirty="0"/>
              <a:t>Proxies &amp; Resolvers</a:t>
            </a:r>
            <a:r>
              <a:rPr lang="zh-CN" altLang="en-US" dirty="0"/>
              <a:t>：由于是无状态的服务，所以恢复很简单，直接恢复即可。</a:t>
            </a:r>
            <a:endParaRPr lang="en-US" altLang="zh-CN" dirty="0"/>
          </a:p>
          <a:p>
            <a:pPr lvl="1"/>
            <a:r>
              <a:rPr lang="en-US" altLang="zh-CN" dirty="0" err="1"/>
              <a:t>LogServers</a:t>
            </a:r>
            <a:r>
              <a:rPr lang="zh-CN" altLang="en-US" dirty="0"/>
              <a:t>：需要决定</a:t>
            </a:r>
            <a:r>
              <a:rPr lang="en-US" altLang="zh-CN" dirty="0"/>
              <a:t>redo log</a:t>
            </a:r>
            <a:r>
              <a:rPr lang="zh-CN" altLang="en-US" dirty="0"/>
              <a:t>的</a:t>
            </a:r>
            <a:r>
              <a:rPr lang="en-US" altLang="zh-CN" dirty="0"/>
              <a:t>end</a:t>
            </a:r>
            <a:r>
              <a:rPr lang="zh-CN" altLang="en-US" dirty="0"/>
              <a:t>，也就是</a:t>
            </a:r>
            <a:r>
              <a:rPr lang="en-US" altLang="zh-CN" dirty="0"/>
              <a:t>Recovery Version(RV)</a:t>
            </a:r>
            <a:r>
              <a:rPr lang="zh-CN" altLang="en-US" dirty="0"/>
              <a:t>，在这之后的都可以删除。</a:t>
            </a:r>
          </a:p>
        </p:txBody>
      </p:sp>
      <p:pic>
        <p:nvPicPr>
          <p:cNvPr id="5" name="图片 4">
            <a:extLst>
              <a:ext uri="{FF2B5EF4-FFF2-40B4-BE49-F238E27FC236}">
                <a16:creationId xmlns:a16="http://schemas.microsoft.com/office/drawing/2014/main" id="{EC61BEEB-B079-4317-B277-0496C57D2FCD}"/>
              </a:ext>
            </a:extLst>
          </p:cNvPr>
          <p:cNvPicPr>
            <a:picLocks noChangeAspect="1"/>
          </p:cNvPicPr>
          <p:nvPr/>
        </p:nvPicPr>
        <p:blipFill>
          <a:blip r:embed="rId2"/>
          <a:stretch>
            <a:fillRect/>
          </a:stretch>
        </p:blipFill>
        <p:spPr>
          <a:xfrm>
            <a:off x="3292792" y="2162969"/>
            <a:ext cx="5286375" cy="3676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593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46AE8-7E65-4F55-8992-0499C475EE32}"/>
              </a:ext>
            </a:extLst>
          </p:cNvPr>
          <p:cNvSpPr>
            <a:spLocks noGrp="1"/>
          </p:cNvSpPr>
          <p:nvPr>
            <p:ph type="title"/>
          </p:nvPr>
        </p:nvSpPr>
        <p:spPr/>
        <p:txBody>
          <a:bodyPr/>
          <a:lstStyle/>
          <a:p>
            <a:r>
              <a:rPr lang="en-US" altLang="zh-CN" dirty="0"/>
              <a:t>Other Optimizations</a:t>
            </a:r>
            <a:endParaRPr lang="zh-CN" altLang="en-US" dirty="0"/>
          </a:p>
        </p:txBody>
      </p:sp>
      <p:sp>
        <p:nvSpPr>
          <p:cNvPr id="3" name="内容占位符 2">
            <a:extLst>
              <a:ext uri="{FF2B5EF4-FFF2-40B4-BE49-F238E27FC236}">
                <a16:creationId xmlns:a16="http://schemas.microsoft.com/office/drawing/2014/main" id="{74F01E35-7285-4B54-BD07-3FE03B853E46}"/>
              </a:ext>
            </a:extLst>
          </p:cNvPr>
          <p:cNvSpPr>
            <a:spLocks noGrp="1"/>
          </p:cNvSpPr>
          <p:nvPr>
            <p:ph idx="1"/>
          </p:nvPr>
        </p:nvSpPr>
        <p:spPr>
          <a:xfrm>
            <a:off x="1155470" y="1825625"/>
            <a:ext cx="5759680" cy="4351338"/>
          </a:xfrm>
        </p:spPr>
        <p:txBody>
          <a:bodyPr/>
          <a:lstStyle/>
          <a:p>
            <a:r>
              <a:rPr lang="en-US" altLang="zh-CN" dirty="0"/>
              <a:t>Transaction batching</a:t>
            </a:r>
            <a:r>
              <a:rPr lang="zh-CN" altLang="en-US" dirty="0"/>
              <a:t>：传输</a:t>
            </a:r>
            <a:r>
              <a:rPr lang="en-US" altLang="zh-CN" dirty="0"/>
              <a:t>Log</a:t>
            </a:r>
            <a:r>
              <a:rPr lang="zh-CN" altLang="en-US" dirty="0"/>
              <a:t>时按照</a:t>
            </a:r>
            <a:r>
              <a:rPr lang="en-US" altLang="zh-CN" dirty="0"/>
              <a:t>batch</a:t>
            </a:r>
            <a:r>
              <a:rPr lang="zh-CN" altLang="en-US" dirty="0"/>
              <a:t>的方式来进行传输，减少网络</a:t>
            </a:r>
            <a:r>
              <a:rPr lang="en-US" altLang="zh-CN" dirty="0"/>
              <a:t>I/O</a:t>
            </a:r>
            <a:r>
              <a:rPr lang="zh-CN" altLang="en-US" dirty="0"/>
              <a:t>。</a:t>
            </a:r>
            <a:endParaRPr lang="en-US" altLang="zh-CN" dirty="0"/>
          </a:p>
          <a:p>
            <a:r>
              <a:rPr lang="en-US" altLang="zh-CN" dirty="0"/>
              <a:t>Atomic operations</a:t>
            </a:r>
            <a:r>
              <a:rPr lang="zh-CN" altLang="en-US" dirty="0"/>
              <a:t>：</a:t>
            </a:r>
            <a:r>
              <a:rPr lang="en-US" altLang="zh-CN" dirty="0"/>
              <a:t>atomic add, bitwise “and”</a:t>
            </a:r>
            <a:r>
              <a:rPr lang="zh-CN" altLang="en-US" dirty="0"/>
              <a:t>等。</a:t>
            </a:r>
          </a:p>
        </p:txBody>
      </p:sp>
      <p:pic>
        <p:nvPicPr>
          <p:cNvPr id="6" name="图片 5">
            <a:extLst>
              <a:ext uri="{FF2B5EF4-FFF2-40B4-BE49-F238E27FC236}">
                <a16:creationId xmlns:a16="http://schemas.microsoft.com/office/drawing/2014/main" id="{C5591DB5-59E8-4993-996D-3F14B0B67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1690692"/>
            <a:ext cx="4133335" cy="4351338"/>
          </a:xfrm>
          <a:prstGeom prst="rect">
            <a:avLst/>
          </a:prstGeom>
        </p:spPr>
      </p:pic>
    </p:spTree>
    <p:extLst>
      <p:ext uri="{BB962C8B-B14F-4D97-AF65-F5344CB8AC3E}">
        <p14:creationId xmlns:p14="http://schemas.microsoft.com/office/powerpoint/2010/main" val="299190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58BBA-CBD8-4C35-AE6D-94881D125B64}"/>
              </a:ext>
            </a:extLst>
          </p:cNvPr>
          <p:cNvSpPr>
            <a:spLocks noGrp="1"/>
          </p:cNvSpPr>
          <p:nvPr>
            <p:ph type="title"/>
          </p:nvPr>
        </p:nvSpPr>
        <p:spPr/>
        <p:txBody>
          <a:bodyPr/>
          <a:lstStyle/>
          <a:p>
            <a:r>
              <a:rPr lang="zh-CN" altLang="en-US" dirty="0"/>
              <a:t>主要特点</a:t>
            </a:r>
          </a:p>
        </p:txBody>
      </p:sp>
      <p:sp>
        <p:nvSpPr>
          <p:cNvPr id="3" name="内容占位符 2">
            <a:extLst>
              <a:ext uri="{FF2B5EF4-FFF2-40B4-BE49-F238E27FC236}">
                <a16:creationId xmlns:a16="http://schemas.microsoft.com/office/drawing/2014/main" id="{97F51EE2-DEDA-4BAC-97B8-FBCFD5D1AF90}"/>
              </a:ext>
            </a:extLst>
          </p:cNvPr>
          <p:cNvSpPr>
            <a:spLocks noGrp="1"/>
          </p:cNvSpPr>
          <p:nvPr>
            <p:ph idx="1"/>
          </p:nvPr>
        </p:nvSpPr>
        <p:spPr/>
        <p:txBody>
          <a:bodyPr/>
          <a:lstStyle/>
          <a:p>
            <a:r>
              <a:rPr lang="zh-CN" altLang="en-US" dirty="0"/>
              <a:t>读写分离，写走事务，读直接穿透事务层到存储层</a:t>
            </a:r>
            <a:endParaRPr lang="en-US" altLang="zh-CN" dirty="0"/>
          </a:p>
          <a:p>
            <a:r>
              <a:rPr lang="zh-CN" altLang="en-US" dirty="0"/>
              <a:t>新颖的分布式</a:t>
            </a:r>
            <a:r>
              <a:rPr lang="en-US" altLang="zh-CN" dirty="0"/>
              <a:t>OCC/MVCC</a:t>
            </a:r>
            <a:r>
              <a:rPr lang="zh-CN" altLang="en-US" dirty="0"/>
              <a:t>事务模型</a:t>
            </a:r>
            <a:endParaRPr lang="en-US" altLang="zh-CN" dirty="0"/>
          </a:p>
          <a:p>
            <a:r>
              <a:rPr lang="zh-CN" altLang="en-US" dirty="0"/>
              <a:t>简单快速的恢复与启动</a:t>
            </a:r>
            <a:endParaRPr lang="en-US" altLang="zh-CN" dirty="0"/>
          </a:p>
          <a:p>
            <a:r>
              <a:rPr lang="zh-CN" altLang="en-US" dirty="0"/>
              <a:t>类似</a:t>
            </a:r>
            <a:r>
              <a:rPr lang="en-US" altLang="zh-CN" dirty="0"/>
              <a:t>quorum</a:t>
            </a:r>
            <a:r>
              <a:rPr lang="zh-CN" altLang="en-US" dirty="0"/>
              <a:t>机制的副本，每次都保证</a:t>
            </a:r>
            <a:r>
              <a:rPr lang="en-US" altLang="zh-CN" dirty="0"/>
              <a:t>f+1</a:t>
            </a:r>
            <a:r>
              <a:rPr lang="zh-CN" altLang="en-US" dirty="0"/>
              <a:t>个均写入成功</a:t>
            </a:r>
            <a:endParaRPr lang="en-US" altLang="zh-CN" dirty="0"/>
          </a:p>
          <a:p>
            <a:r>
              <a:rPr lang="zh-CN" altLang="en-US" dirty="0"/>
              <a:t>重视</a:t>
            </a:r>
            <a:r>
              <a:rPr lang="en-US" altLang="zh-CN" dirty="0"/>
              <a:t>geo-replication</a:t>
            </a:r>
          </a:p>
          <a:p>
            <a:r>
              <a:rPr lang="zh-CN" altLang="en-US" dirty="0"/>
              <a:t>完善可确定性复现</a:t>
            </a:r>
            <a:r>
              <a:rPr lang="en-US" altLang="zh-CN" dirty="0"/>
              <a:t>bug</a:t>
            </a:r>
            <a:r>
              <a:rPr lang="zh-CN" altLang="en-US" dirty="0"/>
              <a:t>的注入错误测试框架</a:t>
            </a:r>
            <a:endParaRPr lang="en-US" altLang="zh-CN" dirty="0"/>
          </a:p>
          <a:p>
            <a:endParaRPr lang="zh-CN" altLang="en-US" dirty="0"/>
          </a:p>
        </p:txBody>
      </p:sp>
    </p:spTree>
    <p:extLst>
      <p:ext uri="{BB962C8B-B14F-4D97-AF65-F5344CB8AC3E}">
        <p14:creationId xmlns:p14="http://schemas.microsoft.com/office/powerpoint/2010/main" val="1441167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31891E-E705-49C2-8858-A8573BF0BAEA}"/>
              </a:ext>
            </a:extLst>
          </p:cNvPr>
          <p:cNvSpPr>
            <a:spLocks noGrp="1"/>
          </p:cNvSpPr>
          <p:nvPr>
            <p:ph type="title"/>
          </p:nvPr>
        </p:nvSpPr>
        <p:spPr/>
        <p:txBody>
          <a:bodyPr/>
          <a:lstStyle/>
          <a:p>
            <a:r>
              <a:rPr lang="en-US" altLang="zh-CN" dirty="0"/>
              <a:t>Geo-replication and failover</a:t>
            </a:r>
            <a:endParaRPr lang="zh-CN" altLang="en-US" dirty="0"/>
          </a:p>
        </p:txBody>
      </p:sp>
      <p:pic>
        <p:nvPicPr>
          <p:cNvPr id="7" name="内容占位符 6">
            <a:extLst>
              <a:ext uri="{FF2B5EF4-FFF2-40B4-BE49-F238E27FC236}">
                <a16:creationId xmlns:a16="http://schemas.microsoft.com/office/drawing/2014/main" id="{B78A9909-402E-4797-AB19-A6CC1322AB5A}"/>
              </a:ext>
            </a:extLst>
          </p:cNvPr>
          <p:cNvPicPr>
            <a:picLocks noGrp="1" noChangeAspect="1"/>
          </p:cNvPicPr>
          <p:nvPr>
            <p:ph idx="1"/>
          </p:nvPr>
        </p:nvPicPr>
        <p:blipFill>
          <a:blip r:embed="rId3"/>
          <a:stretch>
            <a:fillRect/>
          </a:stretch>
        </p:blipFill>
        <p:spPr>
          <a:xfrm>
            <a:off x="2686685" y="1690692"/>
            <a:ext cx="6818630" cy="3689366"/>
          </a:xfrm>
        </p:spPr>
      </p:pic>
    </p:spTree>
    <p:extLst>
      <p:ext uri="{BB962C8B-B14F-4D97-AF65-F5344CB8AC3E}">
        <p14:creationId xmlns:p14="http://schemas.microsoft.com/office/powerpoint/2010/main" val="379467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71142-ACE0-4A20-B9A3-4D2878A4F928}"/>
              </a:ext>
            </a:extLst>
          </p:cNvPr>
          <p:cNvSpPr>
            <a:spLocks noGrp="1"/>
          </p:cNvSpPr>
          <p:nvPr>
            <p:ph type="title"/>
          </p:nvPr>
        </p:nvSpPr>
        <p:spPr/>
        <p:txBody>
          <a:bodyPr/>
          <a:lstStyle/>
          <a:p>
            <a:r>
              <a:rPr lang="en-US" altLang="zh-CN" dirty="0"/>
              <a:t>Simulation testing</a:t>
            </a:r>
            <a:endParaRPr lang="zh-CN" altLang="en-US" dirty="0"/>
          </a:p>
        </p:txBody>
      </p:sp>
      <p:sp>
        <p:nvSpPr>
          <p:cNvPr id="3" name="内容占位符 2">
            <a:extLst>
              <a:ext uri="{FF2B5EF4-FFF2-40B4-BE49-F238E27FC236}">
                <a16:creationId xmlns:a16="http://schemas.microsoft.com/office/drawing/2014/main" id="{05F5414E-7913-40C3-ADC3-796D24B37D56}"/>
              </a:ext>
            </a:extLst>
          </p:cNvPr>
          <p:cNvSpPr>
            <a:spLocks noGrp="1"/>
          </p:cNvSpPr>
          <p:nvPr>
            <p:ph idx="1"/>
          </p:nvPr>
        </p:nvSpPr>
        <p:spPr/>
        <p:txBody>
          <a:bodyPr/>
          <a:lstStyle/>
          <a:p>
            <a:r>
              <a:rPr lang="zh-CN" altLang="en-US" dirty="0"/>
              <a:t>作者设计了</a:t>
            </a:r>
            <a:r>
              <a:rPr lang="en-US" altLang="zh-CN" dirty="0"/>
              <a:t>Flow</a:t>
            </a:r>
            <a:r>
              <a:rPr lang="zh-CN" altLang="en-US" dirty="0"/>
              <a:t>（一个</a:t>
            </a:r>
            <a:r>
              <a:rPr lang="en-US" altLang="zh-CN" dirty="0"/>
              <a:t>actor-based concurrency</a:t>
            </a:r>
            <a:r>
              <a:rPr lang="zh-CN" altLang="en-US" dirty="0"/>
              <a:t>的</a:t>
            </a:r>
            <a:r>
              <a:rPr lang="en-US" altLang="zh-CN" dirty="0"/>
              <a:t>C++</a:t>
            </a:r>
            <a:r>
              <a:rPr lang="zh-CN" altLang="en-US" dirty="0"/>
              <a:t>框架）</a:t>
            </a: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E3FCBB0F-83CF-4F5B-9F14-1D63D9FDA8C9}"/>
              </a:ext>
            </a:extLst>
          </p:cNvPr>
          <p:cNvPicPr>
            <a:picLocks noChangeAspect="1"/>
          </p:cNvPicPr>
          <p:nvPr/>
        </p:nvPicPr>
        <p:blipFill rotWithShape="1">
          <a:blip r:embed="rId3"/>
          <a:srcRect l="2391" t="11060" b="10264"/>
          <a:stretch/>
        </p:blipFill>
        <p:spPr>
          <a:xfrm>
            <a:off x="1554480" y="2491741"/>
            <a:ext cx="5327332" cy="1131570"/>
          </a:xfrm>
          <a:prstGeom prst="rect">
            <a:avLst/>
          </a:prstGeom>
          <a:ln>
            <a:noFill/>
          </a:ln>
          <a:effectLst>
            <a:outerShdw blurRad="190500" algn="tl" rotWithShape="0">
              <a:srgbClr val="000000">
                <a:alpha val="70000"/>
              </a:srgbClr>
            </a:outerShdw>
          </a:effectLst>
        </p:spPr>
      </p:pic>
      <p:pic>
        <p:nvPicPr>
          <p:cNvPr id="9" name="图片 8">
            <a:extLst>
              <a:ext uri="{FF2B5EF4-FFF2-40B4-BE49-F238E27FC236}">
                <a16:creationId xmlns:a16="http://schemas.microsoft.com/office/drawing/2014/main" id="{6BE883FA-BA9E-4E34-92AE-1F7E93294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357" y="3838929"/>
            <a:ext cx="4667643" cy="3019071"/>
          </a:xfrm>
          <a:prstGeom prst="rect">
            <a:avLst/>
          </a:prstGeom>
        </p:spPr>
      </p:pic>
      <p:sp>
        <p:nvSpPr>
          <p:cNvPr id="10" name="文本框 9">
            <a:extLst>
              <a:ext uri="{FF2B5EF4-FFF2-40B4-BE49-F238E27FC236}">
                <a16:creationId xmlns:a16="http://schemas.microsoft.com/office/drawing/2014/main" id="{C98FAE20-A31B-4EFA-8A6E-3FF9BA388943}"/>
              </a:ext>
            </a:extLst>
          </p:cNvPr>
          <p:cNvSpPr txBox="1"/>
          <p:nvPr/>
        </p:nvSpPr>
        <p:spPr>
          <a:xfrm>
            <a:off x="1155469" y="3939874"/>
            <a:ext cx="6182591" cy="1920526"/>
          </a:xfrm>
          <a:prstGeom prst="rect">
            <a:avLst/>
          </a:prstGeom>
          <a:noFill/>
        </p:spPr>
        <p:txBody>
          <a:bodyPr wrap="square" rtlCol="0">
            <a:spAutoFit/>
          </a:bodyPr>
          <a:lstStyle/>
          <a:p>
            <a:pPr marL="228600" indent="-228600">
              <a:lnSpc>
                <a:spcPct val="90000"/>
              </a:lnSpc>
              <a:spcBef>
                <a:spcPts val="1000"/>
              </a:spcBef>
              <a:buFont typeface="Wingdings" panose="05000000000000000000" pitchFamily="2" charset="2"/>
              <a:buChar char="Ø"/>
            </a:pPr>
            <a:r>
              <a:rPr lang="zh-CN" altLang="en-US" sz="2800" dirty="0">
                <a:latin typeface="+mn-ea"/>
              </a:rPr>
              <a:t>基于</a:t>
            </a:r>
            <a:r>
              <a:rPr lang="en-US" altLang="zh-CN" sz="2800" dirty="0">
                <a:latin typeface="+mn-ea"/>
              </a:rPr>
              <a:t>Flow</a:t>
            </a:r>
            <a:r>
              <a:rPr lang="zh-CN" altLang="en-US" sz="2800" dirty="0">
                <a:latin typeface="+mn-ea"/>
              </a:rPr>
              <a:t>实现了他们的</a:t>
            </a:r>
            <a:r>
              <a:rPr lang="en-US" altLang="zh-CN" sz="2800" dirty="0">
                <a:latin typeface="+mn-ea"/>
              </a:rPr>
              <a:t>simulation</a:t>
            </a:r>
            <a:r>
              <a:rPr lang="zh-CN" altLang="en-US" sz="2800" dirty="0">
                <a:latin typeface="+mn-ea"/>
              </a:rPr>
              <a:t>技术</a:t>
            </a:r>
            <a:r>
              <a:rPr lang="en-US" altLang="zh-CN" sz="2800" dirty="0">
                <a:latin typeface="+mn-ea"/>
              </a:rPr>
              <a:t>Simulation</a:t>
            </a:r>
            <a:r>
              <a:rPr lang="zh-CN" altLang="en-US" sz="2800" dirty="0">
                <a:latin typeface="+mn-ea"/>
              </a:rPr>
              <a:t>，最重要的特征是</a:t>
            </a:r>
            <a:r>
              <a:rPr lang="en-US" altLang="zh-CN" sz="2800" dirty="0">
                <a:latin typeface="+mn-ea"/>
              </a:rPr>
              <a:t>deterministic simulation of an entire </a:t>
            </a:r>
            <a:r>
              <a:rPr lang="en-US" altLang="zh-CN" sz="2800" dirty="0" err="1">
                <a:latin typeface="+mn-ea"/>
              </a:rPr>
              <a:t>FoundationDB</a:t>
            </a:r>
            <a:r>
              <a:rPr lang="zh-CN" altLang="en-US" sz="2800" dirty="0">
                <a:latin typeface="+mn-ea"/>
              </a:rPr>
              <a:t>（</a:t>
            </a:r>
            <a:r>
              <a:rPr lang="en-US" altLang="zh-CN" sz="2800" dirty="0">
                <a:latin typeface="+mn-ea"/>
              </a:rPr>
              <a:t>single-threaded process</a:t>
            </a:r>
            <a:r>
              <a:rPr lang="zh-CN" altLang="en-US" sz="2800" dirty="0">
                <a:latin typeface="+mn-ea"/>
              </a:rPr>
              <a:t>）</a:t>
            </a:r>
          </a:p>
          <a:p>
            <a:endParaRPr lang="zh-CN" altLang="en-US" dirty="0"/>
          </a:p>
        </p:txBody>
      </p:sp>
    </p:spTree>
    <p:extLst>
      <p:ext uri="{BB962C8B-B14F-4D97-AF65-F5344CB8AC3E}">
        <p14:creationId xmlns:p14="http://schemas.microsoft.com/office/powerpoint/2010/main" val="232289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8FFDD-6BB4-4425-9FDC-7CF2505817C4}"/>
              </a:ext>
            </a:extLst>
          </p:cNvPr>
          <p:cNvSpPr>
            <a:spLocks noGrp="1"/>
          </p:cNvSpPr>
          <p:nvPr>
            <p:ph type="title"/>
          </p:nvPr>
        </p:nvSpPr>
        <p:spPr/>
        <p:txBody>
          <a:bodyPr/>
          <a:lstStyle/>
          <a:p>
            <a:r>
              <a:rPr lang="en-US" altLang="zh-CN" dirty="0"/>
              <a:t>Simulation testing</a:t>
            </a:r>
            <a:endParaRPr lang="zh-CN" altLang="en-US" dirty="0"/>
          </a:p>
        </p:txBody>
      </p:sp>
      <p:sp>
        <p:nvSpPr>
          <p:cNvPr id="3" name="内容占位符 2">
            <a:extLst>
              <a:ext uri="{FF2B5EF4-FFF2-40B4-BE49-F238E27FC236}">
                <a16:creationId xmlns:a16="http://schemas.microsoft.com/office/drawing/2014/main" id="{1EF35399-1563-444C-A013-EA739102C1AD}"/>
              </a:ext>
            </a:extLst>
          </p:cNvPr>
          <p:cNvSpPr>
            <a:spLocks noGrp="1"/>
          </p:cNvSpPr>
          <p:nvPr>
            <p:ph idx="1"/>
          </p:nvPr>
        </p:nvSpPr>
        <p:spPr/>
        <p:txBody>
          <a:bodyPr/>
          <a:lstStyle/>
          <a:p>
            <a:r>
              <a:rPr lang="zh-CN" altLang="en-US" dirty="0"/>
              <a:t>传统的随机测试采用的是用一个</a:t>
            </a:r>
            <a:r>
              <a:rPr lang="en-US" altLang="zh-CN" dirty="0"/>
              <a:t>configuration</a:t>
            </a:r>
            <a:r>
              <a:rPr lang="zh-CN" altLang="en-US" dirty="0"/>
              <a:t>来尽可能地扩大</a:t>
            </a:r>
            <a:r>
              <a:rPr lang="en-US" altLang="zh-CN" dirty="0"/>
              <a:t>code coverage</a:t>
            </a:r>
            <a:r>
              <a:rPr lang="zh-CN" altLang="en-US" dirty="0"/>
              <a:t>。</a:t>
            </a:r>
            <a:r>
              <a:rPr lang="en-US" altLang="zh-CN" dirty="0"/>
              <a:t>Swarm testing</a:t>
            </a:r>
            <a:r>
              <a:rPr lang="zh-CN" altLang="en-US" dirty="0"/>
              <a:t>采用增大测试用例的多样性的方式来增大</a:t>
            </a:r>
            <a:r>
              <a:rPr lang="en-US" altLang="zh-CN" dirty="0"/>
              <a:t>coverage</a:t>
            </a:r>
            <a:r>
              <a:rPr lang="zh-CN" altLang="en-US" dirty="0"/>
              <a:t>和</a:t>
            </a:r>
            <a:r>
              <a:rPr lang="en-US" altLang="zh-CN" dirty="0"/>
              <a:t>fault injection</a:t>
            </a:r>
            <a:r>
              <a:rPr lang="zh-CN" altLang="en-US" dirty="0"/>
              <a:t>。</a:t>
            </a:r>
            <a:endParaRPr lang="en-US" altLang="zh-CN" dirty="0"/>
          </a:p>
          <a:p>
            <a:r>
              <a:rPr lang="zh-CN" altLang="en-US" dirty="0"/>
              <a:t>文中实现了一个开源的针对</a:t>
            </a:r>
            <a:r>
              <a:rPr lang="en-US" altLang="zh-CN" dirty="0" err="1"/>
              <a:t>FoundationDB</a:t>
            </a:r>
            <a:r>
              <a:rPr lang="zh-CN" altLang="en-US" dirty="0"/>
              <a:t>的</a:t>
            </a:r>
            <a:r>
              <a:rPr lang="en-US" altLang="zh-CN" dirty="0"/>
              <a:t>Swarm testing</a:t>
            </a:r>
            <a:r>
              <a:rPr lang="zh-CN" altLang="en-US" dirty="0"/>
              <a:t>框架，每次</a:t>
            </a:r>
            <a:r>
              <a:rPr lang="en-US" altLang="zh-CN" dirty="0"/>
              <a:t>run</a:t>
            </a:r>
            <a:r>
              <a:rPr lang="zh-CN" altLang="en-US" dirty="0"/>
              <a:t>都会有不同的</a:t>
            </a:r>
            <a:r>
              <a:rPr lang="en-US" altLang="zh-CN" dirty="0"/>
              <a:t>cluster size</a:t>
            </a:r>
            <a:r>
              <a:rPr lang="zh-CN" altLang="en-US" dirty="0"/>
              <a:t>，</a:t>
            </a:r>
            <a:r>
              <a:rPr lang="en-US" altLang="zh-CN" dirty="0"/>
              <a:t>configuration</a:t>
            </a:r>
            <a:r>
              <a:rPr lang="zh-CN" altLang="en-US" dirty="0"/>
              <a:t>等。</a:t>
            </a:r>
            <a:endParaRPr lang="en-US" altLang="zh-CN" dirty="0"/>
          </a:p>
          <a:p>
            <a:r>
              <a:rPr lang="en-US" altLang="zh-CN" dirty="0"/>
              <a:t>Conditional coverage</a:t>
            </a:r>
            <a:r>
              <a:rPr lang="zh-CN" altLang="en-US" dirty="0"/>
              <a:t>：文中使用如</a:t>
            </a:r>
            <a:r>
              <a:rPr lang="en-US" altLang="zh-CN" dirty="0"/>
              <a:t>TEST(</a:t>
            </a:r>
            <a:r>
              <a:rPr lang="en-US" altLang="zh-CN" dirty="0" err="1"/>
              <a:t>buffer.is_full</a:t>
            </a:r>
            <a:r>
              <a:rPr lang="en-US" altLang="zh-CN" dirty="0"/>
              <a:t>())</a:t>
            </a:r>
            <a:r>
              <a:rPr lang="zh-CN" altLang="en-US" dirty="0"/>
              <a:t>的条件语句来确保某些</a:t>
            </a:r>
            <a:r>
              <a:rPr lang="en-US" altLang="zh-CN" dirty="0"/>
              <a:t>branch</a:t>
            </a:r>
            <a:r>
              <a:rPr lang="zh-CN" altLang="en-US" dirty="0"/>
              <a:t>的语句被</a:t>
            </a:r>
            <a:r>
              <a:rPr lang="en-US" altLang="zh-CN" dirty="0"/>
              <a:t>invoke</a:t>
            </a:r>
            <a:r>
              <a:rPr lang="zh-CN" altLang="en-US" dirty="0"/>
              <a:t>的次数足够多。</a:t>
            </a:r>
          </a:p>
        </p:txBody>
      </p:sp>
    </p:spTree>
    <p:extLst>
      <p:ext uri="{BB962C8B-B14F-4D97-AF65-F5344CB8AC3E}">
        <p14:creationId xmlns:p14="http://schemas.microsoft.com/office/powerpoint/2010/main" val="290811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2FD68-DDD9-4546-9A30-3D9A5A9F782E}"/>
              </a:ext>
            </a:extLst>
          </p:cNvPr>
          <p:cNvSpPr>
            <a:spLocks noGrp="1"/>
          </p:cNvSpPr>
          <p:nvPr>
            <p:ph type="title"/>
          </p:nvPr>
        </p:nvSpPr>
        <p:spPr/>
        <p:txBody>
          <a:bodyPr/>
          <a:lstStyle/>
          <a:p>
            <a:r>
              <a:rPr lang="en-US" altLang="zh-CN" dirty="0"/>
              <a:t>Performance testing</a:t>
            </a:r>
            <a:endParaRPr lang="zh-CN" altLang="en-US" dirty="0"/>
          </a:p>
        </p:txBody>
      </p:sp>
      <p:sp>
        <p:nvSpPr>
          <p:cNvPr id="3" name="内容占位符 2">
            <a:extLst>
              <a:ext uri="{FF2B5EF4-FFF2-40B4-BE49-F238E27FC236}">
                <a16:creationId xmlns:a16="http://schemas.microsoft.com/office/drawing/2014/main" id="{E035E33B-C4CE-45E3-A762-D3EB325F38CC}"/>
              </a:ext>
            </a:extLst>
          </p:cNvPr>
          <p:cNvSpPr>
            <a:spLocks noGrp="1"/>
          </p:cNvSpPr>
          <p:nvPr>
            <p:ph idx="1"/>
          </p:nvPr>
        </p:nvSpPr>
        <p:spPr/>
        <p:txBody>
          <a:bodyPr/>
          <a:lstStyle/>
          <a:p>
            <a:r>
              <a:rPr lang="zh-CN" altLang="en-US" dirty="0"/>
              <a:t>对于</a:t>
            </a:r>
            <a:r>
              <a:rPr lang="en-US" altLang="zh-CN" dirty="0"/>
              <a:t>Performance</a:t>
            </a:r>
            <a:r>
              <a:rPr lang="zh-CN" altLang="en-US" dirty="0"/>
              <a:t> </a:t>
            </a:r>
            <a:r>
              <a:rPr lang="en-US" altLang="zh-CN" dirty="0"/>
              <a:t>testing</a:t>
            </a:r>
            <a:r>
              <a:rPr lang="zh-CN" altLang="en-US" dirty="0"/>
              <a:t>，</a:t>
            </a:r>
            <a:r>
              <a:rPr lang="en-US" altLang="zh-CN" dirty="0" err="1"/>
              <a:t>FoundationDB</a:t>
            </a:r>
            <a:r>
              <a:rPr lang="zh-CN" altLang="en-US" dirty="0"/>
              <a:t>采用的测试方式是在用他们的“</a:t>
            </a:r>
            <a:r>
              <a:rPr lang="en-US" altLang="zh-CN" dirty="0"/>
              <a:t>Circus</a:t>
            </a:r>
            <a:r>
              <a:rPr lang="zh-CN" altLang="en-US" dirty="0"/>
              <a:t>”环境运行多个测试，指定每个测试的配置（如</a:t>
            </a:r>
            <a:r>
              <a:rPr lang="en-US" altLang="zh-CN" dirty="0"/>
              <a:t>workload</a:t>
            </a:r>
            <a:r>
              <a:rPr lang="zh-CN" altLang="en-US" dirty="0"/>
              <a:t>，</a:t>
            </a:r>
            <a:r>
              <a:rPr lang="en-US" altLang="zh-CN" dirty="0"/>
              <a:t>cluster</a:t>
            </a:r>
            <a:r>
              <a:rPr lang="zh-CN" altLang="en-US" dirty="0"/>
              <a:t>等），测试可以</a:t>
            </a:r>
            <a:r>
              <a:rPr lang="en-US" altLang="zh-CN" dirty="0"/>
              <a:t>parallel</a:t>
            </a:r>
            <a:r>
              <a:rPr lang="zh-CN" altLang="en-US" dirty="0"/>
              <a:t>地运行，也可以线性地运行，每天都会对性能进行比对，用图形化的方式进行展示。</a:t>
            </a:r>
          </a:p>
        </p:txBody>
      </p:sp>
    </p:spTree>
    <p:extLst>
      <p:ext uri="{BB962C8B-B14F-4D97-AF65-F5344CB8AC3E}">
        <p14:creationId xmlns:p14="http://schemas.microsoft.com/office/powerpoint/2010/main" val="309017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AEEE-82B6-4BD3-A452-4042C0E110EA}"/>
              </a:ext>
            </a:extLst>
          </p:cNvPr>
          <p:cNvSpPr>
            <a:spLocks noGrp="1"/>
          </p:cNvSpPr>
          <p:nvPr>
            <p:ph type="title"/>
          </p:nvPr>
        </p:nvSpPr>
        <p:spPr/>
        <p:txBody>
          <a:bodyPr/>
          <a:lstStyle/>
          <a:p>
            <a:r>
              <a:rPr lang="en-US" altLang="zh-CN" dirty="0"/>
              <a:t>Evaluation-Scalability test</a:t>
            </a:r>
            <a:endParaRPr lang="zh-CN" altLang="en-US" dirty="0"/>
          </a:p>
        </p:txBody>
      </p:sp>
      <p:pic>
        <p:nvPicPr>
          <p:cNvPr id="5" name="内容占位符 4">
            <a:extLst>
              <a:ext uri="{FF2B5EF4-FFF2-40B4-BE49-F238E27FC236}">
                <a16:creationId xmlns:a16="http://schemas.microsoft.com/office/drawing/2014/main" id="{B939143C-8861-456F-9DE7-CFFB31D360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5784" y="1690692"/>
            <a:ext cx="7140432" cy="3743399"/>
          </a:xfrm>
        </p:spPr>
      </p:pic>
    </p:spTree>
    <p:extLst>
      <p:ext uri="{BB962C8B-B14F-4D97-AF65-F5344CB8AC3E}">
        <p14:creationId xmlns:p14="http://schemas.microsoft.com/office/powerpoint/2010/main" val="371531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AEEE-82B6-4BD3-A452-4042C0E110EA}"/>
              </a:ext>
            </a:extLst>
          </p:cNvPr>
          <p:cNvSpPr>
            <a:spLocks noGrp="1"/>
          </p:cNvSpPr>
          <p:nvPr>
            <p:ph type="title"/>
          </p:nvPr>
        </p:nvSpPr>
        <p:spPr/>
        <p:txBody>
          <a:bodyPr/>
          <a:lstStyle/>
          <a:p>
            <a:r>
              <a:rPr lang="en-US" altLang="zh-CN" dirty="0"/>
              <a:t>Evaluation-Scalability test</a:t>
            </a:r>
            <a:endParaRPr lang="zh-CN" altLang="en-US" dirty="0"/>
          </a:p>
        </p:txBody>
      </p:sp>
      <p:pic>
        <p:nvPicPr>
          <p:cNvPr id="6" name="内容占位符 5">
            <a:extLst>
              <a:ext uri="{FF2B5EF4-FFF2-40B4-BE49-F238E27FC236}">
                <a16:creationId xmlns:a16="http://schemas.microsoft.com/office/drawing/2014/main" id="{42E8AF9E-92AE-48E7-8906-AFD2E34639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6885" y="1496032"/>
            <a:ext cx="7258229" cy="3865936"/>
          </a:xfrm>
          <a:prstGeom prst="rect">
            <a:avLst/>
          </a:prstGeom>
        </p:spPr>
      </p:pic>
    </p:spTree>
    <p:extLst>
      <p:ext uri="{BB962C8B-B14F-4D97-AF65-F5344CB8AC3E}">
        <p14:creationId xmlns:p14="http://schemas.microsoft.com/office/powerpoint/2010/main" val="25118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C5B40-50F0-4A29-AFDC-7B712A100111}"/>
              </a:ext>
            </a:extLst>
          </p:cNvPr>
          <p:cNvSpPr>
            <a:spLocks noGrp="1"/>
          </p:cNvSpPr>
          <p:nvPr>
            <p:ph type="title"/>
          </p:nvPr>
        </p:nvSpPr>
        <p:spPr/>
        <p:txBody>
          <a:bodyPr/>
          <a:lstStyle/>
          <a:p>
            <a:r>
              <a:rPr lang="en-US" altLang="zh-CN" dirty="0"/>
              <a:t>Evaluation-Recovery Duration</a:t>
            </a:r>
            <a:endParaRPr lang="zh-CN" altLang="en-US" dirty="0"/>
          </a:p>
        </p:txBody>
      </p:sp>
      <p:pic>
        <p:nvPicPr>
          <p:cNvPr id="9" name="内容占位符 8">
            <a:extLst>
              <a:ext uri="{FF2B5EF4-FFF2-40B4-BE49-F238E27FC236}">
                <a16:creationId xmlns:a16="http://schemas.microsoft.com/office/drawing/2014/main" id="{E8DFCD0B-C01F-4562-8872-F54DBF4A0B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62604" y="1897595"/>
            <a:ext cx="5866791" cy="3062810"/>
          </a:xfrm>
        </p:spPr>
      </p:pic>
    </p:spTree>
    <p:extLst>
      <p:ext uri="{BB962C8B-B14F-4D97-AF65-F5344CB8AC3E}">
        <p14:creationId xmlns:p14="http://schemas.microsoft.com/office/powerpoint/2010/main" val="54722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8F123-B4DB-4344-BA0A-EA54FFA04484}"/>
              </a:ext>
            </a:extLst>
          </p:cNvPr>
          <p:cNvSpPr>
            <a:spLocks noGrp="1"/>
          </p:cNvSpPr>
          <p:nvPr>
            <p:ph type="title"/>
          </p:nvPr>
        </p:nvSpPr>
        <p:spPr/>
        <p:txBody>
          <a:bodyPr/>
          <a:lstStyle/>
          <a:p>
            <a:r>
              <a:rPr lang="en-US" altLang="zh-CN" dirty="0"/>
              <a:t>Lessons Learned</a:t>
            </a:r>
            <a:endParaRPr lang="zh-CN" altLang="en-US" dirty="0"/>
          </a:p>
        </p:txBody>
      </p:sp>
      <p:sp>
        <p:nvSpPr>
          <p:cNvPr id="3" name="内容占位符 2">
            <a:extLst>
              <a:ext uri="{FF2B5EF4-FFF2-40B4-BE49-F238E27FC236}">
                <a16:creationId xmlns:a16="http://schemas.microsoft.com/office/drawing/2014/main" id="{D47DEBB1-BA2C-48A9-A31E-F9661E8A0DD9}"/>
              </a:ext>
            </a:extLst>
          </p:cNvPr>
          <p:cNvSpPr>
            <a:spLocks noGrp="1"/>
          </p:cNvSpPr>
          <p:nvPr>
            <p:ph idx="1"/>
          </p:nvPr>
        </p:nvSpPr>
        <p:spPr/>
        <p:txBody>
          <a:bodyPr/>
          <a:lstStyle/>
          <a:p>
            <a:r>
              <a:rPr lang="zh-CN" altLang="en-US" dirty="0"/>
              <a:t>高端先进的</a:t>
            </a:r>
            <a:r>
              <a:rPr lang="en-US" altLang="zh-CN" dirty="0"/>
              <a:t>decoupling</a:t>
            </a:r>
            <a:r>
              <a:rPr lang="zh-CN" altLang="en-US" dirty="0"/>
              <a:t>架构设计</a:t>
            </a:r>
            <a:endParaRPr lang="en-US" altLang="zh-CN" dirty="0"/>
          </a:p>
          <a:p>
            <a:r>
              <a:rPr lang="zh-CN" altLang="en-US" dirty="0"/>
              <a:t>优雅全面的测试框架</a:t>
            </a:r>
            <a:endParaRPr lang="en-US" altLang="zh-CN" dirty="0"/>
          </a:p>
          <a:p>
            <a:r>
              <a:rPr lang="zh-CN" altLang="en-US" dirty="0"/>
              <a:t>快速恢复</a:t>
            </a:r>
            <a:endParaRPr lang="en-US" altLang="zh-CN" dirty="0"/>
          </a:p>
          <a:p>
            <a:r>
              <a:rPr lang="zh-CN" altLang="en-US" dirty="0"/>
              <a:t>节约内存的</a:t>
            </a:r>
            <a:r>
              <a:rPr lang="en-US" altLang="zh-CN" dirty="0"/>
              <a:t>5s MVCC window</a:t>
            </a:r>
            <a:r>
              <a:rPr lang="zh-CN" altLang="en-US" dirty="0"/>
              <a:t>设计</a:t>
            </a:r>
          </a:p>
        </p:txBody>
      </p:sp>
    </p:spTree>
    <p:extLst>
      <p:ext uri="{BB962C8B-B14F-4D97-AF65-F5344CB8AC3E}">
        <p14:creationId xmlns:p14="http://schemas.microsoft.com/office/powerpoint/2010/main" val="357451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6969F-67D8-41EE-A19F-F40B74739976}"/>
              </a:ext>
            </a:extLst>
          </p:cNvPr>
          <p:cNvSpPr>
            <a:spLocks noGrp="1"/>
          </p:cNvSpPr>
          <p:nvPr>
            <p:ph type="title"/>
          </p:nvPr>
        </p:nvSpPr>
        <p:spPr/>
        <p:txBody>
          <a:bodyPr/>
          <a:lstStyle/>
          <a:p>
            <a:r>
              <a:rPr lang="en-US" altLang="zh-CN" dirty="0"/>
              <a:t>Design Principles</a:t>
            </a:r>
            <a:endParaRPr lang="zh-CN" altLang="en-US" dirty="0"/>
          </a:p>
        </p:txBody>
      </p:sp>
      <p:sp>
        <p:nvSpPr>
          <p:cNvPr id="3" name="内容占位符 2">
            <a:extLst>
              <a:ext uri="{FF2B5EF4-FFF2-40B4-BE49-F238E27FC236}">
                <a16:creationId xmlns:a16="http://schemas.microsoft.com/office/drawing/2014/main" id="{48D8E1DF-A3B7-4900-8EDC-291672AF1060}"/>
              </a:ext>
            </a:extLst>
          </p:cNvPr>
          <p:cNvSpPr>
            <a:spLocks noGrp="1"/>
          </p:cNvSpPr>
          <p:nvPr>
            <p:ph idx="1"/>
          </p:nvPr>
        </p:nvSpPr>
        <p:spPr/>
        <p:txBody>
          <a:bodyPr/>
          <a:lstStyle/>
          <a:p>
            <a:r>
              <a:rPr lang="en-US" altLang="zh-CN" dirty="0"/>
              <a:t>Divide-and-Conquer</a:t>
            </a:r>
            <a:r>
              <a:rPr lang="zh-CN" altLang="en-US" dirty="0"/>
              <a:t>（</a:t>
            </a:r>
            <a:r>
              <a:rPr lang="en-US" altLang="zh-CN" dirty="0"/>
              <a:t>or separation of concerns</a:t>
            </a:r>
            <a:r>
              <a:rPr lang="zh-CN" altLang="en-US" dirty="0"/>
              <a:t>）</a:t>
            </a:r>
            <a:br>
              <a:rPr lang="en-US" altLang="zh-CN" dirty="0"/>
            </a:br>
            <a:r>
              <a:rPr lang="en-US" altLang="zh-CN" dirty="0"/>
              <a:t>FDB</a:t>
            </a:r>
            <a:r>
              <a:rPr lang="zh-CN" altLang="en-US" dirty="0"/>
              <a:t>将事务管理系统的</a:t>
            </a:r>
            <a:r>
              <a:rPr lang="zh-CN" altLang="en-US" b="1" dirty="0"/>
              <a:t>读写路径分离</a:t>
            </a:r>
            <a:r>
              <a:rPr lang="zh-CN" altLang="en-US" dirty="0"/>
              <a:t>，分别实现了写与读各自的可扩展性。</a:t>
            </a:r>
            <a:endParaRPr lang="en-US" altLang="zh-CN" dirty="0"/>
          </a:p>
          <a:p>
            <a:r>
              <a:rPr lang="en-US" altLang="zh-CN" dirty="0"/>
              <a:t>Make failure a common case</a:t>
            </a:r>
            <a:br>
              <a:rPr lang="en-US" altLang="zh-CN" dirty="0"/>
            </a:br>
            <a:r>
              <a:rPr lang="zh-CN" altLang="en-US" dirty="0"/>
              <a:t>分布式系统里</a:t>
            </a:r>
            <a:r>
              <a:rPr lang="en-US" altLang="zh-CN" dirty="0"/>
              <a:t>failure</a:t>
            </a:r>
            <a:r>
              <a:rPr lang="zh-CN" altLang="en-US" dirty="0"/>
              <a:t>是很常见的一种现象。</a:t>
            </a:r>
            <a:r>
              <a:rPr lang="en-US" altLang="zh-CN" dirty="0"/>
              <a:t>FDB</a:t>
            </a:r>
            <a:r>
              <a:rPr lang="zh-CN" altLang="en-US" dirty="0"/>
              <a:t>处理的方式是</a:t>
            </a:r>
            <a:r>
              <a:rPr lang="zh-CN" altLang="en-US" b="1" dirty="0"/>
              <a:t>直接重启</a:t>
            </a:r>
            <a:r>
              <a:rPr lang="zh-CN" altLang="en-US" dirty="0"/>
              <a:t>。</a:t>
            </a:r>
            <a:endParaRPr lang="en-US" altLang="zh-CN" dirty="0"/>
          </a:p>
          <a:p>
            <a:r>
              <a:rPr lang="en-US" altLang="zh-CN" dirty="0"/>
              <a:t>Fail fast and recover fast</a:t>
            </a:r>
            <a:br>
              <a:rPr lang="en-US" altLang="zh-CN" dirty="0"/>
            </a:br>
            <a:r>
              <a:rPr lang="zh-CN" altLang="en-US" dirty="0"/>
              <a:t>为了确保可用性，</a:t>
            </a:r>
            <a:r>
              <a:rPr lang="en-US" altLang="zh-CN" dirty="0"/>
              <a:t>FDB</a:t>
            </a:r>
            <a:r>
              <a:rPr lang="zh-CN" altLang="en-US" dirty="0"/>
              <a:t>需要支持快速启动。</a:t>
            </a:r>
            <a:endParaRPr lang="en-US" altLang="zh-CN" dirty="0"/>
          </a:p>
          <a:p>
            <a:r>
              <a:rPr lang="en-US" altLang="zh-CN" dirty="0"/>
              <a:t>Simulation testing</a:t>
            </a:r>
            <a:br>
              <a:rPr lang="en-US" altLang="zh-CN" dirty="0"/>
            </a:br>
            <a:r>
              <a:rPr lang="zh-CN" altLang="en-US" dirty="0"/>
              <a:t>随机化的确定性测试框架，每一次错误都可以重复。</a:t>
            </a:r>
            <a:endParaRPr lang="en-US" altLang="zh-CN" dirty="0"/>
          </a:p>
        </p:txBody>
      </p:sp>
    </p:spTree>
    <p:extLst>
      <p:ext uri="{BB962C8B-B14F-4D97-AF65-F5344CB8AC3E}">
        <p14:creationId xmlns:p14="http://schemas.microsoft.com/office/powerpoint/2010/main" val="22432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Design</a:t>
            </a:r>
            <a:endParaRPr lang="" altLang="en-US" dirty="0"/>
          </a:p>
        </p:txBody>
      </p:sp>
      <p:sp>
        <p:nvSpPr>
          <p:cNvPr id="3" name="内容占位符 2"/>
          <p:cNvSpPr>
            <a:spLocks noGrp="1"/>
          </p:cNvSpPr>
          <p:nvPr>
            <p:ph idx="1"/>
          </p:nvPr>
        </p:nvSpPr>
        <p:spPr>
          <a:xfrm>
            <a:off x="1155470" y="1825625"/>
            <a:ext cx="5405350" cy="4351338"/>
          </a:xfrm>
        </p:spPr>
        <p:txBody>
          <a:bodyPr>
            <a:normAutofit/>
          </a:bodyPr>
          <a:lstStyle/>
          <a:p>
            <a:r>
              <a:rPr kumimoji="1" lang="en-US" altLang="zh-CN" dirty="0">
                <a:latin typeface="+mn-ea"/>
                <a:ea typeface="+mn-ea"/>
              </a:rPr>
              <a:t>Control Plane</a:t>
            </a:r>
            <a:br>
              <a:rPr kumimoji="1" lang="" altLang="en-US" dirty="0">
                <a:latin typeface="+mn-ea"/>
                <a:ea typeface="+mn-ea"/>
              </a:rPr>
            </a:br>
            <a:r>
              <a:rPr kumimoji="1" lang="zh-CN" altLang="en-US" dirty="0">
                <a:latin typeface="+mn-ea"/>
                <a:ea typeface="+mn-ea"/>
              </a:rPr>
              <a:t>包括了</a:t>
            </a:r>
            <a:r>
              <a:rPr kumimoji="1" lang="en-US" altLang="zh-CN" dirty="0">
                <a:latin typeface="+mn-ea"/>
                <a:ea typeface="+mn-ea"/>
              </a:rPr>
              <a:t>Coordinators, Cluster Controller, Data Distributor</a:t>
            </a:r>
            <a:r>
              <a:rPr kumimoji="1" lang="zh-CN" altLang="en-US" dirty="0">
                <a:latin typeface="+mn-ea"/>
                <a:ea typeface="+mn-ea"/>
              </a:rPr>
              <a:t>和</a:t>
            </a:r>
            <a:r>
              <a:rPr kumimoji="1" lang="en-US" altLang="zh-CN" dirty="0">
                <a:latin typeface="+mn-ea"/>
                <a:ea typeface="+mn-ea"/>
              </a:rPr>
              <a:t>Rate Keeper</a:t>
            </a:r>
            <a:r>
              <a:rPr kumimoji="1" lang="en-US" altLang="zh-CN" dirty="0"/>
              <a:t>.</a:t>
            </a:r>
            <a:endParaRPr kumimoji="1" lang="en-US" altLang="zh-CN" dirty="0">
              <a:latin typeface="+mn-ea"/>
              <a:ea typeface="+mn-ea"/>
            </a:endParaRPr>
          </a:p>
          <a:p>
            <a:r>
              <a:rPr kumimoji="1" lang="en-US" altLang="zh-CN" dirty="0"/>
              <a:t>Data Plane</a:t>
            </a:r>
            <a:br>
              <a:rPr kumimoji="1" lang="" altLang="en-US" dirty="0"/>
            </a:br>
            <a:r>
              <a:rPr kumimoji="1" lang="zh-CN" altLang="en-US" dirty="0"/>
              <a:t>包括三个部分</a:t>
            </a:r>
            <a:r>
              <a:rPr kumimoji="1" lang="en-US" altLang="zh-CN" dirty="0"/>
              <a:t>: Transaction System(TS), Log System(LS)</a:t>
            </a:r>
            <a:r>
              <a:rPr kumimoji="1" lang="zh-CN" altLang="en-US" dirty="0"/>
              <a:t>，</a:t>
            </a:r>
            <a:r>
              <a:rPr kumimoji="1" lang="en-US" altLang="zh-CN" dirty="0"/>
              <a:t>Storage System(SS).</a:t>
            </a:r>
            <a:endParaRPr kumimoji="1" lang="" altLang="en-US" dirty="0"/>
          </a:p>
        </p:txBody>
      </p:sp>
      <p:pic>
        <p:nvPicPr>
          <p:cNvPr id="4" name="Content Placeholder 4" descr="Screenshot from 2021-06-17 10-35-48">
            <a:extLst>
              <a:ext uri="{FF2B5EF4-FFF2-40B4-BE49-F238E27FC236}">
                <a16:creationId xmlns:a16="http://schemas.microsoft.com/office/drawing/2014/main" id="{46D81445-043C-4EE6-BF2C-0FD37792DB76}"/>
              </a:ext>
            </a:extLst>
          </p:cNvPr>
          <p:cNvPicPr>
            <a:picLocks noChangeAspect="1"/>
          </p:cNvPicPr>
          <p:nvPr/>
        </p:nvPicPr>
        <p:blipFill>
          <a:blip r:embed="rId3"/>
          <a:srcRect t="2489" b="9956"/>
          <a:stretch>
            <a:fillRect/>
          </a:stretch>
        </p:blipFill>
        <p:spPr>
          <a:xfrm>
            <a:off x="6835139" y="1194487"/>
            <a:ext cx="4518659" cy="4757867"/>
          </a:xfrm>
          <a:prstGeom prst="rect">
            <a:avLst/>
          </a:prstGeom>
        </p:spPr>
      </p:pic>
      <p:sp>
        <p:nvSpPr>
          <p:cNvPr id="6" name="文本框 5">
            <a:extLst>
              <a:ext uri="{FF2B5EF4-FFF2-40B4-BE49-F238E27FC236}">
                <a16:creationId xmlns:a16="http://schemas.microsoft.com/office/drawing/2014/main" id="{09366503-73AD-47DF-AAF3-A68C91C67F88}"/>
              </a:ext>
            </a:extLst>
          </p:cNvPr>
          <p:cNvSpPr txBox="1"/>
          <p:nvPr/>
        </p:nvSpPr>
        <p:spPr>
          <a:xfrm>
            <a:off x="6331430" y="365129"/>
            <a:ext cx="5251759" cy="769441"/>
          </a:xfrm>
          <a:prstGeom prst="rect">
            <a:avLst/>
          </a:prstGeom>
          <a:noFill/>
        </p:spPr>
        <p:txBody>
          <a:bodyPr wrap="none" rtlCol="0">
            <a:spAutoFit/>
          </a:bodyPr>
          <a:lstStyle/>
          <a:p>
            <a:r>
              <a:rPr kumimoji="1" lang="en-US" altLang="zh-CN" sz="4400" b="1" dirty="0">
                <a:latin typeface="+mn-ea"/>
              </a:rPr>
              <a:t>unbundled architecture</a:t>
            </a:r>
            <a:endParaRPr kumimoji="1" lang="zh-CN" altLang="en-US" sz="4400" b="1" dirty="0">
              <a:latin typeface="+mn-ea"/>
            </a:endParaRPr>
          </a:p>
        </p:txBody>
      </p:sp>
      <p:pic>
        <p:nvPicPr>
          <p:cNvPr id="8" name="图片 7">
            <a:extLst>
              <a:ext uri="{FF2B5EF4-FFF2-40B4-BE49-F238E27FC236}">
                <a16:creationId xmlns:a16="http://schemas.microsoft.com/office/drawing/2014/main" id="{985E9846-4BEF-4509-982E-147F064D0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068" y="1528359"/>
            <a:ext cx="10379132" cy="409012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321CE-EEFD-4020-9160-016630779FB4}"/>
              </a:ext>
            </a:extLst>
          </p:cNvPr>
          <p:cNvSpPr>
            <a:spLocks noGrp="1"/>
          </p:cNvSpPr>
          <p:nvPr>
            <p:ph type="title"/>
          </p:nvPr>
        </p:nvSpPr>
        <p:spPr/>
        <p:txBody>
          <a:bodyPr/>
          <a:lstStyle/>
          <a:p>
            <a:r>
              <a:rPr lang="en-US" altLang="zh-CN" dirty="0"/>
              <a:t>Control Plane</a:t>
            </a:r>
            <a:endParaRPr lang="zh-CN" altLang="en-US" dirty="0"/>
          </a:p>
        </p:txBody>
      </p:sp>
      <p:sp>
        <p:nvSpPr>
          <p:cNvPr id="3" name="内容占位符 2">
            <a:extLst>
              <a:ext uri="{FF2B5EF4-FFF2-40B4-BE49-F238E27FC236}">
                <a16:creationId xmlns:a16="http://schemas.microsoft.com/office/drawing/2014/main" id="{0F4C9BC5-2421-4B6E-B1DB-E8E47B4F5887}"/>
              </a:ext>
            </a:extLst>
          </p:cNvPr>
          <p:cNvSpPr>
            <a:spLocks noGrp="1"/>
          </p:cNvSpPr>
          <p:nvPr>
            <p:ph idx="1"/>
          </p:nvPr>
        </p:nvSpPr>
        <p:spPr>
          <a:xfrm>
            <a:off x="1155470" y="1825625"/>
            <a:ext cx="10198330" cy="4351338"/>
          </a:xfrm>
        </p:spPr>
        <p:txBody>
          <a:bodyPr/>
          <a:lstStyle/>
          <a:p>
            <a:r>
              <a:rPr lang="en-US" altLang="zh-CN" dirty="0"/>
              <a:t>Coordinators: </a:t>
            </a:r>
            <a:r>
              <a:rPr lang="zh-CN" altLang="en-US" dirty="0"/>
              <a:t>组成一个</a:t>
            </a:r>
            <a:r>
              <a:rPr lang="en-US" altLang="zh-CN" dirty="0"/>
              <a:t>disk </a:t>
            </a:r>
            <a:r>
              <a:rPr lang="en-US" altLang="zh-CN" dirty="0" err="1"/>
              <a:t>Paxos</a:t>
            </a:r>
            <a:r>
              <a:rPr lang="en-US" altLang="zh-CN" dirty="0"/>
              <a:t> group</a:t>
            </a:r>
            <a:r>
              <a:rPr lang="zh-CN" altLang="en-US" dirty="0"/>
              <a:t>，持久化系统的各类元配置信息，负责选择</a:t>
            </a:r>
            <a:r>
              <a:rPr lang="en-US" altLang="zh-CN" dirty="0"/>
              <a:t>Cluster Controller</a:t>
            </a:r>
            <a:r>
              <a:rPr lang="zh-CN" altLang="en-US" dirty="0"/>
              <a:t>。</a:t>
            </a:r>
            <a:endParaRPr lang="en-US" altLang="zh-CN" dirty="0"/>
          </a:p>
          <a:p>
            <a:r>
              <a:rPr lang="en-US" altLang="zh-CN" dirty="0" err="1"/>
              <a:t>ClusterController</a:t>
            </a:r>
            <a:r>
              <a:rPr lang="en-US" altLang="zh-CN" dirty="0"/>
              <a:t>(CC): </a:t>
            </a:r>
            <a:r>
              <a:rPr lang="zh-CN" altLang="en-US" dirty="0"/>
              <a:t>监控集群里的所有服务器，并且选择三个单例服务，</a:t>
            </a:r>
            <a:r>
              <a:rPr lang="en-US" altLang="zh-CN" dirty="0"/>
              <a:t>Sequencer</a:t>
            </a:r>
            <a:r>
              <a:rPr lang="zh-CN" altLang="en-US" dirty="0"/>
              <a:t>，</a:t>
            </a:r>
            <a:r>
              <a:rPr lang="en-US" altLang="zh-CN" dirty="0" err="1"/>
              <a:t>DataDistributor</a:t>
            </a:r>
            <a:r>
              <a:rPr lang="zh-CN" altLang="en-US" dirty="0"/>
              <a:t>和</a:t>
            </a:r>
            <a:r>
              <a:rPr lang="en-US" altLang="zh-CN" dirty="0" err="1"/>
              <a:t>Ratekeeper</a:t>
            </a:r>
            <a:r>
              <a:rPr lang="zh-CN" altLang="en-US" dirty="0"/>
              <a:t>。</a:t>
            </a:r>
            <a:endParaRPr lang="en-US" altLang="zh-CN" dirty="0"/>
          </a:p>
          <a:p>
            <a:r>
              <a:rPr lang="en-US" altLang="zh-CN" dirty="0" err="1"/>
              <a:t>DataDistributor</a:t>
            </a:r>
            <a:r>
              <a:rPr lang="en-US" altLang="zh-CN" dirty="0"/>
              <a:t>(DD):</a:t>
            </a:r>
            <a:r>
              <a:rPr lang="zh-CN" altLang="en-US" dirty="0"/>
              <a:t> 负责监</a:t>
            </a:r>
            <a:br>
              <a:rPr lang="en-US" altLang="zh-CN" dirty="0"/>
            </a:br>
            <a:r>
              <a:rPr lang="zh-CN" altLang="en-US" dirty="0"/>
              <a:t>控</a:t>
            </a:r>
            <a:r>
              <a:rPr lang="en-US" altLang="zh-CN" dirty="0"/>
              <a:t>failure</a:t>
            </a:r>
            <a:r>
              <a:rPr lang="zh-CN" altLang="en-US" dirty="0"/>
              <a:t>和均衡</a:t>
            </a:r>
            <a:r>
              <a:rPr lang="en-US" altLang="zh-CN" dirty="0" err="1"/>
              <a:t>StorageServer</a:t>
            </a:r>
            <a:br>
              <a:rPr lang="en-US" altLang="zh-CN" dirty="0"/>
            </a:br>
            <a:r>
              <a:rPr lang="zh-CN" altLang="en-US" dirty="0"/>
              <a:t>的数据。</a:t>
            </a:r>
            <a:endParaRPr lang="en-US" altLang="zh-CN" dirty="0"/>
          </a:p>
          <a:p>
            <a:r>
              <a:rPr lang="en-US" altLang="zh-CN" dirty="0" err="1"/>
              <a:t>RateKeeper</a:t>
            </a:r>
            <a:r>
              <a:rPr lang="en-US" altLang="zh-CN" dirty="0"/>
              <a:t>:</a:t>
            </a:r>
            <a:r>
              <a:rPr lang="zh-CN" altLang="en-US" dirty="0"/>
              <a:t> 防止集群过载。</a:t>
            </a:r>
            <a:endParaRPr lang="en-US" altLang="zh-CN" dirty="0"/>
          </a:p>
        </p:txBody>
      </p:sp>
      <p:pic>
        <p:nvPicPr>
          <p:cNvPr id="4" name="Content Placeholder 4" descr="Screenshot from 2021-06-17 10-35-48">
            <a:extLst>
              <a:ext uri="{FF2B5EF4-FFF2-40B4-BE49-F238E27FC236}">
                <a16:creationId xmlns:a16="http://schemas.microsoft.com/office/drawing/2014/main" id="{2176B8D6-4CEF-439E-B212-927BEC98C330}"/>
              </a:ext>
            </a:extLst>
          </p:cNvPr>
          <p:cNvPicPr>
            <a:picLocks noChangeAspect="1"/>
          </p:cNvPicPr>
          <p:nvPr/>
        </p:nvPicPr>
        <p:blipFill rotWithShape="1">
          <a:blip r:embed="rId3"/>
          <a:srcRect l="38195" t="2489" r="3849" b="77291"/>
          <a:stretch/>
        </p:blipFill>
        <p:spPr>
          <a:xfrm>
            <a:off x="5870975" y="3644676"/>
            <a:ext cx="5288515" cy="2218914"/>
          </a:xfrm>
          <a:prstGeom prst="rect">
            <a:avLst/>
          </a:prstGeom>
        </p:spPr>
      </p:pic>
    </p:spTree>
    <p:extLst>
      <p:ext uri="{BB962C8B-B14F-4D97-AF65-F5344CB8AC3E}">
        <p14:creationId xmlns:p14="http://schemas.microsoft.com/office/powerpoint/2010/main" val="35757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9DF4D-3233-4F03-829E-87242F978749}"/>
              </a:ext>
            </a:extLst>
          </p:cNvPr>
          <p:cNvSpPr>
            <a:spLocks noGrp="1"/>
          </p:cNvSpPr>
          <p:nvPr>
            <p:ph type="title"/>
          </p:nvPr>
        </p:nvSpPr>
        <p:spPr/>
        <p:txBody>
          <a:bodyPr/>
          <a:lstStyle/>
          <a:p>
            <a:r>
              <a:rPr lang="en-US" altLang="zh-CN" dirty="0"/>
              <a:t>Data Plane</a:t>
            </a:r>
            <a:endParaRPr lang="zh-CN" altLang="en-US" dirty="0"/>
          </a:p>
        </p:txBody>
      </p:sp>
      <p:sp>
        <p:nvSpPr>
          <p:cNvPr id="3" name="内容占位符 2">
            <a:extLst>
              <a:ext uri="{FF2B5EF4-FFF2-40B4-BE49-F238E27FC236}">
                <a16:creationId xmlns:a16="http://schemas.microsoft.com/office/drawing/2014/main" id="{1C409414-7AFE-442B-A234-AA5F679FE402}"/>
              </a:ext>
            </a:extLst>
          </p:cNvPr>
          <p:cNvSpPr>
            <a:spLocks noGrp="1"/>
          </p:cNvSpPr>
          <p:nvPr>
            <p:ph idx="1"/>
          </p:nvPr>
        </p:nvSpPr>
        <p:spPr/>
        <p:txBody>
          <a:bodyPr/>
          <a:lstStyle/>
          <a:p>
            <a:r>
              <a:rPr lang="en-US" altLang="zh-CN" dirty="0"/>
              <a:t>Transaction System(TS): </a:t>
            </a:r>
            <a:r>
              <a:rPr lang="zh-CN" altLang="en-US" dirty="0"/>
              <a:t>一个用于提供分布式</a:t>
            </a:r>
            <a:r>
              <a:rPr lang="en-US" altLang="zh-CN" dirty="0"/>
              <a:t>in-memory</a:t>
            </a:r>
            <a:r>
              <a:rPr lang="zh-CN" altLang="en-US" dirty="0"/>
              <a:t>事务处理的子系统。</a:t>
            </a:r>
            <a:endParaRPr lang="en-US" altLang="zh-CN" dirty="0"/>
          </a:p>
          <a:p>
            <a:pPr lvl="1"/>
            <a:r>
              <a:rPr lang="en-US" altLang="zh-CN" dirty="0"/>
              <a:t>Sequencer: </a:t>
            </a:r>
            <a:r>
              <a:rPr lang="zh-CN" altLang="en-US" dirty="0"/>
              <a:t>用于分配</a:t>
            </a:r>
            <a:r>
              <a:rPr lang="en-US" altLang="zh-CN" dirty="0"/>
              <a:t>read version</a:t>
            </a:r>
            <a:r>
              <a:rPr lang="zh-CN" altLang="en-US" dirty="0"/>
              <a:t>和</a:t>
            </a:r>
            <a:br>
              <a:rPr lang="en-US" altLang="zh-CN" dirty="0"/>
            </a:br>
            <a:r>
              <a:rPr lang="en-US" altLang="zh-CN" dirty="0"/>
              <a:t>write version</a:t>
            </a:r>
            <a:r>
              <a:rPr lang="zh-CN" altLang="en-US" dirty="0"/>
              <a:t>。</a:t>
            </a:r>
            <a:endParaRPr lang="en-US" altLang="zh-CN" dirty="0"/>
          </a:p>
          <a:p>
            <a:pPr lvl="1"/>
            <a:r>
              <a:rPr lang="en-US" altLang="zh-CN" dirty="0"/>
              <a:t>Proxies:</a:t>
            </a:r>
            <a:r>
              <a:rPr lang="zh-CN" altLang="en-US" dirty="0"/>
              <a:t> 向</a:t>
            </a:r>
            <a:r>
              <a:rPr lang="en-US" altLang="zh-CN" dirty="0"/>
              <a:t>client</a:t>
            </a:r>
            <a:r>
              <a:rPr lang="zh-CN" altLang="en-US" dirty="0"/>
              <a:t>提供</a:t>
            </a:r>
            <a:r>
              <a:rPr lang="en-US" altLang="zh-CN" dirty="0"/>
              <a:t>MVCC</a:t>
            </a:r>
            <a:r>
              <a:rPr lang="zh-CN" altLang="en-US" dirty="0"/>
              <a:t>的</a:t>
            </a:r>
            <a:r>
              <a:rPr lang="en-US" altLang="zh-CN" dirty="0"/>
              <a:t>read </a:t>
            </a:r>
            <a:br>
              <a:rPr lang="en-US" altLang="zh-CN" dirty="0"/>
            </a:br>
            <a:r>
              <a:rPr lang="en-US" altLang="zh-CN" dirty="0"/>
              <a:t>versions</a:t>
            </a:r>
            <a:r>
              <a:rPr lang="zh-CN" altLang="en-US" dirty="0"/>
              <a:t>，并协调事务的提交。</a:t>
            </a:r>
            <a:endParaRPr lang="en-US" altLang="zh-CN" dirty="0"/>
          </a:p>
          <a:p>
            <a:pPr lvl="1"/>
            <a:r>
              <a:rPr lang="en-US" altLang="zh-CN" dirty="0"/>
              <a:t>Resolvers:</a:t>
            </a:r>
            <a:r>
              <a:rPr lang="zh-CN" altLang="en-US" dirty="0"/>
              <a:t> 负责处理事务之间的</a:t>
            </a:r>
            <a:br>
              <a:rPr lang="en-US" altLang="zh-CN" dirty="0"/>
            </a:br>
            <a:r>
              <a:rPr lang="en-US" altLang="zh-CN" dirty="0"/>
              <a:t>conflict</a:t>
            </a:r>
            <a:r>
              <a:rPr lang="zh-CN" altLang="en-US" dirty="0"/>
              <a:t>。</a:t>
            </a:r>
            <a:endParaRPr lang="en-US" altLang="zh-CN" dirty="0"/>
          </a:p>
          <a:p>
            <a:endParaRPr lang="zh-CN" altLang="en-US" dirty="0"/>
          </a:p>
        </p:txBody>
      </p:sp>
      <p:pic>
        <p:nvPicPr>
          <p:cNvPr id="4" name="Content Placeholder 4" descr="Screenshot from 2021-06-17 10-35-48">
            <a:extLst>
              <a:ext uri="{FF2B5EF4-FFF2-40B4-BE49-F238E27FC236}">
                <a16:creationId xmlns:a16="http://schemas.microsoft.com/office/drawing/2014/main" id="{0444F1F2-46A4-4248-BF44-96D7F502A0F9}"/>
              </a:ext>
            </a:extLst>
          </p:cNvPr>
          <p:cNvPicPr>
            <a:picLocks noChangeAspect="1"/>
          </p:cNvPicPr>
          <p:nvPr/>
        </p:nvPicPr>
        <p:blipFill rotWithShape="1">
          <a:blip r:embed="rId3"/>
          <a:srcRect l="42765" t="28465" r="8520" b="46003"/>
          <a:stretch/>
        </p:blipFill>
        <p:spPr>
          <a:xfrm>
            <a:off x="6738850" y="2808605"/>
            <a:ext cx="4297680" cy="2708910"/>
          </a:xfrm>
          <a:prstGeom prst="rect">
            <a:avLst/>
          </a:prstGeom>
        </p:spPr>
      </p:pic>
    </p:spTree>
    <p:extLst>
      <p:ext uri="{BB962C8B-B14F-4D97-AF65-F5344CB8AC3E}">
        <p14:creationId xmlns:p14="http://schemas.microsoft.com/office/powerpoint/2010/main" val="22710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9DF4D-3233-4F03-829E-87242F978749}"/>
              </a:ext>
            </a:extLst>
          </p:cNvPr>
          <p:cNvSpPr>
            <a:spLocks noGrp="1"/>
          </p:cNvSpPr>
          <p:nvPr>
            <p:ph type="title"/>
          </p:nvPr>
        </p:nvSpPr>
        <p:spPr/>
        <p:txBody>
          <a:bodyPr/>
          <a:lstStyle/>
          <a:p>
            <a:r>
              <a:rPr lang="en-US" altLang="zh-CN" dirty="0"/>
              <a:t>Data Plane</a:t>
            </a:r>
            <a:endParaRPr lang="zh-CN" altLang="en-US" dirty="0"/>
          </a:p>
        </p:txBody>
      </p:sp>
      <p:sp>
        <p:nvSpPr>
          <p:cNvPr id="3" name="内容占位符 2">
            <a:extLst>
              <a:ext uri="{FF2B5EF4-FFF2-40B4-BE49-F238E27FC236}">
                <a16:creationId xmlns:a16="http://schemas.microsoft.com/office/drawing/2014/main" id="{1C409414-7AFE-442B-A234-AA5F679FE402}"/>
              </a:ext>
            </a:extLst>
          </p:cNvPr>
          <p:cNvSpPr>
            <a:spLocks noGrp="1"/>
          </p:cNvSpPr>
          <p:nvPr>
            <p:ph idx="1"/>
          </p:nvPr>
        </p:nvSpPr>
        <p:spPr/>
        <p:txBody>
          <a:bodyPr/>
          <a:lstStyle/>
          <a:p>
            <a:r>
              <a:rPr lang="en-US" altLang="zh-CN" dirty="0"/>
              <a:t>Log System(LS): </a:t>
            </a:r>
            <a:r>
              <a:rPr lang="zh-CN" altLang="en-US" dirty="0"/>
              <a:t>由</a:t>
            </a:r>
            <a:r>
              <a:rPr lang="en-US" altLang="zh-CN" dirty="0" err="1"/>
              <a:t>LogServers</a:t>
            </a:r>
            <a:r>
              <a:rPr lang="zh-CN" altLang="en-US" dirty="0"/>
              <a:t>的集合组成，为</a:t>
            </a:r>
            <a:r>
              <a:rPr lang="en-US" altLang="zh-CN" dirty="0"/>
              <a:t>TS</a:t>
            </a:r>
            <a:r>
              <a:rPr lang="zh-CN" altLang="en-US" dirty="0"/>
              <a:t>存储</a:t>
            </a:r>
            <a:r>
              <a:rPr lang="en-US" altLang="zh-CN" dirty="0"/>
              <a:t>WAL</a:t>
            </a:r>
            <a:r>
              <a:rPr lang="zh-CN" altLang="en-US" dirty="0"/>
              <a:t>日志，表现为</a:t>
            </a:r>
            <a:r>
              <a:rPr lang="en-US" altLang="zh-CN" dirty="0"/>
              <a:t>replicated, sharded, distributed queues</a:t>
            </a:r>
            <a:r>
              <a:rPr lang="zh-CN" altLang="en-US" dirty="0"/>
              <a:t>，每个</a:t>
            </a:r>
            <a:r>
              <a:rPr lang="en-US" altLang="zh-CN" dirty="0"/>
              <a:t>queue</a:t>
            </a:r>
            <a:r>
              <a:rPr lang="zh-CN" altLang="en-US" dirty="0"/>
              <a:t>都为一个</a:t>
            </a:r>
            <a:r>
              <a:rPr lang="en-US" altLang="zh-CN" dirty="0" err="1"/>
              <a:t>StorageServer</a:t>
            </a:r>
            <a:r>
              <a:rPr lang="zh-CN" altLang="en-US" dirty="0"/>
              <a:t>存储对应的</a:t>
            </a:r>
            <a:r>
              <a:rPr lang="en-US" altLang="zh-CN" dirty="0"/>
              <a:t>WAL</a:t>
            </a:r>
            <a:r>
              <a:rPr lang="zh-CN" altLang="en-US" dirty="0"/>
              <a:t>日志。</a:t>
            </a:r>
            <a:endParaRPr lang="en-US" altLang="zh-CN" dirty="0"/>
          </a:p>
          <a:p>
            <a:r>
              <a:rPr lang="en-US" altLang="zh-CN" dirty="0"/>
              <a:t>Storage System(SS): </a:t>
            </a:r>
            <a:r>
              <a:rPr lang="zh-CN" altLang="en-US" dirty="0"/>
              <a:t>由负责处理读请求的</a:t>
            </a:r>
            <a:r>
              <a:rPr lang="en-US" altLang="zh-CN" dirty="0" err="1"/>
              <a:t>StorageServers</a:t>
            </a:r>
            <a:r>
              <a:rPr lang="zh-CN" altLang="en-US" dirty="0"/>
              <a:t>组成，每一个</a:t>
            </a:r>
            <a:r>
              <a:rPr lang="en-US" altLang="zh-CN" dirty="0" err="1"/>
              <a:t>StorageServer</a:t>
            </a:r>
            <a:r>
              <a:rPr lang="zh-CN" altLang="en-US" dirty="0"/>
              <a:t>存储一个</a:t>
            </a:r>
            <a:r>
              <a:rPr lang="en-US" altLang="zh-CN" dirty="0"/>
              <a:t>data shard</a:t>
            </a:r>
            <a:r>
              <a:rPr lang="zh-CN" altLang="en-US" dirty="0"/>
              <a:t>。目前的存储引擎是加入了</a:t>
            </a:r>
            <a:r>
              <a:rPr lang="en-US" altLang="zh-CN" dirty="0"/>
              <a:t>range</a:t>
            </a:r>
            <a:r>
              <a:rPr lang="zh-CN" altLang="en-US" dirty="0"/>
              <a:t>优化，延迟的后台</a:t>
            </a:r>
            <a:r>
              <a:rPr lang="en-US" altLang="zh-CN" dirty="0"/>
              <a:t>delete</a:t>
            </a:r>
            <a:r>
              <a:rPr lang="zh-CN" altLang="en-US" dirty="0"/>
              <a:t>和异步编程等特性的</a:t>
            </a:r>
            <a:r>
              <a:rPr lang="en-US" altLang="zh-CN" dirty="0"/>
              <a:t>SQLite</a:t>
            </a:r>
            <a:r>
              <a:rPr lang="zh-CN" altLang="en-US" dirty="0"/>
              <a:t>。内存部分</a:t>
            </a:r>
            <a:r>
              <a:rPr lang="zh-CN" altLang="en-US" b="1" dirty="0"/>
              <a:t>有</a:t>
            </a:r>
            <a:r>
              <a:rPr lang="en-US" altLang="zh-CN" b="1" dirty="0"/>
              <a:t>version</a:t>
            </a:r>
            <a:r>
              <a:rPr lang="zh-CN" altLang="en-US" dirty="0"/>
              <a:t>，磁盘部分</a:t>
            </a:r>
            <a:r>
              <a:rPr lang="zh-CN" altLang="en-US" b="1" dirty="0"/>
              <a:t>无</a:t>
            </a:r>
            <a:r>
              <a:rPr lang="en-US" altLang="zh-CN" b="1" dirty="0"/>
              <a:t>version</a:t>
            </a:r>
            <a:r>
              <a:rPr lang="zh-CN" altLang="en-US" dirty="0"/>
              <a:t>。</a:t>
            </a:r>
          </a:p>
        </p:txBody>
      </p:sp>
    </p:spTree>
    <p:extLst>
      <p:ext uri="{BB962C8B-B14F-4D97-AF65-F5344CB8AC3E}">
        <p14:creationId xmlns:p14="http://schemas.microsoft.com/office/powerpoint/2010/main" val="11918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7EC6D-96A9-4428-9EF5-90FAEE641A46}"/>
              </a:ext>
            </a:extLst>
          </p:cNvPr>
          <p:cNvSpPr>
            <a:spLocks noGrp="1"/>
          </p:cNvSpPr>
          <p:nvPr>
            <p:ph type="title"/>
          </p:nvPr>
        </p:nvSpPr>
        <p:spPr/>
        <p:txBody>
          <a:bodyPr/>
          <a:lstStyle/>
          <a:p>
            <a:r>
              <a:rPr lang="en-US" altLang="zh-CN" dirty="0"/>
              <a:t>Terminology</a:t>
            </a:r>
            <a:endParaRPr lang="zh-CN" altLang="en-US" dirty="0"/>
          </a:p>
        </p:txBody>
      </p:sp>
      <p:sp>
        <p:nvSpPr>
          <p:cNvPr id="3" name="内容占位符 2">
            <a:extLst>
              <a:ext uri="{FF2B5EF4-FFF2-40B4-BE49-F238E27FC236}">
                <a16:creationId xmlns:a16="http://schemas.microsoft.com/office/drawing/2014/main" id="{049C6D6A-2EA3-43B9-8063-2D4860C341D3}"/>
              </a:ext>
            </a:extLst>
          </p:cNvPr>
          <p:cNvSpPr>
            <a:spLocks noGrp="1"/>
          </p:cNvSpPr>
          <p:nvPr>
            <p:ph idx="1"/>
          </p:nvPr>
        </p:nvSpPr>
        <p:spPr/>
        <p:txBody>
          <a:bodyPr/>
          <a:lstStyle/>
          <a:p>
            <a:r>
              <a:rPr lang="en-US" altLang="zh-CN" dirty="0"/>
              <a:t>read version</a:t>
            </a:r>
            <a:r>
              <a:rPr lang="zh-CN" altLang="en-US" dirty="0"/>
              <a:t>：每个</a:t>
            </a:r>
            <a:r>
              <a:rPr lang="en-US" altLang="zh-CN" dirty="0"/>
              <a:t>read version</a:t>
            </a:r>
            <a:r>
              <a:rPr lang="zh-CN" altLang="en-US" dirty="0"/>
              <a:t>都要确保不小于任意在</a:t>
            </a:r>
            <a:r>
              <a:rPr lang="en-US" altLang="zh-CN" dirty="0"/>
              <a:t>Tx</a:t>
            </a:r>
            <a:r>
              <a:rPr lang="zh-CN" altLang="en-US" dirty="0"/>
              <a:t>开始时已经</a:t>
            </a:r>
            <a:r>
              <a:rPr lang="en-US" altLang="zh-CN" dirty="0"/>
              <a:t>commit</a:t>
            </a:r>
            <a:r>
              <a:rPr lang="zh-CN" altLang="en-US" dirty="0"/>
              <a:t>的</a:t>
            </a:r>
            <a:r>
              <a:rPr lang="en-US" altLang="zh-CN" dirty="0"/>
              <a:t>version</a:t>
            </a:r>
            <a:r>
              <a:rPr lang="zh-CN" altLang="en-US" dirty="0"/>
              <a:t>。</a:t>
            </a:r>
            <a:r>
              <a:rPr lang="zh-CN" altLang="en-US" b="1" dirty="0"/>
              <a:t>注意</a:t>
            </a:r>
            <a:r>
              <a:rPr lang="en-US" altLang="zh-CN" dirty="0"/>
              <a:t>read version</a:t>
            </a:r>
            <a:r>
              <a:rPr lang="zh-CN" altLang="en-US" dirty="0"/>
              <a:t>的获取需要</a:t>
            </a:r>
            <a:r>
              <a:rPr lang="en-US" altLang="zh-CN" dirty="0"/>
              <a:t>Proxy</a:t>
            </a:r>
            <a:r>
              <a:rPr lang="zh-CN" altLang="en-US" dirty="0"/>
              <a:t>向每个</a:t>
            </a:r>
            <a:r>
              <a:rPr lang="en-US" altLang="zh-CN" dirty="0"/>
              <a:t>Proxy</a:t>
            </a:r>
            <a:r>
              <a:rPr lang="zh-CN" altLang="en-US" dirty="0"/>
              <a:t>请求，然后</a:t>
            </a:r>
            <a:r>
              <a:rPr lang="zh-CN" altLang="en-US" b="1" dirty="0"/>
              <a:t>取最大的</a:t>
            </a:r>
            <a:r>
              <a:rPr lang="zh-CN" altLang="en-US" dirty="0"/>
              <a:t>。</a:t>
            </a:r>
            <a:endParaRPr lang="en-US" altLang="zh-CN" b="1" dirty="0"/>
          </a:p>
          <a:p>
            <a:r>
              <a:rPr lang="en-US" altLang="zh-CN" dirty="0"/>
              <a:t>commit version</a:t>
            </a:r>
            <a:r>
              <a:rPr lang="zh-CN" altLang="en-US" dirty="0"/>
              <a:t>：要比任何现存的</a:t>
            </a:r>
            <a:r>
              <a:rPr lang="en-US" altLang="zh-CN" dirty="0"/>
              <a:t>read</a:t>
            </a:r>
            <a:r>
              <a:rPr lang="zh-CN" altLang="en-US" dirty="0"/>
              <a:t>或者</a:t>
            </a:r>
            <a:r>
              <a:rPr lang="en-US" altLang="zh-CN" dirty="0"/>
              <a:t>commit versions</a:t>
            </a:r>
            <a:r>
              <a:rPr lang="zh-CN" altLang="en-US" dirty="0"/>
              <a:t>大。</a:t>
            </a:r>
            <a:endParaRPr lang="en-US" altLang="zh-CN" dirty="0"/>
          </a:p>
          <a:p>
            <a:r>
              <a:rPr lang="en-US" altLang="zh-CN" dirty="0"/>
              <a:t>LSN</a:t>
            </a:r>
            <a:r>
              <a:rPr lang="zh-CN" altLang="en-US" dirty="0"/>
              <a:t>：</a:t>
            </a:r>
            <a:r>
              <a:rPr lang="en-US" altLang="zh-CN" dirty="0"/>
              <a:t>commit version</a:t>
            </a:r>
            <a:r>
              <a:rPr lang="zh-CN" altLang="en-US" dirty="0"/>
              <a:t>作为</a:t>
            </a:r>
            <a:r>
              <a:rPr lang="en-US" altLang="zh-CN" dirty="0"/>
              <a:t>LSN</a:t>
            </a:r>
            <a:r>
              <a:rPr lang="zh-CN" altLang="en-US" dirty="0"/>
              <a:t>，</a:t>
            </a:r>
            <a:r>
              <a:rPr lang="en-US" altLang="zh-CN" dirty="0"/>
              <a:t>Proxy</a:t>
            </a:r>
            <a:r>
              <a:rPr lang="zh-CN" altLang="en-US" dirty="0"/>
              <a:t>在发送请求时会带上</a:t>
            </a:r>
            <a:r>
              <a:rPr lang="en-US" altLang="zh-CN" dirty="0"/>
              <a:t>LSN</a:t>
            </a:r>
            <a:r>
              <a:rPr lang="zh-CN" altLang="en-US" dirty="0"/>
              <a:t>和</a:t>
            </a:r>
            <a:r>
              <a:rPr lang="en-US" altLang="zh-CN" dirty="0"/>
              <a:t>Previous LSN</a:t>
            </a:r>
            <a:r>
              <a:rPr lang="zh-CN" altLang="en-US" dirty="0"/>
              <a:t>，以确保</a:t>
            </a:r>
            <a:r>
              <a:rPr lang="en-US" altLang="zh-CN" dirty="0"/>
              <a:t>Resolver</a:t>
            </a:r>
            <a:r>
              <a:rPr lang="zh-CN" altLang="en-US" dirty="0"/>
              <a:t>和</a:t>
            </a:r>
            <a:r>
              <a:rPr lang="en-US" altLang="zh-CN" dirty="0" err="1"/>
              <a:t>LogServer</a:t>
            </a:r>
            <a:r>
              <a:rPr lang="zh-CN" altLang="en-US" dirty="0"/>
              <a:t>都会按照顺序处理事务。</a:t>
            </a:r>
          </a:p>
        </p:txBody>
      </p:sp>
    </p:spTree>
    <p:extLst>
      <p:ext uri="{BB962C8B-B14F-4D97-AF65-F5344CB8AC3E}">
        <p14:creationId xmlns:p14="http://schemas.microsoft.com/office/powerpoint/2010/main" val="385802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0830F-CD1F-4058-A3A0-1A8A09FC992A}"/>
              </a:ext>
            </a:extLst>
          </p:cNvPr>
          <p:cNvSpPr>
            <a:spLocks noGrp="1"/>
          </p:cNvSpPr>
          <p:nvPr>
            <p:ph type="title"/>
          </p:nvPr>
        </p:nvSpPr>
        <p:spPr/>
        <p:txBody>
          <a:bodyPr/>
          <a:lstStyle/>
          <a:p>
            <a:r>
              <a:rPr lang="en-US" altLang="zh-CN" dirty="0"/>
              <a:t>Transaction Management</a:t>
            </a:r>
            <a:endParaRPr lang="zh-CN" altLang="en-US" dirty="0"/>
          </a:p>
        </p:txBody>
      </p:sp>
      <p:sp>
        <p:nvSpPr>
          <p:cNvPr id="3" name="内容占位符 2">
            <a:extLst>
              <a:ext uri="{FF2B5EF4-FFF2-40B4-BE49-F238E27FC236}">
                <a16:creationId xmlns:a16="http://schemas.microsoft.com/office/drawing/2014/main" id="{FA7767F2-CD62-485C-A64D-9FE2FD1875CC}"/>
              </a:ext>
            </a:extLst>
          </p:cNvPr>
          <p:cNvSpPr>
            <a:spLocks noGrp="1"/>
          </p:cNvSpPr>
          <p:nvPr>
            <p:ph idx="1"/>
          </p:nvPr>
        </p:nvSpPr>
        <p:spPr>
          <a:xfrm>
            <a:off x="1155470" y="1825625"/>
            <a:ext cx="5989706" cy="4351338"/>
          </a:xfrm>
        </p:spPr>
        <p:txBody>
          <a:bodyPr/>
          <a:lstStyle/>
          <a:p>
            <a:r>
              <a:rPr lang="zh-CN" altLang="en-US" dirty="0"/>
              <a:t>事务执行流程</a:t>
            </a:r>
            <a:r>
              <a:rPr lang="en-US" altLang="zh-CN" dirty="0"/>
              <a:t>: </a:t>
            </a:r>
          </a:p>
          <a:p>
            <a:pPr marL="914400" lvl="1" indent="-457200">
              <a:buFont typeface="+mj-lt"/>
              <a:buAutoNum type="arabicPeriod"/>
            </a:pPr>
            <a:r>
              <a:rPr lang="zh-CN" altLang="en-US" dirty="0"/>
              <a:t>向任意一个</a:t>
            </a:r>
            <a:r>
              <a:rPr lang="en-US" altLang="zh-CN" dirty="0"/>
              <a:t>Proxy</a:t>
            </a:r>
            <a:r>
              <a:rPr lang="zh-CN" altLang="en-US" dirty="0"/>
              <a:t>获取一个</a:t>
            </a:r>
            <a:r>
              <a:rPr lang="en-US" altLang="zh-CN" dirty="0"/>
              <a:t>read version</a:t>
            </a:r>
            <a:r>
              <a:rPr lang="zh-CN" altLang="en-US" dirty="0"/>
              <a:t>。</a:t>
            </a:r>
            <a:endParaRPr lang="en-US" altLang="zh-CN" dirty="0"/>
          </a:p>
          <a:p>
            <a:pPr marL="914400" lvl="1" indent="-457200">
              <a:buFont typeface="+mj-lt"/>
              <a:buAutoNum type="arabicPeriod"/>
            </a:pPr>
            <a:r>
              <a:rPr lang="zh-CN" altLang="en-US" dirty="0"/>
              <a:t>从</a:t>
            </a:r>
            <a:r>
              <a:rPr lang="en-US" altLang="zh-CN" dirty="0"/>
              <a:t>SS</a:t>
            </a:r>
            <a:r>
              <a:rPr lang="zh-CN" altLang="en-US" dirty="0"/>
              <a:t>请求读取数据。</a:t>
            </a:r>
            <a:endParaRPr lang="en-US" altLang="zh-CN" dirty="0"/>
          </a:p>
          <a:p>
            <a:pPr marL="914400" lvl="1" indent="-457200">
              <a:buFont typeface="+mj-lt"/>
              <a:buAutoNum type="arabicPeriod"/>
            </a:pPr>
            <a:r>
              <a:rPr lang="zh-CN" altLang="en-US" dirty="0"/>
              <a:t>本地写入。</a:t>
            </a:r>
            <a:endParaRPr lang="en-US" altLang="zh-CN" dirty="0"/>
          </a:p>
          <a:p>
            <a:pPr marL="914400" lvl="1" indent="-457200">
              <a:buFont typeface="+mj-lt"/>
              <a:buAutoNum type="arabicPeriod"/>
            </a:pPr>
            <a:r>
              <a:rPr lang="en-US" altLang="zh-CN" dirty="0"/>
              <a:t>client</a:t>
            </a:r>
            <a:r>
              <a:rPr lang="zh-CN" altLang="en-US" dirty="0"/>
              <a:t>向</a:t>
            </a:r>
            <a:r>
              <a:rPr lang="en-US" altLang="zh-CN" dirty="0"/>
              <a:t>Proxy</a:t>
            </a:r>
            <a:r>
              <a:rPr lang="zh-CN" altLang="en-US" dirty="0"/>
              <a:t>发起</a:t>
            </a:r>
            <a:r>
              <a:rPr lang="en-US" altLang="zh-CN" dirty="0"/>
              <a:t>Commit</a:t>
            </a:r>
            <a:r>
              <a:rPr lang="zh-CN" altLang="en-US" dirty="0"/>
              <a:t>请求，</a:t>
            </a:r>
            <a:r>
              <a:rPr lang="en-US" altLang="zh-CN" dirty="0"/>
              <a:t>Proxy</a:t>
            </a:r>
            <a:r>
              <a:rPr lang="zh-CN" altLang="en-US" dirty="0"/>
              <a:t>向</a:t>
            </a:r>
            <a:r>
              <a:rPr lang="en-US" altLang="zh-CN" dirty="0"/>
              <a:t>Sequencer</a:t>
            </a:r>
            <a:r>
              <a:rPr lang="zh-CN" altLang="en-US" dirty="0"/>
              <a:t>获取一个</a:t>
            </a:r>
            <a:r>
              <a:rPr lang="en-US" altLang="zh-CN" dirty="0"/>
              <a:t>commit version</a:t>
            </a:r>
            <a:r>
              <a:rPr lang="zh-CN" altLang="en-US" dirty="0"/>
              <a:t>。</a:t>
            </a:r>
            <a:endParaRPr lang="en-US" altLang="zh-CN" dirty="0"/>
          </a:p>
          <a:p>
            <a:pPr marL="914400" lvl="1" indent="-457200">
              <a:buFont typeface="+mj-lt"/>
              <a:buAutoNum type="arabicPeriod"/>
            </a:pPr>
            <a:r>
              <a:rPr lang="zh-CN" altLang="en-US" dirty="0"/>
              <a:t>由</a:t>
            </a:r>
            <a:r>
              <a:rPr lang="en-US" altLang="zh-CN" dirty="0"/>
              <a:t>Resolver</a:t>
            </a:r>
            <a:r>
              <a:rPr lang="zh-CN" altLang="en-US" dirty="0"/>
              <a:t>检测事务冲突。</a:t>
            </a:r>
            <a:endParaRPr lang="en-US" altLang="zh-CN" dirty="0"/>
          </a:p>
          <a:p>
            <a:pPr marL="914400" lvl="1" indent="-457200">
              <a:buFont typeface="+mj-lt"/>
              <a:buAutoNum type="arabicPeriod"/>
            </a:pPr>
            <a:r>
              <a:rPr lang="en-US" altLang="zh-CN" dirty="0"/>
              <a:t>LS</a:t>
            </a:r>
            <a:r>
              <a:rPr lang="zh-CN" altLang="en-US" dirty="0"/>
              <a:t>确认</a:t>
            </a:r>
            <a:r>
              <a:rPr lang="en-US" altLang="zh-CN" dirty="0"/>
              <a:t>f+1</a:t>
            </a:r>
            <a:r>
              <a:rPr lang="zh-CN" altLang="en-US" dirty="0"/>
              <a:t>个副本均已成功刷入。</a:t>
            </a:r>
            <a:endParaRPr lang="en-US" altLang="zh-CN" dirty="0"/>
          </a:p>
          <a:p>
            <a:pPr marL="914400" lvl="1" indent="-457200">
              <a:buFont typeface="+mj-lt"/>
              <a:buAutoNum type="arabicPeriod"/>
            </a:pPr>
            <a:r>
              <a:rPr lang="zh-CN" altLang="en-US" dirty="0"/>
              <a:t>返回</a:t>
            </a:r>
            <a:r>
              <a:rPr lang="en-US" altLang="zh-CN" dirty="0"/>
              <a:t>client commit</a:t>
            </a:r>
            <a:r>
              <a:rPr lang="zh-CN" altLang="en-US" dirty="0"/>
              <a:t>成功。</a:t>
            </a:r>
            <a:endParaRPr lang="en-US" altLang="zh-CN" dirty="0"/>
          </a:p>
          <a:p>
            <a:pPr marL="914400" lvl="1" indent="-457200">
              <a:buFont typeface="+mj-lt"/>
              <a:buAutoNum type="arabicPeriod"/>
            </a:pPr>
            <a:r>
              <a:rPr lang="zh-CN" altLang="en-US" dirty="0"/>
              <a:t>异步写入</a:t>
            </a:r>
            <a:r>
              <a:rPr lang="en-US" altLang="zh-CN" dirty="0"/>
              <a:t>SS</a:t>
            </a:r>
            <a:r>
              <a:rPr lang="zh-CN" altLang="en-US" dirty="0"/>
              <a:t>。</a:t>
            </a:r>
            <a:endParaRPr lang="en-US" altLang="zh-CN" dirty="0"/>
          </a:p>
          <a:p>
            <a:pPr marL="914400" lvl="1" indent="-457200">
              <a:buFont typeface="+mj-lt"/>
              <a:buAutoNum type="arabicPeriod"/>
            </a:pPr>
            <a:endParaRPr lang="en-US" altLang="zh-CN" dirty="0"/>
          </a:p>
          <a:p>
            <a:pPr marL="914400" lvl="1" indent="-457200">
              <a:buFont typeface="+mj-lt"/>
              <a:buAutoNum type="arabicPeriod"/>
            </a:pPr>
            <a:endParaRPr lang="en-US" altLang="zh-CN" dirty="0"/>
          </a:p>
        </p:txBody>
      </p:sp>
      <p:pic>
        <p:nvPicPr>
          <p:cNvPr id="4" name="Content Placeholder 4" descr="Screenshot from 2021-06-17 10-35-48">
            <a:extLst>
              <a:ext uri="{FF2B5EF4-FFF2-40B4-BE49-F238E27FC236}">
                <a16:creationId xmlns:a16="http://schemas.microsoft.com/office/drawing/2014/main" id="{BC4C11A8-55D9-45A5-90B3-F5420BB76B3E}"/>
              </a:ext>
            </a:extLst>
          </p:cNvPr>
          <p:cNvPicPr>
            <a:picLocks noChangeAspect="1"/>
          </p:cNvPicPr>
          <p:nvPr/>
        </p:nvPicPr>
        <p:blipFill rotWithShape="1">
          <a:blip r:embed="rId2"/>
          <a:srcRect l="3288" t="2489" r="4385" b="9956"/>
          <a:stretch/>
        </p:blipFill>
        <p:spPr>
          <a:xfrm>
            <a:off x="7419999" y="1690692"/>
            <a:ext cx="3933801" cy="4486271"/>
          </a:xfrm>
          <a:prstGeom prst="rect">
            <a:avLst/>
          </a:prstGeom>
        </p:spPr>
      </p:pic>
    </p:spTree>
    <p:extLst>
      <p:ext uri="{BB962C8B-B14F-4D97-AF65-F5344CB8AC3E}">
        <p14:creationId xmlns:p14="http://schemas.microsoft.com/office/powerpoint/2010/main" val="1031880615"/>
      </p:ext>
    </p:extLst>
  </p:cSld>
  <p:clrMapOvr>
    <a:masterClrMapping/>
  </p:clrMapOvr>
</p:sld>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903</TotalTime>
  <Words>1822</Words>
  <Application>Microsoft Office PowerPoint</Application>
  <PresentationFormat>宽屏</PresentationFormat>
  <Paragraphs>132</Paragraphs>
  <Slides>27</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-apple-system</vt:lpstr>
      <vt:lpstr>华文仿宋</vt:lpstr>
      <vt:lpstr>Arial</vt:lpstr>
      <vt:lpstr>Calibri</vt:lpstr>
      <vt:lpstr>Segoe UI</vt:lpstr>
      <vt:lpstr>Tw Cen MT</vt:lpstr>
      <vt:lpstr>Wingdings</vt:lpstr>
      <vt:lpstr>茅草</vt:lpstr>
      <vt:lpstr>FoundationDB:  A Distributed Unbundled Transactional Key Value Store</vt:lpstr>
      <vt:lpstr>主要特点</vt:lpstr>
      <vt:lpstr>Design Principles</vt:lpstr>
      <vt:lpstr>Design</vt:lpstr>
      <vt:lpstr>Control Plane</vt:lpstr>
      <vt:lpstr>Data Plane</vt:lpstr>
      <vt:lpstr>Data Plane</vt:lpstr>
      <vt:lpstr>Terminology</vt:lpstr>
      <vt:lpstr>Transaction Management</vt:lpstr>
      <vt:lpstr>Transaction Management</vt:lpstr>
      <vt:lpstr>Transaction Management</vt:lpstr>
      <vt:lpstr>Transaction Management</vt:lpstr>
      <vt:lpstr>Transaction Management</vt:lpstr>
      <vt:lpstr>Transaction Management</vt:lpstr>
      <vt:lpstr>Logging Protocol</vt:lpstr>
      <vt:lpstr>Read-only Transactions &amp; Snapshot Reads</vt:lpstr>
      <vt:lpstr>Transaction System Recovery</vt:lpstr>
      <vt:lpstr>Transaction System Recovery</vt:lpstr>
      <vt:lpstr>Other Optimizations</vt:lpstr>
      <vt:lpstr>Geo-replication and failover</vt:lpstr>
      <vt:lpstr>Simulation testing</vt:lpstr>
      <vt:lpstr>Simulation testing</vt:lpstr>
      <vt:lpstr>Performance testing</vt:lpstr>
      <vt:lpstr>Evaluation-Scalability test</vt:lpstr>
      <vt:lpstr>Evaluation-Scalability test</vt:lpstr>
      <vt:lpstr>Evaluation-Recovery Duration</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 Performance Event</dc:title>
  <dc:creator>tianjiqx</dc:creator>
  <cp:lastModifiedBy>mountain strange</cp:lastModifiedBy>
  <cp:revision>990</cp:revision>
  <dcterms:created xsi:type="dcterms:W3CDTF">2021-06-17T05:24:37Z</dcterms:created>
  <dcterms:modified xsi:type="dcterms:W3CDTF">2021-06-23T02:24:02Z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1033-11.1.0.9604</vt:lpwstr>
  </property>
</Properties>
</file>