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2"/>
  </p:notesMasterIdLst>
  <p:handoutMasterIdLst>
    <p:handoutMasterId r:id="rId33"/>
  </p:handoutMasterIdLst>
  <p:sldIdLst>
    <p:sldId id="256" r:id="rId2"/>
    <p:sldId id="257" r:id="rId3"/>
    <p:sldId id="258" r:id="rId4"/>
    <p:sldId id="297" r:id="rId5"/>
    <p:sldId id="264" r:id="rId6"/>
    <p:sldId id="291" r:id="rId7"/>
    <p:sldId id="285" r:id="rId8"/>
    <p:sldId id="286" r:id="rId9"/>
    <p:sldId id="287" r:id="rId10"/>
    <p:sldId id="288" r:id="rId11"/>
    <p:sldId id="289" r:id="rId12"/>
    <p:sldId id="292" r:id="rId13"/>
    <p:sldId id="293" r:id="rId14"/>
    <p:sldId id="294" r:id="rId15"/>
    <p:sldId id="295" r:id="rId16"/>
    <p:sldId id="270" r:id="rId17"/>
    <p:sldId id="276" r:id="rId18"/>
    <p:sldId id="296" r:id="rId19"/>
    <p:sldId id="272" r:id="rId20"/>
    <p:sldId id="265" r:id="rId21"/>
    <p:sldId id="273" r:id="rId22"/>
    <p:sldId id="277" r:id="rId23"/>
    <p:sldId id="266" r:id="rId24"/>
    <p:sldId id="274" r:id="rId25"/>
    <p:sldId id="278" r:id="rId26"/>
    <p:sldId id="279" r:id="rId27"/>
    <p:sldId id="280" r:id="rId28"/>
    <p:sldId id="281" r:id="rId29"/>
    <p:sldId id="282" r:id="rId30"/>
    <p:sldId id="283" r:id="rId31"/>
  </p:sldIdLst>
  <p:sldSz cx="12192000" cy="6858000"/>
  <p:notesSz cx="7104063" cy="10234613"/>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02020"/>
    <a:srgbClr val="B2B2B2"/>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278" autoAdjust="0"/>
    <p:restoredTop sz="69448" autoAdjust="0"/>
  </p:normalViewPr>
  <p:slideViewPr>
    <p:cSldViewPr snapToGrid="0" showGuides="1">
      <p:cViewPr varScale="1">
        <p:scale>
          <a:sx n="78" d="100"/>
          <a:sy n="78" d="100"/>
        </p:scale>
        <p:origin x="2028" y="138"/>
      </p:cViewPr>
      <p:guideLst>
        <p:guide orient="horz" pos="2160"/>
        <p:guide pos="3840"/>
      </p:guideLst>
    </p:cSldViewPr>
  </p:slid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notesMaster" Target="notesMasters/notesMaster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t>2021/8/11</a:t>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t>2021/8/11</a:t>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www.cockroachlabs.com/docs/stable/architecture/distribution-layer.html#meta-ranges" TargetMode="External"/><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cockroachlabs.com/docs/stable/architecture/transaction-layer.html#transaction-conflicts"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www.cockroachlabs.com/docs/stable/architecture/transaction-layer.html#step-2"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www.cockroachlabs.com/docs/stable/architecture/transaction-layer.html#step-2"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r>
              <a:rPr lang="en-US" altLang="en-US" b="1" dirty="0"/>
              <a:t>SQL</a:t>
            </a:r>
            <a:r>
              <a:rPr lang="en-US" altLang="en-US" dirty="0"/>
              <a:t>: </a:t>
            </a:r>
            <a:r>
              <a:rPr lang="zh-CN" altLang="en-US" dirty="0"/>
              <a:t>负责解析编译，优化查询树，和执行引擎</a:t>
            </a:r>
          </a:p>
          <a:p>
            <a:r>
              <a:rPr lang="en-US" altLang="zh-CN" b="1" dirty="0"/>
              <a:t>Transaction</a:t>
            </a:r>
            <a:r>
              <a:rPr lang="en-US" altLang="en-US" b="1" dirty="0"/>
              <a:t>al KV</a:t>
            </a:r>
            <a:r>
              <a:rPr lang="en-US" altLang="en-US" dirty="0"/>
              <a:t>: </a:t>
            </a:r>
            <a:r>
              <a:rPr lang="zh-CN" altLang="en-US" dirty="0"/>
              <a:t>一个具有事务功能的</a:t>
            </a:r>
            <a:r>
              <a:rPr lang="en-US" altLang="zh-CN" dirty="0"/>
              <a:t>KV</a:t>
            </a:r>
            <a:r>
              <a:rPr lang="zh-CN" altLang="en-US" dirty="0"/>
              <a:t>，</a:t>
            </a:r>
            <a:r>
              <a:rPr lang="en-US" altLang="zh-CN" dirty="0"/>
              <a:t> </a:t>
            </a:r>
            <a:r>
              <a:rPr lang="zh-CN" altLang="en-US" dirty="0"/>
              <a:t>确保</a:t>
            </a:r>
            <a:r>
              <a:rPr lang="en-US" altLang="zh-CN" dirty="0"/>
              <a:t>SQL</a:t>
            </a:r>
            <a:r>
              <a:rPr lang="zh-CN" altLang="en-US" dirty="0"/>
              <a:t>层发来的跨多个</a:t>
            </a:r>
            <a:r>
              <a:rPr lang="en-US" altLang="zh-CN" dirty="0"/>
              <a:t>KV pair</a:t>
            </a:r>
            <a:r>
              <a:rPr lang="zh-CN" altLang="en-US" dirty="0"/>
              <a:t>的请求仍然可以保持</a:t>
            </a:r>
            <a:r>
              <a:rPr lang="en-US" altLang="zh-CN" dirty="0"/>
              <a:t>atomicity</a:t>
            </a:r>
            <a:r>
              <a:rPr lang="zh-CN" altLang="en-US" dirty="0"/>
              <a:t>和</a:t>
            </a:r>
            <a:r>
              <a:rPr lang="en-US" altLang="zh-CN" dirty="0"/>
              <a:t>isolation</a:t>
            </a:r>
            <a:r>
              <a:rPr lang="zh-CN" altLang="en-US" dirty="0"/>
              <a:t>，</a:t>
            </a:r>
            <a:r>
              <a:rPr lang="en-US" altLang="zh-CN" dirty="0"/>
              <a:t>a single monolithic sorted map</a:t>
            </a:r>
          </a:p>
          <a:p>
            <a:pPr algn="l"/>
            <a:r>
              <a:rPr lang="en-US" altLang="zh-CN" b="1" dirty="0"/>
              <a:t>Distribution</a:t>
            </a:r>
            <a:r>
              <a:rPr lang="en-US" altLang="en-US" dirty="0"/>
              <a:t>: </a:t>
            </a:r>
            <a:r>
              <a:rPr lang="zh-CN" altLang="en-US" dirty="0"/>
              <a:t>代表了一个逻辑上的</a:t>
            </a:r>
            <a:r>
              <a:rPr lang="en-US" altLang="zh-CN" dirty="0"/>
              <a:t>key</a:t>
            </a:r>
            <a:r>
              <a:rPr lang="zh-CN" altLang="en-US" dirty="0"/>
              <a:t>的分区，一个分区</a:t>
            </a:r>
            <a:r>
              <a:rPr lang="en-US" altLang="zh-CN" dirty="0"/>
              <a:t>64MB</a:t>
            </a:r>
            <a:r>
              <a:rPr lang="zh-CN" altLang="en-US" dirty="0"/>
              <a:t>，称为一个</a:t>
            </a:r>
            <a:r>
              <a:rPr lang="en-US" altLang="zh-CN" dirty="0"/>
              <a:t>Range</a:t>
            </a:r>
            <a:r>
              <a:rPr lang="zh-CN" altLang="en-US" dirty="0"/>
              <a:t>。</a:t>
            </a:r>
            <a:r>
              <a:rPr lang="en-US" altLang="zh-CN" b="0" i="0" dirty="0">
                <a:solidFill>
                  <a:srgbClr val="242A35"/>
                </a:solidFill>
                <a:effectLst/>
                <a:latin typeface="SourceSansPro-Regular"/>
              </a:rPr>
              <a:t>As described in the </a:t>
            </a:r>
            <a:r>
              <a:rPr lang="en-US" altLang="zh-CN" b="0" i="0" u="none" strike="noStrike" dirty="0">
                <a:solidFill>
                  <a:srgbClr val="0055FF"/>
                </a:solidFill>
                <a:effectLst/>
                <a:latin typeface="SourceSansPro-Regular"/>
                <a:hlinkClick r:id="rId3"/>
              </a:rPr>
              <a:t>meta ranges section</a:t>
            </a:r>
            <a:r>
              <a:rPr lang="en-US" altLang="zh-CN" b="0" i="0" dirty="0">
                <a:solidFill>
                  <a:srgbClr val="242A35"/>
                </a:solidFill>
                <a:effectLst/>
                <a:latin typeface="SourceSansPro-Regular"/>
              </a:rPr>
              <a:t>, the locations of all the ranges in a cluster are stored in a two-level index</a:t>
            </a:r>
            <a:r>
              <a:rPr lang="zh-CN" altLang="en-US" b="0" i="0" dirty="0">
                <a:solidFill>
                  <a:srgbClr val="242A35"/>
                </a:solidFill>
                <a:effectLst/>
                <a:latin typeface="SourceSansPro-Regular"/>
              </a:rPr>
              <a:t>。</a:t>
            </a:r>
            <a:r>
              <a:rPr lang="en-US" altLang="zh-CN" dirty="0"/>
              <a:t>1. </a:t>
            </a:r>
            <a:r>
              <a:rPr lang="en-US" altLang="zh-CN" b="0" i="0" dirty="0">
                <a:solidFill>
                  <a:srgbClr val="242A35"/>
                </a:solidFill>
                <a:effectLst/>
                <a:latin typeface="SourceSansPro-Regular"/>
              </a:rPr>
              <a:t>Receives requests from the transaction layer on the same node. 2. Identifies which nodes should receive the request, and then sends the request to the proper node's replication layer. </a:t>
            </a:r>
            <a:endParaRPr lang="en-US" altLang="zh-CN" dirty="0"/>
          </a:p>
          <a:p>
            <a:r>
              <a:rPr lang="en-US" altLang="zh-CN" b="1" dirty="0"/>
              <a:t>Replication</a:t>
            </a:r>
            <a:r>
              <a:rPr lang="zh-CN" altLang="en-US" dirty="0"/>
              <a:t>：每一个</a:t>
            </a:r>
            <a:r>
              <a:rPr lang="en-US" altLang="zh-CN" dirty="0"/>
              <a:t>Range</a:t>
            </a:r>
            <a:r>
              <a:rPr lang="zh-CN" altLang="en-US" dirty="0"/>
              <a:t>都会复制</a:t>
            </a:r>
            <a:r>
              <a:rPr lang="en-US" altLang="zh-CN" dirty="0"/>
              <a:t>3</a:t>
            </a:r>
            <a:r>
              <a:rPr lang="zh-CN" altLang="en-US" dirty="0"/>
              <a:t>份，</a:t>
            </a:r>
            <a:r>
              <a:rPr lang="en-US" altLang="zh-CN" dirty="0"/>
              <a:t>consensus-based replication</a:t>
            </a:r>
          </a:p>
          <a:p>
            <a:r>
              <a:rPr lang="en-US" altLang="zh-CN" b="1" dirty="0"/>
              <a:t>Storage</a:t>
            </a:r>
            <a:r>
              <a:rPr lang="zh-CN" altLang="en-US" dirty="0"/>
              <a:t>：本地的基于</a:t>
            </a:r>
            <a:r>
              <a:rPr lang="en-US" altLang="zh-CN" dirty="0"/>
              <a:t>disk</a:t>
            </a:r>
            <a:r>
              <a:rPr lang="zh-CN" altLang="en-US" dirty="0"/>
              <a:t>的一个</a:t>
            </a:r>
            <a:r>
              <a:rPr lang="en-US" altLang="zh-CN" dirty="0"/>
              <a:t>KV store</a:t>
            </a:r>
            <a:endParaRPr lang="zh-CN" altLang="en-US" dirty="0"/>
          </a:p>
          <a:p>
            <a:endParaRPr lang="zh-CN" altLang="en-US"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Write Scenario</a:t>
            </a:r>
          </a:p>
          <a:p>
            <a:pPr algn="l">
              <a:buFont typeface="+mj-lt"/>
              <a:buAutoNum type="arabicPeriod"/>
            </a:pPr>
            <a:r>
              <a:rPr lang="en-US" altLang="zh-CN" b="0" i="0" dirty="0">
                <a:solidFill>
                  <a:srgbClr val="242A35"/>
                </a:solidFill>
                <a:effectLst/>
                <a:latin typeface="SourceSansPro-Regular"/>
              </a:rPr>
              <a:t>Node 3 (the gateway node) receives the request to write to table 1.</a:t>
            </a:r>
          </a:p>
          <a:p>
            <a:pPr algn="l">
              <a:buFont typeface="+mj-lt"/>
              <a:buAutoNum type="arabicPeriod"/>
            </a:pPr>
            <a:r>
              <a:rPr lang="en-US" altLang="zh-CN" b="0" i="0" dirty="0">
                <a:solidFill>
                  <a:srgbClr val="242A35"/>
                </a:solidFill>
                <a:effectLst/>
                <a:latin typeface="SourceSansPro-Regular"/>
              </a:rPr>
              <a:t>The leaseholder for table 1 is on node 1, so the request is routed there.</a:t>
            </a:r>
          </a:p>
          <a:p>
            <a:pPr algn="l">
              <a:buFont typeface="+mj-lt"/>
              <a:buAutoNum type="arabicPeriod"/>
            </a:pPr>
            <a:r>
              <a:rPr lang="en-US" altLang="zh-CN" b="0" i="0" dirty="0">
                <a:solidFill>
                  <a:srgbClr val="242A35"/>
                </a:solidFill>
                <a:effectLst/>
                <a:latin typeface="SourceSansPro-Regular"/>
              </a:rPr>
              <a:t>The leaseholder is the same replica as the Raft leader (as is typical), so it simultaneously appends the write to its own Raft log and notifies its follower replicas on nodes 2 and 3.</a:t>
            </a:r>
          </a:p>
          <a:p>
            <a:pPr algn="l">
              <a:buFont typeface="+mj-lt"/>
              <a:buAutoNum type="arabicPeriod"/>
            </a:pPr>
            <a:r>
              <a:rPr lang="en-US" altLang="zh-CN" b="0" i="0" dirty="0">
                <a:solidFill>
                  <a:srgbClr val="242A35"/>
                </a:solidFill>
                <a:effectLst/>
                <a:latin typeface="SourceSansPro-Regular"/>
              </a:rPr>
              <a:t>As soon as one follower has appended the write to its Raft log (and thus a majority of replicas agree based on identical Raft logs), it notifies the leader and the write is committed to the key-values on the agreeing replicas. In this diagram, the follower on node 2 acknowledged the write, but it could just as well have been the follower on node 3. Also note that the follower not involved in the consensus agreement usually commits the write very soon after the others.</a:t>
            </a:r>
          </a:p>
          <a:p>
            <a:pPr algn="l">
              <a:buFont typeface="+mj-lt"/>
              <a:buAutoNum type="arabicPeriod"/>
            </a:pPr>
            <a:r>
              <a:rPr lang="en-US" altLang="zh-CN" b="0" i="0" dirty="0">
                <a:solidFill>
                  <a:srgbClr val="242A35"/>
                </a:solidFill>
                <a:effectLst/>
                <a:latin typeface="SourceSansPro-Regular"/>
              </a:rPr>
              <a:t>Node 1 returns acknowledgement of the commit to node 3.</a:t>
            </a:r>
          </a:p>
          <a:p>
            <a:pPr algn="l">
              <a:buFont typeface="+mj-lt"/>
              <a:buAutoNum type="arabicPeriod"/>
            </a:pPr>
            <a:r>
              <a:rPr lang="en-US" altLang="zh-CN" b="0" i="0" dirty="0">
                <a:solidFill>
                  <a:srgbClr val="242A35"/>
                </a:solidFill>
                <a:effectLst/>
                <a:latin typeface="SourceSansPro-Regular"/>
              </a:rPr>
              <a:t>Node 3 responds to the client.</a:t>
            </a:r>
          </a:p>
          <a:p>
            <a:endParaRPr lang="en-US" altLang="zh-CN"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14</a:t>
            </a:fld>
            <a:endParaRPr lang="zh-CN" altLang="en-US"/>
          </a:p>
        </p:txBody>
      </p:sp>
    </p:spTree>
    <p:extLst>
      <p:ext uri="{BB962C8B-B14F-4D97-AF65-F5344CB8AC3E}">
        <p14:creationId xmlns:p14="http://schemas.microsoft.com/office/powerpoint/2010/main" val="293771362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Write Scenario</a:t>
            </a:r>
          </a:p>
          <a:p>
            <a:pPr algn="l"/>
            <a:r>
              <a:rPr lang="en-US" altLang="zh-CN" b="0" i="0" dirty="0">
                <a:solidFill>
                  <a:srgbClr val="242A35"/>
                </a:solidFill>
                <a:effectLst/>
                <a:latin typeface="SourceSansPro-Regular"/>
              </a:rPr>
              <a:t>Just as in the read scenario, if the write request is received by the node that has the leaseholder and Raft leader for the relevant range, there are fewer </a:t>
            </a:r>
            <a:r>
              <a:rPr lang="en-US" altLang="zh-CN" b="0" i="0">
                <a:solidFill>
                  <a:srgbClr val="242A35"/>
                </a:solidFill>
                <a:effectLst/>
                <a:latin typeface="SourceSansPro-Regular"/>
              </a:rPr>
              <a:t>network hops</a:t>
            </a:r>
            <a:endParaRPr lang="en-US" altLang="zh-CN" b="0" i="0" dirty="0">
              <a:solidFill>
                <a:srgbClr val="242A35"/>
              </a:solidFill>
              <a:effectLst/>
              <a:latin typeface="SourceSansPro-Regular"/>
            </a:endParaRPr>
          </a:p>
        </p:txBody>
      </p:sp>
      <p:sp>
        <p:nvSpPr>
          <p:cNvPr id="4" name="灯片编号占位符 3"/>
          <p:cNvSpPr>
            <a:spLocks noGrp="1"/>
          </p:cNvSpPr>
          <p:nvPr>
            <p:ph type="sldNum" sz="quarter" idx="5"/>
          </p:nvPr>
        </p:nvSpPr>
        <p:spPr/>
        <p:txBody>
          <a:bodyPr/>
          <a:lstStyle/>
          <a:p>
            <a:fld id="{85D0DACE-38E0-42D2-9336-2B707D34BC6D}" type="slidenum">
              <a:rPr lang="zh-CN" altLang="en-US" smtClean="0"/>
              <a:t>15</a:t>
            </a:fld>
            <a:endParaRPr lang="zh-CN" altLang="en-US"/>
          </a:p>
        </p:txBody>
      </p:sp>
    </p:spTree>
    <p:extLst>
      <p:ext uri="{BB962C8B-B14F-4D97-AF65-F5344CB8AC3E}">
        <p14:creationId xmlns:p14="http://schemas.microsoft.com/office/powerpoint/2010/main" val="33512214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16</a:t>
            </a:fld>
            <a:endParaRPr lang="zh-CN" altLang="en-US"/>
          </a:p>
        </p:txBody>
      </p:sp>
    </p:spTree>
    <p:extLst>
      <p:ext uri="{BB962C8B-B14F-4D97-AF65-F5344CB8AC3E}">
        <p14:creationId xmlns:p14="http://schemas.microsoft.com/office/powerpoint/2010/main" val="2660381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SSI</a:t>
            </a: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17</a:t>
            </a:fld>
            <a:endParaRPr lang="zh-CN" altLang="en-US"/>
          </a:p>
        </p:txBody>
      </p:sp>
    </p:spTree>
    <p:extLst>
      <p:ext uri="{BB962C8B-B14F-4D97-AF65-F5344CB8AC3E}">
        <p14:creationId xmlns:p14="http://schemas.microsoft.com/office/powerpoint/2010/main" val="181499090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18</a:t>
            </a:fld>
            <a:endParaRPr lang="zh-CN" altLang="en-US"/>
          </a:p>
        </p:txBody>
      </p:sp>
    </p:spTree>
    <p:extLst>
      <p:ext uri="{BB962C8B-B14F-4D97-AF65-F5344CB8AC3E}">
        <p14:creationId xmlns:p14="http://schemas.microsoft.com/office/powerpoint/2010/main" val="106399321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1. A process increments its counter(time) before each event in that process;</a:t>
            </a:r>
          </a:p>
          <a:p>
            <a:r>
              <a:rPr lang="en-US" altLang="zh-CN" dirty="0"/>
              <a:t>2.When a process sends a message, it includes its counter value with the message;</a:t>
            </a:r>
          </a:p>
          <a:p>
            <a:r>
              <a:rPr lang="en-US" altLang="zh-CN" dirty="0"/>
              <a:t>3.On receiving a message, the counter of the recipient is updated, if necessary, to the greater of its current counter and the timestamp in the received message. The counter is then incremented by 1 before the message is considered received.</a:t>
            </a:r>
          </a:p>
          <a:p>
            <a:endParaRPr lang="en-US" altLang="zh-CN" dirty="0"/>
          </a:p>
          <a:p>
            <a:r>
              <a:rPr lang="en-US" altLang="zh-CN" dirty="0"/>
              <a:t>One result of </a:t>
            </a:r>
            <a:r>
              <a:rPr lang="en-US" altLang="zh-CN" dirty="0" err="1"/>
              <a:t>Lamport</a:t>
            </a:r>
            <a:r>
              <a:rPr lang="en-US" altLang="zh-CN" dirty="0"/>
              <a:t> timestamps is that multiple events on different processes may all be tagged with the same timestamp.</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19</a:t>
            </a:fld>
            <a:endParaRPr lang="zh-CN" altLang="en-US"/>
          </a:p>
        </p:txBody>
      </p:sp>
    </p:spTree>
    <p:extLst>
      <p:ext uri="{BB962C8B-B14F-4D97-AF65-F5344CB8AC3E}">
        <p14:creationId xmlns:p14="http://schemas.microsoft.com/office/powerpoint/2010/main" val="2106493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Send</a:t>
            </a:r>
          </a:p>
          <a:p>
            <a:r>
              <a:rPr lang="zh-CN" altLang="en-US" dirty="0"/>
              <a:t>对于</a:t>
            </a:r>
            <a:r>
              <a:rPr lang="en-US" altLang="zh-CN" dirty="0"/>
              <a:t>send</a:t>
            </a:r>
            <a:r>
              <a:rPr lang="zh-CN" altLang="en-US" dirty="0"/>
              <a:t>，如果是事件，那么会增加</a:t>
            </a:r>
            <a:r>
              <a:rPr lang="en-US" altLang="zh-CN" dirty="0"/>
              <a:t>c</a:t>
            </a:r>
            <a:r>
              <a:rPr lang="zh-CN" altLang="en-US" dirty="0"/>
              <a:t>；如果不是，那么不会增加</a:t>
            </a:r>
            <a:r>
              <a:rPr lang="en-US" altLang="zh-CN" dirty="0"/>
              <a:t>c</a:t>
            </a:r>
          </a:p>
          <a:p>
            <a:r>
              <a:rPr lang="zh-CN" altLang="en-US" dirty="0"/>
              <a:t>对于</a:t>
            </a:r>
            <a:r>
              <a:rPr lang="en-US" altLang="zh-CN" dirty="0"/>
              <a:t>receive</a:t>
            </a:r>
            <a:r>
              <a:rPr lang="zh-CN" altLang="en-US" dirty="0"/>
              <a:t>，最大化（</a:t>
            </a:r>
            <a:r>
              <a:rPr lang="en-US" altLang="zh-CN" dirty="0"/>
              <a:t>l</a:t>
            </a:r>
            <a:r>
              <a:rPr lang="zh-CN" altLang="en-US" dirty="0"/>
              <a:t>，</a:t>
            </a:r>
            <a:r>
              <a:rPr lang="en-US" altLang="zh-CN" dirty="0"/>
              <a:t>c</a:t>
            </a:r>
            <a:r>
              <a:rPr lang="zh-CN" altLang="en-US" dirty="0"/>
              <a:t>）</a:t>
            </a:r>
            <a:r>
              <a:rPr lang="en-US" altLang="zh-CN" dirty="0"/>
              <a:t>; if l1&gt;l2, (l1,c1) &gt; (l2,c2); l1=l2,</a:t>
            </a:r>
            <a:r>
              <a:rPr lang="zh-CN" altLang="en-US" dirty="0"/>
              <a:t> </a:t>
            </a:r>
            <a:r>
              <a:rPr lang="en-US" altLang="zh-CN" dirty="0"/>
              <a:t>c1&gt;c2, (l1,c1) &gt; (l2,c2).</a:t>
            </a: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20</a:t>
            </a:fld>
            <a:endParaRPr lang="zh-CN" altLang="en-US"/>
          </a:p>
        </p:txBody>
      </p:sp>
    </p:spTree>
    <p:extLst>
      <p:ext uri="{BB962C8B-B14F-4D97-AF65-F5344CB8AC3E}">
        <p14:creationId xmlns:p14="http://schemas.microsoft.com/office/powerpoint/2010/main" val="22104179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These two safeguards ensure that a pair of leaseholders that are active concurrently cannot serve requests that would</a:t>
            </a:r>
          </a:p>
          <a:p>
            <a:r>
              <a:rPr lang="en-US" altLang="zh-CN" dirty="0"/>
              <a:t>violate serializable isolation</a:t>
            </a: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22</a:t>
            </a:fld>
            <a:endParaRPr lang="zh-CN" altLang="en-US"/>
          </a:p>
        </p:txBody>
      </p:sp>
    </p:spTree>
    <p:extLst>
      <p:ext uri="{BB962C8B-B14F-4D97-AF65-F5344CB8AC3E}">
        <p14:creationId xmlns:p14="http://schemas.microsoft.com/office/powerpoint/2010/main" val="180020773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wait out the uncertainty</a:t>
            </a:r>
          </a:p>
          <a:p>
            <a:r>
              <a:rPr lang="en-US" altLang="zh-CN" dirty="0"/>
              <a:t>since </a:t>
            </a:r>
            <a:r>
              <a:rPr lang="en-US" altLang="zh-CN" dirty="0" err="1"/>
              <a:t>CockroachDB</a:t>
            </a:r>
            <a:r>
              <a:rPr lang="en-US" altLang="zh-CN" dirty="0"/>
              <a:t> was designed to support conversational SQL where the read/write sets are indeterminate, we can’t know the nodes in advance.</a:t>
            </a:r>
          </a:p>
          <a:p>
            <a:endParaRPr lang="en-US" altLang="zh-CN" dirty="0"/>
          </a:p>
          <a:p>
            <a:r>
              <a:rPr lang="en-US" altLang="zh-CN" dirty="0"/>
              <a:t>if Nathan had have started his transaction after Tobi committed (in particular, if Nathan would have started his transaction because Tobi committed his), </a:t>
            </a: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23</a:t>
            </a:fld>
            <a:endParaRPr lang="zh-CN" altLang="en-US"/>
          </a:p>
        </p:txBody>
      </p:sp>
    </p:spTree>
    <p:extLst>
      <p:ext uri="{BB962C8B-B14F-4D97-AF65-F5344CB8AC3E}">
        <p14:creationId xmlns:p14="http://schemas.microsoft.com/office/powerpoint/2010/main" val="8601273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和</a:t>
            </a:r>
            <a:r>
              <a:rPr lang="en-US" altLang="zh-CN" dirty="0" err="1"/>
              <a:t>tidb</a:t>
            </a:r>
            <a:r>
              <a:rPr lang="zh-CN" altLang="en-US" dirty="0"/>
              <a:t>的下推算子类似。。。</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24</a:t>
            </a:fld>
            <a:endParaRPr lang="zh-CN" altLang="en-US"/>
          </a:p>
        </p:txBody>
      </p:sp>
    </p:spTree>
    <p:extLst>
      <p:ext uri="{BB962C8B-B14F-4D97-AF65-F5344CB8AC3E}">
        <p14:creationId xmlns:p14="http://schemas.microsoft.com/office/powerpoint/2010/main" val="422917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242A35"/>
                </a:solidFill>
                <a:effectLst/>
                <a:latin typeface="SourceSansPro-Regular"/>
              </a:rPr>
              <a:t>If the transaction has not been aborted, the transaction layer begins executing read operations. If a read only encounters standard MVCC values, everything is fine. However, if it encounters any write intents, the operation must be resolved as a </a:t>
            </a:r>
            <a:r>
              <a:rPr lang="en-US" altLang="zh-CN" b="0" i="0" u="none" strike="noStrike" dirty="0">
                <a:solidFill>
                  <a:srgbClr val="0055FF"/>
                </a:solidFill>
                <a:effectLst/>
                <a:latin typeface="SourceSansPro-Regular"/>
                <a:hlinkClick r:id="rId3"/>
              </a:rPr>
              <a:t>transaction conflict</a:t>
            </a:r>
            <a:r>
              <a:rPr lang="en-US" altLang="zh-CN" b="0" i="0" dirty="0">
                <a:solidFill>
                  <a:srgbClr val="242A35"/>
                </a:solidFill>
                <a:effectLst/>
                <a:latin typeface="SourceSansPro-Regular"/>
              </a:rPr>
              <a:t>.</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6</a:t>
            </a:fld>
            <a:endParaRPr lang="zh-CN" altLang="en-US"/>
          </a:p>
        </p:txBody>
      </p:sp>
    </p:spTree>
    <p:extLst>
      <p:ext uri="{BB962C8B-B14F-4D97-AF65-F5344CB8AC3E}">
        <p14:creationId xmlns:p14="http://schemas.microsoft.com/office/powerpoint/2010/main" val="13271343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left-hand side of the chart demonstrates vertical scalability, with experiments run on a three node cluster with varying AWS instance types</a:t>
            </a:r>
          </a:p>
          <a:p>
            <a:r>
              <a:rPr lang="en-US" altLang="zh-CN" dirty="0"/>
              <a:t>(c5d.large, c5d.xlarge, c5d.2xlarge, c5d.4xlarge, and c5d.9xlarge with 2, 4, 8, 16, and 36 vCPUs respectively). The right-hand side of the chart demonstrates horizontal scalability, with experiments run on c5d.9xlarge instances with the cluster size varying from 3 to 48 nodes. </a:t>
            </a:r>
          </a:p>
          <a:p>
            <a:endParaRPr lang="en-US" altLang="zh-CN" dirty="0"/>
          </a:p>
          <a:p>
            <a:r>
              <a:rPr lang="en-US" altLang="zh-CN" dirty="0" err="1"/>
              <a:t>Sysbench</a:t>
            </a:r>
            <a:r>
              <a:rPr lang="en-US" altLang="zh-CN" dirty="0"/>
              <a:t> OLTP suite</a:t>
            </a: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25</a:t>
            </a:fld>
            <a:endParaRPr lang="zh-CN" altLang="en-US"/>
          </a:p>
        </p:txBody>
      </p:sp>
    </p:spTree>
    <p:extLst>
      <p:ext uri="{BB962C8B-B14F-4D97-AF65-F5344CB8AC3E}">
        <p14:creationId xmlns:p14="http://schemas.microsoft.com/office/powerpoint/2010/main" val="3095639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Fig. 5 shows that in these experiments, the overhead of replication can reduce throughput by up to 48% for three replicas or 57% for five replicas,</a:t>
            </a:r>
          </a:p>
          <a:p>
            <a:r>
              <a:rPr lang="en-US" altLang="zh-CN" dirty="0"/>
              <a:t>and distributed transactions may further reduce throughput by up to 46%. </a:t>
            </a:r>
          </a:p>
          <a:p>
            <a:endParaRPr lang="en-US" altLang="zh-CN" dirty="0"/>
          </a:p>
          <a:p>
            <a:r>
              <a:rPr lang="en-US" altLang="zh-CN" dirty="0"/>
              <a:t>TPC-C New-Order.</a:t>
            </a: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26</a:t>
            </a:fld>
            <a:endParaRPr lang="zh-CN" altLang="en-US"/>
          </a:p>
        </p:txBody>
      </p:sp>
    </p:spTree>
    <p:extLst>
      <p:ext uri="{BB962C8B-B14F-4D97-AF65-F5344CB8AC3E}">
        <p14:creationId xmlns:p14="http://schemas.microsoft.com/office/powerpoint/2010/main" val="103629563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TPC-C</a:t>
            </a:r>
          </a:p>
          <a:p>
            <a:r>
              <a:rPr lang="en-US" altLang="zh-CN" dirty="0"/>
              <a:t>In contrast to CRDB, single-master Aurora only achieves 7.3% efficiency with 10,000 warehouses [55]. AWS has not published TPC-C numbers for multi-master Aurora [3].</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27</a:t>
            </a:fld>
            <a:endParaRPr lang="zh-CN" altLang="en-US"/>
          </a:p>
        </p:txBody>
      </p:sp>
    </p:spTree>
    <p:extLst>
      <p:ext uri="{BB962C8B-B14F-4D97-AF65-F5344CB8AC3E}">
        <p14:creationId xmlns:p14="http://schemas.microsoft.com/office/powerpoint/2010/main" val="289916098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periods between the dashed lines in Fig. 6 represent, in order, an AZ failure and recovery, and a region-wide failure and recovery.</a:t>
            </a:r>
          </a:p>
          <a:p>
            <a:r>
              <a:rPr lang="en-US" altLang="zh-CN" dirty="0"/>
              <a:t>On failure, requests are routed to fallback AZs (either in the same region or another, depending on the policy). Tables and indexes are partitioned by warehouse for partitioned policies. For the duplicated indexes policy, the read-only items table is replicated to every region. </a:t>
            </a:r>
          </a:p>
          <a:p>
            <a:r>
              <a:rPr lang="en-US" altLang="zh-CN" dirty="0"/>
              <a:t>Of the four policies, only geo-partitioned leaseholders is tolerant to region-wide failures. This translates to a higher sustained throughput during region-wide failures, but comes at a cost of higher p90 latencies during stable operation and recovery (compared to the geo-partitioned replicas variants). </a:t>
            </a: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28</a:t>
            </a:fld>
            <a:endParaRPr lang="zh-CN" altLang="en-US"/>
          </a:p>
        </p:txBody>
      </p:sp>
    </p:spTree>
    <p:extLst>
      <p:ext uri="{BB962C8B-B14F-4D97-AF65-F5344CB8AC3E}">
        <p14:creationId xmlns:p14="http://schemas.microsoft.com/office/powerpoint/2010/main" val="275510746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For most YSCB workloads, CRDB shows significantly higher throughput. Both systems demonstrate horizontal scalability</a:t>
            </a:r>
          </a:p>
          <a:p>
            <a:r>
              <a:rPr lang="en-US" altLang="zh-CN" dirty="0"/>
              <a:t>as the cluster size increases. One exception is Workload A (update-heavy, </a:t>
            </a:r>
            <a:r>
              <a:rPr lang="en-US" altLang="zh-CN" dirty="0" err="1"/>
              <a:t>zipfian</a:t>
            </a:r>
            <a:r>
              <a:rPr lang="en-US" altLang="zh-CN" dirty="0"/>
              <a:t> distribution of keys), on which CRDB does not scale well because of the workload’s high contention profile. </a:t>
            </a:r>
          </a:p>
          <a:p>
            <a:r>
              <a:rPr lang="en-US" altLang="zh-CN" dirty="0"/>
              <a:t>We therefore compare against several CRDB configurations (4, 8 and 16 vCPUs per node). For reference, three n2-standard-8 GCP VMs (8 vCPUs each) with local storage cost within 0.2% of a one </a:t>
            </a:r>
            <a:r>
              <a:rPr lang="en-US" altLang="zh-CN" dirty="0" err="1"/>
              <a:t>łnodež</a:t>
            </a:r>
            <a:r>
              <a:rPr lang="en-US" altLang="zh-CN" dirty="0"/>
              <a:t> Spanner instance (consisting of three replicas).</a:t>
            </a:r>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29</a:t>
            </a:fld>
            <a:endParaRPr lang="zh-CN" altLang="en-US"/>
          </a:p>
        </p:txBody>
      </p:sp>
    </p:spTree>
    <p:extLst>
      <p:ext uri="{BB962C8B-B14F-4D97-AF65-F5344CB8AC3E}">
        <p14:creationId xmlns:p14="http://schemas.microsoft.com/office/powerpoint/2010/main" val="18033087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242A35"/>
                </a:solidFill>
                <a:effectLst/>
                <a:latin typeface="SourceSansPro-Regular"/>
              </a:rPr>
              <a:t>The client starts the transaction. A transaction coordinator is created to manage the state of that transaction.</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7</a:t>
            </a:fld>
            <a:endParaRPr lang="zh-CN" altLang="en-US"/>
          </a:p>
        </p:txBody>
      </p:sp>
    </p:spTree>
    <p:extLst>
      <p:ext uri="{BB962C8B-B14F-4D97-AF65-F5344CB8AC3E}">
        <p14:creationId xmlns:p14="http://schemas.microsoft.com/office/powerpoint/2010/main" val="36326109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242A35"/>
                </a:solidFill>
                <a:effectLst/>
                <a:latin typeface="SourceSansPro-Regular"/>
              </a:rPr>
              <a:t>The client issues a write to the "Apple" key. The transaction coordinator begins the process of laying down a write intent on the key where the data will be written. The write intent has a timestamp and a pointer to an as-yet nonexistent transaction record. Additionally, each write intent in the transaction is assigned a unique sequence number which is used to uniquely identify it.</a:t>
            </a:r>
          </a:p>
          <a:p>
            <a:pPr algn="l"/>
            <a:r>
              <a:rPr lang="en-US" altLang="zh-CN" b="0" i="0" dirty="0">
                <a:solidFill>
                  <a:srgbClr val="242A35"/>
                </a:solidFill>
                <a:effectLst/>
                <a:latin typeface="SourceSansPro-Regular"/>
              </a:rPr>
              <a:t>The coordinator avoids creating the record for as long as possible in the transaction's lifecycle as an optimization. The fact that the transaction record does not yet exist is denoted in the diagram by its dotted lines.</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8</a:t>
            </a:fld>
            <a:endParaRPr lang="zh-CN" altLang="en-US"/>
          </a:p>
        </p:txBody>
      </p:sp>
    </p:spTree>
    <p:extLst>
      <p:ext uri="{BB962C8B-B14F-4D97-AF65-F5344CB8AC3E}">
        <p14:creationId xmlns:p14="http://schemas.microsoft.com/office/powerpoint/2010/main" val="188204806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242A35"/>
                </a:solidFill>
                <a:effectLst/>
                <a:latin typeface="SourceSansPro-Regular"/>
              </a:rPr>
              <a:t>The client issues a write to the "Berry" key. The transaction coordinator lays down a write intent on the key where the data will be written. This write intent has a pointer to the same transaction record as the intent created in </a:t>
            </a:r>
            <a:r>
              <a:rPr lang="en-US" altLang="zh-CN" b="0" i="0" u="none" strike="noStrike" dirty="0">
                <a:solidFill>
                  <a:srgbClr val="0055FF"/>
                </a:solidFill>
                <a:effectLst/>
                <a:latin typeface="SourceSansPro-Regular"/>
                <a:hlinkClick r:id="rId3"/>
              </a:rPr>
              <a:t>Step 2</a:t>
            </a:r>
            <a:r>
              <a:rPr lang="en-US" altLang="zh-CN" b="0" i="0" dirty="0">
                <a:solidFill>
                  <a:srgbClr val="242A35"/>
                </a:solidFill>
                <a:effectLst/>
                <a:latin typeface="SourceSansPro-Regular"/>
              </a:rPr>
              <a:t>, since these write intents are part of the same transaction.</a:t>
            </a:r>
          </a:p>
          <a:p>
            <a:pPr algn="l"/>
            <a:r>
              <a:rPr lang="en-US" altLang="zh-CN" b="0" i="0" dirty="0">
                <a:solidFill>
                  <a:srgbClr val="242A35"/>
                </a:solidFill>
                <a:effectLst/>
                <a:latin typeface="SourceSansPro-Regular"/>
              </a:rPr>
              <a:t>As before, the coordinator does not need to wait for write intents to replicate from leaseholders before moving on to the next statement from the client.</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9</a:t>
            </a:fld>
            <a:endParaRPr lang="zh-CN" altLang="en-US"/>
          </a:p>
        </p:txBody>
      </p:sp>
    </p:spTree>
    <p:extLst>
      <p:ext uri="{BB962C8B-B14F-4D97-AF65-F5344CB8AC3E}">
        <p14:creationId xmlns:p14="http://schemas.microsoft.com/office/powerpoint/2010/main" val="3607451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242A35"/>
                </a:solidFill>
                <a:effectLst/>
                <a:latin typeface="SourceSansPro-Regular"/>
              </a:rPr>
              <a:t>The client issues a write to the "Berry" key. The transaction coordinator lays down a write intent on the key where the data will be written. This write intent has a pointer to the same transaction record as the intent created in </a:t>
            </a:r>
            <a:r>
              <a:rPr lang="en-US" altLang="zh-CN" b="0" i="0" u="none" strike="noStrike" dirty="0">
                <a:solidFill>
                  <a:srgbClr val="0055FF"/>
                </a:solidFill>
                <a:effectLst/>
                <a:latin typeface="SourceSansPro-Regular"/>
                <a:hlinkClick r:id="rId3"/>
              </a:rPr>
              <a:t>Step 2</a:t>
            </a:r>
            <a:r>
              <a:rPr lang="en-US" altLang="zh-CN" b="0" i="0" dirty="0">
                <a:solidFill>
                  <a:srgbClr val="242A35"/>
                </a:solidFill>
                <a:effectLst/>
                <a:latin typeface="SourceSansPro-Regular"/>
              </a:rPr>
              <a:t>, since these write intents are part of the same transaction.</a:t>
            </a:r>
          </a:p>
          <a:p>
            <a:pPr algn="l"/>
            <a:r>
              <a:rPr lang="en-US" altLang="zh-CN" b="0" i="0" dirty="0">
                <a:solidFill>
                  <a:srgbClr val="242A35"/>
                </a:solidFill>
                <a:effectLst/>
                <a:latin typeface="SourceSansPro-Regular"/>
              </a:rPr>
              <a:t>As before, the coordinator does not need to wait for write intents to replicate from leaseholders before moving on to the next statement from the client.</a:t>
            </a:r>
          </a:p>
          <a:p>
            <a:pPr algn="l"/>
            <a:endParaRPr lang="en-US" altLang="zh-CN" b="0" i="0" dirty="0">
              <a:solidFill>
                <a:srgbClr val="242A35"/>
              </a:solidFill>
              <a:effectLst/>
              <a:latin typeface="SourceSansPro-Regular"/>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latin typeface="Times New Roman" panose="02020603050405020304" pitchFamily="18" charset="0"/>
                <a:cs typeface="Times New Roman" panose="02020603050405020304" pitchFamily="18" charset="0"/>
              </a:rPr>
              <a:t>Parallel Commits</a:t>
            </a:r>
            <a:r>
              <a:rPr lang="zh-CN" altLang="en-US" dirty="0">
                <a:latin typeface="Times New Roman" panose="02020603050405020304" pitchFamily="18" charset="0"/>
                <a:cs typeface="Times New Roman" panose="02020603050405020304" pitchFamily="18" charset="0"/>
              </a:rPr>
              <a:t>在论文中的实验中为</a:t>
            </a:r>
            <a:r>
              <a:rPr lang="en-US" altLang="zh-CN" dirty="0">
                <a:latin typeface="Times New Roman" panose="02020603050405020304" pitchFamily="18" charset="0"/>
                <a:cs typeface="Times New Roman" panose="02020603050405020304" pitchFamily="18" charset="0"/>
              </a:rPr>
              <a:t>throughput</a:t>
            </a:r>
            <a:r>
              <a:rPr lang="zh-CN" altLang="en-US" dirty="0">
                <a:latin typeface="Times New Roman" panose="02020603050405020304" pitchFamily="18" charset="0"/>
                <a:cs typeface="Times New Roman" panose="02020603050405020304" pitchFamily="18" charset="0"/>
              </a:rPr>
              <a:t>带来了</a:t>
            </a:r>
            <a:r>
              <a:rPr lang="en-US" altLang="zh-CN" dirty="0">
                <a:latin typeface="Times New Roman" panose="02020603050405020304" pitchFamily="18" charset="0"/>
                <a:cs typeface="Times New Roman" panose="02020603050405020304" pitchFamily="18" charset="0"/>
              </a:rPr>
              <a:t>72%</a:t>
            </a:r>
            <a:r>
              <a:rPr lang="zh-CN" altLang="en-US" dirty="0">
                <a:latin typeface="Times New Roman" panose="02020603050405020304" pitchFamily="18" charset="0"/>
                <a:cs typeface="Times New Roman" panose="02020603050405020304" pitchFamily="18" charset="0"/>
              </a:rPr>
              <a:t>的提升，并至少减小了</a:t>
            </a:r>
            <a:r>
              <a:rPr lang="en-US" altLang="zh-CN" dirty="0">
                <a:latin typeface="Times New Roman" panose="02020603050405020304" pitchFamily="18" charset="0"/>
                <a:cs typeface="Times New Roman" panose="02020603050405020304" pitchFamily="18" charset="0"/>
              </a:rPr>
              <a:t>47%p50</a:t>
            </a:r>
            <a:r>
              <a:rPr lang="zh-CN" altLang="en-US" dirty="0">
                <a:latin typeface="Times New Roman" panose="02020603050405020304" pitchFamily="18" charset="0"/>
                <a:cs typeface="Times New Roman" panose="02020603050405020304" pitchFamily="18" charset="0"/>
              </a:rPr>
              <a:t>的</a:t>
            </a:r>
            <a:r>
              <a:rPr lang="en-US" altLang="zh-CN" dirty="0">
                <a:latin typeface="Times New Roman" panose="02020603050405020304" pitchFamily="18" charset="0"/>
                <a:cs typeface="Times New Roman" panose="02020603050405020304" pitchFamily="18" charset="0"/>
              </a:rPr>
              <a:t>latency</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10</a:t>
            </a:fld>
            <a:endParaRPr lang="zh-CN" altLang="en-US"/>
          </a:p>
        </p:txBody>
      </p:sp>
    </p:spTree>
    <p:extLst>
      <p:ext uri="{BB962C8B-B14F-4D97-AF65-F5344CB8AC3E}">
        <p14:creationId xmlns:p14="http://schemas.microsoft.com/office/powerpoint/2010/main" val="4222541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algn="l"/>
            <a:r>
              <a:rPr lang="en-US" altLang="zh-CN" b="0" i="0" dirty="0">
                <a:solidFill>
                  <a:srgbClr val="242A35"/>
                </a:solidFill>
                <a:effectLst/>
                <a:latin typeface="SourceSansPro-Regular"/>
              </a:rPr>
              <a:t>The transaction coordinator, having received the client's COMMIT request, waits for the pending writes to succeed (i.e., be replicated across the cluster). Once all of the pending writes have succeeded, the coordinator returns a message to the client, letting it know that its transaction has committed successfully.</a:t>
            </a:r>
          </a:p>
        </p:txBody>
      </p:sp>
      <p:sp>
        <p:nvSpPr>
          <p:cNvPr id="4" name="灯片编号占位符 3"/>
          <p:cNvSpPr>
            <a:spLocks noGrp="1"/>
          </p:cNvSpPr>
          <p:nvPr>
            <p:ph type="sldNum" sz="quarter" idx="5"/>
          </p:nvPr>
        </p:nvSpPr>
        <p:spPr/>
        <p:txBody>
          <a:bodyPr/>
          <a:lstStyle/>
          <a:p>
            <a:fld id="{85D0DACE-38E0-42D2-9336-2B707D34BC6D}" type="slidenum">
              <a:rPr lang="zh-CN" altLang="en-US" smtClean="0"/>
              <a:t>11</a:t>
            </a:fld>
            <a:endParaRPr lang="zh-CN" altLang="en-US"/>
          </a:p>
        </p:txBody>
      </p:sp>
    </p:spTree>
    <p:extLst>
      <p:ext uri="{BB962C8B-B14F-4D97-AF65-F5344CB8AC3E}">
        <p14:creationId xmlns:p14="http://schemas.microsoft.com/office/powerpoint/2010/main" val="32375754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Read Scenario 1</a:t>
            </a:r>
          </a:p>
          <a:p>
            <a:pPr algn="l">
              <a:buFont typeface="+mj-lt"/>
              <a:buAutoNum type="arabicPeriod"/>
            </a:pPr>
            <a:r>
              <a:rPr lang="en-US" altLang="zh-CN" b="0" i="0" dirty="0">
                <a:solidFill>
                  <a:srgbClr val="242A35"/>
                </a:solidFill>
                <a:effectLst/>
                <a:latin typeface="SourceSansPro-Regular"/>
              </a:rPr>
              <a:t>Node 2 (the gateway node) receives the request to read from table 3.</a:t>
            </a:r>
          </a:p>
          <a:p>
            <a:pPr algn="l">
              <a:buFont typeface="+mj-lt"/>
              <a:buAutoNum type="arabicPeriod"/>
            </a:pPr>
            <a:r>
              <a:rPr lang="en-US" altLang="zh-CN" b="0" i="0" dirty="0">
                <a:solidFill>
                  <a:srgbClr val="242A35"/>
                </a:solidFill>
                <a:effectLst/>
                <a:latin typeface="SourceSansPro-Regular"/>
              </a:rPr>
              <a:t>The leaseholder for table 3 is on node 3, so the request is routed there.</a:t>
            </a:r>
          </a:p>
          <a:p>
            <a:pPr algn="l">
              <a:buFont typeface="+mj-lt"/>
              <a:buAutoNum type="arabicPeriod"/>
            </a:pPr>
            <a:r>
              <a:rPr lang="en-US" altLang="zh-CN" b="0" i="0" dirty="0">
                <a:solidFill>
                  <a:srgbClr val="242A35"/>
                </a:solidFill>
                <a:effectLst/>
                <a:latin typeface="SourceSansPro-Regular"/>
              </a:rPr>
              <a:t>Node 3 returns the data to node 2.</a:t>
            </a:r>
          </a:p>
          <a:p>
            <a:pPr algn="l">
              <a:buFont typeface="+mj-lt"/>
              <a:buAutoNum type="arabicPeriod"/>
            </a:pPr>
            <a:r>
              <a:rPr lang="en-US" altLang="zh-CN" b="0" i="0" dirty="0">
                <a:solidFill>
                  <a:srgbClr val="242A35"/>
                </a:solidFill>
                <a:effectLst/>
                <a:latin typeface="SourceSansPro-Regular"/>
              </a:rPr>
              <a:t>Node 2 responds to the client.</a:t>
            </a:r>
          </a:p>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12</a:t>
            </a:fld>
            <a:endParaRPr lang="zh-CN" altLang="en-US"/>
          </a:p>
        </p:txBody>
      </p:sp>
    </p:spTree>
    <p:extLst>
      <p:ext uri="{BB962C8B-B14F-4D97-AF65-F5344CB8AC3E}">
        <p14:creationId xmlns:p14="http://schemas.microsoft.com/office/powerpoint/2010/main" val="25364016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Read Scenario 2</a:t>
            </a:r>
          </a:p>
          <a:p>
            <a:pPr algn="l">
              <a:buFont typeface="+mj-lt"/>
              <a:buAutoNum type="arabicPeriod"/>
            </a:pPr>
            <a:r>
              <a:rPr lang="en-US" altLang="zh-CN" b="0" i="0" dirty="0">
                <a:solidFill>
                  <a:srgbClr val="242A35"/>
                </a:solidFill>
                <a:effectLst/>
                <a:latin typeface="SourceSansPro-Regular"/>
              </a:rPr>
              <a:t>Node 2 (the gateway node) receives the request to read from table 3.</a:t>
            </a:r>
          </a:p>
          <a:p>
            <a:pPr algn="l">
              <a:buFont typeface="+mj-lt"/>
              <a:buAutoNum type="arabicPeriod"/>
            </a:pPr>
            <a:r>
              <a:rPr lang="en-US" altLang="zh-CN" b="0" i="0" dirty="0">
                <a:solidFill>
                  <a:srgbClr val="242A35"/>
                </a:solidFill>
                <a:effectLst/>
                <a:latin typeface="SourceSansPro-Regular"/>
              </a:rPr>
              <a:t>The leaseholder for table 3 is on node 3, so the request is routed there.</a:t>
            </a:r>
          </a:p>
          <a:p>
            <a:pPr algn="l">
              <a:buFont typeface="+mj-lt"/>
              <a:buAutoNum type="arabicPeriod"/>
            </a:pPr>
            <a:r>
              <a:rPr lang="en-US" altLang="zh-CN" b="0" i="0" dirty="0">
                <a:solidFill>
                  <a:srgbClr val="242A35"/>
                </a:solidFill>
                <a:effectLst/>
                <a:latin typeface="SourceSansPro-Regular"/>
              </a:rPr>
              <a:t>Node 3 returns the data to node 2.</a:t>
            </a:r>
          </a:p>
          <a:p>
            <a:pPr algn="l">
              <a:buFont typeface="+mj-lt"/>
              <a:buAutoNum type="arabicPeriod"/>
            </a:pPr>
            <a:r>
              <a:rPr lang="en-US" altLang="zh-CN" b="0" i="0" dirty="0">
                <a:solidFill>
                  <a:srgbClr val="242A35"/>
                </a:solidFill>
                <a:effectLst/>
                <a:latin typeface="SourceSansPro-Regular"/>
              </a:rPr>
              <a:t>Node 2 responds to the client.</a:t>
            </a:r>
          </a:p>
          <a:p>
            <a:endParaRPr lang="zh-CN" altLang="en-US" dirty="0"/>
          </a:p>
        </p:txBody>
      </p:sp>
      <p:sp>
        <p:nvSpPr>
          <p:cNvPr id="4" name="灯片编号占位符 3"/>
          <p:cNvSpPr>
            <a:spLocks noGrp="1"/>
          </p:cNvSpPr>
          <p:nvPr>
            <p:ph type="sldNum" sz="quarter" idx="5"/>
          </p:nvPr>
        </p:nvSpPr>
        <p:spPr/>
        <p:txBody>
          <a:bodyPr/>
          <a:lstStyle/>
          <a:p>
            <a:fld id="{85D0DACE-38E0-42D2-9336-2B707D34BC6D}" type="slidenum">
              <a:rPr lang="zh-CN" altLang="en-US" smtClean="0"/>
              <a:t>13</a:t>
            </a:fld>
            <a:endParaRPr lang="zh-CN" altLang="en-US"/>
          </a:p>
        </p:txBody>
      </p:sp>
    </p:spTree>
    <p:extLst>
      <p:ext uri="{BB962C8B-B14F-4D97-AF65-F5344CB8AC3E}">
        <p14:creationId xmlns:p14="http://schemas.microsoft.com/office/powerpoint/2010/main" val="3612539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22962"/>
            <a:ext cx="9144000" cy="2187001"/>
          </a:xfrm>
        </p:spPr>
        <p:txBody>
          <a:bodyPr anchor="b">
            <a:normAutofit/>
          </a:bodyPr>
          <a:lstStyle>
            <a:lvl1pPr algn="ctr">
              <a:lnSpc>
                <a:spcPct val="130000"/>
              </a:lnSpc>
              <a:defRPr sz="6000">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3" name="副标题 2"/>
          <p:cNvSpPr>
            <a:spLocks noGrp="1"/>
          </p:cNvSpPr>
          <p:nvPr>
            <p:ph type="subTitle" idx="1"/>
          </p:nvPr>
        </p:nvSpPr>
        <p:spPr>
          <a:xfrm>
            <a:off x="1524000" y="3602038"/>
            <a:ext cx="9144000" cy="1655762"/>
          </a:xfrm>
        </p:spPr>
        <p:txBody>
          <a:bodyPr>
            <a:normAutofit/>
          </a:bodyPr>
          <a:lstStyle>
            <a:lvl1pPr marL="0" indent="0" algn="ctr">
              <a:buNone/>
              <a:defRPr sz="1800">
                <a:solidFill>
                  <a:schemeClr val="tx1">
                    <a:lumMod val="75000"/>
                    <a:lumOff val="25000"/>
                  </a:schemeClr>
                </a:solidFill>
                <a:effectLst/>
                <a:latin typeface="+mj-lt"/>
                <a:ea typeface="+mj-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Click to edit Master subtitle style</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t>2021/8/11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idx="1"/>
          </p:nvPr>
        </p:nvSpPr>
        <p:spPr>
          <a:xfrm>
            <a:off x="647700" y="1825625"/>
            <a:ext cx="10515600" cy="4351338"/>
          </a:xfrm>
        </p:spPr>
        <p:txBody>
          <a:bodyPr>
            <a:normAutofit/>
          </a:bodyPr>
          <a:lstStyle>
            <a:lvl1pPr>
              <a:defRPr sz="2000">
                <a:solidFill>
                  <a:schemeClr val="tx1">
                    <a:lumMod val="75000"/>
                    <a:lumOff val="25000"/>
                  </a:schemeClr>
                </a:solidFill>
              </a:defRPr>
            </a:lvl1pPr>
            <a:lvl2pPr>
              <a:defRPr sz="1800">
                <a:solidFill>
                  <a:schemeClr val="tx1">
                    <a:lumMod val="75000"/>
                    <a:lumOff val="25000"/>
                  </a:schemeClr>
                </a:solidFill>
              </a:defRPr>
            </a:lvl2pPr>
            <a:lvl3pPr>
              <a:defRPr sz="1600">
                <a:solidFill>
                  <a:schemeClr val="tx1">
                    <a:lumMod val="75000"/>
                    <a:lumOff val="25000"/>
                  </a:schemeClr>
                </a:solidFill>
              </a:defRPr>
            </a:lvl3pPr>
            <a:lvl4pPr>
              <a:defRPr sz="1600">
                <a:solidFill>
                  <a:schemeClr val="tx1">
                    <a:lumMod val="75000"/>
                    <a:lumOff val="25000"/>
                  </a:schemeClr>
                </a:solidFill>
              </a:defRPr>
            </a:lvl4pPr>
            <a:lvl5pPr>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标题 1"/>
          <p:cNvSpPr>
            <a:spLocks noGrp="1"/>
          </p:cNvSpPr>
          <p:nvPr>
            <p:ph type="title"/>
          </p:nvPr>
        </p:nvSpPr>
        <p:spPr>
          <a:xfrm>
            <a:off x="831850" y="3750945"/>
            <a:ext cx="9848088" cy="811530"/>
          </a:xfrm>
        </p:spPr>
        <p:txBody>
          <a:bodyPr anchor="b">
            <a:normAutofit/>
          </a:bodyPr>
          <a:lstStyle>
            <a:lvl1pPr>
              <a:defRPr sz="400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文本占位符 2"/>
          <p:cNvSpPr>
            <a:spLocks noGrp="1"/>
          </p:cNvSpPr>
          <p:nvPr>
            <p:ph type="body" idx="1"/>
          </p:nvPr>
        </p:nvSpPr>
        <p:spPr>
          <a:xfrm>
            <a:off x="831850" y="4610028"/>
            <a:ext cx="7321550" cy="647555"/>
          </a:xfrm>
        </p:spPr>
        <p:txBody>
          <a:bodyPr>
            <a:normAutofit/>
          </a:bodyPr>
          <a:lstStyle>
            <a:lvl1pPr marL="0" indent="0">
              <a:buNone/>
              <a:defRPr sz="18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sym typeface="+mn-ea"/>
              </a:rPr>
              <a:t>Click to edit Master text styles</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2400" b="1" i="0">
                <a:effectLst>
                  <a:outerShdw blurRad="38100" dist="38100" dir="2700000" algn="tl">
                    <a:srgbClr val="000000">
                      <a:alpha val="43137"/>
                    </a:srgbClr>
                  </a:outerShdw>
                </a:effectLst>
              </a:defRPr>
            </a:lvl1pPr>
          </a:lstStyle>
          <a:p>
            <a:r>
              <a:rPr lang="zh-CN" altLang="en-US" dirty="0"/>
              <a:t>Click to edit Master title style</a:t>
            </a:r>
          </a:p>
        </p:txBody>
      </p:sp>
      <p:sp>
        <p:nvSpPr>
          <p:cNvPr id="3" name="内容占位符 2"/>
          <p:cNvSpPr>
            <a:spLocks noGrp="1"/>
          </p:cNvSpPr>
          <p:nvPr>
            <p:ph sz="half" idx="1"/>
          </p:nvPr>
        </p:nvSpPr>
        <p:spPr>
          <a:xfrm>
            <a:off x="647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内容占位符 3"/>
          <p:cNvSpPr>
            <a:spLocks noGrp="1"/>
          </p:cNvSpPr>
          <p:nvPr>
            <p:ph sz="half" idx="2"/>
          </p:nvPr>
        </p:nvSpPr>
        <p:spPr>
          <a:xfrm>
            <a:off x="5981700" y="1825625"/>
            <a:ext cx="5181600" cy="4351338"/>
          </a:xfrm>
        </p:spPr>
        <p:txBody>
          <a:bodyPr>
            <a:normAutofit/>
          </a:bodyPr>
          <a:lstStyle>
            <a:lvl1pPr>
              <a:lnSpc>
                <a:spcPct val="150000"/>
              </a:lnSpc>
              <a:defRPr sz="2000">
                <a:solidFill>
                  <a:schemeClr val="tx1">
                    <a:lumMod val="75000"/>
                    <a:lumOff val="25000"/>
                  </a:schemeClr>
                </a:solidFill>
              </a:defRPr>
            </a:lvl1pPr>
            <a:lvl2pPr>
              <a:lnSpc>
                <a:spcPct val="150000"/>
              </a:lnSpc>
              <a:defRPr sz="1800">
                <a:solidFill>
                  <a:schemeClr val="tx1">
                    <a:lumMod val="75000"/>
                    <a:lumOff val="25000"/>
                  </a:schemeClr>
                </a:solidFill>
              </a:defRPr>
            </a:lvl2pPr>
            <a:lvl3pPr>
              <a:lnSpc>
                <a:spcPct val="150000"/>
              </a:lnSpc>
              <a:defRPr sz="1600">
                <a:solidFill>
                  <a:schemeClr val="tx1">
                    <a:lumMod val="75000"/>
                    <a:lumOff val="25000"/>
                  </a:schemeClr>
                </a:solidFill>
              </a:defRPr>
            </a:lvl3pPr>
            <a:lvl4pPr>
              <a:lnSpc>
                <a:spcPct val="150000"/>
              </a:lnSpc>
              <a:defRPr sz="1600">
                <a:solidFill>
                  <a:schemeClr val="tx1">
                    <a:lumMod val="75000"/>
                    <a:lumOff val="25000"/>
                  </a:schemeClr>
                </a:solidFill>
              </a:defRPr>
            </a:lvl4pPr>
            <a:lvl5pPr>
              <a:lnSpc>
                <a:spcPct val="150000"/>
              </a:lnSpc>
              <a:defRPr sz="1600">
                <a:solidFill>
                  <a:schemeClr val="tx1">
                    <a:lumMod val="75000"/>
                    <a:lumOff val="25000"/>
                  </a:schemeClr>
                </a:solidFill>
              </a:defRPr>
            </a:lvl5p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日期占位符 4"/>
          <p:cNvSpPr>
            <a:spLocks noGrp="1"/>
          </p:cNvSpPr>
          <p:nvPr>
            <p:ph type="dt" sz="half" idx="10"/>
          </p:nvPr>
        </p:nvSpPr>
        <p:spPr/>
        <p:txBody>
          <a:bodyPr/>
          <a:lstStyle/>
          <a:p>
            <a:fld id="{760FBDFE-C587-4B4C-A407-44438C67B59E}" type="datetimeFigureOut">
              <a:rPr lang="zh-CN" altLang="en-US" smtClean="0"/>
              <a:t>2021/8/11</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Click to edit Master title style</a:t>
            </a:r>
          </a:p>
        </p:txBody>
      </p:sp>
      <p:sp>
        <p:nvSpPr>
          <p:cNvPr id="3" name="文本占位符 2"/>
          <p:cNvSpPr>
            <a:spLocks noGrp="1"/>
          </p:cNvSpPr>
          <p:nvPr>
            <p:ph type="body" idx="1"/>
          </p:nvPr>
        </p:nvSpPr>
        <p:spPr>
          <a:xfrm>
            <a:off x="839788" y="1744961"/>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p>
        </p:txBody>
      </p:sp>
      <p:sp>
        <p:nvSpPr>
          <p:cNvPr id="4" name="内容占位符 3"/>
          <p:cNvSpPr>
            <a:spLocks noGrp="1"/>
          </p:cNvSpPr>
          <p:nvPr>
            <p:ph sz="half" idx="2"/>
          </p:nvPr>
        </p:nvSpPr>
        <p:spPr>
          <a:xfrm>
            <a:off x="839788" y="2615609"/>
            <a:ext cx="5157787" cy="3574054"/>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5" name="文本占位符 4"/>
          <p:cNvSpPr>
            <a:spLocks noGrp="1"/>
          </p:cNvSpPr>
          <p:nvPr>
            <p:ph type="body" sz="quarter" idx="3"/>
          </p:nvPr>
        </p:nvSpPr>
        <p:spPr>
          <a:xfrm>
            <a:off x="6172200" y="1744961"/>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sym typeface="+mn-ea"/>
              </a:rPr>
              <a:t>Click to edit Master text styles</a:t>
            </a:r>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7" name="日期占位符 6"/>
          <p:cNvSpPr>
            <a:spLocks noGrp="1"/>
          </p:cNvSpPr>
          <p:nvPr>
            <p:ph type="dt" sz="half" idx="10"/>
          </p:nvPr>
        </p:nvSpPr>
        <p:spPr/>
        <p:txBody>
          <a:bodyPr/>
          <a:lstStyle/>
          <a:p>
            <a:fld id="{760FBDFE-C587-4B4C-A407-44438C67B59E}" type="datetimeFigureOut">
              <a:rPr lang="zh-CN" altLang="en-US" smtClean="0"/>
              <a:t>2021/8/11</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800" b="0">
                <a:effectLst>
                  <a:outerShdw blurRad="38100" dist="38100" dir="2700000" algn="tl">
                    <a:srgbClr val="000000">
                      <a:alpha val="43137"/>
                    </a:srgbClr>
                  </a:outerShdw>
                </a:effectLst>
              </a:defRPr>
            </a:lvl1pPr>
          </a:lstStyle>
          <a:p>
            <a:r>
              <a:rPr lang="zh-CN" altLang="en-US" dirty="0"/>
              <a:t>Click to edit Master title style</a:t>
            </a:r>
          </a:p>
        </p:txBody>
      </p:sp>
      <p:sp>
        <p:nvSpPr>
          <p:cNvPr id="3" name="日期占位符 2"/>
          <p:cNvSpPr>
            <a:spLocks noGrp="1"/>
          </p:cNvSpPr>
          <p:nvPr>
            <p:ph type="dt" sz="half" idx="10"/>
          </p:nvPr>
        </p:nvSpPr>
        <p:spPr/>
        <p:txBody>
          <a:bodyPr/>
          <a:lstStyle/>
          <a:p>
            <a:fld id="{760FBDFE-C587-4B4C-A407-44438C67B59E}" type="datetimeFigureOut">
              <a:rPr lang="zh-CN" altLang="en-US" smtClean="0"/>
              <a:t>2021/8/11</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t>2021/8/11</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标题 1"/>
          <p:cNvSpPr>
            <a:spLocks noGrp="1"/>
          </p:cNvSpPr>
          <p:nvPr>
            <p:ph type="title"/>
          </p:nvPr>
        </p:nvSpPr>
        <p:spPr>
          <a:xfrm>
            <a:off x="646747" y="127000"/>
            <a:ext cx="4165200" cy="1600200"/>
          </a:xfrm>
        </p:spPr>
        <p:txBody>
          <a:bodyPr anchor="ctr" anchorCtr="0">
            <a:normAutofit/>
          </a:bodyPr>
          <a:lstStyle>
            <a:lvl1pPr>
              <a:defRPr sz="2400" b="1">
                <a:effectLst>
                  <a:outerShdw blurRad="38100" dist="38100" dir="2700000" algn="tl">
                    <a:srgbClr val="000000">
                      <a:alpha val="43137"/>
                    </a:srgbClr>
                  </a:outerShdw>
                </a:effectLst>
              </a:defRPr>
            </a:lvl1pPr>
          </a:lstStyle>
          <a:p>
            <a:r>
              <a:rPr lang="zh-CN" altLang="en-US" dirty="0">
                <a:sym typeface="+mn-ea"/>
              </a:rPr>
              <a:t>Click to edit Master title style</a:t>
            </a:r>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Click to edit Master text styles</a:t>
            </a:r>
          </a:p>
        </p:txBody>
      </p:sp>
      <p:sp>
        <p:nvSpPr>
          <p:cNvPr id="5" name="日期占位符 4"/>
          <p:cNvSpPr>
            <a:spLocks noGrp="1"/>
          </p:cNvSpPr>
          <p:nvPr>
            <p:ph type="dt" sz="half" idx="10"/>
          </p:nvPr>
        </p:nvSpPr>
        <p:spPr/>
        <p:txBody>
          <a:bodyPr/>
          <a:lstStyle/>
          <a:p>
            <a:fld id="{9EFD9D74-47D9-4702-A33C-335B63B48DBF}" type="datetimeFigureOut">
              <a:rPr lang="zh-CN" altLang="en-US" smtClean="0"/>
              <a:t>2021/8/11</a:t>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t>‹#›</a:t>
            </a:fld>
            <a:endParaRPr lang="zh-CN" altLang="en-US"/>
          </a:p>
        </p:txBody>
      </p:sp>
      <p:cxnSp>
        <p:nvCxnSpPr>
          <p:cNvPr id="8" name="直接连接符 7" hidden="1"/>
          <p:cNvCxnSpPr/>
          <p:nvPr userDrawn="1"/>
        </p:nvCxnSpPr>
        <p:spPr>
          <a:xfrm>
            <a:off x="742950" y="434340"/>
            <a:ext cx="0" cy="1391285"/>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3600"/>
            </a:lvl1pPr>
          </a:lstStyle>
          <a:p>
            <a:r>
              <a:rPr lang="zh-CN" altLang="en-US"/>
              <a:t>Click to edit Master title style</a:t>
            </a:r>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10"/>
          </p:nvPr>
        </p:nvSpPr>
        <p:spPr/>
        <p:txBody>
          <a:bodyPr/>
          <a:lstStyle/>
          <a:p>
            <a:fld id="{760FBDFE-C587-4B4C-A407-44438C67B59E}" type="datetimeFigureOut">
              <a:rPr lang="zh-CN" altLang="en-US" smtClean="0"/>
              <a:t>2021/8/11</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t>‹#›</a:t>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Click to edit Master title style</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sym typeface="+mn-ea"/>
              </a:rPr>
              <a:t>Click to edit Master text styles</a:t>
            </a:r>
          </a:p>
          <a:p>
            <a:pPr lvl="1"/>
            <a:r>
              <a:rPr lang="zh-CN" altLang="en-US" dirty="0"/>
              <a:t>Second level</a:t>
            </a:r>
          </a:p>
          <a:p>
            <a:pPr lvl="2"/>
            <a:r>
              <a:rPr lang="zh-CN" altLang="en-US" dirty="0"/>
              <a:t>Third level</a:t>
            </a:r>
          </a:p>
          <a:p>
            <a:pPr lvl="3"/>
            <a:r>
              <a:rPr lang="zh-CN" altLang="en-US" dirty="0"/>
              <a:t>Fourth level</a:t>
            </a:r>
          </a:p>
          <a:p>
            <a:pPr lvl="4"/>
            <a:r>
              <a:rPr lang="zh-CN" altLang="en-US" dirty="0"/>
              <a:t>Fifth level</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t>2021/8/11</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0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8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8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8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aft.github.io/" TargetMode="External"/><Relationship Id="rId2" Type="http://schemas.openxmlformats.org/officeDocument/2006/relationships/hyperlink" Target="http://thesecretlivesofdata.com/raft/" TargetMode="Externa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63236" y="1322962"/>
            <a:ext cx="11665528" cy="2187001"/>
          </a:xfrm>
        </p:spPr>
        <p:txBody>
          <a:bodyPr>
            <a:noAutofit/>
          </a:bodyPr>
          <a:lstStyle/>
          <a:p>
            <a:r>
              <a:rPr lang="en-US" sz="4800" dirty="0" err="1">
                <a:effectLst/>
                <a:latin typeface="Times New Roman" panose="02020603050405020304" pitchFamily="18" charset="0"/>
                <a:cs typeface="Times New Roman" panose="02020603050405020304" pitchFamily="18" charset="0"/>
              </a:rPr>
              <a:t>CockroachDB</a:t>
            </a:r>
            <a:r>
              <a:rPr lang="en-US" sz="4800" dirty="0">
                <a:effectLst/>
                <a:latin typeface="Times New Roman" panose="02020603050405020304" pitchFamily="18" charset="0"/>
                <a:cs typeface="Times New Roman" panose="02020603050405020304" pitchFamily="18" charset="0"/>
              </a:rPr>
              <a:t>: The Resilient Geo-Distributed</a:t>
            </a:r>
            <a:br>
              <a:rPr lang="en-US" sz="4800" dirty="0">
                <a:effectLst/>
                <a:latin typeface="Times New Roman" panose="02020603050405020304" pitchFamily="18" charset="0"/>
                <a:cs typeface="Times New Roman" panose="02020603050405020304" pitchFamily="18" charset="0"/>
              </a:rPr>
            </a:br>
            <a:r>
              <a:rPr lang="en-US" sz="4800" dirty="0">
                <a:effectLst/>
                <a:latin typeface="Times New Roman" panose="02020603050405020304" pitchFamily="18" charset="0"/>
                <a:cs typeface="Times New Roman" panose="02020603050405020304" pitchFamily="18" charset="0"/>
              </a:rPr>
              <a:t>SQL Database</a:t>
            </a:r>
          </a:p>
        </p:txBody>
      </p:sp>
      <p:sp>
        <p:nvSpPr>
          <p:cNvPr id="3" name="Subtitle 2"/>
          <p:cNvSpPr>
            <a:spLocks noGrp="1"/>
          </p:cNvSpPr>
          <p:nvPr>
            <p:ph type="subTitle" idx="1"/>
          </p:nvPr>
        </p:nvSpPr>
        <p:spPr/>
        <p:txBody>
          <a:bodyPr>
            <a:normAutofit/>
          </a:bodyPr>
          <a:lstStyle/>
          <a:p>
            <a:r>
              <a:rPr lang="en-US" sz="2000" dirty="0">
                <a:latin typeface="Times New Roman" panose="02020603050405020304" pitchFamily="18" charset="0"/>
                <a:cs typeface="Times New Roman" panose="02020603050405020304" pitchFamily="18" charset="0"/>
              </a:rPr>
              <a:t>Rebecca Taft, Irfan Sharif, Andrei </a:t>
            </a:r>
            <a:r>
              <a:rPr lang="en-US" sz="2000" dirty="0" err="1">
                <a:latin typeface="Times New Roman" panose="02020603050405020304" pitchFamily="18" charset="0"/>
                <a:cs typeface="Times New Roman" panose="02020603050405020304" pitchFamily="18" charset="0"/>
              </a:rPr>
              <a:t>Matei</a:t>
            </a:r>
            <a:r>
              <a:rPr lang="en-US" sz="2000" dirty="0">
                <a:latin typeface="Times New Roman" panose="02020603050405020304" pitchFamily="18" charset="0"/>
                <a:cs typeface="Times New Roman" panose="02020603050405020304" pitchFamily="18" charset="0"/>
              </a:rPr>
              <a:t>, Nathan </a:t>
            </a:r>
            <a:r>
              <a:rPr lang="en-US" sz="2000" dirty="0" err="1">
                <a:latin typeface="Times New Roman" panose="02020603050405020304" pitchFamily="18" charset="0"/>
                <a:cs typeface="Times New Roman" panose="02020603050405020304" pitchFamily="18" charset="0"/>
              </a:rPr>
              <a:t>VanBenschoten</a:t>
            </a:r>
            <a:r>
              <a:rPr lang="en-US" sz="2000" dirty="0">
                <a:latin typeface="Times New Roman" panose="02020603050405020304" pitchFamily="18" charset="0"/>
                <a:cs typeface="Times New Roman" panose="02020603050405020304" pitchFamily="18" charset="0"/>
              </a:rPr>
              <a:t>, Jordan Lewis,</a:t>
            </a:r>
          </a:p>
          <a:p>
            <a:r>
              <a:rPr lang="en-US" sz="2000" dirty="0">
                <a:latin typeface="Times New Roman" panose="02020603050405020304" pitchFamily="18" charset="0"/>
                <a:cs typeface="Times New Roman" panose="02020603050405020304" pitchFamily="18" charset="0"/>
              </a:rPr>
              <a:t>Tobias </a:t>
            </a:r>
            <a:r>
              <a:rPr lang="en-US" sz="2000" dirty="0" err="1">
                <a:latin typeface="Times New Roman" panose="02020603050405020304" pitchFamily="18" charset="0"/>
                <a:cs typeface="Times New Roman" panose="02020603050405020304" pitchFamily="18" charset="0"/>
              </a:rPr>
              <a:t>Grieger</a:t>
            </a:r>
            <a:r>
              <a:rPr lang="en-US" sz="2000" dirty="0">
                <a:latin typeface="Times New Roman" panose="02020603050405020304" pitchFamily="18" charset="0"/>
                <a:cs typeface="Times New Roman" panose="02020603050405020304" pitchFamily="18" charset="0"/>
              </a:rPr>
              <a:t>, Kai Niemi, Andy Woods, Anne </a:t>
            </a:r>
            <a:r>
              <a:rPr lang="en-US" sz="2000" dirty="0" err="1">
                <a:latin typeface="Times New Roman" panose="02020603050405020304" pitchFamily="18" charset="0"/>
                <a:cs typeface="Times New Roman" panose="02020603050405020304" pitchFamily="18" charset="0"/>
              </a:rPr>
              <a:t>Birzin</a:t>
            </a:r>
            <a:r>
              <a:rPr lang="en-US" sz="2000" dirty="0">
                <a:latin typeface="Times New Roman" panose="02020603050405020304" pitchFamily="18" charset="0"/>
                <a:cs typeface="Times New Roman" panose="02020603050405020304" pitchFamily="18" charset="0"/>
              </a:rPr>
              <a:t>, Raphael </a:t>
            </a:r>
            <a:r>
              <a:rPr lang="en-US" sz="2000" dirty="0" err="1">
                <a:latin typeface="Times New Roman" panose="02020603050405020304" pitchFamily="18" charset="0"/>
                <a:cs typeface="Times New Roman" panose="02020603050405020304" pitchFamily="18" charset="0"/>
              </a:rPr>
              <a:t>Poss</a:t>
            </a:r>
            <a:r>
              <a:rPr lang="en-US" sz="2000" dirty="0">
                <a:latin typeface="Times New Roman" panose="02020603050405020304" pitchFamily="18" charset="0"/>
                <a:cs typeface="Times New Roman" panose="02020603050405020304" pitchFamily="18" charset="0"/>
              </a:rPr>
              <a:t>, Paul </a:t>
            </a:r>
            <a:r>
              <a:rPr lang="en-US" sz="2000" dirty="0" err="1">
                <a:latin typeface="Times New Roman" panose="02020603050405020304" pitchFamily="18" charset="0"/>
                <a:cs typeface="Times New Roman" panose="02020603050405020304" pitchFamily="18" charset="0"/>
              </a:rPr>
              <a:t>Bardea</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Amruta Ranade, Ben Darnell, Bram </a:t>
            </a:r>
            <a:r>
              <a:rPr lang="en-US" sz="2000" dirty="0" err="1">
                <a:latin typeface="Times New Roman" panose="02020603050405020304" pitchFamily="18" charset="0"/>
                <a:cs typeface="Times New Roman" panose="02020603050405020304" pitchFamily="18" charset="0"/>
              </a:rPr>
              <a:t>Gruneir</a:t>
            </a:r>
            <a:r>
              <a:rPr lang="en-US" sz="2000" dirty="0">
                <a:latin typeface="Times New Roman" panose="02020603050405020304" pitchFamily="18" charset="0"/>
                <a:cs typeface="Times New Roman" panose="02020603050405020304" pitchFamily="18" charset="0"/>
              </a:rPr>
              <a:t>, Justin </a:t>
            </a:r>
            <a:r>
              <a:rPr lang="en-US" sz="2000" dirty="0" err="1">
                <a:latin typeface="Times New Roman" panose="02020603050405020304" pitchFamily="18" charset="0"/>
                <a:cs typeface="Times New Roman" panose="02020603050405020304" pitchFamily="18" charset="0"/>
              </a:rPr>
              <a:t>Jaffray</a:t>
            </a:r>
            <a:r>
              <a:rPr lang="en-US" sz="2000" dirty="0">
                <a:latin typeface="Times New Roman" panose="02020603050405020304" pitchFamily="18" charset="0"/>
                <a:cs typeface="Times New Roman" panose="02020603050405020304" pitchFamily="18" charset="0"/>
              </a:rPr>
              <a:t>,</a:t>
            </a:r>
          </a:p>
          <a:p>
            <a:r>
              <a:rPr lang="en-US" sz="2000" dirty="0">
                <a:latin typeface="Times New Roman" panose="02020603050405020304" pitchFamily="18" charset="0"/>
                <a:cs typeface="Times New Roman" panose="02020603050405020304" pitchFamily="18" charset="0"/>
              </a:rPr>
              <a:t>Lucy Zhang, and Peter Mattis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53D7D-1D02-491E-8D4E-96813C73AAF1}"/>
              </a:ext>
            </a:extLst>
          </p:cNvPr>
          <p:cNvSpPr>
            <a:spLocks noGrp="1"/>
          </p:cNvSpPr>
          <p:nvPr>
            <p:ph type="title"/>
          </p:nvPr>
        </p:nvSpPr>
        <p:spPr/>
        <p:txBody>
          <a:bodyPr/>
          <a:lstStyle/>
          <a:p>
            <a:r>
              <a:rPr lang="en-US" altLang="zh-CN" sz="3200" dirty="0">
                <a:effectLst/>
                <a:latin typeface="Times New Roman" panose="02020603050405020304" pitchFamily="18" charset="0"/>
                <a:cs typeface="Times New Roman" panose="02020603050405020304" pitchFamily="18" charset="0"/>
              </a:rPr>
              <a:t>Transaction</a:t>
            </a:r>
            <a:endParaRPr lang="zh-CN" altLang="en-US" sz="3200" dirty="0">
              <a:effectLst/>
              <a:latin typeface="Times New Roman" panose="02020603050405020304" pitchFamily="18" charset="0"/>
              <a:cs typeface="Times New Roman" panose="02020603050405020304" pitchFamily="18" charset="0"/>
            </a:endParaRPr>
          </a:p>
        </p:txBody>
      </p:sp>
      <p:sp>
        <p:nvSpPr>
          <p:cNvPr id="6" name="AutoShape 6">
            <a:extLst>
              <a:ext uri="{FF2B5EF4-FFF2-40B4-BE49-F238E27FC236}">
                <a16:creationId xmlns:a16="http://schemas.microsoft.com/office/drawing/2014/main" id="{8FFEF45A-8101-49B4-9607-CB3C809A61B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7" name="内容占位符 6">
            <a:extLst>
              <a:ext uri="{FF2B5EF4-FFF2-40B4-BE49-F238E27FC236}">
                <a16:creationId xmlns:a16="http://schemas.microsoft.com/office/drawing/2014/main" id="{B7F238F8-5F72-46EB-8AC5-5375B51BFFE9}"/>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00250" y="2262981"/>
            <a:ext cx="7810500" cy="3476625"/>
          </a:xfrm>
        </p:spPr>
      </p:pic>
    </p:spTree>
    <p:extLst>
      <p:ext uri="{BB962C8B-B14F-4D97-AF65-F5344CB8AC3E}">
        <p14:creationId xmlns:p14="http://schemas.microsoft.com/office/powerpoint/2010/main" val="4254832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53D7D-1D02-491E-8D4E-96813C73AAF1}"/>
              </a:ext>
            </a:extLst>
          </p:cNvPr>
          <p:cNvSpPr>
            <a:spLocks noGrp="1"/>
          </p:cNvSpPr>
          <p:nvPr>
            <p:ph type="title"/>
          </p:nvPr>
        </p:nvSpPr>
        <p:spPr/>
        <p:txBody>
          <a:bodyPr/>
          <a:lstStyle/>
          <a:p>
            <a:r>
              <a:rPr lang="en-US" altLang="zh-CN" sz="3200" dirty="0">
                <a:effectLst/>
                <a:latin typeface="Times New Roman" panose="02020603050405020304" pitchFamily="18" charset="0"/>
                <a:cs typeface="Times New Roman" panose="02020603050405020304" pitchFamily="18" charset="0"/>
              </a:rPr>
              <a:t>Transaction</a:t>
            </a:r>
            <a:endParaRPr lang="zh-CN" altLang="en-US" sz="3200" dirty="0">
              <a:effectLst/>
              <a:latin typeface="Times New Roman" panose="02020603050405020304" pitchFamily="18" charset="0"/>
              <a:cs typeface="Times New Roman" panose="02020603050405020304" pitchFamily="18" charset="0"/>
            </a:endParaRPr>
          </a:p>
        </p:txBody>
      </p:sp>
      <p:sp>
        <p:nvSpPr>
          <p:cNvPr id="6" name="AutoShape 6">
            <a:extLst>
              <a:ext uri="{FF2B5EF4-FFF2-40B4-BE49-F238E27FC236}">
                <a16:creationId xmlns:a16="http://schemas.microsoft.com/office/drawing/2014/main" id="{8FFEF45A-8101-49B4-9607-CB3C809A61B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内容占位符 7">
            <a:extLst>
              <a:ext uri="{FF2B5EF4-FFF2-40B4-BE49-F238E27FC236}">
                <a16:creationId xmlns:a16="http://schemas.microsoft.com/office/drawing/2014/main" id="{86099B75-BD6A-4C04-9E6E-BE7BCFB6D85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66875" y="2262981"/>
            <a:ext cx="8477250" cy="3476625"/>
          </a:xfrm>
        </p:spPr>
      </p:pic>
    </p:spTree>
    <p:extLst>
      <p:ext uri="{BB962C8B-B14F-4D97-AF65-F5344CB8AC3E}">
        <p14:creationId xmlns:p14="http://schemas.microsoft.com/office/powerpoint/2010/main" val="17082913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A6FE1-BA40-4723-B681-9570760FCA35}"/>
              </a:ext>
            </a:extLst>
          </p:cNvPr>
          <p:cNvSpPr>
            <a:spLocks noGrp="1"/>
          </p:cNvSpPr>
          <p:nvPr>
            <p:ph type="title"/>
          </p:nvPr>
        </p:nvSpPr>
        <p:spPr/>
        <p:txBody>
          <a:bodyPr/>
          <a:lstStyle/>
          <a:p>
            <a:r>
              <a:rPr lang="en-US" altLang="zh-CN" sz="3200" dirty="0">
                <a:effectLst/>
                <a:latin typeface="Times New Roman" panose="02020603050405020304" pitchFamily="18" charset="0"/>
                <a:cs typeface="Times New Roman" panose="02020603050405020304" pitchFamily="18" charset="0"/>
              </a:rPr>
              <a:t>Transaction</a:t>
            </a:r>
            <a:endParaRPr lang="zh-CN" altLang="en-US" sz="3200" dirty="0">
              <a:effectLst/>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BA7D67DE-A330-418E-B868-84110EEB9E0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19387" y="2386806"/>
            <a:ext cx="6372225" cy="3228975"/>
          </a:xfrm>
        </p:spPr>
      </p:pic>
    </p:spTree>
    <p:extLst>
      <p:ext uri="{BB962C8B-B14F-4D97-AF65-F5344CB8AC3E}">
        <p14:creationId xmlns:p14="http://schemas.microsoft.com/office/powerpoint/2010/main" val="3668653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A6FE1-BA40-4723-B681-9570760FCA35}"/>
              </a:ext>
            </a:extLst>
          </p:cNvPr>
          <p:cNvSpPr>
            <a:spLocks noGrp="1"/>
          </p:cNvSpPr>
          <p:nvPr>
            <p:ph type="title"/>
          </p:nvPr>
        </p:nvSpPr>
        <p:spPr/>
        <p:txBody>
          <a:bodyPr/>
          <a:lstStyle/>
          <a:p>
            <a:r>
              <a:rPr lang="en-US" altLang="zh-CN" sz="3200" dirty="0">
                <a:effectLst/>
                <a:latin typeface="Times New Roman" panose="02020603050405020304" pitchFamily="18" charset="0"/>
                <a:cs typeface="Times New Roman" panose="02020603050405020304" pitchFamily="18" charset="0"/>
              </a:rPr>
              <a:t>Transaction</a:t>
            </a:r>
            <a:endParaRPr lang="zh-CN" altLang="en-US" sz="3200" dirty="0">
              <a:effectLst/>
              <a:latin typeface="Times New Roman" panose="02020603050405020304" pitchFamily="18" charset="0"/>
              <a:cs typeface="Times New Roman" panose="02020603050405020304" pitchFamily="18" charset="0"/>
            </a:endParaRPr>
          </a:p>
        </p:txBody>
      </p:sp>
      <p:pic>
        <p:nvPicPr>
          <p:cNvPr id="7" name="内容占位符 6">
            <a:extLst>
              <a:ext uri="{FF2B5EF4-FFF2-40B4-BE49-F238E27FC236}">
                <a16:creationId xmlns:a16="http://schemas.microsoft.com/office/drawing/2014/main" id="{9107156C-98D1-4FB3-8D41-EA1C4A3261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66975" y="2496344"/>
            <a:ext cx="6877050" cy="3009900"/>
          </a:xfrm>
        </p:spPr>
      </p:pic>
    </p:spTree>
    <p:extLst>
      <p:ext uri="{BB962C8B-B14F-4D97-AF65-F5344CB8AC3E}">
        <p14:creationId xmlns:p14="http://schemas.microsoft.com/office/powerpoint/2010/main" val="41127362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A6FE1-BA40-4723-B681-9570760FCA35}"/>
              </a:ext>
            </a:extLst>
          </p:cNvPr>
          <p:cNvSpPr>
            <a:spLocks noGrp="1"/>
          </p:cNvSpPr>
          <p:nvPr>
            <p:ph type="title"/>
          </p:nvPr>
        </p:nvSpPr>
        <p:spPr/>
        <p:txBody>
          <a:bodyPr/>
          <a:lstStyle/>
          <a:p>
            <a:r>
              <a:rPr lang="en-US" altLang="zh-CN" sz="3200" dirty="0">
                <a:effectLst/>
                <a:latin typeface="Times New Roman" panose="02020603050405020304" pitchFamily="18" charset="0"/>
                <a:cs typeface="Times New Roman" panose="02020603050405020304" pitchFamily="18" charset="0"/>
              </a:rPr>
              <a:t>Transaction</a:t>
            </a:r>
            <a:endParaRPr lang="zh-CN" altLang="en-US" sz="3200" dirty="0">
              <a:effectLst/>
              <a:latin typeface="Times New Roman" panose="02020603050405020304" pitchFamily="18" charset="0"/>
              <a:cs typeface="Times New Roman" panose="02020603050405020304" pitchFamily="18" charset="0"/>
            </a:endParaRPr>
          </a:p>
        </p:txBody>
      </p:sp>
      <p:pic>
        <p:nvPicPr>
          <p:cNvPr id="6" name="内容占位符 5">
            <a:extLst>
              <a:ext uri="{FF2B5EF4-FFF2-40B4-BE49-F238E27FC236}">
                <a16:creationId xmlns:a16="http://schemas.microsoft.com/office/drawing/2014/main" id="{E57AB37A-2C21-4247-B5E6-DE9D308C5BE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52700" y="2072481"/>
            <a:ext cx="6705600" cy="3857625"/>
          </a:xfrm>
        </p:spPr>
      </p:pic>
    </p:spTree>
    <p:extLst>
      <p:ext uri="{BB962C8B-B14F-4D97-AF65-F5344CB8AC3E}">
        <p14:creationId xmlns:p14="http://schemas.microsoft.com/office/powerpoint/2010/main" val="30351108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A6FE1-BA40-4723-B681-9570760FCA35}"/>
              </a:ext>
            </a:extLst>
          </p:cNvPr>
          <p:cNvSpPr>
            <a:spLocks noGrp="1"/>
          </p:cNvSpPr>
          <p:nvPr>
            <p:ph type="title"/>
          </p:nvPr>
        </p:nvSpPr>
        <p:spPr/>
        <p:txBody>
          <a:bodyPr/>
          <a:lstStyle/>
          <a:p>
            <a:r>
              <a:rPr lang="en-US" altLang="zh-CN" sz="3200" dirty="0">
                <a:effectLst/>
                <a:latin typeface="Times New Roman" panose="02020603050405020304" pitchFamily="18" charset="0"/>
                <a:cs typeface="Times New Roman" panose="02020603050405020304" pitchFamily="18" charset="0"/>
              </a:rPr>
              <a:t>Transaction</a:t>
            </a:r>
            <a:endParaRPr lang="zh-CN" altLang="en-US" sz="3200" dirty="0">
              <a:effectLst/>
              <a:latin typeface="Times New Roman" panose="02020603050405020304" pitchFamily="18" charset="0"/>
              <a:cs typeface="Times New Roman" panose="02020603050405020304" pitchFamily="18" charset="0"/>
            </a:endParaRPr>
          </a:p>
        </p:txBody>
      </p:sp>
      <p:pic>
        <p:nvPicPr>
          <p:cNvPr id="6" name="内容占位符 5">
            <a:extLst>
              <a:ext uri="{FF2B5EF4-FFF2-40B4-BE49-F238E27FC236}">
                <a16:creationId xmlns:a16="http://schemas.microsoft.com/office/drawing/2014/main" id="{DB67C1BF-56C1-4DD1-B242-DCDA7423C655}"/>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671762" y="2158206"/>
            <a:ext cx="6467475" cy="3686175"/>
          </a:xfrm>
        </p:spPr>
      </p:pic>
    </p:spTree>
    <p:extLst>
      <p:ext uri="{BB962C8B-B14F-4D97-AF65-F5344CB8AC3E}">
        <p14:creationId xmlns:p14="http://schemas.microsoft.com/office/powerpoint/2010/main" val="388517125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A6FE1-BA40-4723-B681-9570760FCA35}"/>
              </a:ext>
            </a:extLst>
          </p:cNvPr>
          <p:cNvSpPr>
            <a:spLocks noGrp="1"/>
          </p:cNvSpPr>
          <p:nvPr>
            <p:ph type="title"/>
          </p:nvPr>
        </p:nvSpPr>
        <p:spPr/>
        <p:txBody>
          <a:bodyPr/>
          <a:lstStyle/>
          <a:p>
            <a:r>
              <a:rPr lang="en-US" altLang="zh-CN" sz="3200" dirty="0">
                <a:effectLst/>
                <a:latin typeface="Times New Roman" panose="02020603050405020304" pitchFamily="18" charset="0"/>
                <a:cs typeface="Times New Roman" panose="02020603050405020304" pitchFamily="18" charset="0"/>
              </a:rPr>
              <a:t>Transaction</a:t>
            </a:r>
            <a:endParaRPr lang="zh-CN" altLang="en-US" sz="3200" dirty="0">
              <a:effectLst/>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F488930-12CF-4905-98E6-3B48EB8710C0}"/>
              </a:ext>
            </a:extLst>
          </p:cNvPr>
          <p:cNvSpPr>
            <a:spLocks noGrp="1"/>
          </p:cNvSpPr>
          <p:nvPr>
            <p:ph idx="1"/>
          </p:nvPr>
        </p:nvSpPr>
        <p:spPr>
          <a:xfrm>
            <a:off x="647700" y="1825625"/>
            <a:ext cx="10515600" cy="1510698"/>
          </a:xfrm>
        </p:spPr>
        <p:txBody>
          <a:bodyPr/>
          <a:lstStyle/>
          <a:p>
            <a:r>
              <a:rPr lang="en-US" altLang="zh-CN" dirty="0"/>
              <a:t>Write-Read Conflicts: </a:t>
            </a:r>
            <a:r>
              <a:rPr lang="zh-CN" altLang="en-US" dirty="0"/>
              <a:t>读操作可能会遇到比自身</a:t>
            </a:r>
            <a:r>
              <a:rPr lang="en-US" altLang="zh-CN" dirty="0" err="1"/>
              <a:t>ts</a:t>
            </a:r>
            <a:r>
              <a:rPr lang="zh-CN" altLang="en-US" dirty="0"/>
              <a:t>低的</a:t>
            </a:r>
            <a:r>
              <a:rPr lang="en-US" altLang="zh-CN" dirty="0"/>
              <a:t>write intent</a:t>
            </a:r>
            <a:r>
              <a:rPr lang="zh-CN" altLang="en-US" dirty="0"/>
              <a:t>时会检查优先级和</a:t>
            </a:r>
            <a:r>
              <a:rPr lang="en-US" altLang="zh-CN" dirty="0"/>
              <a:t>liveness</a:t>
            </a:r>
            <a:r>
              <a:rPr lang="zh-CN" altLang="en-US" dirty="0"/>
              <a:t>，这些检查都无误后，会等待它完成，等待的方式是用</a:t>
            </a:r>
            <a:r>
              <a:rPr lang="en-US" altLang="zh-CN" dirty="0"/>
              <a:t>queue</a:t>
            </a:r>
            <a:r>
              <a:rPr lang="zh-CN" altLang="en-US" dirty="0"/>
              <a:t>的方式。对于比自己</a:t>
            </a:r>
            <a:r>
              <a:rPr lang="en-US" altLang="zh-CN" dirty="0" err="1"/>
              <a:t>ts</a:t>
            </a:r>
            <a:r>
              <a:rPr lang="zh-CN" altLang="en-US" dirty="0"/>
              <a:t>高的</a:t>
            </a:r>
            <a:r>
              <a:rPr lang="en-US" altLang="zh-CN" dirty="0"/>
              <a:t>write intent</a:t>
            </a:r>
            <a:r>
              <a:rPr lang="zh-CN" altLang="en-US" dirty="0"/>
              <a:t>直接跳过即可。</a:t>
            </a:r>
            <a:r>
              <a:rPr lang="en-US" altLang="zh-CN" dirty="0"/>
              <a:t>CRDB</a:t>
            </a:r>
            <a:r>
              <a:rPr lang="zh-CN" altLang="en-US" dirty="0"/>
              <a:t>做的一个优化是</a:t>
            </a:r>
            <a:r>
              <a:rPr lang="en-US" altLang="zh-CN" dirty="0"/>
              <a:t>queue</a:t>
            </a:r>
            <a:r>
              <a:rPr lang="zh-CN" altLang="en-US" dirty="0"/>
              <a:t>目前会优先在本地进行等待。</a:t>
            </a:r>
            <a:endParaRPr lang="en-US" altLang="zh-CN" dirty="0"/>
          </a:p>
          <a:p>
            <a:r>
              <a:rPr lang="en-US" altLang="zh-CN" dirty="0"/>
              <a:t>Write-Write Conflicts</a:t>
            </a:r>
            <a:r>
              <a:rPr lang="zh-CN" altLang="en-US" dirty="0"/>
              <a:t>：与</a:t>
            </a:r>
            <a:r>
              <a:rPr lang="en-US" altLang="zh-CN" dirty="0"/>
              <a:t>Write-Read Conflicts</a:t>
            </a:r>
            <a:r>
              <a:rPr lang="zh-CN" altLang="en-US" dirty="0"/>
              <a:t>的处理方式类似。</a:t>
            </a:r>
            <a:endParaRPr lang="en-US" altLang="zh-CN" dirty="0"/>
          </a:p>
        </p:txBody>
      </p:sp>
      <p:sp>
        <p:nvSpPr>
          <p:cNvPr id="4" name="矩形 3">
            <a:extLst>
              <a:ext uri="{FF2B5EF4-FFF2-40B4-BE49-F238E27FC236}">
                <a16:creationId xmlns:a16="http://schemas.microsoft.com/office/drawing/2014/main" id="{4EABF146-8F58-4195-BEA0-CE022940037D}"/>
              </a:ext>
            </a:extLst>
          </p:cNvPr>
          <p:cNvSpPr/>
          <p:nvPr/>
        </p:nvSpPr>
        <p:spPr>
          <a:xfrm>
            <a:off x="771268" y="3591344"/>
            <a:ext cx="877330" cy="49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a:t>
            </a:r>
            <a:endParaRPr lang="zh-CN" altLang="en-US" dirty="0"/>
          </a:p>
        </p:txBody>
      </p:sp>
      <p:sp>
        <p:nvSpPr>
          <p:cNvPr id="5" name="矩形 4">
            <a:extLst>
              <a:ext uri="{FF2B5EF4-FFF2-40B4-BE49-F238E27FC236}">
                <a16:creationId xmlns:a16="http://schemas.microsoft.com/office/drawing/2014/main" id="{E4EF86EB-7078-4222-B010-5062AD5728AE}"/>
              </a:ext>
            </a:extLst>
          </p:cNvPr>
          <p:cNvSpPr/>
          <p:nvPr/>
        </p:nvSpPr>
        <p:spPr>
          <a:xfrm>
            <a:off x="771268" y="4332749"/>
            <a:ext cx="877330" cy="49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Y</a:t>
            </a:r>
            <a:endParaRPr lang="zh-CN" altLang="en-US" dirty="0"/>
          </a:p>
        </p:txBody>
      </p:sp>
      <p:sp>
        <p:nvSpPr>
          <p:cNvPr id="6" name="矩形 5">
            <a:extLst>
              <a:ext uri="{FF2B5EF4-FFF2-40B4-BE49-F238E27FC236}">
                <a16:creationId xmlns:a16="http://schemas.microsoft.com/office/drawing/2014/main" id="{4B83DC85-12B3-4BB6-84D7-441144247042}"/>
              </a:ext>
            </a:extLst>
          </p:cNvPr>
          <p:cNvSpPr/>
          <p:nvPr/>
        </p:nvSpPr>
        <p:spPr>
          <a:xfrm>
            <a:off x="1648598" y="3591344"/>
            <a:ext cx="877330" cy="49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ts:3</a:t>
            </a:r>
            <a:endParaRPr lang="zh-CN" altLang="en-US" dirty="0"/>
          </a:p>
        </p:txBody>
      </p:sp>
      <p:sp>
        <p:nvSpPr>
          <p:cNvPr id="7" name="矩形 6">
            <a:extLst>
              <a:ext uri="{FF2B5EF4-FFF2-40B4-BE49-F238E27FC236}">
                <a16:creationId xmlns:a16="http://schemas.microsoft.com/office/drawing/2014/main" id="{4CBB9C9C-A6A4-4761-9B13-7665A63E56B2}"/>
              </a:ext>
            </a:extLst>
          </p:cNvPr>
          <p:cNvSpPr/>
          <p:nvPr/>
        </p:nvSpPr>
        <p:spPr>
          <a:xfrm>
            <a:off x="1648598" y="4332749"/>
            <a:ext cx="877330" cy="49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ts:4</a:t>
            </a:r>
            <a:endParaRPr lang="zh-CN" altLang="en-US" dirty="0"/>
          </a:p>
        </p:txBody>
      </p:sp>
      <p:sp>
        <p:nvSpPr>
          <p:cNvPr id="9" name="矩形 8">
            <a:extLst>
              <a:ext uri="{FF2B5EF4-FFF2-40B4-BE49-F238E27FC236}">
                <a16:creationId xmlns:a16="http://schemas.microsoft.com/office/drawing/2014/main" id="{F5723B0E-9504-40C4-9B65-431C64A48BE8}"/>
              </a:ext>
            </a:extLst>
          </p:cNvPr>
          <p:cNvSpPr/>
          <p:nvPr/>
        </p:nvSpPr>
        <p:spPr>
          <a:xfrm>
            <a:off x="3061387" y="3591344"/>
            <a:ext cx="877330" cy="49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X</a:t>
            </a:r>
            <a:endParaRPr lang="zh-CN" altLang="en-US" dirty="0"/>
          </a:p>
        </p:txBody>
      </p:sp>
      <p:sp>
        <p:nvSpPr>
          <p:cNvPr id="10" name="矩形 9">
            <a:extLst>
              <a:ext uri="{FF2B5EF4-FFF2-40B4-BE49-F238E27FC236}">
                <a16:creationId xmlns:a16="http://schemas.microsoft.com/office/drawing/2014/main" id="{C211F152-D8DA-4AEE-87F0-42AFF31EAA72}"/>
              </a:ext>
            </a:extLst>
          </p:cNvPr>
          <p:cNvSpPr/>
          <p:nvPr/>
        </p:nvSpPr>
        <p:spPr>
          <a:xfrm>
            <a:off x="3938717" y="3591344"/>
            <a:ext cx="877330" cy="49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2" name="直接箭头连接符 11">
            <a:extLst>
              <a:ext uri="{FF2B5EF4-FFF2-40B4-BE49-F238E27FC236}">
                <a16:creationId xmlns:a16="http://schemas.microsoft.com/office/drawing/2014/main" id="{0E3CFCEB-E158-4135-98E3-2FE27082B43B}"/>
              </a:ext>
            </a:extLst>
          </p:cNvPr>
          <p:cNvCxnSpPr>
            <a:cxnSpLocks/>
          </p:cNvCxnSpPr>
          <p:nvPr/>
        </p:nvCxnSpPr>
        <p:spPr>
          <a:xfrm>
            <a:off x="4361936" y="3825075"/>
            <a:ext cx="1161535" cy="0"/>
          </a:xfrm>
          <a:prstGeom prst="straightConnector1">
            <a:avLst/>
          </a:prstGeom>
          <a:ln w="381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 name="矩形 13">
            <a:extLst>
              <a:ext uri="{FF2B5EF4-FFF2-40B4-BE49-F238E27FC236}">
                <a16:creationId xmlns:a16="http://schemas.microsoft.com/office/drawing/2014/main" id="{267AFA54-F564-4A6D-BA67-BB6E1F7D247C}"/>
              </a:ext>
            </a:extLst>
          </p:cNvPr>
          <p:cNvSpPr/>
          <p:nvPr/>
        </p:nvSpPr>
        <p:spPr>
          <a:xfrm>
            <a:off x="5523471" y="3577940"/>
            <a:ext cx="1569308" cy="49427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err="1"/>
              <a:t>txn</a:t>
            </a:r>
            <a:r>
              <a:rPr lang="en-US" altLang="zh-CN" dirty="0"/>
              <a:t> record</a:t>
            </a:r>
            <a:endParaRPr lang="zh-CN" altLang="en-US" dirty="0"/>
          </a:p>
        </p:txBody>
      </p:sp>
    </p:spTree>
    <p:extLst>
      <p:ext uri="{BB962C8B-B14F-4D97-AF65-F5344CB8AC3E}">
        <p14:creationId xmlns:p14="http://schemas.microsoft.com/office/powerpoint/2010/main" val="33047105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67E4CB-1949-4C8D-8D85-3C720A10DA92}"/>
              </a:ext>
            </a:extLst>
          </p:cNvPr>
          <p:cNvSpPr>
            <a:spLocks noGrp="1"/>
          </p:cNvSpPr>
          <p:nvPr>
            <p:ph type="title"/>
          </p:nvPr>
        </p:nvSpPr>
        <p:spPr/>
        <p:txBody>
          <a:bodyPr/>
          <a:lstStyle/>
          <a:p>
            <a:r>
              <a:rPr lang="en-US" altLang="zh-CN" sz="3200" dirty="0">
                <a:effectLst/>
                <a:latin typeface="Times New Roman" panose="02020603050405020304" pitchFamily="18" charset="0"/>
                <a:cs typeface="Times New Roman" panose="02020603050405020304" pitchFamily="18" charset="0"/>
              </a:rPr>
              <a:t>Transaction - SSI</a:t>
            </a:r>
            <a:endParaRPr lang="zh-CN" altLang="en-US" sz="3200" dirty="0">
              <a:effectLst/>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EEA2CF6D-5720-4F98-940B-C0369D64070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7451620" y="1584008"/>
            <a:ext cx="4265861" cy="3072003"/>
          </a:xfrm>
        </p:spPr>
      </p:pic>
      <p:sp>
        <p:nvSpPr>
          <p:cNvPr id="6" name="文本框 5">
            <a:extLst>
              <a:ext uri="{FF2B5EF4-FFF2-40B4-BE49-F238E27FC236}">
                <a16:creationId xmlns:a16="http://schemas.microsoft.com/office/drawing/2014/main" id="{B4727F90-6956-4854-87E8-3E49C0F69EF8}"/>
              </a:ext>
            </a:extLst>
          </p:cNvPr>
          <p:cNvSpPr txBox="1"/>
          <p:nvPr/>
        </p:nvSpPr>
        <p:spPr>
          <a:xfrm>
            <a:off x="647700" y="1584008"/>
            <a:ext cx="6414655" cy="1477328"/>
          </a:xfrm>
          <a:prstGeom prst="rect">
            <a:avLst/>
          </a:prstGeom>
          <a:noFill/>
        </p:spPr>
        <p:txBody>
          <a:bodyPr wrap="square" rtlCol="0">
            <a:spAutoFit/>
          </a:bodyPr>
          <a:lstStyle/>
          <a:p>
            <a:r>
              <a:rPr lang="en-US" altLang="zh-CN" dirty="0"/>
              <a:t>Every cycle in the serialization</a:t>
            </a:r>
            <a:r>
              <a:rPr lang="zh-CN" altLang="en-US" dirty="0"/>
              <a:t>，</a:t>
            </a:r>
            <a:r>
              <a:rPr lang="en-US" altLang="zh-CN" dirty="0"/>
              <a:t>history graph contains a sequence of edges T1 ==</a:t>
            </a:r>
            <a:r>
              <a:rPr lang="en-US" altLang="zh-CN" dirty="0" err="1"/>
              <a:t>rw</a:t>
            </a:r>
            <a:r>
              <a:rPr lang="en-US" altLang="zh-CN" dirty="0"/>
              <a:t>==</a:t>
            </a:r>
            <a:r>
              <a:rPr lang="en-US" altLang="zh-CN" dirty="0">
                <a:sym typeface="Wingdings" panose="05000000000000000000" pitchFamily="2" charset="2"/>
              </a:rPr>
              <a:t>&gt;</a:t>
            </a:r>
            <a:r>
              <a:rPr lang="en-US" altLang="zh-CN" dirty="0"/>
              <a:t> T2 ==</a:t>
            </a:r>
            <a:r>
              <a:rPr lang="en-US" altLang="zh-CN" dirty="0" err="1"/>
              <a:t>rw</a:t>
            </a:r>
            <a:r>
              <a:rPr lang="en-US" altLang="zh-CN" dirty="0"/>
              <a:t>==</a:t>
            </a:r>
            <a:r>
              <a:rPr lang="en-US" altLang="zh-CN" dirty="0">
                <a:sym typeface="Wingdings" panose="05000000000000000000" pitchFamily="2" charset="2"/>
              </a:rPr>
              <a:t>&gt;&gt;</a:t>
            </a:r>
            <a:r>
              <a:rPr lang="en-US" altLang="zh-CN" dirty="0"/>
              <a:t> T3</a:t>
            </a:r>
            <a:r>
              <a:rPr lang="zh-CN" altLang="en-US" dirty="0"/>
              <a:t>，</a:t>
            </a:r>
            <a:r>
              <a:rPr lang="en-US" altLang="zh-CN" dirty="0"/>
              <a:t>where each edge is a </a:t>
            </a:r>
            <a:r>
              <a:rPr lang="en-US" altLang="zh-CN" dirty="0" err="1"/>
              <a:t>rw-antidependency</a:t>
            </a:r>
            <a:r>
              <a:rPr lang="en-US" altLang="zh-CN" dirty="0"/>
              <a:t>. Furthermore, T3 must be the first transaction in the cycle to commit.</a:t>
            </a:r>
          </a:p>
          <a:p>
            <a:r>
              <a:rPr lang="en-US" altLang="zh-CN" dirty="0"/>
              <a:t>                              ----“Making snapshot isolation serializable”.</a:t>
            </a:r>
            <a:endParaRPr lang="zh-CN" altLang="en-US" dirty="0"/>
          </a:p>
        </p:txBody>
      </p:sp>
      <p:sp>
        <p:nvSpPr>
          <p:cNvPr id="7" name="文本框 6">
            <a:extLst>
              <a:ext uri="{FF2B5EF4-FFF2-40B4-BE49-F238E27FC236}">
                <a16:creationId xmlns:a16="http://schemas.microsoft.com/office/drawing/2014/main" id="{55309E25-E875-4A61-95FD-D83CF4B6C15E}"/>
              </a:ext>
            </a:extLst>
          </p:cNvPr>
          <p:cNvSpPr txBox="1"/>
          <p:nvPr/>
        </p:nvSpPr>
        <p:spPr>
          <a:xfrm>
            <a:off x="647699" y="3611663"/>
            <a:ext cx="6414655" cy="1200329"/>
          </a:xfrm>
          <a:prstGeom prst="rect">
            <a:avLst/>
          </a:prstGeom>
          <a:noFill/>
        </p:spPr>
        <p:txBody>
          <a:bodyPr wrap="square" rtlCol="0">
            <a:spAutoFit/>
          </a:bodyPr>
          <a:lstStyle/>
          <a:p>
            <a:r>
              <a:rPr lang="en-US" altLang="zh-CN" dirty="0"/>
              <a:t>Transaction T1 is concurrent with T2, and T2 is concurrent with T3, because </a:t>
            </a:r>
            <a:r>
              <a:rPr lang="en-US" altLang="zh-CN" dirty="0" err="1"/>
              <a:t>rw-antidependencies</a:t>
            </a:r>
            <a:r>
              <a:rPr lang="en-US" altLang="zh-CN" dirty="0"/>
              <a:t> occur only between</a:t>
            </a:r>
          </a:p>
          <a:p>
            <a:r>
              <a:rPr lang="en-US" altLang="zh-CN" dirty="0"/>
              <a:t>concurrent transactions.</a:t>
            </a:r>
          </a:p>
          <a:p>
            <a:r>
              <a:rPr lang="en-US" altLang="zh-CN" dirty="0"/>
              <a:t>                   ----”Serializable snapshot isolation in PostgreSQL”</a:t>
            </a:r>
            <a:endParaRPr lang="zh-CN" altLang="en-US" dirty="0"/>
          </a:p>
        </p:txBody>
      </p:sp>
    </p:spTree>
    <p:extLst>
      <p:ext uri="{BB962C8B-B14F-4D97-AF65-F5344CB8AC3E}">
        <p14:creationId xmlns:p14="http://schemas.microsoft.com/office/powerpoint/2010/main" val="24516204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4A6FE1-BA40-4723-B681-9570760FCA35}"/>
              </a:ext>
            </a:extLst>
          </p:cNvPr>
          <p:cNvSpPr>
            <a:spLocks noGrp="1"/>
          </p:cNvSpPr>
          <p:nvPr>
            <p:ph type="title"/>
          </p:nvPr>
        </p:nvSpPr>
        <p:spPr/>
        <p:txBody>
          <a:bodyPr/>
          <a:lstStyle/>
          <a:p>
            <a:r>
              <a:rPr lang="en-US" altLang="zh-CN" sz="3200" dirty="0">
                <a:effectLst/>
                <a:latin typeface="Times New Roman" panose="02020603050405020304" pitchFamily="18" charset="0"/>
                <a:cs typeface="Times New Roman" panose="02020603050405020304" pitchFamily="18" charset="0"/>
              </a:rPr>
              <a:t>Transaction</a:t>
            </a:r>
            <a:endParaRPr lang="zh-CN" altLang="en-US" sz="3200" dirty="0">
              <a:effectLst/>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F488930-12CF-4905-98E6-3B48EB8710C0}"/>
              </a:ext>
            </a:extLst>
          </p:cNvPr>
          <p:cNvSpPr>
            <a:spLocks noGrp="1"/>
          </p:cNvSpPr>
          <p:nvPr>
            <p:ph idx="1"/>
          </p:nvPr>
        </p:nvSpPr>
        <p:spPr>
          <a:xfrm>
            <a:off x="647700" y="1825625"/>
            <a:ext cx="10515600" cy="2029683"/>
          </a:xfrm>
        </p:spPr>
        <p:txBody>
          <a:bodyPr/>
          <a:lstStyle/>
          <a:p>
            <a:r>
              <a:rPr lang="en-US" altLang="zh-CN" dirty="0"/>
              <a:t>Read-Write Conflicts</a:t>
            </a:r>
            <a:r>
              <a:rPr lang="zh-CN" altLang="en-US" dirty="0"/>
              <a:t>：与前两个都可以用</a:t>
            </a:r>
            <a:r>
              <a:rPr lang="en-US" altLang="zh-CN" dirty="0"/>
              <a:t>write intent</a:t>
            </a:r>
            <a:r>
              <a:rPr lang="zh-CN" altLang="en-US" dirty="0"/>
              <a:t>检测的</a:t>
            </a:r>
            <a:r>
              <a:rPr lang="en-US" altLang="zh-CN" dirty="0"/>
              <a:t>Conflict</a:t>
            </a:r>
            <a:r>
              <a:rPr lang="zh-CN" altLang="en-US" dirty="0"/>
              <a:t>不同，这个</a:t>
            </a:r>
            <a:r>
              <a:rPr lang="en-US" altLang="zh-CN" dirty="0"/>
              <a:t>conflict</a:t>
            </a:r>
            <a:r>
              <a:rPr lang="zh-CN" altLang="en-US" dirty="0"/>
              <a:t>需要用</a:t>
            </a:r>
            <a:r>
              <a:rPr lang="en-US" altLang="zh-CN" dirty="0"/>
              <a:t>timestamp cache</a:t>
            </a:r>
            <a:r>
              <a:rPr lang="zh-CN" altLang="en-US" dirty="0"/>
              <a:t>检测，</a:t>
            </a:r>
            <a:r>
              <a:rPr lang="en-US" altLang="zh-CN" dirty="0"/>
              <a:t>timestamp cache</a:t>
            </a:r>
            <a:r>
              <a:rPr lang="zh-CN" altLang="en-US" dirty="0"/>
              <a:t>是一个保存了</a:t>
            </a:r>
            <a:r>
              <a:rPr lang="en-US" altLang="zh-CN" dirty="0"/>
              <a:t>key range</a:t>
            </a:r>
            <a:r>
              <a:rPr lang="zh-CN" altLang="en-US" dirty="0"/>
              <a:t>的读取</a:t>
            </a:r>
            <a:r>
              <a:rPr lang="en-US" altLang="zh-CN" dirty="0" err="1"/>
              <a:t>ts</a:t>
            </a:r>
            <a:r>
              <a:rPr lang="zh-CN" altLang="en-US" dirty="0"/>
              <a:t>高水位的数据结构，保存在内存中。如果发现该</a:t>
            </a:r>
            <a:r>
              <a:rPr lang="en-US" altLang="zh-CN" dirty="0"/>
              <a:t>conflict</a:t>
            </a:r>
            <a:r>
              <a:rPr lang="zh-CN" altLang="en-US" dirty="0"/>
              <a:t>就会尝试</a:t>
            </a:r>
            <a:r>
              <a:rPr lang="en-US" altLang="zh-CN" dirty="0"/>
              <a:t>push</a:t>
            </a:r>
            <a:r>
              <a:rPr lang="zh-CN" altLang="en-US" dirty="0"/>
              <a:t>写</a:t>
            </a:r>
            <a:r>
              <a:rPr lang="en-US" altLang="zh-CN" dirty="0" err="1"/>
              <a:t>txn</a:t>
            </a:r>
            <a:r>
              <a:rPr lang="zh-CN" altLang="en-US" dirty="0"/>
              <a:t>的</a:t>
            </a:r>
            <a:r>
              <a:rPr lang="en-US" altLang="zh-CN" dirty="0" err="1"/>
              <a:t>ts</a:t>
            </a:r>
            <a:r>
              <a:rPr lang="zh-CN" altLang="en-US" dirty="0"/>
              <a:t>。</a:t>
            </a:r>
            <a:endParaRPr lang="en-US" altLang="zh-CN" dirty="0"/>
          </a:p>
          <a:p>
            <a:r>
              <a:rPr lang="en-US" altLang="zh-CN" dirty="0"/>
              <a:t>Uncertainty Conflicts</a:t>
            </a:r>
            <a:r>
              <a:rPr lang="zh-CN" altLang="en-US" dirty="0"/>
              <a:t>：该</a:t>
            </a:r>
            <a:r>
              <a:rPr lang="en-US" altLang="zh-CN" dirty="0"/>
              <a:t>Conflicts</a:t>
            </a:r>
            <a:r>
              <a:rPr lang="zh-CN" altLang="en-US" dirty="0"/>
              <a:t>是由引入的</a:t>
            </a:r>
            <a:r>
              <a:rPr lang="en-US" altLang="zh-CN" dirty="0"/>
              <a:t>HLC</a:t>
            </a:r>
            <a:r>
              <a:rPr lang="zh-CN" altLang="en-US" dirty="0"/>
              <a:t>引起，由于具有不确定性，因而可能需要</a:t>
            </a:r>
            <a:r>
              <a:rPr lang="en-US" altLang="zh-CN" dirty="0"/>
              <a:t>push </a:t>
            </a:r>
            <a:r>
              <a:rPr lang="en-US" altLang="zh-CN" dirty="0" err="1"/>
              <a:t>txn</a:t>
            </a:r>
            <a:r>
              <a:rPr lang="zh-CN" altLang="en-US" dirty="0"/>
              <a:t>的</a:t>
            </a:r>
            <a:r>
              <a:rPr lang="en-US" altLang="zh-CN" dirty="0" err="1"/>
              <a:t>ts</a:t>
            </a:r>
            <a:r>
              <a:rPr lang="zh-CN" altLang="en-US" dirty="0"/>
              <a:t>。做法是发现比自己大但又在</a:t>
            </a:r>
            <a:r>
              <a:rPr lang="en-US" altLang="zh-CN" dirty="0"/>
              <a:t>uncertainty interval</a:t>
            </a:r>
            <a:r>
              <a:rPr lang="zh-CN" altLang="en-US" dirty="0"/>
              <a:t>范围内的</a:t>
            </a:r>
            <a:r>
              <a:rPr lang="en-US" altLang="zh-CN" dirty="0"/>
              <a:t>write intent</a:t>
            </a:r>
            <a:r>
              <a:rPr lang="zh-CN" altLang="en-US" dirty="0"/>
              <a:t>以后，就</a:t>
            </a:r>
            <a:r>
              <a:rPr lang="en-US" altLang="zh-CN" dirty="0"/>
              <a:t>push</a:t>
            </a:r>
            <a:r>
              <a:rPr lang="zh-CN" altLang="en-US" dirty="0"/>
              <a:t>自己的</a:t>
            </a:r>
            <a:r>
              <a:rPr lang="en-US" altLang="zh-CN" dirty="0" err="1"/>
              <a:t>ts</a:t>
            </a:r>
            <a:r>
              <a:rPr lang="zh-CN" altLang="en-US" dirty="0"/>
              <a:t>。</a:t>
            </a:r>
          </a:p>
        </p:txBody>
      </p:sp>
    </p:spTree>
    <p:extLst>
      <p:ext uri="{BB962C8B-B14F-4D97-AF65-F5344CB8AC3E}">
        <p14:creationId xmlns:p14="http://schemas.microsoft.com/office/powerpoint/2010/main" val="1302472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99C7B-9BC2-443D-9124-106F0768D6BE}"/>
              </a:ext>
            </a:extLst>
          </p:cNvPr>
          <p:cNvSpPr>
            <a:spLocks noGrp="1"/>
          </p:cNvSpPr>
          <p:nvPr>
            <p:ph type="title"/>
          </p:nvPr>
        </p:nvSpPr>
        <p:spPr/>
        <p:txBody>
          <a:bodyPr/>
          <a:lstStyle/>
          <a:p>
            <a:r>
              <a:rPr lang="en-US" altLang="zh-CN" sz="3200" dirty="0" err="1">
                <a:effectLst/>
                <a:latin typeface="Times New Roman" panose="02020603050405020304" pitchFamily="18" charset="0"/>
                <a:cs typeface="Times New Roman" panose="02020603050405020304" pitchFamily="18" charset="0"/>
              </a:rPr>
              <a:t>Lamport</a:t>
            </a:r>
            <a:r>
              <a:rPr lang="en-US" altLang="zh-CN" sz="3200"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altLang="zh-CN" sz="3200" dirty="0">
                <a:effectLst/>
                <a:latin typeface="Times New Roman" panose="02020603050405020304" pitchFamily="18" charset="0"/>
                <a:cs typeface="Times New Roman" panose="02020603050405020304" pitchFamily="18" charset="0"/>
              </a:rPr>
              <a:t>Timestamp</a:t>
            </a:r>
            <a:r>
              <a:rPr lang="en-US" altLang="zh-CN" sz="3200"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altLang="zh-CN" sz="3200" dirty="0">
                <a:effectLst/>
                <a:latin typeface="Times New Roman" panose="02020603050405020304" pitchFamily="18" charset="0"/>
                <a:cs typeface="Times New Roman" panose="02020603050405020304" pitchFamily="18" charset="0"/>
              </a:rPr>
              <a:t>&amp; Vector Clock</a:t>
            </a:r>
            <a:endParaRPr lang="zh-CN" altLang="en-US" sz="3200" dirty="0">
              <a:effectLst/>
              <a:latin typeface="Times New Roman" panose="02020603050405020304" pitchFamily="18" charset="0"/>
              <a:cs typeface="Times New Roman" panose="02020603050405020304" pitchFamily="18" charset="0"/>
            </a:endParaRPr>
          </a:p>
        </p:txBody>
      </p:sp>
      <p:pic>
        <p:nvPicPr>
          <p:cNvPr id="7" name="内容占位符 6">
            <a:extLst>
              <a:ext uri="{FF2B5EF4-FFF2-40B4-BE49-F238E27FC236}">
                <a16:creationId xmlns:a16="http://schemas.microsoft.com/office/drawing/2014/main" id="{5EEAA099-730A-4CB8-9EA2-4D51D653E940}"/>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670610" y="1743075"/>
            <a:ext cx="3446849" cy="2635387"/>
          </a:xfrm>
        </p:spPr>
      </p:pic>
      <p:sp>
        <p:nvSpPr>
          <p:cNvPr id="8" name="文本框 7">
            <a:extLst>
              <a:ext uri="{FF2B5EF4-FFF2-40B4-BE49-F238E27FC236}">
                <a16:creationId xmlns:a16="http://schemas.microsoft.com/office/drawing/2014/main" id="{EAAFD474-4843-4C05-9240-42BC53CFD815}"/>
              </a:ext>
            </a:extLst>
          </p:cNvPr>
          <p:cNvSpPr txBox="1"/>
          <p:nvPr/>
        </p:nvSpPr>
        <p:spPr>
          <a:xfrm>
            <a:off x="4359624" y="2070138"/>
            <a:ext cx="3106184" cy="1754326"/>
          </a:xfrm>
          <a:prstGeom prst="rect">
            <a:avLst/>
          </a:prstGeom>
          <a:ln w="28575">
            <a:solidFill>
              <a:srgbClr val="202020"/>
            </a:solidFill>
          </a:ln>
        </p:spPr>
        <p:style>
          <a:lnRef idx="2">
            <a:schemeClr val="accent1"/>
          </a:lnRef>
          <a:fillRef idx="1">
            <a:schemeClr val="lt1"/>
          </a:fillRef>
          <a:effectRef idx="0">
            <a:schemeClr val="accent1"/>
          </a:effectRef>
          <a:fontRef idx="minor">
            <a:schemeClr val="dk1"/>
          </a:fontRef>
        </p:style>
        <p:txBody>
          <a:bodyPr wrap="square" rtlCol="0">
            <a:spAutoFit/>
          </a:bodyPr>
          <a:lstStyle/>
          <a:p>
            <a:r>
              <a:rPr lang="en-US" altLang="zh-CN" dirty="0"/>
              <a:t># send</a:t>
            </a:r>
          </a:p>
          <a:p>
            <a:r>
              <a:rPr lang="en-US" altLang="zh-CN" dirty="0"/>
              <a:t>t = t + 1;</a:t>
            </a:r>
          </a:p>
          <a:p>
            <a:r>
              <a:rPr lang="en-US" altLang="zh-CN" dirty="0"/>
              <a:t>send(t);</a:t>
            </a:r>
          </a:p>
          <a:p>
            <a:r>
              <a:rPr lang="en-US" altLang="zh-CN" dirty="0"/>
              <a:t># receive</a:t>
            </a:r>
          </a:p>
          <a:p>
            <a:r>
              <a:rPr lang="en-US" altLang="zh-CN" dirty="0"/>
              <a:t>r = receive();</a:t>
            </a:r>
          </a:p>
          <a:p>
            <a:r>
              <a:rPr lang="en-US" altLang="zh-CN" dirty="0"/>
              <a:t>time = max(r, t) + 1;</a:t>
            </a:r>
            <a:endParaRPr lang="zh-CN" altLang="en-US" dirty="0"/>
          </a:p>
        </p:txBody>
      </p:sp>
      <p:sp>
        <p:nvSpPr>
          <p:cNvPr id="9" name="文本框 8">
            <a:extLst>
              <a:ext uri="{FF2B5EF4-FFF2-40B4-BE49-F238E27FC236}">
                <a16:creationId xmlns:a16="http://schemas.microsoft.com/office/drawing/2014/main" id="{395DD716-AE55-42F8-B64E-5636A3C74358}"/>
              </a:ext>
            </a:extLst>
          </p:cNvPr>
          <p:cNvSpPr txBox="1"/>
          <p:nvPr/>
        </p:nvSpPr>
        <p:spPr>
          <a:xfrm>
            <a:off x="4346089" y="1584008"/>
            <a:ext cx="2159566" cy="369332"/>
          </a:xfrm>
          <a:prstGeom prst="rect">
            <a:avLst/>
          </a:prstGeom>
          <a:noFill/>
        </p:spPr>
        <p:txBody>
          <a:bodyPr wrap="none" rtlCol="0">
            <a:spAutoFit/>
          </a:bodyPr>
          <a:lstStyle/>
          <a:p>
            <a:r>
              <a:rPr lang="en-US" altLang="zh-CN" dirty="0" err="1"/>
              <a:t>Lamport</a:t>
            </a:r>
            <a:r>
              <a:rPr lang="en-US" altLang="zh-CN" dirty="0"/>
              <a:t> timestamp</a:t>
            </a:r>
            <a:endParaRPr lang="zh-CN" altLang="en-US" dirty="0"/>
          </a:p>
        </p:txBody>
      </p:sp>
      <p:sp>
        <p:nvSpPr>
          <p:cNvPr id="10" name="文本框 9">
            <a:extLst>
              <a:ext uri="{FF2B5EF4-FFF2-40B4-BE49-F238E27FC236}">
                <a16:creationId xmlns:a16="http://schemas.microsoft.com/office/drawing/2014/main" id="{9681B537-C3EB-4C95-AB03-456235138C83}"/>
              </a:ext>
            </a:extLst>
          </p:cNvPr>
          <p:cNvSpPr txBox="1"/>
          <p:nvPr/>
        </p:nvSpPr>
        <p:spPr>
          <a:xfrm>
            <a:off x="7917629" y="2070138"/>
            <a:ext cx="3603762" cy="3416320"/>
          </a:xfrm>
          <a:prstGeom prst="rect">
            <a:avLst/>
          </a:prstGeom>
          <a:ln w="28575">
            <a:solidFill>
              <a:srgbClr val="202020"/>
            </a:solidFill>
          </a:ln>
        </p:spPr>
        <p:style>
          <a:lnRef idx="2">
            <a:schemeClr val="dk1"/>
          </a:lnRef>
          <a:fillRef idx="1">
            <a:schemeClr val="lt1"/>
          </a:fillRef>
          <a:effectRef idx="0">
            <a:schemeClr val="dk1"/>
          </a:effectRef>
          <a:fontRef idx="minor">
            <a:schemeClr val="dk1"/>
          </a:fontRef>
        </p:style>
        <p:txBody>
          <a:bodyPr wrap="square" rtlCol="0">
            <a:spAutoFit/>
          </a:bodyPr>
          <a:lstStyle/>
          <a:p>
            <a:r>
              <a:rPr lang="en-US" altLang="zh-CN" dirty="0"/>
              <a:t>t = &lt;t1, …, </a:t>
            </a:r>
            <a:r>
              <a:rPr lang="en-US" altLang="zh-CN" dirty="0" err="1"/>
              <a:t>tn</a:t>
            </a:r>
            <a:r>
              <a:rPr lang="en-US" altLang="zh-CN" dirty="0"/>
              <a:t>&gt;</a:t>
            </a:r>
          </a:p>
          <a:p>
            <a:r>
              <a:rPr lang="en-US" altLang="zh-CN" dirty="0"/>
              <a:t># initialize</a:t>
            </a:r>
          </a:p>
          <a:p>
            <a:r>
              <a:rPr lang="en-US" altLang="zh-CN" dirty="0"/>
              <a:t>t = &lt;0, …, 0&gt; for all nodes</a:t>
            </a:r>
          </a:p>
          <a:p>
            <a:r>
              <a:rPr lang="en-US" altLang="zh-CN" dirty="0"/>
              <a:t># internal event at node </a:t>
            </a:r>
            <a:r>
              <a:rPr lang="en-US" altLang="zh-CN" dirty="0" err="1"/>
              <a:t>i</a:t>
            </a:r>
            <a:endParaRPr lang="en-US" altLang="zh-CN" dirty="0"/>
          </a:p>
          <a:p>
            <a:r>
              <a:rPr lang="en-US" altLang="zh-CN" dirty="0"/>
              <a:t>t = &lt;t1, …, </a:t>
            </a:r>
            <a:r>
              <a:rPr lang="en-US" altLang="zh-CN" dirty="0" err="1"/>
              <a:t>ti</a:t>
            </a:r>
            <a:r>
              <a:rPr lang="en-US" altLang="zh-CN" dirty="0"/>
              <a:t> + 1, </a:t>
            </a:r>
            <a:r>
              <a:rPr lang="en-US" altLang="zh-CN" dirty="0" err="1"/>
              <a:t>tn</a:t>
            </a:r>
            <a:r>
              <a:rPr lang="en-US" altLang="zh-CN" dirty="0"/>
              <a:t>&gt;;</a:t>
            </a:r>
          </a:p>
          <a:p>
            <a:r>
              <a:rPr lang="en-US" altLang="zh-CN" dirty="0"/>
              <a:t># send(sender </a:t>
            </a:r>
            <a:r>
              <a:rPr lang="en-US" altLang="zh-CN" dirty="0" err="1"/>
              <a:t>i</a:t>
            </a:r>
            <a:r>
              <a:rPr lang="en-US" altLang="zh-CN" dirty="0"/>
              <a:t>, receiver j)</a:t>
            </a:r>
          </a:p>
          <a:p>
            <a:r>
              <a:rPr lang="en-US" altLang="zh-CN" dirty="0"/>
              <a:t>t = &lt;t1, …, </a:t>
            </a:r>
            <a:r>
              <a:rPr lang="en-US" altLang="zh-CN" dirty="0" err="1"/>
              <a:t>ti</a:t>
            </a:r>
            <a:r>
              <a:rPr lang="en-US" altLang="zh-CN" dirty="0"/>
              <a:t> + 1, </a:t>
            </a:r>
            <a:r>
              <a:rPr lang="en-US" altLang="zh-CN" dirty="0" err="1"/>
              <a:t>tn</a:t>
            </a:r>
            <a:r>
              <a:rPr lang="en-US" altLang="zh-CN" dirty="0"/>
              <a:t>&gt;;</a:t>
            </a:r>
          </a:p>
          <a:p>
            <a:r>
              <a:rPr lang="en-US" altLang="zh-CN" dirty="0"/>
              <a:t>send(t)</a:t>
            </a:r>
          </a:p>
          <a:p>
            <a:r>
              <a:rPr lang="en-US" altLang="zh-CN" dirty="0"/>
              <a:t># receive</a:t>
            </a:r>
          </a:p>
          <a:p>
            <a:r>
              <a:rPr lang="en-US" altLang="zh-CN" dirty="0"/>
              <a:t>r = receive();</a:t>
            </a:r>
          </a:p>
          <a:p>
            <a:r>
              <a:rPr lang="en-US" altLang="zh-CN" dirty="0"/>
              <a:t>r = &lt;r1, …, </a:t>
            </a:r>
            <a:r>
              <a:rPr lang="en-US" altLang="zh-CN" dirty="0" err="1"/>
              <a:t>ri</a:t>
            </a:r>
            <a:r>
              <a:rPr lang="en-US" altLang="zh-CN" dirty="0"/>
              <a:t> + 1, </a:t>
            </a:r>
            <a:r>
              <a:rPr lang="en-US" altLang="zh-CN" dirty="0" err="1"/>
              <a:t>rn</a:t>
            </a:r>
            <a:r>
              <a:rPr lang="en-US" altLang="zh-CN" dirty="0"/>
              <a:t>&gt;;</a:t>
            </a:r>
          </a:p>
          <a:p>
            <a:r>
              <a:rPr lang="en-US" altLang="zh-CN" dirty="0"/>
              <a:t>t = &lt;max(t1, r1), …, max(</a:t>
            </a:r>
            <a:r>
              <a:rPr lang="en-US" altLang="zh-CN" dirty="0" err="1"/>
              <a:t>tn</a:t>
            </a:r>
            <a:r>
              <a:rPr lang="en-US" altLang="zh-CN" dirty="0"/>
              <a:t>, </a:t>
            </a:r>
            <a:r>
              <a:rPr lang="en-US" altLang="zh-CN" dirty="0" err="1"/>
              <a:t>rn</a:t>
            </a:r>
            <a:r>
              <a:rPr lang="en-US" altLang="zh-CN" dirty="0"/>
              <a:t>)&gt;;</a:t>
            </a:r>
            <a:endParaRPr lang="zh-CN" altLang="en-US" dirty="0"/>
          </a:p>
        </p:txBody>
      </p:sp>
      <p:sp>
        <p:nvSpPr>
          <p:cNvPr id="11" name="文本框 10">
            <a:extLst>
              <a:ext uri="{FF2B5EF4-FFF2-40B4-BE49-F238E27FC236}">
                <a16:creationId xmlns:a16="http://schemas.microsoft.com/office/drawing/2014/main" id="{AE37A3BF-BC72-4E18-93BE-A36BB2CDFC23}"/>
              </a:ext>
            </a:extLst>
          </p:cNvPr>
          <p:cNvSpPr txBox="1"/>
          <p:nvPr/>
        </p:nvSpPr>
        <p:spPr>
          <a:xfrm>
            <a:off x="7917629" y="1584008"/>
            <a:ext cx="1428661" cy="369332"/>
          </a:xfrm>
          <a:prstGeom prst="rect">
            <a:avLst/>
          </a:prstGeom>
          <a:noFill/>
        </p:spPr>
        <p:txBody>
          <a:bodyPr wrap="none" rtlCol="0">
            <a:spAutoFit/>
          </a:bodyPr>
          <a:lstStyle/>
          <a:p>
            <a:r>
              <a:rPr lang="en-US" altLang="zh-CN" dirty="0"/>
              <a:t>Vector clock</a:t>
            </a:r>
            <a:endParaRPr lang="zh-CN" altLang="en-US" dirty="0"/>
          </a:p>
        </p:txBody>
      </p:sp>
    </p:spTree>
    <p:extLst>
      <p:ext uri="{BB962C8B-B14F-4D97-AF65-F5344CB8AC3E}">
        <p14:creationId xmlns:p14="http://schemas.microsoft.com/office/powerpoint/2010/main" val="33430324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effectLst/>
                <a:latin typeface="Times New Roman" panose="02020603050405020304" pitchFamily="18" charset="0"/>
                <a:cs typeface="Times New Roman" panose="02020603050405020304" pitchFamily="18" charset="0"/>
              </a:rPr>
              <a:t>Focusing on the following features</a:t>
            </a:r>
          </a:p>
        </p:txBody>
      </p:sp>
      <p:sp>
        <p:nvSpPr>
          <p:cNvPr id="3" name="Content Placeholder 2"/>
          <p:cNvSpPr>
            <a:spLocks noGrp="1"/>
          </p:cNvSpPr>
          <p:nvPr>
            <p:ph idx="1"/>
          </p:nvPr>
        </p:nvSpPr>
        <p:spPr/>
        <p:txBody>
          <a:bodyPr/>
          <a:lstStyle/>
          <a:p>
            <a:r>
              <a:rPr lang="en-US" altLang="en-US" dirty="0">
                <a:latin typeface="Times New Roman" panose="02020603050405020304" pitchFamily="18" charset="0"/>
                <a:cs typeface="Times New Roman" panose="02020603050405020304" pitchFamily="18" charset="0"/>
              </a:rPr>
              <a:t>Fault tolerance and high availability</a:t>
            </a:r>
          </a:p>
          <a:p>
            <a:r>
              <a:rPr lang="en-US" altLang="en-US" dirty="0">
                <a:latin typeface="Times New Roman" panose="02020603050405020304" pitchFamily="18" charset="0"/>
                <a:cs typeface="Times New Roman" panose="02020603050405020304" pitchFamily="18" charset="0"/>
              </a:rPr>
              <a:t>Geo-distributed partitioning and replica placement</a:t>
            </a:r>
          </a:p>
          <a:p>
            <a:r>
              <a:rPr lang="en-US" altLang="en-US" dirty="0">
                <a:latin typeface="Times New Roman" panose="02020603050405020304" pitchFamily="18" charset="0"/>
                <a:cs typeface="Times New Roman" panose="02020603050405020304" pitchFamily="18" charset="0"/>
              </a:rPr>
              <a:t>High-performance transactions</a:t>
            </a:r>
          </a:p>
          <a:p>
            <a:pPr marL="0" indent="0">
              <a:buNone/>
            </a:pPr>
            <a:endParaRPr lang="en-US" altLang="en-US" dirty="0">
              <a:latin typeface="Times New Roman" panose="02020603050405020304" pitchFamily="18" charset="0"/>
              <a:cs typeface="Times New Roman" panose="02020603050405020304" pitchFamily="18" charset="0"/>
            </a:endParaRPr>
          </a:p>
          <a:p>
            <a:pPr marL="0" indent="0">
              <a:buNone/>
            </a:pPr>
            <a:r>
              <a:rPr lang="en-US" altLang="en-US" dirty="0">
                <a:latin typeface="Times New Roman" panose="02020603050405020304" pitchFamily="18" charset="0"/>
                <a:cs typeface="Times New Roman" panose="02020603050405020304" pitchFamily="18" charset="0"/>
              </a:rPr>
              <a:t>Additional feature:</a:t>
            </a:r>
          </a:p>
          <a:p>
            <a:r>
              <a:rPr lang="en-US" altLang="en-US" dirty="0">
                <a:latin typeface="Times New Roman" panose="02020603050405020304" pitchFamily="18" charset="0"/>
                <a:cs typeface="Times New Roman" panose="02020603050405020304" pitchFamily="18" charset="0"/>
              </a:rPr>
              <a:t>cloud-neutral: can span an arbitrary number of different public and private clouds</a:t>
            </a:r>
          </a:p>
          <a:p>
            <a:r>
              <a:rPr lang="en-US" altLang="en-US" dirty="0">
                <a:latin typeface="Times New Roman" panose="02020603050405020304" pitchFamily="18" charset="0"/>
                <a:cs typeface="Times New Roman" panose="02020603050405020304" pitchFamily="18" charset="0"/>
              </a:rPr>
              <a:t>trying to make it serverless: improve support for operational automation</a:t>
            </a:r>
          </a:p>
          <a:p>
            <a:r>
              <a:rPr lang="en-US" altLang="en-US" dirty="0">
                <a:latin typeface="Times New Roman" panose="02020603050405020304" pitchFamily="18" charset="0"/>
                <a:cs typeface="Times New Roman" panose="02020603050405020304" pitchFamily="18" charset="0"/>
              </a:rPr>
              <a:t>geo-aware query optimizations</a:t>
            </a:r>
          </a:p>
          <a:p>
            <a:endParaRPr lang="en-US" altLang="en-US"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 altLang="en-US" sz="3200" dirty="0">
                <a:effectLst/>
                <a:latin typeface="Times New Roman" panose="02020603050405020304" pitchFamily="18" charset="0"/>
                <a:cs typeface="Times New Roman" panose="02020603050405020304" pitchFamily="18" charset="0"/>
              </a:rPr>
              <a:t>Hybrid</a:t>
            </a:r>
            <a:r>
              <a:rPr lang="" altLang="en-US" sz="32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 </a:t>
            </a:r>
            <a:r>
              <a:rPr lang="" altLang="en-US" sz="3200" dirty="0">
                <a:effectLst/>
                <a:latin typeface="Times New Roman" panose="02020603050405020304" pitchFamily="18" charset="0"/>
                <a:cs typeface="Times New Roman" panose="02020603050405020304" pitchFamily="18" charset="0"/>
              </a:rPr>
              <a:t>Logical</a:t>
            </a:r>
            <a:r>
              <a:rPr lang="" altLang="en-US" sz="32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 </a:t>
            </a:r>
            <a:r>
              <a:rPr lang="" altLang="en-US" sz="3200" dirty="0">
                <a:effectLst/>
                <a:latin typeface="Times New Roman" panose="02020603050405020304" pitchFamily="18" charset="0"/>
                <a:cs typeface="Times New Roman" panose="02020603050405020304" pitchFamily="18" charset="0"/>
              </a:rPr>
              <a:t>Clock</a:t>
            </a:r>
          </a:p>
        </p:txBody>
      </p:sp>
      <p:sp>
        <p:nvSpPr>
          <p:cNvPr id="3" name="Content Placeholder 2"/>
          <p:cNvSpPr>
            <a:spLocks noGrp="1"/>
          </p:cNvSpPr>
          <p:nvPr>
            <p:ph idx="1"/>
          </p:nvPr>
        </p:nvSpPr>
        <p:spPr>
          <a:xfrm>
            <a:off x="647700" y="1575884"/>
            <a:ext cx="4827459" cy="4351338"/>
          </a:xfrm>
        </p:spPr>
        <p:txBody>
          <a:bodyPr/>
          <a:lstStyle/>
          <a:p>
            <a:r>
              <a:rPr lang="en-US" altLang="zh-CN" dirty="0"/>
              <a:t>CRDB</a:t>
            </a:r>
            <a:r>
              <a:rPr lang="zh-CN" altLang="en-US" dirty="0"/>
              <a:t>支持</a:t>
            </a:r>
            <a:r>
              <a:rPr lang="en-US" altLang="zh-CN" dirty="0"/>
              <a:t>NLP</a:t>
            </a:r>
            <a:r>
              <a:rPr lang="zh-CN" altLang="en-US" dirty="0"/>
              <a:t>或者</a:t>
            </a:r>
            <a:r>
              <a:rPr lang="en-US" altLang="zh-CN" dirty="0"/>
              <a:t>Amazon Time Sync Service</a:t>
            </a:r>
            <a:r>
              <a:rPr lang="zh-CN" altLang="en-US" dirty="0"/>
              <a:t>来提供时间。</a:t>
            </a:r>
            <a:endParaRPr lang="en-US" altLang="zh-CN" dirty="0"/>
          </a:p>
          <a:p>
            <a:r>
              <a:rPr lang="en-US" altLang="zh-CN" dirty="0"/>
              <a:t>HLC</a:t>
            </a:r>
            <a:r>
              <a:rPr lang="zh-CN" altLang="en-US" dirty="0"/>
              <a:t>实际是一个</a:t>
            </a:r>
            <a:r>
              <a:rPr lang="en-US" altLang="zh-CN" dirty="0" err="1"/>
              <a:t>lamport</a:t>
            </a:r>
            <a:r>
              <a:rPr lang="en-US" altLang="zh-CN" dirty="0"/>
              <a:t> timestamp</a:t>
            </a:r>
            <a:r>
              <a:rPr lang="zh-CN" altLang="en-US" dirty="0"/>
              <a:t>和一个</a:t>
            </a:r>
            <a:r>
              <a:rPr lang="en-US" altLang="zh-CN" dirty="0"/>
              <a:t>wall clock</a:t>
            </a:r>
            <a:r>
              <a:rPr lang="zh-CN" altLang="en-US" dirty="0"/>
              <a:t>的结合。</a:t>
            </a:r>
            <a:endParaRPr lang="en-US" altLang="zh-CN" dirty="0"/>
          </a:p>
          <a:p>
            <a:r>
              <a:rPr lang="zh-CN" altLang="en-US" dirty="0"/>
              <a:t>比</a:t>
            </a:r>
            <a:r>
              <a:rPr lang="en-US" altLang="zh-CN" dirty="0"/>
              <a:t>vector clock</a:t>
            </a:r>
            <a:r>
              <a:rPr lang="zh-CN" altLang="en-US" dirty="0"/>
              <a:t>的效率要高，由于没有中心化的节点，所以仍然可能会有一些问题，无法提供</a:t>
            </a:r>
            <a:r>
              <a:rPr lang="en-US" altLang="zh-CN" dirty="0"/>
              <a:t>strict serializability</a:t>
            </a:r>
          </a:p>
          <a:p>
            <a:r>
              <a:rPr lang="zh-CN" altLang="en-US" dirty="0"/>
              <a:t>每个节点都会维护自己的</a:t>
            </a:r>
            <a:r>
              <a:rPr lang="en-US" altLang="zh-CN" dirty="0"/>
              <a:t>HLC</a:t>
            </a:r>
            <a:r>
              <a:rPr lang="zh-CN" altLang="en-US" dirty="0"/>
              <a:t>，保证</a:t>
            </a:r>
            <a:r>
              <a:rPr lang="en-US" altLang="zh-CN" dirty="0"/>
              <a:t>HLC&gt;=</a:t>
            </a:r>
            <a:r>
              <a:rPr lang="zh-CN" altLang="en-US" dirty="0"/>
              <a:t>本地</a:t>
            </a:r>
            <a:r>
              <a:rPr lang="en-US" altLang="zh-CN" dirty="0"/>
              <a:t>wall clock</a:t>
            </a:r>
            <a:r>
              <a:rPr lang="zh-CN" altLang="en-US" dirty="0"/>
              <a:t>，每当节点接收到一个</a:t>
            </a:r>
            <a:r>
              <a:rPr lang="en-US" altLang="zh-CN" dirty="0"/>
              <a:t>read/write</a:t>
            </a:r>
            <a:r>
              <a:rPr lang="zh-CN" altLang="en-US" dirty="0"/>
              <a:t>的事件后，本地的</a:t>
            </a:r>
            <a:r>
              <a:rPr lang="en-US" altLang="zh-CN" dirty="0"/>
              <a:t>HLC</a:t>
            </a:r>
            <a:r>
              <a:rPr lang="zh-CN" altLang="en-US" dirty="0"/>
              <a:t>会</a:t>
            </a:r>
            <a:r>
              <a:rPr lang="en-US" altLang="zh-CN" dirty="0"/>
              <a:t>update</a:t>
            </a:r>
            <a:r>
              <a:rPr lang="zh-CN" altLang="en-US" dirty="0"/>
              <a:t>，从而保证了</a:t>
            </a:r>
            <a:r>
              <a:rPr lang="en-US" altLang="zh-CN" dirty="0"/>
              <a:t>timestamp &lt; next HLC time</a:t>
            </a:r>
            <a:r>
              <a:rPr lang="zh-CN" altLang="en-US" dirty="0"/>
              <a:t>。</a:t>
            </a:r>
            <a:endParaRPr lang="en-US" altLang="zh-CN" dirty="0"/>
          </a:p>
          <a:p>
            <a:r>
              <a:rPr lang="en-US" altLang="zh-CN" dirty="0"/>
              <a:t>CRDB</a:t>
            </a:r>
            <a:r>
              <a:rPr lang="zh-CN" altLang="en-US" dirty="0"/>
              <a:t>目前容忍</a:t>
            </a:r>
            <a:r>
              <a:rPr lang="en-US" altLang="zh-CN" dirty="0"/>
              <a:t>500ms</a:t>
            </a:r>
            <a:r>
              <a:rPr lang="zh-CN" altLang="en-US" dirty="0"/>
              <a:t>的误差。</a:t>
            </a:r>
            <a:endParaRPr lang="en-US" altLang="zh-CN" dirty="0"/>
          </a:p>
          <a:p>
            <a:endParaRPr lang="en-US" dirty="0"/>
          </a:p>
        </p:txBody>
      </p:sp>
      <p:pic>
        <p:nvPicPr>
          <p:cNvPr id="6" name="图片 5">
            <a:extLst>
              <a:ext uri="{FF2B5EF4-FFF2-40B4-BE49-F238E27FC236}">
                <a16:creationId xmlns:a16="http://schemas.microsoft.com/office/drawing/2014/main" id="{740A91ED-DFF1-4150-86FF-8C453442CA4A}"/>
              </a:ext>
            </a:extLst>
          </p:cNvPr>
          <p:cNvPicPr>
            <a:picLocks noChangeAspect="1"/>
          </p:cNvPicPr>
          <p:nvPr/>
        </p:nvPicPr>
        <p:blipFill rotWithShape="1">
          <a:blip r:embed="rId3">
            <a:extLst>
              <a:ext uri="{28A0092B-C50C-407E-A947-70E740481C1C}">
                <a14:useLocalDpi xmlns:a14="http://schemas.microsoft.com/office/drawing/2010/main" val="0"/>
              </a:ext>
            </a:extLst>
          </a:blip>
          <a:srcRect l="5755" b="11576"/>
          <a:stretch/>
        </p:blipFill>
        <p:spPr>
          <a:xfrm>
            <a:off x="6716843" y="3905549"/>
            <a:ext cx="3403615" cy="2694006"/>
          </a:xfrm>
          <a:prstGeom prst="rect">
            <a:avLst/>
          </a:prstGeom>
        </p:spPr>
      </p:pic>
      <p:pic>
        <p:nvPicPr>
          <p:cNvPr id="8" name="图片 7">
            <a:extLst>
              <a:ext uri="{FF2B5EF4-FFF2-40B4-BE49-F238E27FC236}">
                <a16:creationId xmlns:a16="http://schemas.microsoft.com/office/drawing/2014/main" id="{09BDF19F-08C2-49D2-886F-4051C107DF16}"/>
              </a:ext>
            </a:extLst>
          </p:cNvPr>
          <p:cNvPicPr>
            <a:picLocks noChangeAspect="1"/>
          </p:cNvPicPr>
          <p:nvPr/>
        </p:nvPicPr>
        <p:blipFill rotWithShape="1">
          <a:blip r:embed="rId4">
            <a:extLst>
              <a:ext uri="{28A0092B-C50C-407E-A947-70E740481C1C}">
                <a14:useLocalDpi xmlns:a14="http://schemas.microsoft.com/office/drawing/2010/main" val="0"/>
              </a:ext>
            </a:extLst>
          </a:blip>
          <a:srcRect b="12837"/>
          <a:stretch/>
        </p:blipFill>
        <p:spPr>
          <a:xfrm>
            <a:off x="6716843" y="258650"/>
            <a:ext cx="3851274" cy="3646899"/>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15D1373-C210-45AE-8637-92531735B7A0}"/>
              </a:ext>
            </a:extLst>
          </p:cNvPr>
          <p:cNvSpPr>
            <a:spLocks noGrp="1"/>
          </p:cNvSpPr>
          <p:nvPr>
            <p:ph type="title"/>
          </p:nvPr>
        </p:nvSpPr>
        <p:spPr/>
        <p:txBody>
          <a:bodyPr/>
          <a:lstStyle/>
          <a:p>
            <a:r>
              <a:rPr lang="en-US" altLang="zh-CN" sz="3200" dirty="0">
                <a:effectLst/>
                <a:latin typeface="Times New Roman" panose="02020603050405020304" pitchFamily="18" charset="0"/>
                <a:cs typeface="Times New Roman" panose="02020603050405020304" pitchFamily="18" charset="0"/>
              </a:rPr>
              <a:t>Timestamp</a:t>
            </a:r>
            <a:endParaRPr lang="zh-CN" altLang="en-US" sz="3200" dirty="0">
              <a:effectLst/>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2158708E-051C-4657-B429-7C5D523686B3}"/>
              </a:ext>
            </a:extLst>
          </p:cNvPr>
          <p:cNvSpPr>
            <a:spLocks noGrp="1"/>
          </p:cNvSpPr>
          <p:nvPr>
            <p:ph idx="1"/>
          </p:nvPr>
        </p:nvSpPr>
        <p:spPr/>
        <p:txBody>
          <a:bodyPr/>
          <a:lstStyle/>
          <a:p>
            <a:r>
              <a:rPr lang="zh-CN" altLang="en-US" dirty="0"/>
              <a:t>在</a:t>
            </a:r>
            <a:r>
              <a:rPr lang="en-US" altLang="zh-CN" dirty="0"/>
              <a:t>coordinator</a:t>
            </a:r>
            <a:r>
              <a:rPr lang="zh-CN" altLang="en-US" dirty="0"/>
              <a:t>的本地</a:t>
            </a:r>
            <a:r>
              <a:rPr lang="en-US" altLang="zh-CN" dirty="0"/>
              <a:t>HLC</a:t>
            </a:r>
            <a:r>
              <a:rPr lang="zh-CN" altLang="en-US" dirty="0"/>
              <a:t>会在</a:t>
            </a:r>
            <a:r>
              <a:rPr lang="en-US" altLang="zh-CN" dirty="0" err="1"/>
              <a:t>txn</a:t>
            </a:r>
            <a:r>
              <a:rPr lang="zh-CN" altLang="en-US" dirty="0"/>
              <a:t>被创建时分配一个</a:t>
            </a:r>
            <a:r>
              <a:rPr lang="en-US" altLang="zh-CN" dirty="0"/>
              <a:t>HLC</a:t>
            </a:r>
            <a:r>
              <a:rPr lang="zh-CN" altLang="en-US" dirty="0"/>
              <a:t>，作为初始</a:t>
            </a:r>
            <a:r>
              <a:rPr lang="en-US" altLang="zh-CN" dirty="0" err="1"/>
              <a:t>commit_ts</a:t>
            </a:r>
            <a:endParaRPr lang="en-US" altLang="zh-CN" dirty="0"/>
          </a:p>
          <a:p>
            <a:r>
              <a:rPr lang="zh-CN" altLang="en-US" dirty="0"/>
              <a:t>实际上的</a:t>
            </a:r>
            <a:r>
              <a:rPr lang="en-US" altLang="zh-CN" dirty="0" err="1"/>
              <a:t>commit_ts</a:t>
            </a:r>
            <a:r>
              <a:rPr lang="zh-CN" altLang="en-US" dirty="0"/>
              <a:t>还容忍一个</a:t>
            </a:r>
            <a:r>
              <a:rPr lang="en-US" altLang="zh-CN" dirty="0" err="1"/>
              <a:t>max_offset</a:t>
            </a:r>
            <a:r>
              <a:rPr lang="zh-CN" altLang="en-US" dirty="0"/>
              <a:t>的误差，</a:t>
            </a:r>
            <a:r>
              <a:rPr lang="en-US" altLang="zh-CN" dirty="0"/>
              <a:t>[</a:t>
            </a:r>
            <a:r>
              <a:rPr lang="en-US" altLang="zh-CN" dirty="0" err="1"/>
              <a:t>commit_ts</a:t>
            </a:r>
            <a:r>
              <a:rPr lang="en-US" altLang="zh-CN" dirty="0"/>
              <a:t>, </a:t>
            </a:r>
            <a:r>
              <a:rPr lang="en-US" altLang="zh-CN" dirty="0" err="1"/>
              <a:t>commit_ts</a:t>
            </a:r>
            <a:r>
              <a:rPr lang="en-US" altLang="zh-CN" dirty="0"/>
              <a:t> + </a:t>
            </a:r>
            <a:r>
              <a:rPr lang="en-US" altLang="zh-CN" dirty="0" err="1"/>
              <a:t>max_offset</a:t>
            </a:r>
            <a:r>
              <a:rPr lang="en-US" altLang="zh-CN" dirty="0"/>
              <a:t>]</a:t>
            </a:r>
          </a:p>
          <a:p>
            <a:r>
              <a:rPr lang="zh-CN" altLang="en-US" dirty="0"/>
              <a:t>当一个节点发现它与至少一半的节点与最大的</a:t>
            </a:r>
            <a:r>
              <a:rPr lang="en-US" altLang="zh-CN" dirty="0"/>
              <a:t>offset</a:t>
            </a:r>
            <a:r>
              <a:rPr lang="zh-CN" altLang="en-US" dirty="0"/>
              <a:t>产生了</a:t>
            </a:r>
            <a:r>
              <a:rPr lang="en-US" altLang="zh-CN" dirty="0"/>
              <a:t>80%</a:t>
            </a:r>
            <a:r>
              <a:rPr lang="zh-CN" altLang="en-US" dirty="0"/>
              <a:t>的误差，它就会自动</a:t>
            </a:r>
            <a:r>
              <a:rPr lang="en-US" altLang="zh-CN" dirty="0"/>
              <a:t>shut down</a:t>
            </a:r>
            <a:r>
              <a:rPr lang="zh-CN" altLang="en-US" dirty="0"/>
              <a:t>。</a:t>
            </a:r>
          </a:p>
        </p:txBody>
      </p:sp>
    </p:spTree>
    <p:extLst>
      <p:ext uri="{BB962C8B-B14F-4D97-AF65-F5344CB8AC3E}">
        <p14:creationId xmlns:p14="http://schemas.microsoft.com/office/powerpoint/2010/main" val="4483736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84FCB68-CE56-4AF3-A03D-DEC2C7B7B49A}"/>
              </a:ext>
            </a:extLst>
          </p:cNvPr>
          <p:cNvSpPr>
            <a:spLocks noGrp="1"/>
          </p:cNvSpPr>
          <p:nvPr>
            <p:ph type="title"/>
          </p:nvPr>
        </p:nvSpPr>
        <p:spPr/>
        <p:txBody>
          <a:bodyPr/>
          <a:lstStyle/>
          <a:p>
            <a:r>
              <a:rPr lang="en-US" altLang="zh-CN" sz="3200" dirty="0">
                <a:effectLst/>
                <a:latin typeface="Times New Roman" panose="02020603050405020304" pitchFamily="18" charset="0"/>
                <a:cs typeface="Times New Roman" panose="02020603050405020304" pitchFamily="18" charset="0"/>
              </a:rPr>
              <a:t>Behavior</a:t>
            </a:r>
            <a:r>
              <a:rPr lang="en-US" altLang="zh-CN" dirty="0"/>
              <a:t> </a:t>
            </a:r>
            <a:r>
              <a:rPr lang="en-US" altLang="zh-CN" sz="3200" dirty="0">
                <a:effectLst/>
                <a:latin typeface="Times New Roman" panose="02020603050405020304" pitchFamily="18" charset="0"/>
                <a:cs typeface="Times New Roman" panose="02020603050405020304" pitchFamily="18" charset="0"/>
              </a:rPr>
              <a:t>under</a:t>
            </a:r>
            <a:r>
              <a:rPr lang="en-US" altLang="zh-CN" dirty="0"/>
              <a:t> </a:t>
            </a:r>
            <a:r>
              <a:rPr lang="en-US" altLang="zh-CN" sz="3200" dirty="0">
                <a:effectLst/>
                <a:latin typeface="Times New Roman" panose="02020603050405020304" pitchFamily="18" charset="0"/>
                <a:cs typeface="Times New Roman" panose="02020603050405020304" pitchFamily="18" charset="0"/>
              </a:rPr>
              <a:t>Clock</a:t>
            </a:r>
            <a:r>
              <a:rPr lang="en-US" altLang="zh-CN" dirty="0"/>
              <a:t> </a:t>
            </a:r>
            <a:r>
              <a:rPr lang="en-US" altLang="zh-CN" sz="3200" dirty="0">
                <a:effectLst/>
                <a:latin typeface="Times New Roman" panose="02020603050405020304" pitchFamily="18" charset="0"/>
                <a:cs typeface="Times New Roman" panose="02020603050405020304" pitchFamily="18" charset="0"/>
              </a:rPr>
              <a:t>Skew</a:t>
            </a:r>
            <a:endParaRPr lang="zh-CN" altLang="en-US" sz="3200" dirty="0">
              <a:effectLst/>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4BDF246B-798A-4DDD-B253-7942107A4EAA}"/>
              </a:ext>
            </a:extLst>
          </p:cNvPr>
          <p:cNvSpPr>
            <a:spLocks noGrp="1"/>
          </p:cNvSpPr>
          <p:nvPr>
            <p:ph idx="1"/>
          </p:nvPr>
        </p:nvSpPr>
        <p:spPr/>
        <p:txBody>
          <a:bodyPr/>
          <a:lstStyle/>
          <a:p>
            <a:r>
              <a:rPr lang="en-US" altLang="zh-CN" dirty="0"/>
              <a:t>Range leases contain a start and an end timestamp. A leaseholder cannot serve reads for MVCC timestamps above its lease interval or writes for MVCC timestamps outside its lease interval.</a:t>
            </a:r>
          </a:p>
          <a:p>
            <a:r>
              <a:rPr lang="en-US" altLang="zh-CN" dirty="0"/>
              <a:t>Each write to a Range’s Raft log includes the sequence number of the Range lease that it was proposed under. . Because lease changes for a Range are themselves written to the Range’s Raft log, only a single leaseholder is ever able to make changes to a Range at a time. </a:t>
            </a:r>
          </a:p>
          <a:p>
            <a:endParaRPr lang="zh-CN" altLang="en-US" dirty="0"/>
          </a:p>
        </p:txBody>
      </p:sp>
    </p:spTree>
    <p:extLst>
      <p:ext uri="{BB962C8B-B14F-4D97-AF65-F5344CB8AC3E}">
        <p14:creationId xmlns:p14="http://schemas.microsoft.com/office/powerpoint/2010/main" val="31991814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文本框 7">
            <a:extLst>
              <a:ext uri="{FF2B5EF4-FFF2-40B4-BE49-F238E27FC236}">
                <a16:creationId xmlns:a16="http://schemas.microsoft.com/office/drawing/2014/main" id="{CD834B81-95F8-40D6-BAA0-3170CE17913B}"/>
              </a:ext>
            </a:extLst>
          </p:cNvPr>
          <p:cNvSpPr txBox="1"/>
          <p:nvPr/>
        </p:nvSpPr>
        <p:spPr>
          <a:xfrm>
            <a:off x="762000" y="4532081"/>
            <a:ext cx="1736373" cy="369332"/>
          </a:xfrm>
          <a:prstGeom prst="rect">
            <a:avLst/>
          </a:prstGeom>
          <a:solidFill>
            <a:schemeClr val="bg1"/>
          </a:solidFill>
          <a:ln w="28575">
            <a:solidFill>
              <a:srgbClr val="202020"/>
            </a:solidFill>
          </a:ln>
        </p:spPr>
        <p:txBody>
          <a:bodyPr wrap="none" rtlCol="0">
            <a:spAutoFit/>
          </a:bodyPr>
          <a:lstStyle/>
          <a:p>
            <a:r>
              <a:rPr lang="en-US" altLang="zh-CN" dirty="0"/>
              <a:t>No stale reads!</a:t>
            </a:r>
          </a:p>
        </p:txBody>
      </p:sp>
      <p:pic>
        <p:nvPicPr>
          <p:cNvPr id="5" name="图片 4">
            <a:extLst>
              <a:ext uri="{FF2B5EF4-FFF2-40B4-BE49-F238E27FC236}">
                <a16:creationId xmlns:a16="http://schemas.microsoft.com/office/drawing/2014/main" id="{5A0FB60D-AB2D-4DE7-A38B-420EA8CB96C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315200" y="2662915"/>
            <a:ext cx="4876800" cy="2500313"/>
          </a:xfrm>
          <a:prstGeom prst="rect">
            <a:avLst/>
          </a:prstGeom>
        </p:spPr>
      </p:pic>
      <p:sp>
        <p:nvSpPr>
          <p:cNvPr id="2" name="标题 1">
            <a:extLst>
              <a:ext uri="{FF2B5EF4-FFF2-40B4-BE49-F238E27FC236}">
                <a16:creationId xmlns:a16="http://schemas.microsoft.com/office/drawing/2014/main" id="{D41353CD-6186-451C-9D89-660D8CE2F05E}"/>
              </a:ext>
            </a:extLst>
          </p:cNvPr>
          <p:cNvSpPr>
            <a:spLocks noGrp="1"/>
          </p:cNvSpPr>
          <p:nvPr>
            <p:ph type="title"/>
          </p:nvPr>
        </p:nvSpPr>
        <p:spPr/>
        <p:txBody>
          <a:bodyPr/>
          <a:lstStyle/>
          <a:p>
            <a:r>
              <a:rPr lang="en-US" altLang="zh-CN" sz="3200" dirty="0">
                <a:effectLst/>
                <a:latin typeface="Times New Roman" panose="02020603050405020304" pitchFamily="18" charset="0"/>
                <a:cs typeface="Times New Roman" panose="02020603050405020304" pitchFamily="18" charset="0"/>
              </a:rPr>
              <a:t>Strict</a:t>
            </a:r>
            <a:r>
              <a:rPr lang="en-US" altLang="zh-CN" sz="3200"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altLang="zh-CN" sz="3200" dirty="0">
                <a:effectLst/>
                <a:latin typeface="Times New Roman" panose="02020603050405020304" pitchFamily="18" charset="0"/>
                <a:cs typeface="Times New Roman" panose="02020603050405020304" pitchFamily="18" charset="0"/>
              </a:rPr>
              <a:t>Serializability</a:t>
            </a:r>
            <a:endParaRPr lang="zh-CN" altLang="en-US" sz="3200" dirty="0">
              <a:effectLst/>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F9C3D5AC-D910-451C-AA85-E5C38E733990}"/>
              </a:ext>
            </a:extLst>
          </p:cNvPr>
          <p:cNvSpPr>
            <a:spLocks noGrp="1"/>
          </p:cNvSpPr>
          <p:nvPr>
            <p:ph idx="1"/>
          </p:nvPr>
        </p:nvSpPr>
        <p:spPr>
          <a:xfrm>
            <a:off x="647700" y="1825625"/>
            <a:ext cx="8052955" cy="1845830"/>
          </a:xfrm>
        </p:spPr>
        <p:txBody>
          <a:bodyPr/>
          <a:lstStyle/>
          <a:p>
            <a:r>
              <a:rPr lang="en-US" altLang="zh-CN" dirty="0"/>
              <a:t>Linearizability: single-operation, single-object, real-time order</a:t>
            </a:r>
          </a:p>
          <a:p>
            <a:r>
              <a:rPr lang="en-US" altLang="zh-CN" dirty="0"/>
              <a:t>Serializability: multi-operation, multi-object, arbitrary total order</a:t>
            </a:r>
          </a:p>
          <a:p>
            <a:r>
              <a:rPr lang="en-US" altLang="zh-CN" dirty="0"/>
              <a:t>Strict Serializability: Why don’t we have both?</a:t>
            </a:r>
          </a:p>
          <a:p>
            <a:pPr marL="0" indent="0">
              <a:buNone/>
            </a:pPr>
            <a:r>
              <a:rPr lang="en-US" altLang="zh-CN" dirty="0"/>
              <a:t>        ----http://www.bailis.org/blog/linearizability-versus-serializability/</a:t>
            </a:r>
          </a:p>
          <a:p>
            <a:endParaRPr lang="zh-CN" altLang="en-US" dirty="0"/>
          </a:p>
        </p:txBody>
      </p:sp>
      <p:sp>
        <p:nvSpPr>
          <p:cNvPr id="6" name="文本框 5">
            <a:extLst>
              <a:ext uri="{FF2B5EF4-FFF2-40B4-BE49-F238E27FC236}">
                <a16:creationId xmlns:a16="http://schemas.microsoft.com/office/drawing/2014/main" id="{923611E9-B599-4B35-97C3-1A8E099CEF20}"/>
              </a:ext>
            </a:extLst>
          </p:cNvPr>
          <p:cNvSpPr txBox="1"/>
          <p:nvPr/>
        </p:nvSpPr>
        <p:spPr>
          <a:xfrm>
            <a:off x="762000" y="3631638"/>
            <a:ext cx="5334000" cy="646331"/>
          </a:xfrm>
          <a:prstGeom prst="rect">
            <a:avLst/>
          </a:prstGeom>
          <a:noFill/>
          <a:ln w="28575">
            <a:solidFill>
              <a:srgbClr val="202020"/>
            </a:solidFill>
          </a:ln>
        </p:spPr>
        <p:txBody>
          <a:bodyPr wrap="square" rtlCol="0">
            <a:spAutoFit/>
          </a:bodyPr>
          <a:lstStyle/>
          <a:p>
            <a:r>
              <a:rPr lang="en-US" altLang="zh-CN" dirty="0"/>
              <a:t>While Spanner always waits after writes, </a:t>
            </a:r>
            <a:r>
              <a:rPr lang="en-US" altLang="zh-CN" dirty="0" err="1"/>
              <a:t>CockroachDB</a:t>
            </a:r>
            <a:r>
              <a:rPr lang="en-US" altLang="zh-CN" dirty="0"/>
              <a:t> sometimes retries reads.</a:t>
            </a:r>
            <a:endParaRPr lang="zh-CN" altLang="en-US" dirty="0"/>
          </a:p>
        </p:txBody>
      </p:sp>
      <p:sp>
        <p:nvSpPr>
          <p:cNvPr id="7" name="文本框 6">
            <a:extLst>
              <a:ext uri="{FF2B5EF4-FFF2-40B4-BE49-F238E27FC236}">
                <a16:creationId xmlns:a16="http://schemas.microsoft.com/office/drawing/2014/main" id="{A524C2B8-5B51-4011-BEDA-EACE5AFDB557}"/>
              </a:ext>
            </a:extLst>
          </p:cNvPr>
          <p:cNvSpPr txBox="1"/>
          <p:nvPr/>
        </p:nvSpPr>
        <p:spPr>
          <a:xfrm>
            <a:off x="647700" y="3470252"/>
            <a:ext cx="7568045" cy="2862322"/>
          </a:xfrm>
          <a:prstGeom prst="rect">
            <a:avLst/>
          </a:prstGeom>
          <a:solidFill>
            <a:schemeClr val="bg1"/>
          </a:solidFill>
          <a:ln w="28575">
            <a:solidFill>
              <a:schemeClr val="tx1"/>
            </a:solidFill>
          </a:ln>
        </p:spPr>
        <p:txBody>
          <a:bodyPr wrap="square" rtlCol="0">
            <a:spAutoFit/>
          </a:bodyPr>
          <a:lstStyle/>
          <a:p>
            <a:r>
              <a:rPr lang="en-US" altLang="zh-CN" dirty="0" err="1"/>
              <a:t>CockroachDB</a:t>
            </a:r>
            <a:r>
              <a:rPr lang="en-US" altLang="zh-CN" dirty="0"/>
              <a:t> does not offer strict serializability</a:t>
            </a:r>
          </a:p>
          <a:p>
            <a:r>
              <a:rPr lang="en-US" altLang="zh-CN" dirty="0"/>
              <a:t>Consider the history HN2 (assume every statement is its own transaction, for simplicity):</a:t>
            </a:r>
          </a:p>
          <a:p>
            <a:r>
              <a:rPr lang="en-US" altLang="zh-CN" dirty="0"/>
              <a:t>1. Nathan runs select * from </a:t>
            </a:r>
            <a:r>
              <a:rPr lang="en-US" altLang="zh-CN" dirty="0" err="1"/>
              <a:t>hacker_news_comments</a:t>
            </a:r>
            <a:r>
              <a:rPr lang="en-US" altLang="zh-CN" dirty="0"/>
              <a:t>. Doesn't get a response yet.</a:t>
            </a:r>
          </a:p>
          <a:p>
            <a:r>
              <a:rPr lang="en-US" altLang="zh-CN" dirty="0"/>
              <a:t>2. I run insert into </a:t>
            </a:r>
            <a:r>
              <a:rPr lang="en-US" altLang="zh-CN" dirty="0" err="1"/>
              <a:t>hacker_news_comments</a:t>
            </a:r>
            <a:r>
              <a:rPr lang="en-US" altLang="zh-CN" dirty="0"/>
              <a:t> (id, </a:t>
            </a:r>
            <a:r>
              <a:rPr lang="en-US" altLang="zh-CN" dirty="0" err="1"/>
              <a:t>parent_id</a:t>
            </a:r>
            <a:r>
              <a:rPr lang="en-US" altLang="zh-CN" dirty="0"/>
              <a:t>, text) values (1, NULL, 'a root comment') and commit.</a:t>
            </a:r>
          </a:p>
          <a:p>
            <a:r>
              <a:rPr lang="en-US" altLang="zh-CN" dirty="0"/>
              <a:t>3. Tobi runs insert into </a:t>
            </a:r>
            <a:r>
              <a:rPr lang="en-US" altLang="zh-CN" dirty="0" err="1"/>
              <a:t>hacker_news_comments</a:t>
            </a:r>
            <a:r>
              <a:rPr lang="en-US" altLang="zh-CN" dirty="0"/>
              <a:t> (id, </a:t>
            </a:r>
            <a:r>
              <a:rPr lang="en-US" altLang="zh-CN" dirty="0" err="1"/>
              <a:t>parent_id</a:t>
            </a:r>
            <a:r>
              <a:rPr lang="en-US" altLang="zh-CN" dirty="0"/>
              <a:t>, text) values (2, 1, 'OP is wrong') and commits.</a:t>
            </a:r>
          </a:p>
          <a:p>
            <a:r>
              <a:rPr lang="en-US" altLang="zh-CN" dirty="0"/>
              <a:t>4. Nathan's query returns and he gets Tobi's row but not mine.</a:t>
            </a:r>
          </a:p>
        </p:txBody>
      </p:sp>
    </p:spTree>
    <p:extLst>
      <p:ext uri="{BB962C8B-B14F-4D97-AF65-F5344CB8AC3E}">
        <p14:creationId xmlns:p14="http://schemas.microsoft.com/office/powerpoint/2010/main" val="338731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6254BDC-B7BE-47CA-8FA2-E71F25033FBA}"/>
              </a:ext>
            </a:extLst>
          </p:cNvPr>
          <p:cNvSpPr>
            <a:spLocks noGrp="1"/>
          </p:cNvSpPr>
          <p:nvPr>
            <p:ph type="title"/>
          </p:nvPr>
        </p:nvSpPr>
        <p:spPr/>
        <p:txBody>
          <a:bodyPr/>
          <a:lstStyle/>
          <a:p>
            <a:r>
              <a:rPr lang="en-US" altLang="zh-CN" sz="3200" dirty="0" err="1">
                <a:effectLst/>
                <a:latin typeface="Times New Roman" panose="02020603050405020304" pitchFamily="18" charset="0"/>
                <a:cs typeface="Times New Roman" panose="02020603050405020304" pitchFamily="18" charset="0"/>
              </a:rPr>
              <a:t>DistSQL</a:t>
            </a:r>
            <a:endParaRPr lang="zh-CN" altLang="en-US" sz="3200" dirty="0">
              <a:effectLst/>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D5AB36C0-16E1-4786-925F-D393D31BE6FF}"/>
              </a:ext>
            </a:extLst>
          </p:cNvPr>
          <p:cNvSpPr>
            <a:spLocks noGrp="1"/>
          </p:cNvSpPr>
          <p:nvPr>
            <p:ph idx="1"/>
          </p:nvPr>
        </p:nvSpPr>
        <p:spPr/>
        <p:txBody>
          <a:bodyPr/>
          <a:lstStyle/>
          <a:p>
            <a:r>
              <a:rPr lang="en-US" altLang="zh-CN" dirty="0"/>
              <a:t>In non-distributed queries, the coordinating node receives all of the rows that match its query, and then performs any computations on the entire data set.</a:t>
            </a:r>
            <a:br>
              <a:rPr lang="en-US" altLang="zh-CN" dirty="0"/>
            </a:br>
            <a:r>
              <a:rPr lang="en-US" altLang="zh-CN" dirty="0"/>
              <a:t>However, for </a:t>
            </a:r>
            <a:r>
              <a:rPr lang="en-US" altLang="zh-CN" dirty="0" err="1"/>
              <a:t>DistSQL</a:t>
            </a:r>
            <a:r>
              <a:rPr lang="en-US" altLang="zh-CN" dirty="0"/>
              <a:t>-compatible queries, each node does computations on the rows it contains, and then sends the results (instead of the entire rows) to the coordinating node. The coordinating node then aggregates the results from each node, and finally returns a single response to the client.                                                                      -- </a:t>
            </a:r>
            <a:r>
              <a:rPr lang="en-US" altLang="zh-CN" dirty="0" err="1"/>
              <a:t>cockroachlab</a:t>
            </a:r>
            <a:endParaRPr lang="en-US" altLang="zh-CN" dirty="0"/>
          </a:p>
          <a:p>
            <a:r>
              <a:rPr lang="zh-CN" altLang="en-US" dirty="0"/>
              <a:t>目前仅支持只读的</a:t>
            </a:r>
            <a:r>
              <a:rPr lang="en-US" altLang="zh-CN" dirty="0"/>
              <a:t>query</a:t>
            </a:r>
            <a:r>
              <a:rPr lang="zh-CN" altLang="en-US" dirty="0"/>
              <a:t>这样做。</a:t>
            </a:r>
            <a:endParaRPr lang="en-US" altLang="zh-CN" dirty="0"/>
          </a:p>
        </p:txBody>
      </p:sp>
    </p:spTree>
    <p:extLst>
      <p:ext uri="{BB962C8B-B14F-4D97-AF65-F5344CB8AC3E}">
        <p14:creationId xmlns:p14="http://schemas.microsoft.com/office/powerpoint/2010/main" val="304501002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5B6A979-3AF2-4526-9576-771868981FDE}"/>
              </a:ext>
            </a:extLst>
          </p:cNvPr>
          <p:cNvSpPr>
            <a:spLocks noGrp="1"/>
          </p:cNvSpPr>
          <p:nvPr>
            <p:ph type="title"/>
          </p:nvPr>
        </p:nvSpPr>
        <p:spPr/>
        <p:txBody>
          <a:bodyPr/>
          <a:lstStyle/>
          <a:p>
            <a:r>
              <a:rPr lang="en-US" altLang="zh-CN" sz="3200" dirty="0">
                <a:effectLst/>
                <a:latin typeface="Times New Roman" panose="02020603050405020304" pitchFamily="18" charset="0"/>
                <a:cs typeface="Times New Roman" panose="02020603050405020304" pitchFamily="18" charset="0"/>
              </a:rPr>
              <a:t>Vertical</a:t>
            </a:r>
            <a:r>
              <a:rPr lang="en-US" altLang="zh-CN" sz="3200"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altLang="zh-CN" sz="3200" dirty="0">
                <a:effectLst/>
                <a:latin typeface="Times New Roman" panose="02020603050405020304" pitchFamily="18" charset="0"/>
                <a:cs typeface="Times New Roman" panose="02020603050405020304" pitchFamily="18" charset="0"/>
              </a:rPr>
              <a:t>and</a:t>
            </a:r>
            <a:r>
              <a:rPr lang="en-US" altLang="zh-CN" sz="3200"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altLang="zh-CN" sz="3200" dirty="0">
                <a:effectLst/>
                <a:latin typeface="Times New Roman" panose="02020603050405020304" pitchFamily="18" charset="0"/>
                <a:cs typeface="Times New Roman" panose="02020603050405020304" pitchFamily="18" charset="0"/>
              </a:rPr>
              <a:t>horizontal</a:t>
            </a:r>
            <a:r>
              <a:rPr lang="en-US" altLang="zh-CN" sz="3200"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altLang="zh-CN" sz="3200" dirty="0">
                <a:effectLst/>
                <a:latin typeface="Times New Roman" panose="02020603050405020304" pitchFamily="18" charset="0"/>
                <a:cs typeface="Times New Roman" panose="02020603050405020304" pitchFamily="18" charset="0"/>
              </a:rPr>
              <a:t>scalability</a:t>
            </a:r>
            <a:endParaRPr lang="zh-CN" altLang="en-US" sz="3200" dirty="0">
              <a:effectLst/>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EDF269FB-7985-4E74-8029-B2F39038FD2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28850" y="2234406"/>
            <a:ext cx="7353300" cy="3533775"/>
          </a:xfrm>
        </p:spPr>
      </p:pic>
    </p:spTree>
    <p:extLst>
      <p:ext uri="{BB962C8B-B14F-4D97-AF65-F5344CB8AC3E}">
        <p14:creationId xmlns:p14="http://schemas.microsoft.com/office/powerpoint/2010/main" val="366239246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423A50A-F48A-4994-8114-11637180D572}"/>
              </a:ext>
            </a:extLst>
          </p:cNvPr>
          <p:cNvSpPr>
            <a:spLocks noGrp="1"/>
          </p:cNvSpPr>
          <p:nvPr>
            <p:ph type="title"/>
          </p:nvPr>
        </p:nvSpPr>
        <p:spPr/>
        <p:txBody>
          <a:bodyPr/>
          <a:lstStyle/>
          <a:p>
            <a:r>
              <a:rPr lang="en-US" altLang="zh-CN" sz="3200" dirty="0">
                <a:effectLst/>
                <a:latin typeface="Times New Roman" panose="02020603050405020304" pitchFamily="18" charset="0"/>
                <a:cs typeface="Times New Roman" panose="02020603050405020304" pitchFamily="18" charset="0"/>
              </a:rPr>
              <a:t>Scalability</a:t>
            </a:r>
            <a:r>
              <a:rPr lang="en-US" altLang="zh-CN" dirty="0"/>
              <a:t> </a:t>
            </a:r>
            <a:r>
              <a:rPr lang="en-US" altLang="zh-CN" sz="3200" dirty="0">
                <a:effectLst/>
                <a:latin typeface="Times New Roman" panose="02020603050405020304" pitchFamily="18" charset="0"/>
                <a:cs typeface="Times New Roman" panose="02020603050405020304" pitchFamily="18" charset="0"/>
              </a:rPr>
              <a:t>with</a:t>
            </a:r>
            <a:r>
              <a:rPr lang="en-US" altLang="zh-CN" dirty="0"/>
              <a:t> </a:t>
            </a:r>
            <a:r>
              <a:rPr lang="en-US" altLang="zh-CN" sz="3200" dirty="0">
                <a:effectLst/>
                <a:latin typeface="Times New Roman" panose="02020603050405020304" pitchFamily="18" charset="0"/>
                <a:cs typeface="Times New Roman" panose="02020603050405020304" pitchFamily="18" charset="0"/>
              </a:rPr>
              <a:t>cross-node</a:t>
            </a:r>
            <a:r>
              <a:rPr lang="en-US" altLang="zh-CN" dirty="0"/>
              <a:t> </a:t>
            </a:r>
            <a:r>
              <a:rPr lang="en-US" altLang="zh-CN" sz="3200" dirty="0">
                <a:effectLst/>
                <a:latin typeface="Times New Roman" panose="02020603050405020304" pitchFamily="18" charset="0"/>
                <a:cs typeface="Times New Roman" panose="02020603050405020304" pitchFamily="18" charset="0"/>
              </a:rPr>
              <a:t>coordination</a:t>
            </a:r>
            <a:r>
              <a:rPr lang="en-US" altLang="zh-CN" dirty="0"/>
              <a:t>. </a:t>
            </a:r>
            <a:endParaRPr lang="zh-CN" altLang="en-US" dirty="0"/>
          </a:p>
        </p:txBody>
      </p:sp>
      <p:pic>
        <p:nvPicPr>
          <p:cNvPr id="5" name="内容占位符 4">
            <a:extLst>
              <a:ext uri="{FF2B5EF4-FFF2-40B4-BE49-F238E27FC236}">
                <a16:creationId xmlns:a16="http://schemas.microsoft.com/office/drawing/2014/main" id="{00EF4BFD-4BC6-4A70-B13B-AAD1B7E7CFB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43150" y="1867694"/>
            <a:ext cx="7124700" cy="4267200"/>
          </a:xfrm>
        </p:spPr>
      </p:pic>
    </p:spTree>
    <p:extLst>
      <p:ext uri="{BB962C8B-B14F-4D97-AF65-F5344CB8AC3E}">
        <p14:creationId xmlns:p14="http://schemas.microsoft.com/office/powerpoint/2010/main" val="278695439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A88AA48-FBCF-4402-9B03-769DCA51EB67}"/>
              </a:ext>
            </a:extLst>
          </p:cNvPr>
          <p:cNvSpPr>
            <a:spLocks noGrp="1"/>
          </p:cNvSpPr>
          <p:nvPr>
            <p:ph type="title"/>
          </p:nvPr>
        </p:nvSpPr>
        <p:spPr/>
        <p:txBody>
          <a:bodyPr/>
          <a:lstStyle/>
          <a:p>
            <a:r>
              <a:rPr lang="en-US" altLang="zh-CN" sz="3200" dirty="0">
                <a:effectLst/>
                <a:latin typeface="Times New Roman" panose="02020603050405020304" pitchFamily="18" charset="0"/>
                <a:cs typeface="Times New Roman" panose="02020603050405020304" pitchFamily="18" charset="0"/>
              </a:rPr>
              <a:t>TPC-C</a:t>
            </a:r>
            <a:r>
              <a:rPr lang="en-US" altLang="zh-CN" sz="3200"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altLang="zh-CN" sz="3200" dirty="0">
                <a:effectLst/>
                <a:latin typeface="Times New Roman" panose="02020603050405020304" pitchFamily="18" charset="0"/>
                <a:cs typeface="Times New Roman" panose="02020603050405020304" pitchFamily="18" charset="0"/>
              </a:rPr>
              <a:t>performance</a:t>
            </a:r>
            <a:r>
              <a:rPr lang="en-US" altLang="zh-CN" sz="3200"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altLang="zh-CN" sz="3200" dirty="0">
                <a:effectLst/>
                <a:latin typeface="Times New Roman" panose="02020603050405020304" pitchFamily="18" charset="0"/>
                <a:cs typeface="Times New Roman" panose="02020603050405020304" pitchFamily="18" charset="0"/>
              </a:rPr>
              <a:t>comparison</a:t>
            </a:r>
            <a:r>
              <a:rPr lang="en-US" altLang="zh-CN" sz="3200"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altLang="zh-CN" sz="3200" dirty="0">
                <a:effectLst/>
                <a:latin typeface="Times New Roman" panose="02020603050405020304" pitchFamily="18" charset="0"/>
                <a:cs typeface="Times New Roman" panose="02020603050405020304" pitchFamily="18" charset="0"/>
              </a:rPr>
              <a:t>with</a:t>
            </a:r>
            <a:r>
              <a:rPr lang="en-US" altLang="zh-CN" sz="3200"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altLang="zh-CN" sz="3200" dirty="0">
                <a:effectLst/>
                <a:latin typeface="Times New Roman" panose="02020603050405020304" pitchFamily="18" charset="0"/>
                <a:cs typeface="Times New Roman" panose="02020603050405020304" pitchFamily="18" charset="0"/>
              </a:rPr>
              <a:t>Amazon</a:t>
            </a:r>
            <a:r>
              <a:rPr lang="en-US" altLang="zh-CN" sz="3200"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altLang="zh-CN" sz="3200" dirty="0">
                <a:effectLst/>
                <a:latin typeface="Times New Roman" panose="02020603050405020304" pitchFamily="18" charset="0"/>
                <a:cs typeface="Times New Roman" panose="02020603050405020304" pitchFamily="18" charset="0"/>
              </a:rPr>
              <a:t>Aurora</a:t>
            </a:r>
            <a:endParaRPr lang="zh-CN" altLang="en-US" sz="3200" dirty="0">
              <a:effectLst/>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054A6875-BA7F-4FD8-8380-C77612F59E4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362200" y="1839119"/>
            <a:ext cx="7086600" cy="4324350"/>
          </a:xfrm>
        </p:spPr>
      </p:pic>
    </p:spTree>
    <p:extLst>
      <p:ext uri="{BB962C8B-B14F-4D97-AF65-F5344CB8AC3E}">
        <p14:creationId xmlns:p14="http://schemas.microsoft.com/office/powerpoint/2010/main" val="36716470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526A2D4-B459-4CF9-ABE1-3EE04995E6FF}"/>
              </a:ext>
            </a:extLst>
          </p:cNvPr>
          <p:cNvSpPr>
            <a:spLocks noGrp="1"/>
          </p:cNvSpPr>
          <p:nvPr>
            <p:ph type="title"/>
          </p:nvPr>
        </p:nvSpPr>
        <p:spPr/>
        <p:txBody>
          <a:bodyPr/>
          <a:lstStyle/>
          <a:p>
            <a:r>
              <a:rPr lang="en-US" altLang="zh-CN" sz="3200" dirty="0">
                <a:effectLst/>
                <a:latin typeface="Times New Roman" panose="02020603050405020304" pitchFamily="18" charset="0"/>
                <a:cs typeface="Times New Roman" panose="02020603050405020304" pitchFamily="18" charset="0"/>
              </a:rPr>
              <a:t>Multi-region</a:t>
            </a:r>
            <a:r>
              <a:rPr lang="en-US" altLang="zh-CN" sz="3200"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altLang="zh-CN" sz="3200" dirty="0">
                <a:effectLst/>
                <a:latin typeface="Times New Roman" panose="02020603050405020304" pitchFamily="18" charset="0"/>
                <a:cs typeface="Times New Roman" panose="02020603050405020304" pitchFamily="18" charset="0"/>
              </a:rPr>
              <a:t>Availability</a:t>
            </a:r>
            <a:r>
              <a:rPr lang="en-US" altLang="zh-CN" sz="3200"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altLang="zh-CN" sz="3200" dirty="0">
                <a:effectLst/>
                <a:latin typeface="Times New Roman" panose="02020603050405020304" pitchFamily="18" charset="0"/>
                <a:cs typeface="Times New Roman" panose="02020603050405020304" pitchFamily="18" charset="0"/>
              </a:rPr>
              <a:t>and</a:t>
            </a:r>
            <a:r>
              <a:rPr lang="en-US" altLang="zh-CN" sz="3200"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altLang="zh-CN" sz="3200" dirty="0">
                <a:effectLst/>
                <a:latin typeface="Times New Roman" panose="02020603050405020304" pitchFamily="18" charset="0"/>
                <a:cs typeface="Times New Roman" panose="02020603050405020304" pitchFamily="18" charset="0"/>
              </a:rPr>
              <a:t>Performance</a:t>
            </a:r>
            <a:endParaRPr lang="zh-CN" altLang="en-US" sz="3200" dirty="0">
              <a:effectLst/>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701D6451-AF8D-4EB6-A151-81BA488A022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279385" y="1825625"/>
            <a:ext cx="7252230" cy="4351338"/>
          </a:xfrm>
        </p:spPr>
      </p:pic>
    </p:spTree>
    <p:extLst>
      <p:ext uri="{BB962C8B-B14F-4D97-AF65-F5344CB8AC3E}">
        <p14:creationId xmlns:p14="http://schemas.microsoft.com/office/powerpoint/2010/main" val="387739948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5501ED3-110C-43BF-AFCE-A1174DD47118}"/>
              </a:ext>
            </a:extLst>
          </p:cNvPr>
          <p:cNvSpPr>
            <a:spLocks noGrp="1"/>
          </p:cNvSpPr>
          <p:nvPr>
            <p:ph type="title"/>
          </p:nvPr>
        </p:nvSpPr>
        <p:spPr/>
        <p:txBody>
          <a:bodyPr/>
          <a:lstStyle/>
          <a:p>
            <a:r>
              <a:rPr lang="en-US" altLang="zh-CN" sz="3200" dirty="0">
                <a:effectLst/>
                <a:latin typeface="Times New Roman" panose="02020603050405020304" pitchFamily="18" charset="0"/>
                <a:cs typeface="Times New Roman" panose="02020603050405020304" pitchFamily="18" charset="0"/>
              </a:rPr>
              <a:t>Comparison</a:t>
            </a:r>
            <a:r>
              <a:rPr lang="en-US" altLang="zh-CN" dirty="0"/>
              <a:t> </a:t>
            </a:r>
            <a:r>
              <a:rPr lang="en-US" altLang="zh-CN" sz="3200" dirty="0">
                <a:effectLst/>
                <a:latin typeface="Times New Roman" panose="02020603050405020304" pitchFamily="18" charset="0"/>
                <a:cs typeface="Times New Roman" panose="02020603050405020304" pitchFamily="18" charset="0"/>
              </a:rPr>
              <a:t>with</a:t>
            </a:r>
            <a:r>
              <a:rPr lang="en-US" altLang="zh-CN" dirty="0"/>
              <a:t> </a:t>
            </a:r>
            <a:r>
              <a:rPr lang="en-US" altLang="zh-CN" sz="3200" dirty="0">
                <a:effectLst/>
                <a:latin typeface="Times New Roman" panose="02020603050405020304" pitchFamily="18" charset="0"/>
                <a:cs typeface="Times New Roman" panose="02020603050405020304" pitchFamily="18" charset="0"/>
              </a:rPr>
              <a:t>Spanner</a:t>
            </a:r>
            <a:endParaRPr lang="zh-CN" altLang="en-US" sz="3200" dirty="0">
              <a:effectLst/>
              <a:latin typeface="Times New Roman" panose="02020603050405020304" pitchFamily="18" charset="0"/>
              <a:cs typeface="Times New Roman" panose="02020603050405020304" pitchFamily="18" charset="0"/>
            </a:endParaRPr>
          </a:p>
        </p:txBody>
      </p:sp>
      <p:pic>
        <p:nvPicPr>
          <p:cNvPr id="5" name="内容占位符 4">
            <a:extLst>
              <a:ext uri="{FF2B5EF4-FFF2-40B4-BE49-F238E27FC236}">
                <a16:creationId xmlns:a16="http://schemas.microsoft.com/office/drawing/2014/main" id="{DB038BF4-2E6B-42B7-9BEA-7D695966033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05062" y="1839119"/>
            <a:ext cx="7000875" cy="4324350"/>
          </a:xfrm>
        </p:spPr>
      </p:pic>
    </p:spTree>
    <p:extLst>
      <p:ext uri="{BB962C8B-B14F-4D97-AF65-F5344CB8AC3E}">
        <p14:creationId xmlns:p14="http://schemas.microsoft.com/office/powerpoint/2010/main" val="41158985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altLang="en-US" sz="32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Architecture</a:t>
            </a:r>
            <a:r>
              <a:rPr lang="en-US" altLang="en-US" sz="3200" dirty="0">
                <a:effectLst/>
              </a:rPr>
              <a:t> </a:t>
            </a:r>
            <a:r>
              <a:rPr lang="en-US" altLang="en-US" sz="3200" dirty="0">
                <a:effectLst/>
                <a:latin typeface="Times New Roman" panose="02020603050405020304" pitchFamily="18" charset="0"/>
                <a:cs typeface="Times New Roman" panose="02020603050405020304" pitchFamily="18" charset="0"/>
              </a:rPr>
              <a:t>of</a:t>
            </a:r>
            <a:r>
              <a:rPr lang="en-US" altLang="en-US" sz="3200" dirty="0">
                <a:effectLst/>
              </a:rPr>
              <a:t> </a:t>
            </a:r>
            <a:r>
              <a:rPr lang="en-US" altLang="en-US" sz="3200" dirty="0" err="1">
                <a:solidFill>
                  <a:schemeClr val="tx1">
                    <a:lumMod val="75000"/>
                    <a:lumOff val="25000"/>
                  </a:schemeClr>
                </a:solidFill>
                <a:effectLst/>
                <a:latin typeface="Times New Roman" panose="02020603050405020304" pitchFamily="18" charset="0"/>
                <a:ea typeface="+mn-ea"/>
                <a:cs typeface="Times New Roman" panose="02020603050405020304" pitchFamily="18" charset="0"/>
              </a:rPr>
              <a:t>CockroachDB</a:t>
            </a:r>
            <a:endParaRPr lang="en-US" altLang="en-US" sz="3200" dirty="0">
              <a:solidFill>
                <a:schemeClr val="tx1">
                  <a:lumMod val="75000"/>
                  <a:lumOff val="25000"/>
                </a:schemeClr>
              </a:solidFill>
              <a:effectLst/>
              <a:latin typeface="Times New Roman" panose="02020603050405020304" pitchFamily="18" charset="0"/>
              <a:ea typeface="+mn-ea"/>
              <a:cs typeface="Times New Roman" panose="02020603050405020304" pitchFamily="18" charset="0"/>
            </a:endParaRPr>
          </a:p>
        </p:txBody>
      </p:sp>
      <p:sp>
        <p:nvSpPr>
          <p:cNvPr id="4" name="矩形 3">
            <a:extLst>
              <a:ext uri="{FF2B5EF4-FFF2-40B4-BE49-F238E27FC236}">
                <a16:creationId xmlns:a16="http://schemas.microsoft.com/office/drawing/2014/main" id="{CD424693-4054-45EF-94CD-10C6F3044E78}"/>
              </a:ext>
            </a:extLst>
          </p:cNvPr>
          <p:cNvSpPr/>
          <p:nvPr/>
        </p:nvSpPr>
        <p:spPr>
          <a:xfrm>
            <a:off x="6190719" y="1681475"/>
            <a:ext cx="4201320" cy="369332"/>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rPr>
              <a:t>SQL</a:t>
            </a:r>
            <a:endParaRPr lang="zh-CN" altLang="en-US" dirty="0">
              <a:ln w="0"/>
              <a:solidFill>
                <a:schemeClr val="tx1"/>
              </a:solidFill>
            </a:endParaRPr>
          </a:p>
        </p:txBody>
      </p:sp>
      <p:cxnSp>
        <p:nvCxnSpPr>
          <p:cNvPr id="9" name="直接箭头连接符 8">
            <a:extLst>
              <a:ext uri="{FF2B5EF4-FFF2-40B4-BE49-F238E27FC236}">
                <a16:creationId xmlns:a16="http://schemas.microsoft.com/office/drawing/2014/main" id="{B2F4DFF2-5A62-413C-9ADC-21EDC89EBB83}"/>
              </a:ext>
            </a:extLst>
          </p:cNvPr>
          <p:cNvCxnSpPr>
            <a:cxnSpLocks/>
          </p:cNvCxnSpPr>
          <p:nvPr/>
        </p:nvCxnSpPr>
        <p:spPr>
          <a:xfrm flipH="1">
            <a:off x="8291387" y="1951953"/>
            <a:ext cx="6176" cy="494687"/>
          </a:xfrm>
          <a:prstGeom prst="straightConnector1">
            <a:avLst/>
          </a:prstGeom>
          <a:ln w="28575">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3" name="矩形 12">
            <a:extLst>
              <a:ext uri="{FF2B5EF4-FFF2-40B4-BE49-F238E27FC236}">
                <a16:creationId xmlns:a16="http://schemas.microsoft.com/office/drawing/2014/main" id="{EEB521C9-68DE-44A6-ABB5-87B3D9B61480}"/>
              </a:ext>
            </a:extLst>
          </p:cNvPr>
          <p:cNvSpPr/>
          <p:nvPr/>
        </p:nvSpPr>
        <p:spPr>
          <a:xfrm>
            <a:off x="6190719" y="2464938"/>
            <a:ext cx="4195144" cy="399070"/>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rPr>
              <a:t>KV operations</a:t>
            </a:r>
            <a:endParaRPr lang="zh-CN" altLang="en-US" dirty="0">
              <a:ln w="0"/>
              <a:solidFill>
                <a:schemeClr val="tx1"/>
              </a:solidFill>
            </a:endParaRPr>
          </a:p>
        </p:txBody>
      </p:sp>
      <p:sp>
        <p:nvSpPr>
          <p:cNvPr id="14" name="文本框 13">
            <a:extLst>
              <a:ext uri="{FF2B5EF4-FFF2-40B4-BE49-F238E27FC236}">
                <a16:creationId xmlns:a16="http://schemas.microsoft.com/office/drawing/2014/main" id="{2C6B6D08-6850-49C8-8DF5-F88F4ED734AB}"/>
              </a:ext>
            </a:extLst>
          </p:cNvPr>
          <p:cNvSpPr txBox="1"/>
          <p:nvPr/>
        </p:nvSpPr>
        <p:spPr>
          <a:xfrm>
            <a:off x="6857990" y="2002273"/>
            <a:ext cx="1390145" cy="369332"/>
          </a:xfrm>
          <a:prstGeom prst="rect">
            <a:avLst/>
          </a:prstGeom>
          <a:noFill/>
        </p:spPr>
        <p:txBody>
          <a:bodyPr wrap="square" rtlCol="0">
            <a:spAutoFit/>
          </a:bodyPr>
          <a:lstStyle/>
          <a:p>
            <a:r>
              <a:rPr lang="en-US" altLang="zh-CN" b="1" dirty="0">
                <a:solidFill>
                  <a:schemeClr val="accent5">
                    <a:lumMod val="75000"/>
                  </a:schemeClr>
                </a:solidFill>
              </a:rPr>
              <a:t>SQL Layer</a:t>
            </a:r>
            <a:endParaRPr lang="zh-CN" altLang="en-US" b="1" dirty="0">
              <a:solidFill>
                <a:schemeClr val="accent5">
                  <a:lumMod val="75000"/>
                </a:schemeClr>
              </a:solidFill>
            </a:endParaRPr>
          </a:p>
        </p:txBody>
      </p:sp>
      <p:sp>
        <p:nvSpPr>
          <p:cNvPr id="15" name="矩形 14">
            <a:extLst>
              <a:ext uri="{FF2B5EF4-FFF2-40B4-BE49-F238E27FC236}">
                <a16:creationId xmlns:a16="http://schemas.microsoft.com/office/drawing/2014/main" id="{4851E218-934B-48A8-B367-688ACECA65F1}"/>
              </a:ext>
            </a:extLst>
          </p:cNvPr>
          <p:cNvSpPr/>
          <p:nvPr/>
        </p:nvSpPr>
        <p:spPr>
          <a:xfrm>
            <a:off x="6190718" y="3347242"/>
            <a:ext cx="4201321" cy="473415"/>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rPr>
              <a:t>Multiple KV range </a:t>
            </a:r>
            <a:r>
              <a:rPr lang="en-US" altLang="zh-CN" b="1" dirty="0">
                <a:ln w="0"/>
                <a:solidFill>
                  <a:schemeClr val="tx1"/>
                </a:solidFill>
              </a:rPr>
              <a:t>atomic</a:t>
            </a:r>
            <a:r>
              <a:rPr lang="en-US" altLang="zh-CN" dirty="0">
                <a:ln w="0"/>
                <a:solidFill>
                  <a:schemeClr val="tx1"/>
                </a:solidFill>
              </a:rPr>
              <a:t> operations</a:t>
            </a:r>
            <a:endParaRPr lang="zh-CN" altLang="en-US" dirty="0">
              <a:ln w="0"/>
              <a:solidFill>
                <a:schemeClr val="tx1"/>
              </a:solidFill>
            </a:endParaRPr>
          </a:p>
        </p:txBody>
      </p:sp>
      <p:cxnSp>
        <p:nvCxnSpPr>
          <p:cNvPr id="16" name="直接箭头连接符 15">
            <a:extLst>
              <a:ext uri="{FF2B5EF4-FFF2-40B4-BE49-F238E27FC236}">
                <a16:creationId xmlns:a16="http://schemas.microsoft.com/office/drawing/2014/main" id="{6C4B0902-6307-4CCB-A548-DDF6B198DD73}"/>
              </a:ext>
            </a:extLst>
          </p:cNvPr>
          <p:cNvCxnSpPr>
            <a:cxnSpLocks/>
          </p:cNvCxnSpPr>
          <p:nvPr/>
        </p:nvCxnSpPr>
        <p:spPr>
          <a:xfrm flipH="1">
            <a:off x="8291387" y="2864008"/>
            <a:ext cx="6176" cy="494687"/>
          </a:xfrm>
          <a:prstGeom prst="straightConnector1">
            <a:avLst/>
          </a:prstGeom>
          <a:ln w="28575">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a:extLst>
              <a:ext uri="{FF2B5EF4-FFF2-40B4-BE49-F238E27FC236}">
                <a16:creationId xmlns:a16="http://schemas.microsoft.com/office/drawing/2014/main" id="{E4C0D5CA-3FB7-42CC-938C-3E5CCE5782BB}"/>
              </a:ext>
            </a:extLst>
          </p:cNvPr>
          <p:cNvSpPr txBox="1"/>
          <p:nvPr/>
        </p:nvSpPr>
        <p:spPr>
          <a:xfrm>
            <a:off x="5387544" y="2920959"/>
            <a:ext cx="2860591" cy="369332"/>
          </a:xfrm>
          <a:prstGeom prst="rect">
            <a:avLst/>
          </a:prstGeom>
          <a:noFill/>
        </p:spPr>
        <p:txBody>
          <a:bodyPr wrap="square" rtlCol="0">
            <a:spAutoFit/>
          </a:bodyPr>
          <a:lstStyle/>
          <a:p>
            <a:r>
              <a:rPr lang="en-US" altLang="zh-CN" b="1" dirty="0">
                <a:solidFill>
                  <a:schemeClr val="accent5">
                    <a:lumMod val="75000"/>
                  </a:schemeClr>
                </a:solidFill>
              </a:rPr>
              <a:t>Transactional</a:t>
            </a:r>
            <a:r>
              <a:rPr lang="en-US" altLang="zh-CN" b="1" dirty="0"/>
              <a:t> </a:t>
            </a:r>
            <a:r>
              <a:rPr lang="en-US" altLang="zh-CN" b="1" dirty="0">
                <a:solidFill>
                  <a:schemeClr val="accent5">
                    <a:lumMod val="75000"/>
                  </a:schemeClr>
                </a:solidFill>
              </a:rPr>
              <a:t>KV</a:t>
            </a:r>
            <a:r>
              <a:rPr lang="en-US" altLang="zh-CN" b="1" dirty="0"/>
              <a:t> </a:t>
            </a:r>
            <a:r>
              <a:rPr lang="en-US" altLang="zh-CN" b="1" dirty="0">
                <a:solidFill>
                  <a:schemeClr val="accent5">
                    <a:lumMod val="75000"/>
                  </a:schemeClr>
                </a:solidFill>
              </a:rPr>
              <a:t>Layer</a:t>
            </a:r>
            <a:endParaRPr lang="zh-CN" altLang="en-US" b="1" dirty="0">
              <a:solidFill>
                <a:schemeClr val="accent5">
                  <a:lumMod val="75000"/>
                </a:schemeClr>
              </a:solidFill>
            </a:endParaRPr>
          </a:p>
        </p:txBody>
      </p:sp>
      <p:sp>
        <p:nvSpPr>
          <p:cNvPr id="18" name="矩形 17">
            <a:extLst>
              <a:ext uri="{FF2B5EF4-FFF2-40B4-BE49-F238E27FC236}">
                <a16:creationId xmlns:a16="http://schemas.microsoft.com/office/drawing/2014/main" id="{E017D934-C6E2-4AEB-8518-663039D20EE6}"/>
              </a:ext>
            </a:extLst>
          </p:cNvPr>
          <p:cNvSpPr/>
          <p:nvPr/>
        </p:nvSpPr>
        <p:spPr>
          <a:xfrm>
            <a:off x="6190718" y="4295465"/>
            <a:ext cx="4195145" cy="393342"/>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rPr>
              <a:t>A single </a:t>
            </a:r>
            <a:r>
              <a:rPr lang="en-US" altLang="zh-CN" b="1" dirty="0">
                <a:ln w="0"/>
                <a:solidFill>
                  <a:schemeClr val="tx1"/>
                </a:solidFill>
              </a:rPr>
              <a:t>logical</a:t>
            </a:r>
            <a:r>
              <a:rPr lang="en-US" altLang="zh-CN" dirty="0">
                <a:ln w="0"/>
                <a:solidFill>
                  <a:schemeClr val="tx1"/>
                </a:solidFill>
              </a:rPr>
              <a:t> key range</a:t>
            </a:r>
            <a:endParaRPr lang="zh-CN" altLang="en-US" dirty="0">
              <a:ln w="0"/>
              <a:solidFill>
                <a:schemeClr val="tx1"/>
              </a:solidFill>
            </a:endParaRPr>
          </a:p>
        </p:txBody>
      </p:sp>
      <p:cxnSp>
        <p:nvCxnSpPr>
          <p:cNvPr id="19" name="直接箭头连接符 18">
            <a:extLst>
              <a:ext uri="{FF2B5EF4-FFF2-40B4-BE49-F238E27FC236}">
                <a16:creationId xmlns:a16="http://schemas.microsoft.com/office/drawing/2014/main" id="{F7B822F1-DD6F-49DF-9706-5D5FA57EE95B}"/>
              </a:ext>
            </a:extLst>
          </p:cNvPr>
          <p:cNvCxnSpPr>
            <a:cxnSpLocks/>
          </p:cNvCxnSpPr>
          <p:nvPr/>
        </p:nvCxnSpPr>
        <p:spPr>
          <a:xfrm flipH="1">
            <a:off x="8285211" y="3813134"/>
            <a:ext cx="6176" cy="494687"/>
          </a:xfrm>
          <a:prstGeom prst="straightConnector1">
            <a:avLst/>
          </a:prstGeom>
          <a:ln w="28575">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F87C5A06-9E3F-4529-BBE8-F50A3CC23B5D}"/>
              </a:ext>
            </a:extLst>
          </p:cNvPr>
          <p:cNvSpPr txBox="1"/>
          <p:nvPr/>
        </p:nvSpPr>
        <p:spPr>
          <a:xfrm>
            <a:off x="6021850" y="3875811"/>
            <a:ext cx="2150087" cy="369332"/>
          </a:xfrm>
          <a:prstGeom prst="rect">
            <a:avLst/>
          </a:prstGeom>
          <a:noFill/>
        </p:spPr>
        <p:txBody>
          <a:bodyPr wrap="square" rtlCol="0">
            <a:spAutoFit/>
          </a:bodyPr>
          <a:lstStyle/>
          <a:p>
            <a:r>
              <a:rPr lang="en-US" altLang="zh-CN" b="1" dirty="0">
                <a:solidFill>
                  <a:schemeClr val="accent5">
                    <a:lumMod val="75000"/>
                  </a:schemeClr>
                </a:solidFill>
              </a:rPr>
              <a:t>Distribution</a:t>
            </a:r>
            <a:r>
              <a:rPr lang="en-US" altLang="zh-CN" b="1" dirty="0"/>
              <a:t> </a:t>
            </a:r>
            <a:r>
              <a:rPr lang="en-US" altLang="zh-CN" b="1" dirty="0">
                <a:solidFill>
                  <a:schemeClr val="accent5">
                    <a:lumMod val="75000"/>
                  </a:schemeClr>
                </a:solidFill>
              </a:rPr>
              <a:t>Layer</a:t>
            </a:r>
            <a:endParaRPr lang="zh-CN" altLang="en-US" b="1" dirty="0">
              <a:solidFill>
                <a:schemeClr val="accent5">
                  <a:lumMod val="75000"/>
                </a:schemeClr>
              </a:solidFill>
            </a:endParaRPr>
          </a:p>
        </p:txBody>
      </p:sp>
      <p:sp>
        <p:nvSpPr>
          <p:cNvPr id="22" name="矩形 21">
            <a:extLst>
              <a:ext uri="{FF2B5EF4-FFF2-40B4-BE49-F238E27FC236}">
                <a16:creationId xmlns:a16="http://schemas.microsoft.com/office/drawing/2014/main" id="{A006D982-7D7E-48EB-9D27-41E12E05E741}"/>
              </a:ext>
            </a:extLst>
          </p:cNvPr>
          <p:cNvSpPr/>
          <p:nvPr/>
        </p:nvSpPr>
        <p:spPr>
          <a:xfrm>
            <a:off x="6187638" y="5189030"/>
            <a:ext cx="4195145" cy="393342"/>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rPr>
              <a:t>Replicate KV ranges over many nodes</a:t>
            </a:r>
            <a:endParaRPr lang="zh-CN" altLang="en-US" dirty="0">
              <a:ln w="0"/>
              <a:solidFill>
                <a:schemeClr val="tx1"/>
              </a:solidFill>
            </a:endParaRPr>
          </a:p>
        </p:txBody>
      </p:sp>
      <p:cxnSp>
        <p:nvCxnSpPr>
          <p:cNvPr id="23" name="直接箭头连接符 22">
            <a:extLst>
              <a:ext uri="{FF2B5EF4-FFF2-40B4-BE49-F238E27FC236}">
                <a16:creationId xmlns:a16="http://schemas.microsoft.com/office/drawing/2014/main" id="{8AB1D6F7-C8DD-451D-ABF3-AD1DB400B521}"/>
              </a:ext>
            </a:extLst>
          </p:cNvPr>
          <p:cNvCxnSpPr>
            <a:cxnSpLocks/>
          </p:cNvCxnSpPr>
          <p:nvPr/>
        </p:nvCxnSpPr>
        <p:spPr>
          <a:xfrm flipH="1">
            <a:off x="8282131" y="4694342"/>
            <a:ext cx="6176" cy="494687"/>
          </a:xfrm>
          <a:prstGeom prst="straightConnector1">
            <a:avLst/>
          </a:prstGeom>
          <a:ln w="28575">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a:extLst>
              <a:ext uri="{FF2B5EF4-FFF2-40B4-BE49-F238E27FC236}">
                <a16:creationId xmlns:a16="http://schemas.microsoft.com/office/drawing/2014/main" id="{C550F524-6A5D-4757-A735-45AE60EE5B63}"/>
              </a:ext>
            </a:extLst>
          </p:cNvPr>
          <p:cNvSpPr txBox="1"/>
          <p:nvPr/>
        </p:nvSpPr>
        <p:spPr>
          <a:xfrm>
            <a:off x="6734435" y="4742186"/>
            <a:ext cx="1464271" cy="369332"/>
          </a:xfrm>
          <a:prstGeom prst="rect">
            <a:avLst/>
          </a:prstGeom>
          <a:noFill/>
        </p:spPr>
        <p:txBody>
          <a:bodyPr wrap="square" rtlCol="0">
            <a:spAutoFit/>
          </a:bodyPr>
          <a:lstStyle/>
          <a:p>
            <a:r>
              <a:rPr lang="en-US" altLang="zh-CN" b="1" dirty="0">
                <a:solidFill>
                  <a:schemeClr val="accent5">
                    <a:lumMod val="75000"/>
                  </a:schemeClr>
                </a:solidFill>
              </a:rPr>
              <a:t>Replication</a:t>
            </a:r>
            <a:endParaRPr lang="zh-CN" altLang="en-US" b="1" dirty="0">
              <a:solidFill>
                <a:schemeClr val="accent5">
                  <a:lumMod val="75000"/>
                </a:schemeClr>
              </a:solidFill>
            </a:endParaRPr>
          </a:p>
        </p:txBody>
      </p:sp>
      <p:sp>
        <p:nvSpPr>
          <p:cNvPr id="25" name="矩形 24">
            <a:extLst>
              <a:ext uri="{FF2B5EF4-FFF2-40B4-BE49-F238E27FC236}">
                <a16:creationId xmlns:a16="http://schemas.microsoft.com/office/drawing/2014/main" id="{06D9A393-2700-417D-A744-9D15858F1C22}"/>
              </a:ext>
            </a:extLst>
          </p:cNvPr>
          <p:cNvSpPr/>
          <p:nvPr/>
        </p:nvSpPr>
        <p:spPr>
          <a:xfrm>
            <a:off x="6196902" y="6073185"/>
            <a:ext cx="4195145" cy="393342"/>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rPr>
              <a:t>KV store base on disk(</a:t>
            </a:r>
            <a:r>
              <a:rPr lang="en-US" altLang="zh-CN" dirty="0" err="1">
                <a:ln w="0"/>
                <a:solidFill>
                  <a:schemeClr val="tx1"/>
                </a:solidFill>
              </a:rPr>
              <a:t>RocksDB</a:t>
            </a:r>
            <a:r>
              <a:rPr lang="en-US" altLang="zh-CN" dirty="0">
                <a:ln w="0"/>
                <a:solidFill>
                  <a:schemeClr val="tx1"/>
                </a:solidFill>
              </a:rPr>
              <a:t> etc.)</a:t>
            </a:r>
            <a:endParaRPr lang="zh-CN" altLang="en-US" dirty="0">
              <a:ln w="0"/>
              <a:solidFill>
                <a:schemeClr val="tx1"/>
              </a:solidFill>
            </a:endParaRPr>
          </a:p>
        </p:txBody>
      </p:sp>
      <p:cxnSp>
        <p:nvCxnSpPr>
          <p:cNvPr id="26" name="直接箭头连接符 25">
            <a:extLst>
              <a:ext uri="{FF2B5EF4-FFF2-40B4-BE49-F238E27FC236}">
                <a16:creationId xmlns:a16="http://schemas.microsoft.com/office/drawing/2014/main" id="{CE1ED8D4-0A91-440D-BE8C-4FDC5218599E}"/>
              </a:ext>
            </a:extLst>
          </p:cNvPr>
          <p:cNvCxnSpPr>
            <a:cxnSpLocks/>
          </p:cNvCxnSpPr>
          <p:nvPr/>
        </p:nvCxnSpPr>
        <p:spPr>
          <a:xfrm flipH="1">
            <a:off x="8275954" y="5596863"/>
            <a:ext cx="6176" cy="494687"/>
          </a:xfrm>
          <a:prstGeom prst="straightConnector1">
            <a:avLst/>
          </a:prstGeom>
          <a:ln w="28575">
            <a:solidFill>
              <a:srgbClr val="20202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a:extLst>
              <a:ext uri="{FF2B5EF4-FFF2-40B4-BE49-F238E27FC236}">
                <a16:creationId xmlns:a16="http://schemas.microsoft.com/office/drawing/2014/main" id="{2AFEBC01-B26B-44AF-BF0C-A113430A46BA}"/>
              </a:ext>
            </a:extLst>
          </p:cNvPr>
          <p:cNvSpPr txBox="1"/>
          <p:nvPr/>
        </p:nvSpPr>
        <p:spPr>
          <a:xfrm>
            <a:off x="7096893" y="5636084"/>
            <a:ext cx="1464271" cy="369332"/>
          </a:xfrm>
          <a:prstGeom prst="rect">
            <a:avLst/>
          </a:prstGeom>
          <a:noFill/>
        </p:spPr>
        <p:txBody>
          <a:bodyPr wrap="square" rtlCol="0">
            <a:spAutoFit/>
          </a:bodyPr>
          <a:lstStyle/>
          <a:p>
            <a:r>
              <a:rPr lang="en-US" altLang="zh-CN" b="1" dirty="0">
                <a:solidFill>
                  <a:schemeClr val="accent5">
                    <a:lumMod val="75000"/>
                  </a:schemeClr>
                </a:solidFill>
              </a:rPr>
              <a:t>Storage</a:t>
            </a:r>
            <a:endParaRPr lang="zh-CN" altLang="en-US" b="1" dirty="0">
              <a:solidFill>
                <a:schemeClr val="accent5">
                  <a:lumMod val="75000"/>
                </a:schemeClr>
              </a:solidFill>
            </a:endParaRPr>
          </a:p>
        </p:txBody>
      </p:sp>
      <p:sp>
        <p:nvSpPr>
          <p:cNvPr id="30" name="矩形 29">
            <a:extLst>
              <a:ext uri="{FF2B5EF4-FFF2-40B4-BE49-F238E27FC236}">
                <a16:creationId xmlns:a16="http://schemas.microsoft.com/office/drawing/2014/main" id="{A5566103-D400-452A-863C-BD79BD6A1589}"/>
              </a:ext>
            </a:extLst>
          </p:cNvPr>
          <p:cNvSpPr/>
          <p:nvPr/>
        </p:nvSpPr>
        <p:spPr>
          <a:xfrm>
            <a:off x="308385" y="3111602"/>
            <a:ext cx="3108754" cy="764209"/>
          </a:xfrm>
          <a:prstGeom prst="rect">
            <a:avLst/>
          </a:prstGeom>
          <a:solidFill>
            <a:schemeClr val="bg1"/>
          </a:solidFill>
          <a:ln w="190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ln w="0"/>
                <a:solidFill>
                  <a:schemeClr val="tx1"/>
                </a:solidFill>
              </a:rPr>
              <a:t>SQL Client, Load Balancing</a:t>
            </a:r>
            <a:endParaRPr lang="zh-CN" altLang="en-US" dirty="0">
              <a:ln w="0"/>
              <a:solidFill>
                <a:schemeClr val="tx1"/>
              </a:solidFill>
            </a:endParaRPr>
          </a:p>
        </p:txBody>
      </p:sp>
      <p:sp>
        <p:nvSpPr>
          <p:cNvPr id="31" name="箭头: 右 30">
            <a:extLst>
              <a:ext uri="{FF2B5EF4-FFF2-40B4-BE49-F238E27FC236}">
                <a16:creationId xmlns:a16="http://schemas.microsoft.com/office/drawing/2014/main" id="{787A48D6-4899-4FD2-BC85-915DD9D50EC5}"/>
              </a:ext>
            </a:extLst>
          </p:cNvPr>
          <p:cNvSpPr/>
          <p:nvPr/>
        </p:nvSpPr>
        <p:spPr>
          <a:xfrm>
            <a:off x="4096242" y="3301651"/>
            <a:ext cx="807315" cy="28229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2" name="矩形 31">
            <a:extLst>
              <a:ext uri="{FF2B5EF4-FFF2-40B4-BE49-F238E27FC236}">
                <a16:creationId xmlns:a16="http://schemas.microsoft.com/office/drawing/2014/main" id="{69D6E61E-6901-443A-A4F8-1F0DB605E7C0}"/>
              </a:ext>
            </a:extLst>
          </p:cNvPr>
          <p:cNvSpPr/>
          <p:nvPr/>
        </p:nvSpPr>
        <p:spPr>
          <a:xfrm>
            <a:off x="3478931" y="2644012"/>
            <a:ext cx="1964716" cy="646279"/>
          </a:xfrm>
          <a:prstGeom prst="rect">
            <a:avLst/>
          </a:prstGeom>
          <a:solidFill>
            <a:schemeClr val="bg1"/>
          </a:soli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ln w="0"/>
                <a:solidFill>
                  <a:schemeClr val="tx1"/>
                </a:solidFill>
              </a:rPr>
              <a:t>Gateway</a:t>
            </a:r>
            <a:endParaRPr lang="zh-CN" altLang="en-US" sz="2800" dirty="0">
              <a:ln w="0"/>
              <a:solidFill>
                <a:schemeClr val="tx1"/>
              </a:solidFill>
            </a:endParaRPr>
          </a:p>
        </p:txBody>
      </p:sp>
      <p:sp>
        <p:nvSpPr>
          <p:cNvPr id="33" name="矩形 32">
            <a:extLst>
              <a:ext uri="{FF2B5EF4-FFF2-40B4-BE49-F238E27FC236}">
                <a16:creationId xmlns:a16="http://schemas.microsoft.com/office/drawing/2014/main" id="{F6B739B2-D7F1-4C11-ADC0-B12D25D0F1B5}"/>
              </a:ext>
            </a:extLst>
          </p:cNvPr>
          <p:cNvSpPr/>
          <p:nvPr/>
        </p:nvSpPr>
        <p:spPr>
          <a:xfrm>
            <a:off x="8404661" y="3879054"/>
            <a:ext cx="1662479" cy="369332"/>
          </a:xfrm>
          <a:prstGeom prst="rect">
            <a:avLst/>
          </a:prstGeom>
          <a:solidFill>
            <a:schemeClr val="bg1"/>
          </a:soli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n w="0"/>
                <a:solidFill>
                  <a:schemeClr val="tx1"/>
                </a:solidFill>
              </a:rPr>
              <a:t>LeaseHolder</a:t>
            </a:r>
            <a:endParaRPr lang="zh-CN" altLang="en-US" sz="2000" dirty="0">
              <a:ln w="0"/>
              <a:solidFill>
                <a:schemeClr val="tx1"/>
              </a:solidFill>
            </a:endParaRPr>
          </a:p>
        </p:txBody>
      </p:sp>
      <p:sp>
        <p:nvSpPr>
          <p:cNvPr id="34" name="矩形 33">
            <a:extLst>
              <a:ext uri="{FF2B5EF4-FFF2-40B4-BE49-F238E27FC236}">
                <a16:creationId xmlns:a16="http://schemas.microsoft.com/office/drawing/2014/main" id="{138EDEDA-09A1-4C45-A5F3-A58825003179}"/>
              </a:ext>
            </a:extLst>
          </p:cNvPr>
          <p:cNvSpPr/>
          <p:nvPr/>
        </p:nvSpPr>
        <p:spPr>
          <a:xfrm>
            <a:off x="8371732" y="4723194"/>
            <a:ext cx="1662479" cy="369332"/>
          </a:xfrm>
          <a:prstGeom prst="rect">
            <a:avLst/>
          </a:prstGeom>
          <a:solidFill>
            <a:schemeClr val="bg1"/>
          </a:solidFill>
          <a:ln w="19050">
            <a:no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000" dirty="0" err="1">
                <a:ln w="0"/>
                <a:solidFill>
                  <a:schemeClr val="tx1"/>
                </a:solidFill>
              </a:rPr>
              <a:t>RaftLeader</a:t>
            </a:r>
            <a:endParaRPr lang="zh-CN" altLang="en-US" sz="2000" dirty="0">
              <a:ln w="0"/>
              <a:solidFill>
                <a:schemeClr val="tx1"/>
              </a:solidFil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1BB0176-7E2A-4FD0-93BE-DCC0929013A1}"/>
              </a:ext>
            </a:extLst>
          </p:cNvPr>
          <p:cNvSpPr>
            <a:spLocks noGrp="1"/>
          </p:cNvSpPr>
          <p:nvPr>
            <p:ph type="title"/>
          </p:nvPr>
        </p:nvSpPr>
        <p:spPr/>
        <p:txBody>
          <a:bodyPr/>
          <a:lstStyle/>
          <a:p>
            <a:r>
              <a:rPr lang="en-US" altLang="zh-CN" sz="3200" dirty="0">
                <a:effectLst/>
                <a:latin typeface="Times New Roman" panose="02020603050405020304" pitchFamily="18" charset="0"/>
                <a:cs typeface="Times New Roman" panose="02020603050405020304" pitchFamily="18" charset="0"/>
              </a:rPr>
              <a:t>Lessons</a:t>
            </a:r>
            <a:r>
              <a:rPr lang="en-US" altLang="zh-CN" sz="3200" dirty="0">
                <a:solidFill>
                  <a:schemeClr val="tx1">
                    <a:lumMod val="75000"/>
                    <a:lumOff val="25000"/>
                  </a:schemeClr>
                </a:solidFill>
                <a:latin typeface="Times New Roman" panose="02020603050405020304" pitchFamily="18" charset="0"/>
                <a:ea typeface="+mn-ea"/>
                <a:cs typeface="Times New Roman" panose="02020603050405020304" pitchFamily="18" charset="0"/>
              </a:rPr>
              <a:t> </a:t>
            </a:r>
            <a:r>
              <a:rPr lang="en-US" altLang="zh-CN" sz="3200" dirty="0">
                <a:effectLst/>
                <a:latin typeface="Times New Roman" panose="02020603050405020304" pitchFamily="18" charset="0"/>
                <a:cs typeface="Times New Roman" panose="02020603050405020304" pitchFamily="18" charset="0"/>
              </a:rPr>
              <a:t>Learned</a:t>
            </a:r>
            <a:endParaRPr lang="zh-CN" altLang="en-US" sz="3200" dirty="0">
              <a:effectLst/>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73B795B3-7D3E-4E0B-BCA3-FB5C546027B8}"/>
              </a:ext>
            </a:extLst>
          </p:cNvPr>
          <p:cNvSpPr>
            <a:spLocks noGrp="1"/>
          </p:cNvSpPr>
          <p:nvPr>
            <p:ph idx="1"/>
          </p:nvPr>
        </p:nvSpPr>
        <p:spPr/>
        <p:txBody>
          <a:bodyPr>
            <a:normAutofit/>
          </a:bodyPr>
          <a:lstStyle/>
          <a:p>
            <a:r>
              <a:rPr lang="en-US" altLang="zh-CN" dirty="0"/>
              <a:t>Raft Made Alive</a:t>
            </a:r>
          </a:p>
          <a:p>
            <a:pPr lvl="1"/>
            <a:r>
              <a:rPr lang="en-US" altLang="zh-CN" dirty="0"/>
              <a:t>Reducing</a:t>
            </a:r>
            <a:r>
              <a:rPr lang="en-US" altLang="zh-CN"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dirty="0"/>
              <a:t>the</a:t>
            </a:r>
            <a:r>
              <a:rPr lang="en-US" altLang="zh-CN" sz="30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zh-CN" dirty="0"/>
              <a:t>Chatter:</a:t>
            </a:r>
            <a:r>
              <a:rPr lang="zh-CN" altLang="en-US" dirty="0"/>
              <a:t> </a:t>
            </a:r>
            <a:r>
              <a:rPr lang="en-US" altLang="zh-CN" dirty="0"/>
              <a:t>To mitigate this overhead, we made two changes to the basic protocol: (1) we coalesce the heartbeat messages into one per node to save on the per-RPC overhead, and (2) we pause Raft groups which have seen no recent write activity.</a:t>
            </a:r>
          </a:p>
          <a:p>
            <a:pPr lvl="1"/>
            <a:r>
              <a:rPr lang="en-US" altLang="zh-CN" dirty="0"/>
              <a:t>Joint Consensus</a:t>
            </a:r>
          </a:p>
          <a:p>
            <a:r>
              <a:rPr lang="en-US" altLang="zh-CN" dirty="0"/>
              <a:t>Removal of Snapshot Isolation: To guarantee strong consistency across concurrent mixed isolation levels, CRDB would need to introduce pessimistic locking for any row updates, even for SERIALIZABLE transactions.</a:t>
            </a:r>
          </a:p>
          <a:p>
            <a:endParaRPr lang="zh-CN" altLang="en-US" sz="32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3672175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858130-FF4F-48A4-892C-063BB0239176}"/>
              </a:ext>
            </a:extLst>
          </p:cNvPr>
          <p:cNvSpPr>
            <a:spLocks noGrp="1"/>
          </p:cNvSpPr>
          <p:nvPr>
            <p:ph type="title"/>
          </p:nvPr>
        </p:nvSpPr>
        <p:spPr/>
        <p:txBody>
          <a:bodyPr/>
          <a:lstStyle/>
          <a:p>
            <a:r>
              <a:rPr lang="en-US" altLang="zh-CN" sz="3200" dirty="0">
                <a:effectLst/>
                <a:latin typeface="Times New Roman" panose="02020603050405020304" pitchFamily="18" charset="0"/>
                <a:cs typeface="Times New Roman" panose="02020603050405020304" pitchFamily="18" charset="0"/>
              </a:rPr>
              <a:t>Raft Consensus</a:t>
            </a:r>
            <a:endParaRPr lang="zh-CN" altLang="en-US" sz="3200" dirty="0">
              <a:effectLst/>
              <a:latin typeface="Times New Roman" panose="02020603050405020304" pitchFamily="18" charset="0"/>
              <a:cs typeface="Times New Roman" panose="02020603050405020304" pitchFamily="18" charset="0"/>
            </a:endParaRPr>
          </a:p>
        </p:txBody>
      </p:sp>
      <p:sp>
        <p:nvSpPr>
          <p:cNvPr id="3" name="内容占位符 2">
            <a:extLst>
              <a:ext uri="{FF2B5EF4-FFF2-40B4-BE49-F238E27FC236}">
                <a16:creationId xmlns:a16="http://schemas.microsoft.com/office/drawing/2014/main" id="{5437B0C2-5D4F-474B-9107-2686195ACCD1}"/>
              </a:ext>
            </a:extLst>
          </p:cNvPr>
          <p:cNvSpPr>
            <a:spLocks noGrp="1"/>
          </p:cNvSpPr>
          <p:nvPr>
            <p:ph idx="1"/>
          </p:nvPr>
        </p:nvSpPr>
        <p:spPr/>
        <p:txBody>
          <a:bodyPr/>
          <a:lstStyle/>
          <a:p>
            <a:r>
              <a:rPr lang="en-US" altLang="zh-CN" dirty="0"/>
              <a:t>What is Consensus? 5 machines need to work even if 2 of them are down.</a:t>
            </a:r>
          </a:p>
          <a:p>
            <a:r>
              <a:rPr lang="en-US" altLang="zh-CN" dirty="0">
                <a:hlinkClick r:id="rId2"/>
              </a:rPr>
              <a:t>Raft (thesecretlivesofdata.com)</a:t>
            </a:r>
            <a:endParaRPr lang="en-US" altLang="zh-CN" dirty="0"/>
          </a:p>
          <a:p>
            <a:r>
              <a:rPr lang="en-US" altLang="zh-CN" dirty="0">
                <a:hlinkClick r:id="rId3"/>
              </a:rPr>
              <a:t>Raft Consensus Algorithm</a:t>
            </a:r>
            <a:br>
              <a:rPr lang="en-US" altLang="zh-CN" dirty="0"/>
            </a:br>
            <a:endParaRPr lang="zh-CN" altLang="en-US" dirty="0"/>
          </a:p>
        </p:txBody>
      </p:sp>
    </p:spTree>
    <p:extLst>
      <p:ext uri="{BB962C8B-B14F-4D97-AF65-F5344CB8AC3E}">
        <p14:creationId xmlns:p14="http://schemas.microsoft.com/office/powerpoint/2010/main" val="199881129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architecture"/>
          <p:cNvPicPr>
            <a:picLocks noGrp="1" noChangeAspect="1"/>
          </p:cNvPicPr>
          <p:nvPr>
            <p:ph idx="1"/>
          </p:nvPr>
        </p:nvPicPr>
        <p:blipFill>
          <a:blip r:embed="rId2"/>
          <a:stretch>
            <a:fillRect/>
          </a:stretch>
        </p:blipFill>
        <p:spPr>
          <a:xfrm>
            <a:off x="696036" y="304658"/>
            <a:ext cx="9280477" cy="624868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53D7D-1D02-491E-8D4E-96813C73AAF1}"/>
              </a:ext>
            </a:extLst>
          </p:cNvPr>
          <p:cNvSpPr>
            <a:spLocks noGrp="1"/>
          </p:cNvSpPr>
          <p:nvPr>
            <p:ph type="title"/>
          </p:nvPr>
        </p:nvSpPr>
        <p:spPr/>
        <p:txBody>
          <a:bodyPr/>
          <a:lstStyle/>
          <a:p>
            <a:r>
              <a:rPr lang="en-US" altLang="zh-CN" sz="3200" dirty="0">
                <a:effectLst/>
                <a:latin typeface="Times New Roman" panose="02020603050405020304" pitchFamily="18" charset="0"/>
                <a:cs typeface="Times New Roman" panose="02020603050405020304" pitchFamily="18" charset="0"/>
              </a:rPr>
              <a:t>Transaction</a:t>
            </a:r>
            <a:endParaRPr lang="zh-CN" altLang="en-US" sz="3200" dirty="0">
              <a:effectLst/>
              <a:latin typeface="Times New Roman" panose="02020603050405020304" pitchFamily="18" charset="0"/>
              <a:cs typeface="Times New Roman" panose="02020603050405020304" pitchFamily="18" charset="0"/>
            </a:endParaRPr>
          </a:p>
        </p:txBody>
      </p:sp>
      <p:sp>
        <p:nvSpPr>
          <p:cNvPr id="6" name="AutoShape 6">
            <a:extLst>
              <a:ext uri="{FF2B5EF4-FFF2-40B4-BE49-F238E27FC236}">
                <a16:creationId xmlns:a16="http://schemas.microsoft.com/office/drawing/2014/main" id="{8FFEF45A-8101-49B4-9607-CB3C809A61B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
        <p:nvSpPr>
          <p:cNvPr id="4" name="内容占位符 3">
            <a:extLst>
              <a:ext uri="{FF2B5EF4-FFF2-40B4-BE49-F238E27FC236}">
                <a16:creationId xmlns:a16="http://schemas.microsoft.com/office/drawing/2014/main" id="{59FFC5D8-A93B-41C1-AFD7-63094561FBD3}"/>
              </a:ext>
            </a:extLst>
          </p:cNvPr>
          <p:cNvSpPr>
            <a:spLocks noGrp="1"/>
          </p:cNvSpPr>
          <p:nvPr>
            <p:ph idx="1"/>
          </p:nvPr>
        </p:nvSpPr>
        <p:spPr/>
        <p:txBody>
          <a:bodyPr/>
          <a:lstStyle/>
          <a:p>
            <a:r>
              <a:rPr lang="en-US" altLang="zh-CN" dirty="0"/>
              <a:t>Writes and Reads(Phase 1)</a:t>
            </a:r>
          </a:p>
          <a:p>
            <a:pPr lvl="1"/>
            <a:r>
              <a:rPr lang="en-US" altLang="zh-CN" dirty="0"/>
              <a:t>Write: write intent</a:t>
            </a:r>
          </a:p>
          <a:p>
            <a:pPr lvl="1"/>
            <a:r>
              <a:rPr lang="en-US" altLang="zh-CN" dirty="0"/>
              <a:t>Read: MVCC vs. write intent</a:t>
            </a:r>
          </a:p>
          <a:p>
            <a:r>
              <a:rPr lang="en-US" altLang="zh-CN" dirty="0"/>
              <a:t>Commits(Phase 2)</a:t>
            </a:r>
          </a:p>
          <a:p>
            <a:pPr lvl="1"/>
            <a:r>
              <a:rPr lang="en-US" altLang="zh-CN" dirty="0"/>
              <a:t>Sets the transaction record's state to STAGING, and checks the transaction's pending write intents to see if they have succeeded (i.e., been replicated across the cluster).</a:t>
            </a:r>
          </a:p>
          <a:p>
            <a:r>
              <a:rPr lang="en-US" altLang="zh-CN" dirty="0"/>
              <a:t>Cleanup(Phase 3)</a:t>
            </a:r>
          </a:p>
          <a:p>
            <a:pPr lvl="1"/>
            <a:r>
              <a:rPr lang="en-US" altLang="zh-CN" dirty="0"/>
              <a:t>Moves the state of the transaction record from STAGING to COMMITTED.</a:t>
            </a:r>
          </a:p>
          <a:p>
            <a:pPr lvl="1"/>
            <a:r>
              <a:rPr lang="en-US" altLang="zh-CN" dirty="0"/>
              <a:t>Resolves the transaction's write intents to MVCC values by removing the element that points it to the transaction record.</a:t>
            </a:r>
          </a:p>
          <a:p>
            <a:pPr lvl="1"/>
            <a:r>
              <a:rPr lang="en-US" altLang="zh-CN" dirty="0"/>
              <a:t>Deletes the write intents.</a:t>
            </a:r>
          </a:p>
        </p:txBody>
      </p:sp>
    </p:spTree>
    <p:extLst>
      <p:ext uri="{BB962C8B-B14F-4D97-AF65-F5344CB8AC3E}">
        <p14:creationId xmlns:p14="http://schemas.microsoft.com/office/powerpoint/2010/main" val="23972388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53D7D-1D02-491E-8D4E-96813C73AAF1}"/>
              </a:ext>
            </a:extLst>
          </p:cNvPr>
          <p:cNvSpPr>
            <a:spLocks noGrp="1"/>
          </p:cNvSpPr>
          <p:nvPr>
            <p:ph type="title"/>
          </p:nvPr>
        </p:nvSpPr>
        <p:spPr/>
        <p:txBody>
          <a:bodyPr/>
          <a:lstStyle/>
          <a:p>
            <a:r>
              <a:rPr lang="en-US" altLang="zh-CN" sz="3200" dirty="0">
                <a:effectLst/>
                <a:latin typeface="Times New Roman" panose="02020603050405020304" pitchFamily="18" charset="0"/>
                <a:cs typeface="Times New Roman" panose="02020603050405020304" pitchFamily="18" charset="0"/>
              </a:rPr>
              <a:t>Transaction</a:t>
            </a:r>
            <a:endParaRPr lang="zh-CN" altLang="en-US" sz="3200" dirty="0">
              <a:effectLst/>
              <a:latin typeface="Times New Roman" panose="02020603050405020304" pitchFamily="18" charset="0"/>
              <a:cs typeface="Times New Roman" panose="02020603050405020304" pitchFamily="18" charset="0"/>
            </a:endParaRPr>
          </a:p>
        </p:txBody>
      </p:sp>
      <p:pic>
        <p:nvPicPr>
          <p:cNvPr id="8" name="内容占位符 7">
            <a:extLst>
              <a:ext uri="{FF2B5EF4-FFF2-40B4-BE49-F238E27FC236}">
                <a16:creationId xmlns:a16="http://schemas.microsoft.com/office/drawing/2014/main" id="{AB18AAE8-1FCD-49E2-8472-E54E332AB02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bwMode="auto">
          <a:xfrm>
            <a:off x="4133850" y="3501231"/>
            <a:ext cx="3543300" cy="1000125"/>
          </a:xfrm>
          <a:prstGeom prst="rect">
            <a:avLst/>
          </a:prstGeom>
          <a:noFill/>
          <a:extLst>
            <a:ext uri="{909E8E84-426E-40DD-AFC4-6F175D3DCCD1}">
              <a14:hiddenFill xmlns:a14="http://schemas.microsoft.com/office/drawing/2010/main">
                <a:solidFill>
                  <a:srgbClr val="FFFFFF"/>
                </a:solidFill>
              </a14:hiddenFill>
            </a:ext>
          </a:extLst>
        </p:spPr>
      </p:pic>
      <p:sp>
        <p:nvSpPr>
          <p:cNvPr id="6" name="AutoShape 6">
            <a:extLst>
              <a:ext uri="{FF2B5EF4-FFF2-40B4-BE49-F238E27FC236}">
                <a16:creationId xmlns:a16="http://schemas.microsoft.com/office/drawing/2014/main" id="{8FFEF45A-8101-49B4-9607-CB3C809A61B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spTree>
    <p:extLst>
      <p:ext uri="{BB962C8B-B14F-4D97-AF65-F5344CB8AC3E}">
        <p14:creationId xmlns:p14="http://schemas.microsoft.com/office/powerpoint/2010/main" val="10340499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53D7D-1D02-491E-8D4E-96813C73AAF1}"/>
              </a:ext>
            </a:extLst>
          </p:cNvPr>
          <p:cNvSpPr>
            <a:spLocks noGrp="1"/>
          </p:cNvSpPr>
          <p:nvPr>
            <p:ph type="title"/>
          </p:nvPr>
        </p:nvSpPr>
        <p:spPr/>
        <p:txBody>
          <a:bodyPr/>
          <a:lstStyle/>
          <a:p>
            <a:r>
              <a:rPr lang="en-US" altLang="zh-CN" sz="3200" dirty="0">
                <a:effectLst/>
                <a:latin typeface="Times New Roman" panose="02020603050405020304" pitchFamily="18" charset="0"/>
                <a:cs typeface="Times New Roman" panose="02020603050405020304" pitchFamily="18" charset="0"/>
              </a:rPr>
              <a:t>Transaction</a:t>
            </a:r>
            <a:endParaRPr lang="zh-CN" altLang="en-US" sz="3200" dirty="0">
              <a:effectLst/>
              <a:latin typeface="Times New Roman" panose="02020603050405020304" pitchFamily="18" charset="0"/>
              <a:cs typeface="Times New Roman" panose="02020603050405020304" pitchFamily="18" charset="0"/>
            </a:endParaRPr>
          </a:p>
        </p:txBody>
      </p:sp>
      <p:sp>
        <p:nvSpPr>
          <p:cNvPr id="6" name="AutoShape 6">
            <a:extLst>
              <a:ext uri="{FF2B5EF4-FFF2-40B4-BE49-F238E27FC236}">
                <a16:creationId xmlns:a16="http://schemas.microsoft.com/office/drawing/2014/main" id="{8FFEF45A-8101-49B4-9607-CB3C809A61B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5" name="内容占位符 4">
            <a:extLst>
              <a:ext uri="{FF2B5EF4-FFF2-40B4-BE49-F238E27FC236}">
                <a16:creationId xmlns:a16="http://schemas.microsoft.com/office/drawing/2014/main" id="{08D160AD-7A1C-465D-A843-F634DCCB6C1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100262" y="2324894"/>
            <a:ext cx="7610475" cy="3352800"/>
          </a:xfrm>
        </p:spPr>
      </p:pic>
    </p:spTree>
    <p:extLst>
      <p:ext uri="{BB962C8B-B14F-4D97-AF65-F5344CB8AC3E}">
        <p14:creationId xmlns:p14="http://schemas.microsoft.com/office/powerpoint/2010/main" val="8143029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7453D7D-1D02-491E-8D4E-96813C73AAF1}"/>
              </a:ext>
            </a:extLst>
          </p:cNvPr>
          <p:cNvSpPr>
            <a:spLocks noGrp="1"/>
          </p:cNvSpPr>
          <p:nvPr>
            <p:ph type="title"/>
          </p:nvPr>
        </p:nvSpPr>
        <p:spPr/>
        <p:txBody>
          <a:bodyPr/>
          <a:lstStyle/>
          <a:p>
            <a:r>
              <a:rPr lang="en-US" altLang="zh-CN" sz="3200" dirty="0">
                <a:effectLst/>
                <a:latin typeface="Times New Roman" panose="02020603050405020304" pitchFamily="18" charset="0"/>
                <a:cs typeface="Times New Roman" panose="02020603050405020304" pitchFamily="18" charset="0"/>
              </a:rPr>
              <a:t>Transaction</a:t>
            </a:r>
            <a:endParaRPr lang="zh-CN" altLang="en-US" sz="3200" dirty="0">
              <a:effectLst/>
              <a:latin typeface="Times New Roman" panose="02020603050405020304" pitchFamily="18" charset="0"/>
              <a:cs typeface="Times New Roman" panose="02020603050405020304" pitchFamily="18" charset="0"/>
            </a:endParaRPr>
          </a:p>
        </p:txBody>
      </p:sp>
      <p:sp>
        <p:nvSpPr>
          <p:cNvPr id="6" name="AutoShape 6">
            <a:extLst>
              <a:ext uri="{FF2B5EF4-FFF2-40B4-BE49-F238E27FC236}">
                <a16:creationId xmlns:a16="http://schemas.microsoft.com/office/drawing/2014/main" id="{8FFEF45A-8101-49B4-9607-CB3C809A61B4}"/>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zh-CN" altLang="en-US"/>
          </a:p>
        </p:txBody>
      </p:sp>
      <p:pic>
        <p:nvPicPr>
          <p:cNvPr id="8" name="内容占位符 7">
            <a:extLst>
              <a:ext uri="{FF2B5EF4-FFF2-40B4-BE49-F238E27FC236}">
                <a16:creationId xmlns:a16="http://schemas.microsoft.com/office/drawing/2014/main" id="{0E684AE2-9765-44BC-B6B4-7334A5EA9C8F}"/>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833562" y="2201069"/>
            <a:ext cx="8143875" cy="3600450"/>
          </a:xfrm>
        </p:spPr>
      </p:pic>
    </p:spTree>
    <p:extLst>
      <p:ext uri="{BB962C8B-B14F-4D97-AF65-F5344CB8AC3E}">
        <p14:creationId xmlns:p14="http://schemas.microsoft.com/office/powerpoint/2010/main" val="22363661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宋体"/>
        <a:font script="Hant" typeface="新細明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2327</TotalTime>
  <Words>2957</Words>
  <Application>Microsoft Office PowerPoint</Application>
  <PresentationFormat>宽屏</PresentationFormat>
  <Paragraphs>221</Paragraphs>
  <Slides>30</Slides>
  <Notes>24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30</vt:i4>
      </vt:variant>
    </vt:vector>
  </HeadingPairs>
  <TitlesOfParts>
    <vt:vector size="37" baseType="lpstr">
      <vt:lpstr>SourceSansPro-Regular</vt:lpstr>
      <vt:lpstr>宋体</vt:lpstr>
      <vt:lpstr>Arial</vt:lpstr>
      <vt:lpstr>Arial Black</vt:lpstr>
      <vt:lpstr>Calibri</vt:lpstr>
      <vt:lpstr>Times New Roman</vt:lpstr>
      <vt:lpstr>Office Theme</vt:lpstr>
      <vt:lpstr>CockroachDB: The Resilient Geo-Distributed SQL Database</vt:lpstr>
      <vt:lpstr>Focusing on the following features</vt:lpstr>
      <vt:lpstr>Architecture of CockroachDB</vt:lpstr>
      <vt:lpstr>Raft Consensus</vt:lpstr>
      <vt:lpstr>PowerPoint 演示文稿</vt:lpstr>
      <vt:lpstr>Transaction</vt:lpstr>
      <vt:lpstr>Transaction</vt:lpstr>
      <vt:lpstr>Transaction</vt:lpstr>
      <vt:lpstr>Transaction</vt:lpstr>
      <vt:lpstr>Transaction</vt:lpstr>
      <vt:lpstr>Transaction</vt:lpstr>
      <vt:lpstr>Transaction</vt:lpstr>
      <vt:lpstr>Transaction</vt:lpstr>
      <vt:lpstr>Transaction</vt:lpstr>
      <vt:lpstr>Transaction</vt:lpstr>
      <vt:lpstr>Transaction</vt:lpstr>
      <vt:lpstr>Transaction - SSI</vt:lpstr>
      <vt:lpstr>Transaction</vt:lpstr>
      <vt:lpstr>Lamport Timestamp &amp; Vector Clock</vt:lpstr>
      <vt:lpstr>Hybrid Logical Clock</vt:lpstr>
      <vt:lpstr>Timestamp</vt:lpstr>
      <vt:lpstr>Behavior under Clock Skew</vt:lpstr>
      <vt:lpstr>Strict Serializability</vt:lpstr>
      <vt:lpstr>DistSQL</vt:lpstr>
      <vt:lpstr>Vertical and horizontal scalability</vt:lpstr>
      <vt:lpstr>Scalability with cross-node coordination. </vt:lpstr>
      <vt:lpstr>TPC-C performance comparison with Amazon Aurora</vt:lpstr>
      <vt:lpstr>Multi-region Availability and Performance</vt:lpstr>
      <vt:lpstr>Comparison with Spanner</vt:lpstr>
      <vt:lpstr>Lessons Learned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CockroachDB: The Resilient Geo-Distributed SQL Database</dc:title>
  <dc:creator>alan</dc:creator>
  <cp:lastModifiedBy>mountain strange</cp:lastModifiedBy>
  <cp:revision>321</cp:revision>
  <dcterms:created xsi:type="dcterms:W3CDTF">2021-03-16T02:09:03Z</dcterms:created>
  <dcterms:modified xsi:type="dcterms:W3CDTF">2021-08-11T12:25:41Z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1033-11.1.0.9604</vt:lpwstr>
  </property>
</Properties>
</file>