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307" r:id="rId3"/>
    <p:sldId id="373" r:id="rId4"/>
    <p:sldId id="374" r:id="rId5"/>
    <p:sldId id="375" r:id="rId6"/>
    <p:sldId id="392" r:id="rId7"/>
    <p:sldId id="376" r:id="rId8"/>
    <p:sldId id="338" r:id="rId9"/>
    <p:sldId id="378" r:id="rId10"/>
    <p:sldId id="380" r:id="rId11"/>
    <p:sldId id="372" r:id="rId12"/>
    <p:sldId id="382" r:id="rId13"/>
    <p:sldId id="393" r:id="rId14"/>
    <p:sldId id="340" r:id="rId15"/>
    <p:sldId id="383" r:id="rId16"/>
    <p:sldId id="395" r:id="rId17"/>
    <p:sldId id="384" r:id="rId18"/>
    <p:sldId id="385" r:id="rId19"/>
    <p:sldId id="386" r:id="rId20"/>
    <p:sldId id="341" r:id="rId21"/>
    <p:sldId id="387" r:id="rId22"/>
    <p:sldId id="379" r:id="rId23"/>
    <p:sldId id="388" r:id="rId24"/>
    <p:sldId id="389" r:id="rId25"/>
    <p:sldId id="390" r:id="rId26"/>
    <p:sldId id="391" r:id="rId27"/>
    <p:sldId id="394"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EE32540-164E-4103-93B7-B3F1216137B1}">
          <p14:sldIdLst>
            <p14:sldId id="256"/>
            <p14:sldId id="307"/>
            <p14:sldId id="373"/>
            <p14:sldId id="374"/>
            <p14:sldId id="375"/>
            <p14:sldId id="392"/>
            <p14:sldId id="376"/>
            <p14:sldId id="338"/>
            <p14:sldId id="378"/>
            <p14:sldId id="380"/>
            <p14:sldId id="372"/>
            <p14:sldId id="382"/>
            <p14:sldId id="393"/>
            <p14:sldId id="340"/>
            <p14:sldId id="383"/>
            <p14:sldId id="395"/>
            <p14:sldId id="384"/>
            <p14:sldId id="385"/>
            <p14:sldId id="386"/>
            <p14:sldId id="341"/>
            <p14:sldId id="387"/>
            <p14:sldId id="379"/>
            <p14:sldId id="388"/>
            <p14:sldId id="389"/>
            <p14:sldId id="390"/>
            <p14:sldId id="391"/>
            <p14:sldId id="3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2F2F2"/>
    <a:srgbClr val="B70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54" autoAdjust="0"/>
    <p:restoredTop sz="83456" autoAdjust="0"/>
  </p:normalViewPr>
  <p:slideViewPr>
    <p:cSldViewPr snapToGrid="0">
      <p:cViewPr varScale="1">
        <p:scale>
          <a:sx n="92" d="100"/>
          <a:sy n="92" d="100"/>
        </p:scale>
        <p:origin x="972" y="4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372270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Solid Line: Not WANRT</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Dashed Line: WANRT</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Read Phase:</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1. </a:t>
            </a:r>
            <a:r>
              <a:rPr lang="en-US" altLang="zh-CN" sz="1200" b="0" i="0" kern="1200" dirty="0" err="1">
                <a:solidFill>
                  <a:schemeClr val="tx1"/>
                </a:solidFill>
                <a:effectLst/>
                <a:latin typeface="+mn-lt"/>
                <a:ea typeface="+mn-ea"/>
                <a:cs typeface="+mn-cs"/>
              </a:rPr>
              <a:t>Txn</a:t>
            </a:r>
            <a:r>
              <a:rPr lang="en-US" altLang="zh-CN" sz="1200" b="0" i="0" kern="1200" dirty="0">
                <a:solidFill>
                  <a:schemeClr val="tx1"/>
                </a:solidFill>
                <a:effectLst/>
                <a:latin typeface="+mn-lt"/>
                <a:ea typeface="+mn-ea"/>
                <a:cs typeface="+mn-cs"/>
              </a:rPr>
              <a:t> info to Coord. is the transaction’s read set and write set.</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11. Safe to send committed to the client, since all the transaction’s updates are replicated in the coordinator’s consensus group, and prepare decisions have been replicated in all participant partitions during prepare phase.</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Writeback Phase: </a:t>
            </a:r>
            <a:r>
              <a:rPr lang="en-US" sz="1800" dirty="0">
                <a:solidFill>
                  <a:srgbClr val="000000"/>
                </a:solidFill>
                <a:effectLst/>
                <a:latin typeface="LinLibertineT"/>
              </a:rPr>
              <a:t>Distribute the transaction’s updates and commit decision to the participants.</a:t>
            </a:r>
          </a:p>
          <a:p>
            <a:r>
              <a:rPr lang="en-US" altLang="zh-CN" sz="1800" b="0" i="0" kern="1200" dirty="0">
                <a:solidFill>
                  <a:srgbClr val="000000"/>
                </a:solidFill>
                <a:effectLst/>
                <a:latin typeface="LinLibertineT"/>
                <a:ea typeface="+mn-ea"/>
                <a:cs typeface="+mn-cs"/>
              </a:rPr>
              <a:t>13. I</a:t>
            </a:r>
            <a:r>
              <a:rPr lang="en-US" sz="1800" dirty="0">
                <a:solidFill>
                  <a:srgbClr val="000000"/>
                </a:solidFill>
                <a:effectLst/>
                <a:latin typeface="LinLibertineT"/>
              </a:rPr>
              <a:t>ncludes the transaction’s commit decision and, if the transaction committed, its updates.</a:t>
            </a:r>
          </a:p>
          <a:p>
            <a:endParaRPr lang="en-US" altLang="zh-CN" sz="1800" b="0" i="0" kern="1200" dirty="0">
              <a:solidFill>
                <a:srgbClr val="000000"/>
              </a:solidFill>
              <a:effectLst/>
              <a:latin typeface="LinLibertineT"/>
              <a:ea typeface="+mn-ea"/>
              <a:cs typeface="+mn-cs"/>
            </a:endParaRPr>
          </a:p>
          <a:p>
            <a:r>
              <a:rPr lang="en-US" altLang="zh-CN" sz="1800" b="0" i="0" kern="1200" dirty="0">
                <a:solidFill>
                  <a:srgbClr val="000000"/>
                </a:solidFill>
                <a:effectLst/>
                <a:latin typeface="LinLibertineT"/>
                <a:ea typeface="+mn-ea"/>
                <a:cs typeface="+mn-cs"/>
              </a:rPr>
              <a:t>Prepare Phase: Start at the same time as Read Phase. Client piggybacks a prepare request on the read request to each participant leader. Prepare request includes read/write set for that partition. Participant leader </a:t>
            </a:r>
            <a:r>
              <a:rPr lang="en-US" sz="1800" dirty="0">
                <a:solidFill>
                  <a:srgbClr val="000000"/>
                </a:solidFill>
                <a:effectLst/>
                <a:latin typeface="LinLibertineT"/>
              </a:rPr>
              <a:t>maintains a list of pending (prepared, but not yet committed or aborted) transactions, along with their read and write sets, to check for conflicts with concurrent transactions. If there are none conflicts, it adds the new transaction to its pending list, marks the new transaction as prepared.</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Solid Line: Not WANRT</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Dashed Line: WANRT</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Read Phase:</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1. </a:t>
            </a:r>
            <a:r>
              <a:rPr lang="en-US" altLang="zh-CN" sz="1200" b="0" i="0" kern="1200" dirty="0" err="1">
                <a:solidFill>
                  <a:schemeClr val="tx1"/>
                </a:solidFill>
                <a:effectLst/>
                <a:latin typeface="+mn-lt"/>
                <a:ea typeface="+mn-ea"/>
                <a:cs typeface="+mn-cs"/>
              </a:rPr>
              <a:t>Txn</a:t>
            </a:r>
            <a:r>
              <a:rPr lang="en-US" altLang="zh-CN" sz="1200" b="0" i="0" kern="1200" dirty="0">
                <a:solidFill>
                  <a:schemeClr val="tx1"/>
                </a:solidFill>
                <a:effectLst/>
                <a:latin typeface="+mn-lt"/>
                <a:ea typeface="+mn-ea"/>
                <a:cs typeface="+mn-cs"/>
              </a:rPr>
              <a:t> info to Coord. is the transaction’s read set and write set.</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11. Safe to send committed to the client, since all the transaction’s updates are replicated in the coordinator’s consensus group, and prepare decisions have been replicated in all participant partitions during prepare phase.</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Writeback Phase: </a:t>
            </a:r>
            <a:r>
              <a:rPr lang="en-US" sz="1800" dirty="0">
                <a:solidFill>
                  <a:srgbClr val="000000"/>
                </a:solidFill>
                <a:effectLst/>
                <a:latin typeface="LinLibertineT"/>
              </a:rPr>
              <a:t>Distribute the transaction’s updates and commit decision to the participants.</a:t>
            </a:r>
          </a:p>
          <a:p>
            <a:r>
              <a:rPr lang="en-US" altLang="zh-CN" sz="1800" b="0" i="0" kern="1200" dirty="0">
                <a:solidFill>
                  <a:srgbClr val="000000"/>
                </a:solidFill>
                <a:effectLst/>
                <a:latin typeface="LinLibertineT"/>
                <a:ea typeface="+mn-ea"/>
                <a:cs typeface="+mn-cs"/>
              </a:rPr>
              <a:t>13. I</a:t>
            </a:r>
            <a:r>
              <a:rPr lang="en-US" sz="1800" dirty="0">
                <a:solidFill>
                  <a:srgbClr val="000000"/>
                </a:solidFill>
                <a:effectLst/>
                <a:latin typeface="LinLibertineT"/>
              </a:rPr>
              <a:t>ncludes the transaction’s commit decision and, if the transaction committed, its updates.</a:t>
            </a:r>
          </a:p>
          <a:p>
            <a:endParaRPr lang="en-US" altLang="zh-CN" sz="1800" b="0" i="0" kern="1200" dirty="0">
              <a:solidFill>
                <a:srgbClr val="000000"/>
              </a:solidFill>
              <a:effectLst/>
              <a:latin typeface="LinLibertineT"/>
              <a:ea typeface="+mn-ea"/>
              <a:cs typeface="+mn-cs"/>
            </a:endParaRPr>
          </a:p>
          <a:p>
            <a:r>
              <a:rPr lang="en-US" altLang="zh-CN" sz="1800" b="0" i="0" kern="1200" dirty="0">
                <a:solidFill>
                  <a:srgbClr val="000000"/>
                </a:solidFill>
                <a:effectLst/>
                <a:latin typeface="LinLibertineT"/>
                <a:ea typeface="+mn-ea"/>
                <a:cs typeface="+mn-cs"/>
              </a:rPr>
              <a:t>Prepare Phase: Start at the same time as Read Phase. Client piggybacks a prepare request on the read request to each participant leader. Prepare request includes read/write set for that partition. Participant leader </a:t>
            </a:r>
            <a:r>
              <a:rPr lang="en-US" sz="1800" dirty="0">
                <a:solidFill>
                  <a:srgbClr val="000000"/>
                </a:solidFill>
                <a:effectLst/>
                <a:latin typeface="LinLibertineT"/>
              </a:rPr>
              <a:t>maintains a list of pending (prepared, but not yet committed or aborted) transactions, along with their read and write sets, to check for conflicts with concurrent transactions. If there are none conflicts, it adds the new transaction to its pending list, marks the new transaction as prepared.</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976415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440126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800" dirty="0">
                <a:solidFill>
                  <a:srgbClr val="000000"/>
                </a:solidFill>
                <a:effectLst/>
                <a:latin typeface="LinLibertineT"/>
              </a:rPr>
              <a:t>This fast path benefits any transactions where the combined latency of the Read and Commit phases is lower than the latency of the Prepare phase using the slow path. This </a:t>
            </a:r>
            <a:endParaRPr lang="en-US" dirty="0"/>
          </a:p>
          <a:p>
            <a:r>
              <a:rPr lang="en-US" sz="1800" dirty="0">
                <a:solidFill>
                  <a:srgbClr val="000000"/>
                </a:solidFill>
                <a:effectLst/>
                <a:latin typeface="LinLibertineT"/>
              </a:rPr>
              <a:t>can occur when the wide-area network latencies from the client to the participant leaders are higher than the latencies between the coordinator and its consensus group. </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800" dirty="0">
                <a:solidFill>
                  <a:srgbClr val="000000"/>
                </a:solidFill>
                <a:effectLst/>
                <a:latin typeface="LinLibertineT"/>
              </a:rPr>
              <a:t>Coordinator 1. the need for participant to use the same data versions</a:t>
            </a:r>
            <a:r>
              <a:rPr lang="en-US" sz="1200" dirty="0">
                <a:solidFill>
                  <a:schemeClr val="tx1"/>
                </a:solidFill>
                <a:effectLst/>
                <a:latin typeface="+mn-lt"/>
              </a:rPr>
              <a:t> </a:t>
            </a:r>
            <a:r>
              <a:rPr lang="en-US" sz="1800" dirty="0">
                <a:solidFill>
                  <a:srgbClr val="000000"/>
                </a:solidFill>
                <a:effectLst/>
                <a:latin typeface="LinLibertineT"/>
              </a:rPr>
              <a:t>to prepare the transaction as the participant leader.</a:t>
            </a:r>
          </a:p>
          <a:p>
            <a:endParaRPr lang="en-US" altLang="zh-CN" dirty="0"/>
          </a:p>
          <a:p>
            <a:r>
              <a:rPr lang="en-US" altLang="zh-CN" dirty="0"/>
              <a:t>Coordinator 2. </a:t>
            </a:r>
            <a:r>
              <a:rPr lang="en-US" sz="1800" dirty="0">
                <a:solidFill>
                  <a:srgbClr val="000000"/>
                </a:solidFill>
                <a:effectLst/>
                <a:latin typeface="LinLibertineT"/>
                <a:ea typeface="宋体" panose="02010600030101010101" pitchFamily="2" charset="-122"/>
              </a:rPr>
              <a:t>the </a:t>
            </a:r>
            <a:r>
              <a:rPr lang="en-US" sz="1800" dirty="0">
                <a:solidFill>
                  <a:srgbClr val="000000"/>
                </a:solidFill>
                <a:effectLst/>
                <a:latin typeface="宋体" panose="02010600030101010101" pitchFamily="2" charset="-122"/>
                <a:ea typeface="宋体" panose="02010600030101010101" pitchFamily="2" charset="-122"/>
              </a:rPr>
              <a:t> </a:t>
            </a:r>
            <a:r>
              <a:rPr lang="en-US" sz="1800" dirty="0">
                <a:solidFill>
                  <a:srgbClr val="000000"/>
                </a:solidFill>
                <a:effectLst/>
                <a:latin typeface="LinLibertineT"/>
              </a:rPr>
              <a:t>need for the participant leader to be part of the supermajority stems from the requirement that CPC must safely run the fast path in parallel with the slow path, if the fast path succeeds, the fast path and the slow path will arrive at the  same prepare decision. </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708290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540686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Follower Two Functions: </a:t>
            </a:r>
          </a:p>
          <a:p>
            <a:pPr marL="228600" indent="-228600">
              <a:buAutoNum type="arabicPeriod"/>
            </a:pPr>
            <a:r>
              <a:rPr lang="en-US" altLang="zh-CN" dirty="0"/>
              <a:t>Respond to leader’s replicate request.</a:t>
            </a:r>
          </a:p>
          <a:p>
            <a:pPr marL="228600" indent="-228600">
              <a:buAutoNum type="arabicPeriod"/>
            </a:pPr>
            <a:r>
              <a:rPr lang="en-US" altLang="zh-CN" dirty="0"/>
              <a:t>Respond to client’s fast path prepare request in </a:t>
            </a:r>
            <a:r>
              <a:rPr lang="en-US" altLang="zh-CN" sz="1200" dirty="0">
                <a:latin typeface="+mn-ea"/>
              </a:rPr>
              <a:t>Carousel Prepare Consensus.</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08633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Carousel Prepare Consensus:</a:t>
            </a:r>
          </a:p>
          <a:p>
            <a:r>
              <a:rPr lang="en-US" altLang="zh-CN" dirty="0"/>
              <a:t>1. A</a:t>
            </a:r>
            <a:r>
              <a:rPr lang="en-US" sz="1800" dirty="0">
                <a:solidFill>
                  <a:srgbClr val="000000"/>
                </a:solidFill>
                <a:effectLst/>
                <a:latin typeface="LinLibertineT"/>
                <a:ea typeface="宋体" panose="02010600030101010101" pitchFamily="2" charset="-122"/>
              </a:rPr>
              <a:t> newly elected participant leader to arrive </a:t>
            </a:r>
            <a:r>
              <a:rPr lang="en-US" sz="1800" dirty="0">
                <a:solidFill>
                  <a:srgbClr val="000000"/>
                </a:solidFill>
                <a:effectLst/>
                <a:latin typeface="LinLibertineT"/>
              </a:rPr>
              <a:t>at the same prepare decisions that may have been exposed to the coordinator via the fast path.</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747176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934396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r>
              <a:rPr lang="en-US" sz="1800" dirty="0">
                <a:solidFill>
                  <a:srgbClr val="231F20"/>
                </a:solidFill>
                <a:effectLst/>
                <a:latin typeface="LinLibertineT"/>
                <a:ea typeface="宋体" panose="02010600030101010101" pitchFamily="2" charset="-122"/>
              </a:rPr>
              <a:t>Define inconsistent replication, a new replication technique that provides fault tolerance </a:t>
            </a:r>
            <a:r>
              <a:rPr lang="en-US" sz="1800" dirty="0">
                <a:solidFill>
                  <a:srgbClr val="231F20"/>
                </a:solidFill>
                <a:effectLst/>
                <a:latin typeface="LinLibertineT"/>
              </a:rPr>
              <a:t>without consistency.</a:t>
            </a:r>
          </a:p>
          <a:p>
            <a:pPr marL="342900" indent="-342900">
              <a:buAutoNum type="arabicPeriod"/>
            </a:pPr>
            <a:r>
              <a:rPr lang="en-US" altLang="zh-CN" sz="1800" dirty="0">
                <a:solidFill>
                  <a:srgbClr val="231F20"/>
                </a:solidFill>
                <a:effectLst/>
                <a:latin typeface="LinLibertineT"/>
              </a:rPr>
              <a:t>Design TAPIR, a new distributed transaction protocol that provides strict serializable transactions using inconsistent replication for fault tolerance.</a:t>
            </a:r>
          </a:p>
          <a:p>
            <a:pPr marL="342900" indent="-342900">
              <a:buAutoNum type="arabicPeriod"/>
            </a:pPr>
            <a:endParaRPr lang="en-US" altLang="zh-CN" dirty="0"/>
          </a:p>
          <a:p>
            <a:pPr marL="0" indent="0">
              <a:buNone/>
            </a:pPr>
            <a:r>
              <a:rPr lang="en-US" altLang="zh-CN" dirty="0"/>
              <a:t>TAPIR [50], which represents the current state-of-the-art in low-latency distributed transaction processing systems.</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757666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269130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421175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40894935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779074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096281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903929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336616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192277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76823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739179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289629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848486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atin typeface="+mn-ea"/>
                <a:ea typeface="+mn-ea"/>
              </a:defRPr>
            </a:lvl1pPr>
          </a:lstStyle>
          <a:p>
            <a:fld id="{C71CA1CB-313E-44EC-AF0C-DF20A1F22FD1}" type="datetime1">
              <a:rPr lang="zh-CN" altLang="en-US" smtClean="0"/>
              <a:t>2023/2/7</a:t>
            </a:fld>
            <a:endParaRPr lang="zh-CN" altLang="en-US"/>
          </a:p>
        </p:txBody>
      </p:sp>
      <p:sp>
        <p:nvSpPr>
          <p:cNvPr id="5" name="页脚占位符 4"/>
          <p:cNvSpPr>
            <a:spLocks noGrp="1"/>
          </p:cNvSpPr>
          <p:nvPr>
            <p:ph type="ftr" sz="quarter" idx="11"/>
          </p:nvPr>
        </p:nvSpPr>
        <p:spPr/>
        <p:txBody>
          <a:bodyPr/>
          <a:lstStyle>
            <a:lvl1pPr>
              <a:defRPr>
                <a:latin typeface="+mn-ea"/>
                <a:ea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ea typeface="+mn-ea"/>
              </a:defRPr>
            </a:lvl1pPr>
          </a:lstStyle>
          <a:p>
            <a:fld id="{565CE74E-AB26-4998-AD42-012C4C1AD076}" type="slidenum">
              <a:rPr lang="zh-CN" altLang="en-US" smtClean="0"/>
              <a:t>‹#›</a:t>
            </a:fld>
            <a:endParaRPr lang="zh-CN" altLang="en-US" dirty="0"/>
          </a:p>
        </p:txBody>
      </p:sp>
      <p:sp>
        <p:nvSpPr>
          <p:cNvPr id="8" name="矩形 7"/>
          <p:cNvSpPr/>
          <p:nvPr userDrawn="1"/>
        </p:nvSpPr>
        <p:spPr>
          <a:xfrm>
            <a:off x="1524001" y="1031875"/>
            <a:ext cx="9144635" cy="93980"/>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1524001" y="5876925"/>
            <a:ext cx="9144635" cy="76200"/>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AA69999-7227-4761-A794-CDCE8DB214AC}" type="datetime1">
              <a:rPr lang="zh-CN" altLang="en-US" smtClean="0"/>
              <a:t>2023/2/7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D6EB4E9-1CA7-4089-BB00-431F787E9D7B}" type="datetime1">
              <a:rPr lang="zh-CN" altLang="en-US" smtClean="0"/>
              <a:t>2023/2/7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5469" y="365129"/>
            <a:ext cx="10198331" cy="1325563"/>
          </a:xfrm>
        </p:spPr>
        <p:txBody>
          <a:bodyPr/>
          <a:lstStyle>
            <a:lvl1pPr>
              <a:defRPr>
                <a:latin typeface="+mn-ea"/>
                <a:ea typeface="+mn-ea"/>
              </a:defRPr>
            </a:lvl1pPr>
          </a:lstStyle>
          <a:p>
            <a:r>
              <a:rPr lang="zh-CN" altLang="en-US" dirty="0"/>
              <a:t>单击此处编辑母版标题样式</a:t>
            </a:r>
          </a:p>
        </p:txBody>
      </p:sp>
      <p:sp>
        <p:nvSpPr>
          <p:cNvPr id="3" name="内容占位符 2"/>
          <p:cNvSpPr>
            <a:spLocks noGrp="1"/>
          </p:cNvSpPr>
          <p:nvPr>
            <p:ph idx="1"/>
          </p:nvPr>
        </p:nvSpPr>
        <p:spPr>
          <a:xfrm>
            <a:off x="1155470" y="1825625"/>
            <a:ext cx="10198332" cy="4351338"/>
          </a:xfrm>
        </p:spPr>
        <p:txBody>
          <a:bodyPr/>
          <a:lstStyle>
            <a:lvl1pPr marL="228600" indent="-228600">
              <a:buFont typeface="Wingdings" panose="05000000000000000000" pitchFamily="2" charset="2"/>
              <a:buChar char="Ø"/>
              <a:defRPr>
                <a:latin typeface="+mn-ea"/>
                <a:ea typeface="+mn-ea"/>
              </a:defRPr>
            </a:lvl1pPr>
            <a:lvl2pPr marL="685800" indent="-228600">
              <a:buFont typeface="Wingdings" panose="05000000000000000000" pitchFamily="2" charset="2"/>
              <a:buChar char="Ø"/>
              <a:defRPr>
                <a:latin typeface="+mn-ea"/>
                <a:ea typeface="+mn-ea"/>
              </a:defRPr>
            </a:lvl2pPr>
            <a:lvl3pPr marL="1143000" indent="-228600">
              <a:buFont typeface="Wingdings" panose="05000000000000000000" pitchFamily="2" charset="2"/>
              <a:buChar char="Ø"/>
              <a:defRPr>
                <a:latin typeface="+mn-ea"/>
                <a:ea typeface="+mn-ea"/>
              </a:defRPr>
            </a:lvl3pPr>
            <a:lvl4pPr marL="1600200" indent="-228600">
              <a:buFont typeface="Wingdings" panose="05000000000000000000" pitchFamily="2" charset="2"/>
              <a:buChar char="Ø"/>
              <a:defRPr>
                <a:latin typeface="+mn-ea"/>
                <a:ea typeface="+mn-ea"/>
              </a:defRPr>
            </a:lvl4pPr>
            <a:lvl5pPr marL="2057400" indent="-228600">
              <a:buFont typeface="Wingdings" panose="05000000000000000000" pitchFamily="2" charset="2"/>
              <a:buChar char="Ø"/>
              <a:defRPr>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331763B7-F2C7-4E19-99E9-6FFB7EA04A36}" type="datetime1">
              <a:rPr lang="zh-CN" altLang="en-US" smtClean="0"/>
              <a:t>2023/2/7</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r>
              <a:rPr lang="en-US" altLang="zh-CN" dirty="0"/>
              <a:t>/30</a:t>
            </a:r>
            <a:endParaRPr lang="zh-CN" altLang="en-US" dirty="0"/>
          </a:p>
        </p:txBody>
      </p:sp>
      <p:sp>
        <p:nvSpPr>
          <p:cNvPr id="8" name="矩形 7"/>
          <p:cNvSpPr/>
          <p:nvPr userDrawn="1"/>
        </p:nvSpPr>
        <p:spPr>
          <a:xfrm>
            <a:off x="1155471" y="1378532"/>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188E406-DB9F-4811-83E6-DA195D3B2D36}" type="datetime1">
              <a:rPr lang="zh-CN" altLang="en-US" smtClean="0"/>
              <a:t>2023/2/7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2C3532-9634-4202-8D41-8B3EF5C23AA2}" type="datetime1">
              <a:rPr lang="zh-CN" altLang="en-US" smtClean="0"/>
              <a:t>2023/2/7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4D2345D-CA7D-4270-A32B-F73528B05E9D}" type="datetime1">
              <a:rPr lang="zh-CN" altLang="en-US" smtClean="0"/>
              <a:t>2023/2/7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0" name="矩形 9"/>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291F7E6-CC7C-457C-90CD-A0DFDD5D1826}" type="datetime1">
              <a:rPr lang="zh-CN" altLang="en-US" smtClean="0"/>
              <a:t>2023/2/7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38F029-E631-4198-95BF-FE426C2EE6D9}" type="datetime1">
              <a:rPr lang="zh-CN" altLang="en-US" smtClean="0"/>
              <a:t>2023/2/7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848419-E6B3-4557-AE8D-8A797C502227}" type="datetime1">
              <a:rPr lang="zh-CN" altLang="en-US" smtClean="0"/>
              <a:t>2023/2/7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E5050E-44CD-4617-AE7F-B7EE6301E424}" type="datetime1">
              <a:rPr lang="zh-CN" altLang="en-US" smtClean="0"/>
              <a:t>2023/2/7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89B89-3360-4629-9EE2-094561BA9392}" type="datetime1">
              <a:rPr lang="zh-CN" altLang="en-US" smtClean="0"/>
              <a:t>2023/2/7</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050271"/>
            <a:ext cx="12223115" cy="4761950"/>
          </a:xfrm>
        </p:spPr>
        <p:txBody>
          <a:bodyPr>
            <a:normAutofit/>
          </a:bodyPr>
          <a:lstStyle/>
          <a:p>
            <a:r>
              <a:rPr kumimoji="1" lang="en-US" altLang="zh-CN" sz="3200" dirty="0">
                <a:latin typeface="+mj-ea"/>
              </a:rPr>
              <a:t>Carousel: Low-Latency Transaction Processing for</a:t>
            </a:r>
            <a:br>
              <a:rPr kumimoji="1" lang="en-US" altLang="zh-CN" sz="3200" dirty="0">
                <a:latin typeface="+mj-ea"/>
              </a:rPr>
            </a:br>
            <a:r>
              <a:rPr kumimoji="1" lang="en-US" altLang="zh-CN" sz="3200" dirty="0">
                <a:latin typeface="+mj-ea"/>
              </a:rPr>
              <a:t>Globally-Distributed Data</a:t>
            </a:r>
            <a:br>
              <a:rPr kumimoji="1" lang="en-US" altLang="zh-CN" sz="3200" dirty="0">
                <a:latin typeface="+mj-ea"/>
              </a:rPr>
            </a:br>
            <a:br>
              <a:rPr kumimoji="1" lang="en-US" altLang="zh-CN" sz="3200" dirty="0">
                <a:latin typeface="+mj-ea"/>
              </a:rPr>
            </a:br>
            <a:br>
              <a:rPr kumimoji="1" lang="en-US" altLang="zh-CN" sz="3200" dirty="0">
                <a:latin typeface="+mj-ea"/>
              </a:rPr>
            </a:br>
            <a:br>
              <a:rPr kumimoji="1" lang="en-US" altLang="zh-CN" sz="2000" dirty="0">
                <a:latin typeface="+mj-ea"/>
              </a:rPr>
            </a:br>
            <a:br>
              <a:rPr kumimoji="1" lang="en-US" altLang="zh-CN" sz="2000" dirty="0">
                <a:latin typeface="+mj-ea"/>
              </a:rPr>
            </a:br>
            <a:br>
              <a:rPr kumimoji="1" lang="en-US" altLang="zh-CN" sz="2000" dirty="0">
                <a:latin typeface="+mj-ea"/>
              </a:rPr>
            </a:br>
            <a:br>
              <a:rPr kumimoji="1" lang="en-US" altLang="zh-CN" sz="2000" dirty="0">
                <a:latin typeface="+mj-ea"/>
              </a:rPr>
            </a:br>
            <a:endParaRPr kumimoji="1" lang="en-GB" altLang="zh-CN" sz="2000" dirty="0">
              <a:latin typeface="+mj-ea"/>
            </a:endParaRPr>
          </a:p>
        </p:txBody>
      </p:sp>
      <p:pic>
        <p:nvPicPr>
          <p:cNvPr id="4" name="图片 3">
            <a:extLst>
              <a:ext uri="{FF2B5EF4-FFF2-40B4-BE49-F238E27FC236}">
                <a16:creationId xmlns:a16="http://schemas.microsoft.com/office/drawing/2014/main" id="{BB7C51DF-EBAD-7ED7-588D-88CC257D05CA}"/>
              </a:ext>
            </a:extLst>
          </p:cNvPr>
          <p:cNvPicPr>
            <a:picLocks noChangeAspect="1"/>
          </p:cNvPicPr>
          <p:nvPr/>
        </p:nvPicPr>
        <p:blipFill>
          <a:blip r:embed="rId3"/>
          <a:stretch>
            <a:fillRect/>
          </a:stretch>
        </p:blipFill>
        <p:spPr>
          <a:xfrm>
            <a:off x="3063558" y="3819984"/>
            <a:ext cx="6095998" cy="1882356"/>
          </a:xfrm>
          <a:prstGeom prst="rect">
            <a:avLst/>
          </a:prstGeom>
        </p:spPr>
      </p:pic>
      <p:sp>
        <p:nvSpPr>
          <p:cNvPr id="3" name="灯片编号占位符 8">
            <a:extLst>
              <a:ext uri="{FF2B5EF4-FFF2-40B4-BE49-F238E27FC236}">
                <a16:creationId xmlns:a16="http://schemas.microsoft.com/office/drawing/2014/main" id="{940D1427-FE22-008D-69BB-9C71B35DDCE9}"/>
              </a:ext>
            </a:extLst>
          </p:cNvPr>
          <p:cNvSpPr txBox="1">
            <a:spLocks/>
          </p:cNvSpPr>
          <p:nvPr/>
        </p:nvSpPr>
        <p:spPr>
          <a:xfrm>
            <a:off x="8763000" y="641985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5CE74E-AB26-4998-AD42-012C4C1AD076}" type="slidenum">
              <a:rPr lang="zh-CN" altLang="en-US" smtClean="0"/>
              <a:pPr/>
              <a:t>1</a:t>
            </a:fld>
            <a:r>
              <a:rPr lang="en-US" altLang="zh-CN" dirty="0"/>
              <a:t>/26</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Transaction Protocol</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t>10</a:t>
            </a:fld>
            <a:r>
              <a:rPr lang="en-US" altLang="zh-CN" dirty="0"/>
              <a:t>/26</a:t>
            </a:r>
            <a:endParaRPr lang="zh-CN" altLang="en-US" dirty="0"/>
          </a:p>
        </p:txBody>
      </p:sp>
      <p:sp>
        <p:nvSpPr>
          <p:cNvPr id="4" name="内容占位符 3"/>
          <p:cNvSpPr>
            <a:spLocks noGrp="1"/>
          </p:cNvSpPr>
          <p:nvPr>
            <p:ph idx="1"/>
          </p:nvPr>
        </p:nvSpPr>
        <p:spPr>
          <a:xfrm>
            <a:off x="1155470" y="1825624"/>
            <a:ext cx="10198332" cy="5032375"/>
          </a:xfrm>
        </p:spPr>
        <p:txBody>
          <a:bodyPr/>
          <a:lstStyle/>
          <a:p>
            <a:pPr>
              <a:buFont typeface="Wingdings" panose="05000000000000000000" pitchFamily="2" charset="2"/>
              <a:buChar char="q"/>
            </a:pPr>
            <a:r>
              <a:rPr lang="en-US" altLang="zh-CN" dirty="0"/>
              <a:t> Concepts</a:t>
            </a:r>
          </a:p>
          <a:p>
            <a:pPr lvl="1"/>
            <a:r>
              <a:rPr lang="en-US" altLang="zh-CN" dirty="0"/>
              <a:t> </a:t>
            </a:r>
            <a:r>
              <a:rPr lang="en-US" altLang="zh-CN" b="1" dirty="0"/>
              <a:t>Carousel Data Servers (CDSs):</a:t>
            </a:r>
            <a:r>
              <a:rPr lang="en-US" altLang="zh-CN" dirty="0"/>
              <a:t> Manage one or more data partitions.</a:t>
            </a:r>
          </a:p>
          <a:p>
            <a:pPr lvl="1"/>
            <a:r>
              <a:rPr lang="en-US" altLang="zh-CN" dirty="0"/>
              <a:t> </a:t>
            </a:r>
            <a:r>
              <a:rPr lang="en-US" altLang="zh-CN" b="1" dirty="0"/>
              <a:t>Datacenter:</a:t>
            </a:r>
            <a:r>
              <a:rPr lang="en-US" altLang="zh-CN" dirty="0"/>
              <a:t> Consists of a set of CDSs.</a:t>
            </a:r>
          </a:p>
          <a:p>
            <a:pPr lvl="1"/>
            <a:r>
              <a:rPr lang="en-US" altLang="zh-CN" dirty="0"/>
              <a:t> </a:t>
            </a:r>
            <a:r>
              <a:rPr lang="en-US" altLang="zh-CN" b="1" dirty="0"/>
              <a:t>Clients:</a:t>
            </a:r>
            <a:r>
              <a:rPr lang="en-US" altLang="zh-CN" dirty="0"/>
              <a:t> Run applications in the same datacenters as CDSs.</a:t>
            </a:r>
          </a:p>
          <a:p>
            <a:pPr lvl="1"/>
            <a:r>
              <a:rPr lang="en-US" altLang="zh-CN" dirty="0"/>
              <a:t> </a:t>
            </a:r>
            <a:r>
              <a:rPr lang="en-US" altLang="zh-CN" b="1" dirty="0"/>
              <a:t>Participant:</a:t>
            </a:r>
            <a:r>
              <a:rPr lang="en-US" altLang="zh-CN" dirty="0"/>
              <a:t> When a transaction accesses (reads or writes) data from a partition, that partition becomes one of its participant partition. The leader of a participant partition’s consensus group is called participant leader.</a:t>
            </a:r>
          </a:p>
          <a:p>
            <a:pPr lvl="1"/>
            <a:r>
              <a:rPr lang="en-US" altLang="zh-CN" dirty="0"/>
              <a:t> </a:t>
            </a:r>
            <a:r>
              <a:rPr lang="en-US" altLang="zh-CN" b="1" dirty="0"/>
              <a:t>Coordinator:</a:t>
            </a:r>
            <a:r>
              <a:rPr lang="en-US" altLang="zh-CN" dirty="0"/>
              <a:t> Client selects the leader of a local consensus group to serve as coordinator, which are fault tolerant. (prefer a local participant leader) </a:t>
            </a:r>
          </a:p>
          <a:p>
            <a:pPr lvl="1"/>
            <a:r>
              <a:rPr lang="en-US" altLang="zh-CN" dirty="0"/>
              <a:t> </a:t>
            </a:r>
            <a:r>
              <a:rPr lang="en-US" altLang="zh-CN" b="1" dirty="0"/>
              <a:t>Transaction Control:</a:t>
            </a:r>
            <a:r>
              <a:rPr lang="en-US" altLang="zh-CN" dirty="0"/>
              <a:t> OCC + 2PC</a:t>
            </a:r>
          </a:p>
          <a:p>
            <a:pPr lvl="1"/>
            <a:r>
              <a:rPr lang="en-US" altLang="zh-CN" dirty="0"/>
              <a:t> </a:t>
            </a:r>
            <a:r>
              <a:rPr lang="en-US" altLang="zh-CN" b="1" dirty="0"/>
              <a:t>Consensus Protocol:</a:t>
            </a:r>
            <a:r>
              <a:rPr lang="en-US" altLang="zh-CN" dirty="0"/>
              <a:t> Raft</a:t>
            </a:r>
          </a:p>
          <a:p>
            <a:pPr marL="457200" lvl="1" indent="0">
              <a:buNone/>
            </a:pPr>
            <a:endParaRPr lang="en-US" altLang="zh-CN" dirty="0"/>
          </a:p>
        </p:txBody>
      </p:sp>
    </p:spTree>
    <p:extLst>
      <p:ext uri="{BB962C8B-B14F-4D97-AF65-F5344CB8AC3E}">
        <p14:creationId xmlns:p14="http://schemas.microsoft.com/office/powerpoint/2010/main" val="151559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405468" y="664722"/>
            <a:ext cx="6410264" cy="5528555"/>
          </a:xfrm>
          <a:prstGeom prst="rect">
            <a:avLst/>
          </a:prstGeom>
        </p:spPr>
      </p:pic>
      <p:sp>
        <p:nvSpPr>
          <p:cNvPr id="2" name="标题 1"/>
          <p:cNvSpPr>
            <a:spLocks noGrp="1"/>
          </p:cNvSpPr>
          <p:nvPr>
            <p:ph type="title"/>
          </p:nvPr>
        </p:nvSpPr>
        <p:spPr/>
        <p:txBody>
          <a:bodyPr/>
          <a:lstStyle/>
          <a:p>
            <a:r>
              <a:rPr lang="en-US" altLang="zh-CN" dirty="0"/>
              <a:t>Transaction Protocol</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t>11</a:t>
            </a:fld>
            <a:r>
              <a:rPr lang="en-US" altLang="zh-CN" dirty="0"/>
              <a:t>/26</a:t>
            </a:r>
            <a:endParaRPr lang="zh-CN" altLang="en-US" dirty="0"/>
          </a:p>
        </p:txBody>
      </p:sp>
      <p:sp>
        <p:nvSpPr>
          <p:cNvPr id="4" name="内容占位符 3"/>
          <p:cNvSpPr>
            <a:spLocks noGrp="1"/>
          </p:cNvSpPr>
          <p:nvPr>
            <p:ph idx="1"/>
          </p:nvPr>
        </p:nvSpPr>
        <p:spPr>
          <a:xfrm>
            <a:off x="838200" y="1825624"/>
            <a:ext cx="10515602" cy="4831733"/>
          </a:xfrm>
        </p:spPr>
        <p:txBody>
          <a:bodyPr>
            <a:normAutofit/>
          </a:bodyPr>
          <a:lstStyle/>
          <a:p>
            <a:pPr>
              <a:buFont typeface="Wingdings" panose="05000000000000000000" pitchFamily="2" charset="2"/>
              <a:buChar char="q"/>
            </a:pPr>
            <a:r>
              <a:rPr lang="en-US" altLang="zh-CN" sz="2800" dirty="0">
                <a:latin typeface="+mn-ea"/>
              </a:rPr>
              <a:t> Basic Carousel Protocol</a:t>
            </a:r>
            <a:endParaRPr lang="en-US" altLang="zh-CN" dirty="0"/>
          </a:p>
          <a:p>
            <a:pPr marL="457200" lvl="1" indent="0">
              <a:buNone/>
            </a:pPr>
            <a:r>
              <a:rPr lang="en-US" altLang="zh-CN" sz="1800" dirty="0"/>
              <a:t>----------------------------------------------------</a:t>
            </a:r>
          </a:p>
          <a:p>
            <a:pPr marL="457200" lvl="1" indent="0">
              <a:buNone/>
            </a:pPr>
            <a:r>
              <a:rPr lang="en-US" altLang="zh-CN" sz="1800" dirty="0"/>
              <a:t>Read Phase 	     |   </a:t>
            </a:r>
          </a:p>
          <a:p>
            <a:pPr marL="457200" lvl="1" indent="0">
              <a:buNone/>
            </a:pPr>
            <a:r>
              <a:rPr lang="en-US" altLang="zh-CN" sz="1800" dirty="0"/>
              <a:t>(1) (WANRT) 	     | Prepare Phase</a:t>
            </a:r>
          </a:p>
          <a:p>
            <a:pPr marL="457200" lvl="1" indent="0">
              <a:buNone/>
            </a:pPr>
            <a:r>
              <a:rPr lang="en-US" altLang="zh-CN" sz="1800" dirty="0"/>
              <a:t>(3) (5)	     | (2) </a:t>
            </a:r>
          </a:p>
          <a:p>
            <a:pPr marL="457200" lvl="1" indent="0">
              <a:buNone/>
            </a:pPr>
            <a:r>
              <a:rPr lang="en-US" altLang="zh-CN" sz="1800" dirty="0"/>
              <a:t>-----------------------| (4) (6) (WANRT)</a:t>
            </a:r>
          </a:p>
          <a:p>
            <a:pPr marL="457200" lvl="1" indent="0">
              <a:buNone/>
            </a:pPr>
            <a:r>
              <a:rPr lang="en-US" altLang="zh-CN" sz="1800" dirty="0"/>
              <a:t>Commit Phase      | </a:t>
            </a:r>
          </a:p>
          <a:p>
            <a:pPr marL="457200" lvl="1" indent="0">
              <a:buNone/>
            </a:pPr>
            <a:r>
              <a:rPr lang="en-US" altLang="zh-CN" sz="1800" dirty="0"/>
              <a:t>(7) (8) (WANRT)  | (9)</a:t>
            </a:r>
          </a:p>
          <a:p>
            <a:pPr marL="457200" lvl="1" indent="0">
              <a:buNone/>
            </a:pPr>
            <a:r>
              <a:rPr lang="en-US" altLang="zh-CN" sz="1800" dirty="0"/>
              <a:t>(11) 		     | (10) (WANRT)</a:t>
            </a:r>
          </a:p>
          <a:p>
            <a:pPr marL="457200" lvl="1" indent="0">
              <a:buNone/>
            </a:pPr>
            <a:r>
              <a:rPr lang="en-US" altLang="zh-CN" sz="1800" dirty="0"/>
              <a:t>(12) 		     |---------------------------</a:t>
            </a:r>
          </a:p>
          <a:p>
            <a:pPr marL="457200" lvl="1" indent="0">
              <a:buNone/>
            </a:pPr>
            <a:r>
              <a:rPr lang="en-US" altLang="zh-CN" sz="1800" dirty="0"/>
              <a:t>-----------------------|</a:t>
            </a:r>
          </a:p>
          <a:p>
            <a:pPr marL="457200" lvl="1" indent="0">
              <a:buNone/>
            </a:pPr>
            <a:r>
              <a:rPr lang="en-US" altLang="zh-CN" sz="1800" dirty="0"/>
              <a:t>Writeback Phase   |</a:t>
            </a:r>
          </a:p>
          <a:p>
            <a:pPr marL="457200" lvl="1" indent="0">
              <a:buNone/>
            </a:pPr>
            <a:r>
              <a:rPr lang="en-US" altLang="zh-CN" sz="1800" dirty="0"/>
              <a:t>(13) (2 * WANRT)|</a:t>
            </a:r>
          </a:p>
          <a:p>
            <a:pPr marL="457200" lvl="1" indent="0">
              <a:buNone/>
            </a:pPr>
            <a:r>
              <a:rPr lang="en-US" altLang="zh-CN" sz="18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763868" y="1240196"/>
            <a:ext cx="6410264" cy="5528555"/>
          </a:xfrm>
          <a:prstGeom prst="rect">
            <a:avLst/>
          </a:prstGeom>
        </p:spPr>
      </p:pic>
      <p:sp>
        <p:nvSpPr>
          <p:cNvPr id="2" name="标题 1"/>
          <p:cNvSpPr>
            <a:spLocks noGrp="1"/>
          </p:cNvSpPr>
          <p:nvPr>
            <p:ph type="title"/>
          </p:nvPr>
        </p:nvSpPr>
        <p:spPr/>
        <p:txBody>
          <a:bodyPr/>
          <a:lstStyle/>
          <a:p>
            <a:r>
              <a:rPr lang="en-US" altLang="zh-CN" dirty="0"/>
              <a:t>Transaction Protocol</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t>12</a:t>
            </a:fld>
            <a:r>
              <a:rPr lang="en-US" altLang="zh-CN" dirty="0"/>
              <a:t>/26</a:t>
            </a:r>
            <a:endParaRPr lang="zh-CN" altLang="en-US" dirty="0"/>
          </a:p>
        </p:txBody>
      </p:sp>
      <p:sp>
        <p:nvSpPr>
          <p:cNvPr id="7" name="矩形 6">
            <a:extLst>
              <a:ext uri="{FF2B5EF4-FFF2-40B4-BE49-F238E27FC236}">
                <a16:creationId xmlns:a16="http://schemas.microsoft.com/office/drawing/2014/main" id="{EA4FEF53-874D-2DC8-6A14-D68AF33B7E61}"/>
              </a:ext>
            </a:extLst>
          </p:cNvPr>
          <p:cNvSpPr/>
          <p:nvPr/>
        </p:nvSpPr>
        <p:spPr>
          <a:xfrm>
            <a:off x="4360333" y="2734733"/>
            <a:ext cx="1100667" cy="1693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直接箭头连接符 9">
            <a:extLst>
              <a:ext uri="{FF2B5EF4-FFF2-40B4-BE49-F238E27FC236}">
                <a16:creationId xmlns:a16="http://schemas.microsoft.com/office/drawing/2014/main" id="{09C94614-5978-9857-7776-7895584138CA}"/>
              </a:ext>
            </a:extLst>
          </p:cNvPr>
          <p:cNvCxnSpPr>
            <a:cxnSpLocks/>
            <a:stCxn id="7" idx="1"/>
            <a:endCxn id="12" idx="3"/>
          </p:cNvCxnSpPr>
          <p:nvPr/>
        </p:nvCxnSpPr>
        <p:spPr>
          <a:xfrm flipH="1">
            <a:off x="2312894" y="2819400"/>
            <a:ext cx="2047439"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ED4015EE-F770-60A4-5187-B445EA562376}"/>
              </a:ext>
            </a:extLst>
          </p:cNvPr>
          <p:cNvSpPr txBox="1"/>
          <p:nvPr/>
        </p:nvSpPr>
        <p:spPr>
          <a:xfrm>
            <a:off x="133350" y="2496234"/>
            <a:ext cx="2179544" cy="646331"/>
          </a:xfrm>
          <a:prstGeom prst="rect">
            <a:avLst/>
          </a:prstGeom>
          <a:noFill/>
          <a:ln w="19050">
            <a:solidFill>
              <a:srgbClr val="FF0000"/>
            </a:solidFill>
          </a:ln>
        </p:spPr>
        <p:txBody>
          <a:bodyPr wrap="square">
            <a:spAutoFit/>
          </a:bodyPr>
          <a:lstStyle/>
          <a:p>
            <a:r>
              <a:rPr lang="en-US" dirty="0">
                <a:latin typeface="华文仿宋" panose="02010600040101010101" pitchFamily="2" charset="-122"/>
                <a:ea typeface="华文仿宋" panose="02010600040101010101" pitchFamily="2" charset="-122"/>
              </a:rPr>
              <a:t>The transaction’s read set and write set</a:t>
            </a:r>
          </a:p>
        </p:txBody>
      </p:sp>
      <p:sp>
        <p:nvSpPr>
          <p:cNvPr id="13" name="矩形 12">
            <a:extLst>
              <a:ext uri="{FF2B5EF4-FFF2-40B4-BE49-F238E27FC236}">
                <a16:creationId xmlns:a16="http://schemas.microsoft.com/office/drawing/2014/main" id="{DBC3A502-8467-F4B3-A172-EED7013697B3}"/>
              </a:ext>
            </a:extLst>
          </p:cNvPr>
          <p:cNvSpPr/>
          <p:nvPr/>
        </p:nvSpPr>
        <p:spPr>
          <a:xfrm>
            <a:off x="6845797" y="3142565"/>
            <a:ext cx="1100667" cy="4746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接箭头连接符 14">
            <a:extLst>
              <a:ext uri="{FF2B5EF4-FFF2-40B4-BE49-F238E27FC236}">
                <a16:creationId xmlns:a16="http://schemas.microsoft.com/office/drawing/2014/main" id="{B3BC58E8-9939-DDE9-231D-307E215539C5}"/>
              </a:ext>
            </a:extLst>
          </p:cNvPr>
          <p:cNvCxnSpPr>
            <a:cxnSpLocks/>
            <a:stCxn id="13" idx="3"/>
            <a:endCxn id="20" idx="1"/>
          </p:cNvCxnSpPr>
          <p:nvPr/>
        </p:nvCxnSpPr>
        <p:spPr>
          <a:xfrm>
            <a:off x="7946464" y="3379912"/>
            <a:ext cx="1648278" cy="132579"/>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A3307E41-00AA-3845-9747-4EBECFDB5A3A}"/>
              </a:ext>
            </a:extLst>
          </p:cNvPr>
          <p:cNvSpPr txBox="1"/>
          <p:nvPr/>
        </p:nvSpPr>
        <p:spPr>
          <a:xfrm>
            <a:off x="9594742" y="973334"/>
            <a:ext cx="2597258" cy="5078313"/>
          </a:xfrm>
          <a:prstGeom prst="rect">
            <a:avLst/>
          </a:prstGeom>
          <a:noFill/>
        </p:spPr>
        <p:txBody>
          <a:bodyPr wrap="square">
            <a:spAutoFit/>
          </a:bodyPr>
          <a:lstStyle/>
          <a:p>
            <a:r>
              <a:rPr lang="en-US" altLang="zh-CN" dirty="0">
                <a:latin typeface="华文仿宋" panose="02010600040101010101" pitchFamily="2" charset="-122"/>
                <a:ea typeface="华文仿宋" panose="02010600040101010101" pitchFamily="2" charset="-122"/>
              </a:rPr>
              <a:t>Prepare Request:  Read/write set for the partition and the transaction coordinator.</a:t>
            </a:r>
          </a:p>
          <a:p>
            <a:endParaRPr lang="en-US" altLang="zh-CN" dirty="0">
              <a:latin typeface="华文仿宋" panose="02010600040101010101" pitchFamily="2" charset="-122"/>
              <a:ea typeface="华文仿宋" panose="02010600040101010101" pitchFamily="2" charset="-122"/>
            </a:endParaRPr>
          </a:p>
          <a:p>
            <a:r>
              <a:rPr lang="en-US" altLang="zh-CN" dirty="0">
                <a:latin typeface="华文仿宋" panose="02010600040101010101" pitchFamily="2" charset="-122"/>
                <a:ea typeface="华文仿宋" panose="02010600040101010101" pitchFamily="2" charset="-122"/>
              </a:rPr>
              <a:t>Concurrency Control: Participant partitions </a:t>
            </a:r>
            <a:r>
              <a:rPr lang="en-US" dirty="0">
                <a:latin typeface="华文仿宋" panose="02010600040101010101" pitchFamily="2" charset="-122"/>
                <a:ea typeface="华文仿宋" panose="02010600040101010101" pitchFamily="2" charset="-122"/>
              </a:rPr>
              <a:t>maintains a list of pending (prepared, but not yet committed or aborted) transactions, along with their read and write sets, to check for conflicts with concurrent transactions.</a:t>
            </a:r>
          </a:p>
          <a:p>
            <a:endParaRPr lang="en-US" dirty="0">
              <a:latin typeface="华文仿宋" panose="02010600040101010101" pitchFamily="2" charset="-122"/>
              <a:ea typeface="华文仿宋" panose="02010600040101010101" pitchFamily="2" charset="-122"/>
            </a:endParaRPr>
          </a:p>
          <a:p>
            <a:r>
              <a:rPr lang="en-US" dirty="0">
                <a:latin typeface="华文仿宋" panose="02010600040101010101" pitchFamily="2" charset="-122"/>
                <a:ea typeface="华文仿宋" panose="02010600040101010101" pitchFamily="2" charset="-122"/>
              </a:rPr>
              <a:t>Prepare Result: </a:t>
            </a:r>
          </a:p>
          <a:p>
            <a:r>
              <a:rPr lang="en-US" dirty="0">
                <a:latin typeface="华文仿宋" panose="02010600040101010101" pitchFamily="2" charset="-122"/>
                <a:ea typeface="华文仿宋" panose="02010600040101010101" pitchFamily="2" charset="-122"/>
              </a:rPr>
              <a:t>Prepare decision, read set, write set, read version. </a:t>
            </a:r>
          </a:p>
        </p:txBody>
      </p:sp>
    </p:spTree>
    <p:extLst>
      <p:ext uri="{BB962C8B-B14F-4D97-AF65-F5344CB8AC3E}">
        <p14:creationId xmlns:p14="http://schemas.microsoft.com/office/powerpoint/2010/main" val="2926055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Transaction Protocol</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t>13</a:t>
            </a:fld>
            <a:r>
              <a:rPr lang="en-US" altLang="zh-CN" dirty="0"/>
              <a:t>/26</a:t>
            </a:r>
            <a:endParaRPr lang="zh-CN" altLang="en-US" dirty="0"/>
          </a:p>
        </p:txBody>
      </p:sp>
      <p:sp>
        <p:nvSpPr>
          <p:cNvPr id="3" name="内容占位符 3">
            <a:extLst>
              <a:ext uri="{FF2B5EF4-FFF2-40B4-BE49-F238E27FC236}">
                <a16:creationId xmlns:a16="http://schemas.microsoft.com/office/drawing/2014/main" id="{7B113D3A-5DEA-F28F-CCD4-8E3FA3B63DE0}"/>
              </a:ext>
            </a:extLst>
          </p:cNvPr>
          <p:cNvSpPr>
            <a:spLocks noGrp="1"/>
          </p:cNvSpPr>
          <p:nvPr>
            <p:ph idx="1"/>
          </p:nvPr>
        </p:nvSpPr>
        <p:spPr>
          <a:xfrm>
            <a:off x="1155470" y="1825624"/>
            <a:ext cx="10198332" cy="5032375"/>
          </a:xfrm>
        </p:spPr>
        <p:txBody>
          <a:bodyPr/>
          <a:lstStyle/>
          <a:p>
            <a:pPr>
              <a:buFont typeface="Wingdings" panose="05000000000000000000" pitchFamily="2" charset="2"/>
              <a:buChar char="q"/>
            </a:pPr>
            <a:r>
              <a:rPr lang="en-US" altLang="zh-CN" dirty="0"/>
              <a:t> Summary of Basic Carousel Protocol</a:t>
            </a:r>
          </a:p>
          <a:p>
            <a:pPr lvl="1"/>
            <a:r>
              <a:rPr lang="en-US" altLang="zh-CN" dirty="0"/>
              <a:t> Take the advantage of the properties of 2FI transactions to perform early 2PC prepares, which parallelize the transaction execution and commit.</a:t>
            </a:r>
          </a:p>
          <a:p>
            <a:pPr lvl="1"/>
            <a:endParaRPr lang="en-US" altLang="zh-CN" dirty="0"/>
          </a:p>
          <a:p>
            <a:pPr lvl="1"/>
            <a:r>
              <a:rPr lang="en-US" altLang="zh-CN" dirty="0"/>
              <a:t> The total number of WANRT delays observed by the client is at most two when these are no failures.</a:t>
            </a:r>
          </a:p>
          <a:p>
            <a:pPr marL="457200" lvl="1" indent="0">
              <a:buNone/>
            </a:pPr>
            <a:endParaRPr lang="en-US" altLang="zh-CN" dirty="0"/>
          </a:p>
        </p:txBody>
      </p:sp>
    </p:spTree>
    <p:extLst>
      <p:ext uri="{BB962C8B-B14F-4D97-AF65-F5344CB8AC3E}">
        <p14:creationId xmlns:p14="http://schemas.microsoft.com/office/powerpoint/2010/main" val="13578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FC0F670-51F9-DC26-8C43-103E592B0E50}"/>
              </a:ext>
            </a:extLst>
          </p:cNvPr>
          <p:cNvPicPr>
            <a:picLocks noChangeAspect="1"/>
          </p:cNvPicPr>
          <p:nvPr/>
        </p:nvPicPr>
        <p:blipFill>
          <a:blip r:embed="rId3"/>
          <a:stretch>
            <a:fillRect/>
          </a:stretch>
        </p:blipFill>
        <p:spPr>
          <a:xfrm>
            <a:off x="7399951" y="1018413"/>
            <a:ext cx="4792049" cy="2884554"/>
          </a:xfrm>
          <a:prstGeom prst="rect">
            <a:avLst/>
          </a:prstGeom>
        </p:spPr>
      </p:pic>
      <p:pic>
        <p:nvPicPr>
          <p:cNvPr id="22" name="图片 21">
            <a:extLst>
              <a:ext uri="{FF2B5EF4-FFF2-40B4-BE49-F238E27FC236}">
                <a16:creationId xmlns:a16="http://schemas.microsoft.com/office/drawing/2014/main" id="{2950DAAB-2936-19AF-8A6E-6D89FF67BE73}"/>
              </a:ext>
            </a:extLst>
          </p:cNvPr>
          <p:cNvPicPr>
            <a:picLocks noChangeAspect="1"/>
          </p:cNvPicPr>
          <p:nvPr/>
        </p:nvPicPr>
        <p:blipFill>
          <a:blip r:embed="rId4"/>
          <a:stretch>
            <a:fillRect/>
          </a:stretch>
        </p:blipFill>
        <p:spPr>
          <a:xfrm>
            <a:off x="7399951" y="3902967"/>
            <a:ext cx="4740560" cy="2930528"/>
          </a:xfrm>
          <a:prstGeom prst="rect">
            <a:avLst/>
          </a:prstGeom>
        </p:spPr>
      </p:pic>
      <p:sp>
        <p:nvSpPr>
          <p:cNvPr id="2" name="标题 1"/>
          <p:cNvSpPr>
            <a:spLocks noGrp="1"/>
          </p:cNvSpPr>
          <p:nvPr>
            <p:ph type="title"/>
          </p:nvPr>
        </p:nvSpPr>
        <p:spPr/>
        <p:txBody>
          <a:bodyPr/>
          <a:lstStyle/>
          <a:p>
            <a:r>
              <a:rPr lang="en-US" altLang="zh-CN" dirty="0"/>
              <a:t>Parallelizing 2PC and Consensus</a:t>
            </a:r>
            <a:endParaRPr lang="zh-CN" altLang="en-US" dirty="0"/>
          </a:p>
        </p:txBody>
      </p:sp>
      <p:sp>
        <p:nvSpPr>
          <p:cNvPr id="8" name="灯片编号占位符 10"/>
          <p:cNvSpPr>
            <a:spLocks noGrp="1"/>
          </p:cNvSpPr>
          <p:nvPr>
            <p:ph type="sldNum" sz="quarter" idx="12"/>
          </p:nvPr>
        </p:nvSpPr>
        <p:spPr>
          <a:xfrm>
            <a:off x="8610600" y="6356354"/>
            <a:ext cx="2743200" cy="365125"/>
          </a:xfrm>
        </p:spPr>
        <p:txBody>
          <a:bodyPr/>
          <a:lstStyle/>
          <a:p>
            <a:fld id="{565CE74E-AB26-4998-AD42-012C4C1AD076}" type="slidenum">
              <a:rPr lang="zh-CN" altLang="en-US" smtClean="0"/>
              <a:t>14</a:t>
            </a:fld>
            <a:r>
              <a:rPr lang="en-US" altLang="zh-CN" dirty="0"/>
              <a:t>/26</a:t>
            </a:r>
            <a:endParaRPr lang="zh-CN" altLang="en-US" dirty="0"/>
          </a:p>
        </p:txBody>
      </p:sp>
      <p:sp>
        <p:nvSpPr>
          <p:cNvPr id="5" name="内容占位符 3">
            <a:extLst>
              <a:ext uri="{FF2B5EF4-FFF2-40B4-BE49-F238E27FC236}">
                <a16:creationId xmlns:a16="http://schemas.microsoft.com/office/drawing/2014/main" id="{5E4C6E80-AB39-8CC8-D43C-EEC33B2B5E6A}"/>
              </a:ext>
            </a:extLst>
          </p:cNvPr>
          <p:cNvSpPr txBox="1">
            <a:spLocks/>
          </p:cNvSpPr>
          <p:nvPr/>
        </p:nvSpPr>
        <p:spPr>
          <a:xfrm>
            <a:off x="838199" y="1846227"/>
            <a:ext cx="6781801" cy="4831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altLang="zh-CN" dirty="0"/>
              <a:t> </a:t>
            </a:r>
            <a:r>
              <a:rPr lang="en-US" altLang="zh-CN" sz="2800" dirty="0">
                <a:latin typeface="+mn-ea"/>
              </a:rPr>
              <a:t>Carousel Prepare Consensus (CPC)</a:t>
            </a:r>
          </a:p>
          <a:p>
            <a:pPr marL="457200" lvl="1" indent="0">
              <a:buNone/>
            </a:pPr>
            <a:r>
              <a:rPr lang="en-US" altLang="zh-CN" sz="2000" dirty="0">
                <a:latin typeface="+mn-ea"/>
              </a:rPr>
              <a:t>CPC introduces a fast path that can prepare a transaction in one WANRT if it succeeds</a:t>
            </a:r>
            <a:r>
              <a:rPr lang="en-US" altLang="zh-CN" sz="2000" dirty="0"/>
              <a:t>. In CPC, a client sends a prepare</a:t>
            </a:r>
          </a:p>
          <a:p>
            <a:pPr marL="457200" lvl="1" indent="0">
              <a:buNone/>
            </a:pPr>
            <a:r>
              <a:rPr lang="en-US" altLang="zh-CN" sz="2000" dirty="0"/>
              <a:t>request to every participant leader and follower, which starts both the fast path and the slow path.</a:t>
            </a:r>
            <a:endParaRPr lang="en-US" altLang="zh-CN" sz="1600" dirty="0">
              <a:latin typeface="+mn-ea"/>
            </a:endParaRPr>
          </a:p>
          <a:p>
            <a:pPr marL="0" indent="0">
              <a:buNone/>
            </a:pPr>
            <a:r>
              <a:rPr lang="en-US" altLang="zh-CN" dirty="0"/>
              <a:t>     </a:t>
            </a:r>
            <a:r>
              <a:rPr lang="en-US" altLang="zh-CN" sz="1800" dirty="0"/>
              <a:t>------------------------------------------------------------</a:t>
            </a:r>
          </a:p>
          <a:p>
            <a:pPr marL="457200" lvl="1" indent="0">
              <a:buFont typeface="Wingdings" panose="05000000000000000000" pitchFamily="2" charset="2"/>
              <a:buNone/>
            </a:pPr>
            <a:r>
              <a:rPr lang="en-US" altLang="zh-CN" sz="1800" dirty="0"/>
              <a:t>Fast Path      	          | Slow Path</a:t>
            </a:r>
          </a:p>
          <a:p>
            <a:pPr marL="457200" lvl="1" indent="0">
              <a:buNone/>
            </a:pPr>
            <a:r>
              <a:rPr lang="en-US" altLang="zh-CN" sz="1800" dirty="0"/>
              <a:t>(1) (2) (4) (WANRT)  | (1) (3) (5) (2 * WANRT)</a:t>
            </a:r>
          </a:p>
          <a:p>
            <a:pPr marL="457200" lvl="1" indent="0">
              <a:buNone/>
            </a:pPr>
            <a:r>
              <a:rPr lang="en-US" altLang="zh-CN" sz="18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Parallelizing 2PC and Consensus</a:t>
            </a:r>
            <a:endParaRPr lang="zh-CN" altLang="en-US" dirty="0"/>
          </a:p>
        </p:txBody>
      </p:sp>
      <p:sp>
        <p:nvSpPr>
          <p:cNvPr id="8" name="灯片编号占位符 10"/>
          <p:cNvSpPr>
            <a:spLocks noGrp="1"/>
          </p:cNvSpPr>
          <p:nvPr>
            <p:ph type="sldNum" sz="quarter" idx="12"/>
          </p:nvPr>
        </p:nvSpPr>
        <p:spPr>
          <a:xfrm>
            <a:off x="8610600" y="6356354"/>
            <a:ext cx="2743200" cy="365125"/>
          </a:xfrm>
        </p:spPr>
        <p:txBody>
          <a:bodyPr/>
          <a:lstStyle/>
          <a:p>
            <a:fld id="{565CE74E-AB26-4998-AD42-012C4C1AD076}" type="slidenum">
              <a:rPr lang="zh-CN" altLang="en-US" smtClean="0"/>
              <a:t>15</a:t>
            </a:fld>
            <a:r>
              <a:rPr lang="en-US" altLang="zh-CN" dirty="0"/>
              <a:t>/26</a:t>
            </a:r>
            <a:endParaRPr lang="zh-CN" altLang="en-US" dirty="0"/>
          </a:p>
        </p:txBody>
      </p:sp>
      <p:sp>
        <p:nvSpPr>
          <p:cNvPr id="5" name="内容占位符 3">
            <a:extLst>
              <a:ext uri="{FF2B5EF4-FFF2-40B4-BE49-F238E27FC236}">
                <a16:creationId xmlns:a16="http://schemas.microsoft.com/office/drawing/2014/main" id="{5E4C6E80-AB39-8CC8-D43C-EEC33B2B5E6A}"/>
              </a:ext>
            </a:extLst>
          </p:cNvPr>
          <p:cNvSpPr txBox="1">
            <a:spLocks/>
          </p:cNvSpPr>
          <p:nvPr/>
        </p:nvSpPr>
        <p:spPr>
          <a:xfrm>
            <a:off x="838198" y="1846227"/>
            <a:ext cx="5804621" cy="4831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altLang="zh-CN" dirty="0"/>
              <a:t> Fast Path Prepare Decision</a:t>
            </a:r>
          </a:p>
          <a:p>
            <a:pPr lvl="1"/>
            <a:r>
              <a:rPr lang="en-US" altLang="zh-CN" dirty="0"/>
              <a:t> For Participant</a:t>
            </a:r>
          </a:p>
          <a:p>
            <a:pPr marL="1371600" lvl="2" indent="-457200">
              <a:buFont typeface="+mj-lt"/>
              <a:buAutoNum type="arabicPeriod"/>
            </a:pPr>
            <a:r>
              <a:rPr lang="en-US" altLang="zh-CN" dirty="0"/>
              <a:t>Each participant maintains a persistent list of pending transactions along with their read and write keys.</a:t>
            </a:r>
          </a:p>
          <a:p>
            <a:pPr marL="1371600" lvl="2" indent="-457200">
              <a:buFont typeface="+mj-lt"/>
              <a:buAutoNum type="arabicPeriod"/>
            </a:pPr>
            <a:endParaRPr lang="en-US" altLang="zh-CN" dirty="0"/>
          </a:p>
          <a:p>
            <a:pPr lvl="1"/>
            <a:r>
              <a:rPr lang="en-US" altLang="zh-CN" dirty="0"/>
              <a:t> For Coordinator</a:t>
            </a:r>
          </a:p>
          <a:p>
            <a:pPr marL="1428750" lvl="2" indent="-514350">
              <a:buFont typeface="+mj-lt"/>
              <a:buAutoNum type="arabicPeriod"/>
            </a:pPr>
            <a:r>
              <a:rPr lang="en-US" altLang="zh-CN" dirty="0">
                <a:latin typeface="+mn-ea"/>
              </a:rPr>
              <a:t>Coordinator receives the same prepare decision from a </a:t>
            </a:r>
            <a:r>
              <a:rPr lang="en-US" altLang="zh-CN" b="1" dirty="0">
                <a:latin typeface="+mn-ea"/>
              </a:rPr>
              <a:t>supermajority</a:t>
            </a:r>
            <a:r>
              <a:rPr lang="en-US" altLang="zh-CN" baseline="30000" dirty="0">
                <a:latin typeface="+mn-ea"/>
              </a:rPr>
              <a:t>[1]</a:t>
            </a:r>
            <a:r>
              <a:rPr lang="en-US" altLang="zh-CN" dirty="0">
                <a:latin typeface="+mn-ea"/>
              </a:rPr>
              <a:t> of the consensus group members, and each member is </a:t>
            </a:r>
            <a:r>
              <a:rPr lang="en-US" altLang="zh-CN" b="1" dirty="0">
                <a:latin typeface="+mn-ea"/>
              </a:rPr>
              <a:t>up-to-date</a:t>
            </a:r>
            <a:r>
              <a:rPr lang="en-US" altLang="zh-CN" dirty="0">
                <a:latin typeface="+mn-ea"/>
              </a:rPr>
              <a:t>.</a:t>
            </a:r>
          </a:p>
          <a:p>
            <a:pPr marL="1428750" lvl="2" indent="-514350">
              <a:buFont typeface="+mj-lt"/>
              <a:buAutoNum type="arabicPeriod"/>
            </a:pPr>
            <a:r>
              <a:rPr lang="en-US" altLang="zh-CN" dirty="0">
                <a:latin typeface="+mn-ea"/>
              </a:rPr>
              <a:t>The participant leader must be part of the supermajority.</a:t>
            </a:r>
          </a:p>
        </p:txBody>
      </p:sp>
      <p:pic>
        <p:nvPicPr>
          <p:cNvPr id="4" name="图片 3">
            <a:extLst>
              <a:ext uri="{FF2B5EF4-FFF2-40B4-BE49-F238E27FC236}">
                <a16:creationId xmlns:a16="http://schemas.microsoft.com/office/drawing/2014/main" id="{4FC0F670-51F9-DC26-8C43-103E592B0E50}"/>
              </a:ext>
            </a:extLst>
          </p:cNvPr>
          <p:cNvPicPr>
            <a:picLocks noChangeAspect="1"/>
          </p:cNvPicPr>
          <p:nvPr/>
        </p:nvPicPr>
        <p:blipFill>
          <a:blip r:embed="rId3"/>
          <a:stretch>
            <a:fillRect/>
          </a:stretch>
        </p:blipFill>
        <p:spPr>
          <a:xfrm>
            <a:off x="6676440" y="2240371"/>
            <a:ext cx="5318340" cy="3201353"/>
          </a:xfrm>
          <a:prstGeom prst="rect">
            <a:avLst/>
          </a:prstGeom>
        </p:spPr>
      </p:pic>
      <mc:AlternateContent xmlns:mc="http://schemas.openxmlformats.org/markup-compatibility/2006">
        <mc:Choice xmlns:a14="http://schemas.microsoft.com/office/drawing/2010/main" Requires="a14">
          <p:sp>
            <p:nvSpPr>
              <p:cNvPr id="3" name="页脚占位符 4">
                <a:extLst>
                  <a:ext uri="{FF2B5EF4-FFF2-40B4-BE49-F238E27FC236}">
                    <a16:creationId xmlns:a16="http://schemas.microsoft.com/office/drawing/2014/main" id="{BCA47454-DBD2-3A08-79D3-7B1D8E34E82F}"/>
                  </a:ext>
                </a:extLst>
              </p:cNvPr>
              <p:cNvSpPr>
                <a:spLocks noGrp="1"/>
              </p:cNvSpPr>
              <p:nvPr>
                <p:ph type="ftr" sz="quarter" idx="11"/>
              </p:nvPr>
            </p:nvSpPr>
            <p:spPr>
              <a:xfrm>
                <a:off x="0" y="6261994"/>
                <a:ext cx="12192000" cy="571501"/>
              </a:xfrm>
            </p:spPr>
            <p:txBody>
              <a:bodyPr lIns="0" tIns="0" rIns="0" bIns="0" anchor="t" anchorCtr="0"/>
              <a:lstStyle/>
              <a:p>
                <a:r>
                  <a:rPr lang="en-US" dirty="0"/>
                  <a:t>[1] A supermajority consists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oMath>
                </a14:m>
                <a:r>
                  <a:rPr lang="en-US" dirty="0"/>
                  <a:t>f ⌉ + 1 members from a consensus group that has total 2f + 1 members. This supermajority size is required for the consensus group to agree on an operation in one network roundtrip while tolerating up to f member failures.</a:t>
                </a:r>
              </a:p>
            </p:txBody>
          </p:sp>
        </mc:Choice>
        <mc:Fallback>
          <p:sp>
            <p:nvSpPr>
              <p:cNvPr id="3" name="页脚占位符 4">
                <a:extLst>
                  <a:ext uri="{FF2B5EF4-FFF2-40B4-BE49-F238E27FC236}">
                    <a16:creationId xmlns:a16="http://schemas.microsoft.com/office/drawing/2014/main" id="{BCA47454-DBD2-3A08-79D3-7B1D8E34E82F}"/>
                  </a:ext>
                </a:extLst>
              </p:cNvPr>
              <p:cNvSpPr>
                <a:spLocks noGrp="1" noRot="1" noChangeAspect="1" noMove="1" noResize="1" noEditPoints="1" noAdjustHandles="1" noChangeArrowheads="1" noChangeShapeType="1" noTextEdit="1"/>
              </p:cNvSpPr>
              <p:nvPr>
                <p:ph type="ftr" sz="quarter" idx="11"/>
              </p:nvPr>
            </p:nvSpPr>
            <p:spPr>
              <a:xfrm>
                <a:off x="0" y="6261994"/>
                <a:ext cx="12192000" cy="571501"/>
              </a:xfrm>
              <a:blipFill>
                <a:blip r:embed="rId4"/>
                <a:stretch>
                  <a:fillRect t="-2128"/>
                </a:stretch>
              </a:blipFill>
            </p:spPr>
            <p:txBody>
              <a:bodyPr/>
              <a:lstStyle/>
              <a:p>
                <a:r>
                  <a:rPr lang="en-US">
                    <a:noFill/>
                  </a:rPr>
                  <a:t> </a:t>
                </a:r>
              </a:p>
            </p:txBody>
          </p:sp>
        </mc:Fallback>
      </mc:AlternateContent>
    </p:spTree>
    <p:extLst>
      <p:ext uri="{BB962C8B-B14F-4D97-AF65-F5344CB8AC3E}">
        <p14:creationId xmlns:p14="http://schemas.microsoft.com/office/powerpoint/2010/main" val="2276387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Parallelizing 2PC and Consensus</a:t>
            </a:r>
            <a:endParaRPr lang="zh-CN" altLang="en-US" dirty="0"/>
          </a:p>
        </p:txBody>
      </p:sp>
      <p:sp>
        <p:nvSpPr>
          <p:cNvPr id="8" name="灯片编号占位符 10"/>
          <p:cNvSpPr>
            <a:spLocks noGrp="1"/>
          </p:cNvSpPr>
          <p:nvPr>
            <p:ph type="sldNum" sz="quarter" idx="12"/>
          </p:nvPr>
        </p:nvSpPr>
        <p:spPr>
          <a:xfrm>
            <a:off x="8610600" y="6356354"/>
            <a:ext cx="2743200" cy="365125"/>
          </a:xfrm>
        </p:spPr>
        <p:txBody>
          <a:bodyPr/>
          <a:lstStyle/>
          <a:p>
            <a:fld id="{565CE74E-AB26-4998-AD42-012C4C1AD076}" type="slidenum">
              <a:rPr lang="zh-CN" altLang="en-US" smtClean="0"/>
              <a:t>16</a:t>
            </a:fld>
            <a:r>
              <a:rPr lang="en-US" altLang="zh-CN" dirty="0"/>
              <a:t>/26</a:t>
            </a:r>
            <a:endParaRPr lang="zh-CN" altLang="en-US" dirty="0"/>
          </a:p>
        </p:txBody>
      </p:sp>
      <p:sp>
        <p:nvSpPr>
          <p:cNvPr id="5" name="内容占位符 3">
            <a:extLst>
              <a:ext uri="{FF2B5EF4-FFF2-40B4-BE49-F238E27FC236}">
                <a16:creationId xmlns:a16="http://schemas.microsoft.com/office/drawing/2014/main" id="{5E4C6E80-AB39-8CC8-D43C-EEC33B2B5E6A}"/>
              </a:ext>
            </a:extLst>
          </p:cNvPr>
          <p:cNvSpPr txBox="1">
            <a:spLocks/>
          </p:cNvSpPr>
          <p:nvPr/>
        </p:nvSpPr>
        <p:spPr>
          <a:xfrm>
            <a:off x="1155468" y="1846227"/>
            <a:ext cx="10198332" cy="4831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altLang="zh-CN" dirty="0"/>
              <a:t> Summary of CPC</a:t>
            </a:r>
          </a:p>
          <a:p>
            <a:pPr lvl="1"/>
            <a:r>
              <a:rPr lang="en-US" altLang="zh-CN" dirty="0"/>
              <a:t> Compress the latency to WANRT in the case fast path succeeds.</a:t>
            </a:r>
          </a:p>
          <a:p>
            <a:pPr lvl="1"/>
            <a:r>
              <a:rPr lang="en-US" altLang="zh-CN" dirty="0"/>
              <a:t> This fast path benefits any transactions where the combined latency of the Read and Commit phases is lower than the latency of the Prepare phase using the slow path.</a:t>
            </a:r>
            <a:endParaRPr lang="en-US" altLang="zh-CN" dirty="0">
              <a:latin typeface="+mn-ea"/>
            </a:endParaRPr>
          </a:p>
        </p:txBody>
      </p:sp>
    </p:spTree>
    <p:extLst>
      <p:ext uri="{BB962C8B-B14F-4D97-AF65-F5344CB8AC3E}">
        <p14:creationId xmlns:p14="http://schemas.microsoft.com/office/powerpoint/2010/main" val="271109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A62AC8E-DE28-3BC6-181A-0BDEBAAC37A3}"/>
              </a:ext>
            </a:extLst>
          </p:cNvPr>
          <p:cNvPicPr>
            <a:picLocks noChangeAspect="1"/>
          </p:cNvPicPr>
          <p:nvPr/>
        </p:nvPicPr>
        <p:blipFill>
          <a:blip r:embed="rId3"/>
          <a:stretch>
            <a:fillRect/>
          </a:stretch>
        </p:blipFill>
        <p:spPr>
          <a:xfrm>
            <a:off x="6958940" y="0"/>
            <a:ext cx="5072226" cy="4374559"/>
          </a:xfrm>
          <a:prstGeom prst="rect">
            <a:avLst/>
          </a:prstGeom>
        </p:spPr>
      </p:pic>
      <p:sp>
        <p:nvSpPr>
          <p:cNvPr id="2" name="标题 1"/>
          <p:cNvSpPr>
            <a:spLocks noGrp="1"/>
          </p:cNvSpPr>
          <p:nvPr>
            <p:ph type="title"/>
          </p:nvPr>
        </p:nvSpPr>
        <p:spPr/>
        <p:txBody>
          <a:bodyPr/>
          <a:lstStyle/>
          <a:p>
            <a:r>
              <a:rPr lang="en-US" altLang="zh-CN" dirty="0"/>
              <a:t>Handling Failures</a:t>
            </a:r>
            <a:endParaRPr lang="zh-CN" altLang="en-US" dirty="0"/>
          </a:p>
        </p:txBody>
      </p:sp>
      <p:sp>
        <p:nvSpPr>
          <p:cNvPr id="8" name="灯片编号占位符 10"/>
          <p:cNvSpPr>
            <a:spLocks noGrp="1"/>
          </p:cNvSpPr>
          <p:nvPr>
            <p:ph type="sldNum" sz="quarter" idx="12"/>
          </p:nvPr>
        </p:nvSpPr>
        <p:spPr>
          <a:xfrm>
            <a:off x="8610600" y="6356354"/>
            <a:ext cx="2743200" cy="365125"/>
          </a:xfrm>
        </p:spPr>
        <p:txBody>
          <a:bodyPr/>
          <a:lstStyle/>
          <a:p>
            <a:fld id="{565CE74E-AB26-4998-AD42-012C4C1AD076}" type="slidenum">
              <a:rPr lang="zh-CN" altLang="en-US" smtClean="0"/>
              <a:t>17</a:t>
            </a:fld>
            <a:r>
              <a:rPr lang="en-US" altLang="zh-CN" dirty="0"/>
              <a:t>/26</a:t>
            </a:r>
            <a:endParaRPr lang="zh-CN" altLang="en-US" dirty="0"/>
          </a:p>
        </p:txBody>
      </p:sp>
      <p:sp>
        <p:nvSpPr>
          <p:cNvPr id="5" name="内容占位符 3">
            <a:extLst>
              <a:ext uri="{FF2B5EF4-FFF2-40B4-BE49-F238E27FC236}">
                <a16:creationId xmlns:a16="http://schemas.microsoft.com/office/drawing/2014/main" id="{5E4C6E80-AB39-8CC8-D43C-EEC33B2B5E6A}"/>
              </a:ext>
            </a:extLst>
          </p:cNvPr>
          <p:cNvSpPr txBox="1">
            <a:spLocks/>
          </p:cNvSpPr>
          <p:nvPr/>
        </p:nvSpPr>
        <p:spPr>
          <a:xfrm>
            <a:off x="838198" y="1690693"/>
            <a:ext cx="11353802" cy="52210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altLang="zh-CN" dirty="0"/>
              <a:t> </a:t>
            </a:r>
            <a:r>
              <a:rPr lang="en-US" altLang="zh-CN" b="1" dirty="0"/>
              <a:t>Client</a:t>
            </a:r>
            <a:r>
              <a:rPr lang="en-US" altLang="zh-CN" dirty="0"/>
              <a:t> Failures</a:t>
            </a:r>
          </a:p>
          <a:p>
            <a:pPr lvl="1"/>
            <a:r>
              <a:rPr lang="en-US" altLang="zh-CN" sz="2000" dirty="0"/>
              <a:t> Client Commit(7): Coordinator commit the transaction</a:t>
            </a:r>
          </a:p>
          <a:p>
            <a:pPr marL="457200" lvl="1" indent="0">
              <a:buNone/>
            </a:pPr>
            <a:r>
              <a:rPr lang="en-US" altLang="zh-CN" sz="2000" dirty="0"/>
              <a:t>	regardless of client failures.</a:t>
            </a:r>
          </a:p>
          <a:p>
            <a:pPr lvl="1"/>
            <a:r>
              <a:rPr lang="en-US" altLang="zh-CN" sz="2000" dirty="0"/>
              <a:t> Client Not Commit: Transaction on coordinator </a:t>
            </a:r>
          </a:p>
          <a:p>
            <a:pPr marL="457200" lvl="1" indent="0">
              <a:buNone/>
            </a:pPr>
            <a:r>
              <a:rPr lang="en-US" altLang="zh-CN" sz="2000" dirty="0"/>
              <a:t>	timeout and abort.</a:t>
            </a:r>
          </a:p>
          <a:p>
            <a:pPr lvl="1"/>
            <a:endParaRPr lang="en-US" altLang="zh-CN" dirty="0"/>
          </a:p>
          <a:p>
            <a:pPr>
              <a:buFont typeface="Wingdings" panose="05000000000000000000" pitchFamily="2" charset="2"/>
              <a:buChar char="q"/>
            </a:pPr>
            <a:r>
              <a:rPr lang="en-US" altLang="zh-CN" dirty="0"/>
              <a:t> </a:t>
            </a:r>
            <a:r>
              <a:rPr lang="en-US" altLang="zh-CN" b="1" dirty="0"/>
              <a:t>Coordinator</a:t>
            </a:r>
            <a:r>
              <a:rPr lang="en-US" altLang="zh-CN" dirty="0"/>
              <a:t> Failures</a:t>
            </a:r>
          </a:p>
          <a:p>
            <a:pPr lvl="1"/>
            <a:r>
              <a:rPr lang="en-US" altLang="zh-CN" sz="2000" dirty="0"/>
              <a:t> Coordinator Commit(12): Commit decision has been </a:t>
            </a:r>
          </a:p>
          <a:p>
            <a:pPr marL="457200" lvl="1" indent="0">
              <a:buNone/>
            </a:pPr>
            <a:r>
              <a:rPr lang="en-US" altLang="zh-CN" sz="2000" dirty="0"/>
              <a:t>      recorded(11), continue replicate commit decision(13) if necessary.</a:t>
            </a:r>
          </a:p>
          <a:p>
            <a:pPr lvl="1"/>
            <a:r>
              <a:rPr lang="en-US" altLang="zh-CN" sz="2000" dirty="0"/>
              <a:t> Coordinator Not Commit: </a:t>
            </a:r>
            <a:r>
              <a:rPr lang="en-US" altLang="zh-CN" sz="2000" dirty="0" err="1"/>
              <a:t>TxnInfo</a:t>
            </a:r>
            <a:r>
              <a:rPr lang="en-US" altLang="zh-CN" sz="2000" dirty="0"/>
              <a:t> has been recorded(2), new Coordinator reacquire the prepare responses from the participant leaders.</a:t>
            </a:r>
          </a:p>
          <a:p>
            <a:pPr lvl="1"/>
            <a:endParaRPr lang="en-US" altLang="zh-CN" dirty="0"/>
          </a:p>
          <a:p>
            <a:pPr>
              <a:buFont typeface="Wingdings" panose="05000000000000000000" pitchFamily="2" charset="2"/>
              <a:buChar char="q"/>
            </a:pPr>
            <a:r>
              <a:rPr lang="en-US" altLang="zh-CN" dirty="0"/>
              <a:t> </a:t>
            </a:r>
            <a:r>
              <a:rPr lang="en-US" altLang="zh-CN" b="1" dirty="0"/>
              <a:t>Follower</a:t>
            </a:r>
            <a:r>
              <a:rPr lang="en-US" altLang="zh-CN" dirty="0"/>
              <a:t> Failures</a:t>
            </a:r>
          </a:p>
          <a:p>
            <a:pPr lvl="1"/>
            <a:r>
              <a:rPr lang="en-US" altLang="zh-CN" dirty="0"/>
              <a:t> </a:t>
            </a:r>
            <a:r>
              <a:rPr lang="en-US" altLang="zh-CN" sz="2000" dirty="0"/>
              <a:t>Prepare results (4)(6) are replicated.</a:t>
            </a:r>
            <a:endParaRPr lang="en-US" altLang="zh-CN" dirty="0"/>
          </a:p>
          <a:p>
            <a:pPr lvl="1"/>
            <a:r>
              <a:rPr lang="en-US" altLang="zh-CN" dirty="0"/>
              <a:t> </a:t>
            </a:r>
            <a:r>
              <a:rPr lang="en-US" altLang="zh-CN" sz="2000" dirty="0"/>
              <a:t>Raft can operate without blocking with up to f follower failures.</a:t>
            </a:r>
            <a:r>
              <a:rPr lang="en-US" altLang="zh-CN" dirty="0"/>
              <a:t> </a:t>
            </a:r>
            <a:endParaRPr lang="en-US" altLang="zh-CN" dirty="0">
              <a:latin typeface="+mn-ea"/>
            </a:endParaRPr>
          </a:p>
        </p:txBody>
      </p:sp>
    </p:spTree>
    <p:extLst>
      <p:ext uri="{BB962C8B-B14F-4D97-AF65-F5344CB8AC3E}">
        <p14:creationId xmlns:p14="http://schemas.microsoft.com/office/powerpoint/2010/main" val="1910024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id="{4FD2B87D-4A14-208E-A8BD-6BCEC93EC284}"/>
              </a:ext>
            </a:extLst>
          </p:cNvPr>
          <p:cNvPicPr>
            <a:picLocks noChangeAspect="1"/>
          </p:cNvPicPr>
          <p:nvPr/>
        </p:nvPicPr>
        <p:blipFill>
          <a:blip r:embed="rId3"/>
          <a:stretch>
            <a:fillRect/>
          </a:stretch>
        </p:blipFill>
        <p:spPr>
          <a:xfrm>
            <a:off x="6129615" y="3607974"/>
            <a:ext cx="5318340" cy="3201353"/>
          </a:xfrm>
          <a:prstGeom prst="rect">
            <a:avLst/>
          </a:prstGeom>
        </p:spPr>
      </p:pic>
      <p:pic>
        <p:nvPicPr>
          <p:cNvPr id="27" name="图片 26">
            <a:extLst>
              <a:ext uri="{FF2B5EF4-FFF2-40B4-BE49-F238E27FC236}">
                <a16:creationId xmlns:a16="http://schemas.microsoft.com/office/drawing/2014/main" id="{6AACF1F3-001C-97F3-6D3F-9C0C10C2A81C}"/>
              </a:ext>
            </a:extLst>
          </p:cNvPr>
          <p:cNvPicPr>
            <a:picLocks noChangeAspect="1"/>
          </p:cNvPicPr>
          <p:nvPr/>
        </p:nvPicPr>
        <p:blipFill>
          <a:blip r:embed="rId4"/>
          <a:stretch>
            <a:fillRect/>
          </a:stretch>
        </p:blipFill>
        <p:spPr>
          <a:xfrm>
            <a:off x="391561" y="3509411"/>
            <a:ext cx="5363779" cy="3315791"/>
          </a:xfrm>
          <a:prstGeom prst="rect">
            <a:avLst/>
          </a:prstGeom>
        </p:spPr>
      </p:pic>
      <p:sp>
        <p:nvSpPr>
          <p:cNvPr id="2" name="标题 1"/>
          <p:cNvSpPr>
            <a:spLocks noGrp="1"/>
          </p:cNvSpPr>
          <p:nvPr>
            <p:ph type="title"/>
          </p:nvPr>
        </p:nvSpPr>
        <p:spPr/>
        <p:txBody>
          <a:bodyPr/>
          <a:lstStyle/>
          <a:p>
            <a:r>
              <a:rPr lang="en-US" altLang="zh-CN" dirty="0"/>
              <a:t>Handling Failures</a:t>
            </a:r>
            <a:endParaRPr lang="zh-CN" altLang="en-US" dirty="0"/>
          </a:p>
        </p:txBody>
      </p:sp>
      <p:sp>
        <p:nvSpPr>
          <p:cNvPr id="8" name="灯片编号占位符 10"/>
          <p:cNvSpPr>
            <a:spLocks noGrp="1"/>
          </p:cNvSpPr>
          <p:nvPr>
            <p:ph type="sldNum" sz="quarter" idx="12"/>
          </p:nvPr>
        </p:nvSpPr>
        <p:spPr>
          <a:xfrm>
            <a:off x="8610600" y="6356354"/>
            <a:ext cx="2743200" cy="365125"/>
          </a:xfrm>
        </p:spPr>
        <p:txBody>
          <a:bodyPr/>
          <a:lstStyle/>
          <a:p>
            <a:fld id="{565CE74E-AB26-4998-AD42-012C4C1AD076}" type="slidenum">
              <a:rPr lang="zh-CN" altLang="en-US" smtClean="0"/>
              <a:t>18</a:t>
            </a:fld>
            <a:r>
              <a:rPr lang="en-US" altLang="zh-CN" dirty="0"/>
              <a:t>/26</a:t>
            </a:r>
            <a:endParaRPr lang="zh-CN" altLang="en-US" dirty="0"/>
          </a:p>
        </p:txBody>
      </p:sp>
      <p:sp>
        <p:nvSpPr>
          <p:cNvPr id="5" name="内容占位符 3">
            <a:extLst>
              <a:ext uri="{FF2B5EF4-FFF2-40B4-BE49-F238E27FC236}">
                <a16:creationId xmlns:a16="http://schemas.microsoft.com/office/drawing/2014/main" id="{5E4C6E80-AB39-8CC8-D43C-EEC33B2B5E6A}"/>
              </a:ext>
            </a:extLst>
          </p:cNvPr>
          <p:cNvSpPr txBox="1">
            <a:spLocks/>
          </p:cNvSpPr>
          <p:nvPr/>
        </p:nvSpPr>
        <p:spPr>
          <a:xfrm>
            <a:off x="838198" y="1690693"/>
            <a:ext cx="11353802" cy="5221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altLang="zh-CN" dirty="0"/>
              <a:t> </a:t>
            </a:r>
            <a:r>
              <a:rPr lang="en-US" altLang="zh-CN" b="1" dirty="0"/>
              <a:t>Leader</a:t>
            </a:r>
            <a:r>
              <a:rPr lang="en-US" altLang="zh-CN" dirty="0"/>
              <a:t> Failures</a:t>
            </a:r>
          </a:p>
          <a:p>
            <a:pPr lvl="1"/>
            <a:r>
              <a:rPr lang="en-US" altLang="zh-CN" dirty="0"/>
              <a:t> Basic Carousel Protocol:  </a:t>
            </a:r>
          </a:p>
          <a:p>
            <a:pPr lvl="2">
              <a:buFont typeface="Wingdings" panose="05000000000000000000" pitchFamily="2" charset="2"/>
              <a:buChar char="v"/>
            </a:pPr>
            <a:r>
              <a:rPr lang="en-US" altLang="zh-CN" sz="1800" dirty="0"/>
              <a:t> State of each participant leader is replicated.</a:t>
            </a:r>
          </a:p>
          <a:p>
            <a:pPr lvl="2">
              <a:buFont typeface="Wingdings" panose="05000000000000000000" pitchFamily="2" charset="2"/>
              <a:buChar char="v"/>
            </a:pPr>
            <a:r>
              <a:rPr lang="en-US" altLang="zh-CN" sz="1800" dirty="0"/>
              <a:t> A new participant leader for the partition is elected and continues processing pending transactions.</a:t>
            </a:r>
          </a:p>
          <a:p>
            <a:pPr lvl="1"/>
            <a:r>
              <a:rPr lang="en-US" altLang="zh-CN" dirty="0"/>
              <a:t> Carousel Prepare Consensus:</a:t>
            </a:r>
          </a:p>
          <a:p>
            <a:pPr marL="914400" lvl="2" indent="0">
              <a:buNone/>
            </a:pPr>
            <a:endParaRPr lang="en-US" altLang="zh-CN" sz="2400" dirty="0"/>
          </a:p>
        </p:txBody>
      </p:sp>
      <p:sp>
        <p:nvSpPr>
          <p:cNvPr id="4" name="矩形 3">
            <a:extLst>
              <a:ext uri="{FF2B5EF4-FFF2-40B4-BE49-F238E27FC236}">
                <a16:creationId xmlns:a16="http://schemas.microsoft.com/office/drawing/2014/main" id="{27B21BCF-7082-26A4-AD2A-46D0976D6FD9}"/>
              </a:ext>
            </a:extLst>
          </p:cNvPr>
          <p:cNvSpPr/>
          <p:nvPr/>
        </p:nvSpPr>
        <p:spPr>
          <a:xfrm>
            <a:off x="1212473" y="5475310"/>
            <a:ext cx="806823" cy="753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23DACA03-1724-43F4-D3AB-D91B1B61CD0C}"/>
              </a:ext>
            </a:extLst>
          </p:cNvPr>
          <p:cNvSpPr/>
          <p:nvPr/>
        </p:nvSpPr>
        <p:spPr>
          <a:xfrm>
            <a:off x="2040872" y="5208651"/>
            <a:ext cx="1181099" cy="1309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B7876B89-752F-FA8B-B6EB-9A629120405B}"/>
              </a:ext>
            </a:extLst>
          </p:cNvPr>
          <p:cNvSpPr/>
          <p:nvPr/>
        </p:nvSpPr>
        <p:spPr>
          <a:xfrm>
            <a:off x="3242492" y="5003334"/>
            <a:ext cx="995479" cy="13613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7458B7DF-5CEA-CE02-3ED0-E1CCCAE0F67B}"/>
              </a:ext>
            </a:extLst>
          </p:cNvPr>
          <p:cNvSpPr/>
          <p:nvPr/>
        </p:nvSpPr>
        <p:spPr>
          <a:xfrm>
            <a:off x="4252400" y="4961001"/>
            <a:ext cx="984110" cy="1329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2FD76D24-4A22-A2C4-6FE2-07AB984AEEB7}"/>
              </a:ext>
            </a:extLst>
          </p:cNvPr>
          <p:cNvSpPr/>
          <p:nvPr/>
        </p:nvSpPr>
        <p:spPr>
          <a:xfrm>
            <a:off x="5293657" y="5532501"/>
            <a:ext cx="377455" cy="219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直接连接符 14">
            <a:extLst>
              <a:ext uri="{FF2B5EF4-FFF2-40B4-BE49-F238E27FC236}">
                <a16:creationId xmlns:a16="http://schemas.microsoft.com/office/drawing/2014/main" id="{2686BC07-1118-C63D-9B9E-53D32C116F21}"/>
              </a:ext>
            </a:extLst>
          </p:cNvPr>
          <p:cNvCxnSpPr>
            <a:cxnSpLocks/>
          </p:cNvCxnSpPr>
          <p:nvPr/>
        </p:nvCxnSpPr>
        <p:spPr>
          <a:xfrm>
            <a:off x="3040270" y="4982627"/>
            <a:ext cx="144131" cy="1436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2B7E613-F4FC-8C70-19C0-2403C73607CB}"/>
              </a:ext>
            </a:extLst>
          </p:cNvPr>
          <p:cNvCxnSpPr>
            <a:cxnSpLocks/>
          </p:cNvCxnSpPr>
          <p:nvPr/>
        </p:nvCxnSpPr>
        <p:spPr>
          <a:xfrm flipH="1">
            <a:off x="3040270" y="4982627"/>
            <a:ext cx="144131" cy="1436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2C2018A9-0674-14A2-514C-3CB9C9349EF5}"/>
              </a:ext>
            </a:extLst>
          </p:cNvPr>
          <p:cNvSpPr/>
          <p:nvPr/>
        </p:nvSpPr>
        <p:spPr>
          <a:xfrm>
            <a:off x="2325034" y="5079522"/>
            <a:ext cx="627229" cy="162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3E4E1F18-9630-27DC-6D5F-A3B8A4A53B07}"/>
              </a:ext>
            </a:extLst>
          </p:cNvPr>
          <p:cNvSpPr txBox="1"/>
          <p:nvPr/>
        </p:nvSpPr>
        <p:spPr>
          <a:xfrm>
            <a:off x="2170803" y="5023034"/>
            <a:ext cx="834474" cy="153888"/>
          </a:xfrm>
          <a:prstGeom prst="rect">
            <a:avLst/>
          </a:prstGeom>
          <a:noFill/>
        </p:spPr>
        <p:txBody>
          <a:bodyPr wrap="square" lIns="0" tIns="0" rIns="36000" bIns="0" rtlCol="0">
            <a:spAutoFit/>
          </a:bodyPr>
          <a:lstStyle/>
          <a:p>
            <a:r>
              <a:rPr lang="en-US" sz="1000" b="1" dirty="0">
                <a:latin typeface="Bahnschrift SemiLight" panose="020B0502040204020203" pitchFamily="34" charset="0"/>
              </a:rPr>
              <a:t>leader failure</a:t>
            </a:r>
          </a:p>
        </p:txBody>
      </p:sp>
      <p:cxnSp>
        <p:nvCxnSpPr>
          <p:cNvPr id="38" name="直接连接符 37">
            <a:extLst>
              <a:ext uri="{FF2B5EF4-FFF2-40B4-BE49-F238E27FC236}">
                <a16:creationId xmlns:a16="http://schemas.microsoft.com/office/drawing/2014/main" id="{9E2722D0-211A-1686-FC84-E5FB9218D36A}"/>
              </a:ext>
            </a:extLst>
          </p:cNvPr>
          <p:cNvCxnSpPr>
            <a:cxnSpLocks/>
          </p:cNvCxnSpPr>
          <p:nvPr/>
        </p:nvCxnSpPr>
        <p:spPr>
          <a:xfrm>
            <a:off x="8650712" y="5054469"/>
            <a:ext cx="144131" cy="1436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D942F21A-4743-EC18-288A-07337338C6D7}"/>
              </a:ext>
            </a:extLst>
          </p:cNvPr>
          <p:cNvCxnSpPr>
            <a:cxnSpLocks/>
          </p:cNvCxnSpPr>
          <p:nvPr/>
        </p:nvCxnSpPr>
        <p:spPr>
          <a:xfrm flipH="1">
            <a:off x="8650712" y="5054469"/>
            <a:ext cx="144131" cy="1436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D882AF5C-FC0B-04AF-1987-D80235B10EA6}"/>
              </a:ext>
            </a:extLst>
          </p:cNvPr>
          <p:cNvSpPr/>
          <p:nvPr/>
        </p:nvSpPr>
        <p:spPr>
          <a:xfrm>
            <a:off x="6861857" y="5603319"/>
            <a:ext cx="806399" cy="753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a:extLst>
              <a:ext uri="{FF2B5EF4-FFF2-40B4-BE49-F238E27FC236}">
                <a16:creationId xmlns:a16="http://schemas.microsoft.com/office/drawing/2014/main" id="{ADAB5158-B1A9-A0E2-BE2F-1030AEB46054}"/>
              </a:ext>
            </a:extLst>
          </p:cNvPr>
          <p:cNvSpPr/>
          <p:nvPr/>
        </p:nvSpPr>
        <p:spPr>
          <a:xfrm>
            <a:off x="7717495" y="5270500"/>
            <a:ext cx="1113529" cy="1331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a:extLst>
              <a:ext uri="{FF2B5EF4-FFF2-40B4-BE49-F238E27FC236}">
                <a16:creationId xmlns:a16="http://schemas.microsoft.com/office/drawing/2014/main" id="{B1CC8483-4032-B02D-02D0-D315DA9BC542}"/>
              </a:ext>
            </a:extLst>
          </p:cNvPr>
          <p:cNvSpPr/>
          <p:nvPr/>
        </p:nvSpPr>
        <p:spPr>
          <a:xfrm>
            <a:off x="8845454" y="5055118"/>
            <a:ext cx="925079" cy="13613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a:extLst>
              <a:ext uri="{FF2B5EF4-FFF2-40B4-BE49-F238E27FC236}">
                <a16:creationId xmlns:a16="http://schemas.microsoft.com/office/drawing/2014/main" id="{6C2D408A-5B7E-ED92-49F8-229A7571C7D0}"/>
              </a:ext>
            </a:extLst>
          </p:cNvPr>
          <p:cNvSpPr/>
          <p:nvPr/>
        </p:nvSpPr>
        <p:spPr>
          <a:xfrm>
            <a:off x="9791033" y="5003334"/>
            <a:ext cx="925079" cy="1329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矩形 43">
            <a:extLst>
              <a:ext uri="{FF2B5EF4-FFF2-40B4-BE49-F238E27FC236}">
                <a16:creationId xmlns:a16="http://schemas.microsoft.com/office/drawing/2014/main" id="{F8E3E153-E008-AF1A-2533-0DFAD63F390C}"/>
              </a:ext>
            </a:extLst>
          </p:cNvPr>
          <p:cNvSpPr/>
          <p:nvPr/>
        </p:nvSpPr>
        <p:spPr>
          <a:xfrm>
            <a:off x="10790799" y="5558659"/>
            <a:ext cx="377455" cy="219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a:extLst>
              <a:ext uri="{FF2B5EF4-FFF2-40B4-BE49-F238E27FC236}">
                <a16:creationId xmlns:a16="http://schemas.microsoft.com/office/drawing/2014/main" id="{A4CEBF2E-59F7-98F1-A3B0-B3D078BB4472}"/>
              </a:ext>
            </a:extLst>
          </p:cNvPr>
          <p:cNvSpPr/>
          <p:nvPr/>
        </p:nvSpPr>
        <p:spPr>
          <a:xfrm>
            <a:off x="8023225" y="5090906"/>
            <a:ext cx="566623" cy="201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文本框 44">
            <a:extLst>
              <a:ext uri="{FF2B5EF4-FFF2-40B4-BE49-F238E27FC236}">
                <a16:creationId xmlns:a16="http://schemas.microsoft.com/office/drawing/2014/main" id="{2295C052-FF5F-B254-C14B-BD0ACD29E963}"/>
              </a:ext>
            </a:extLst>
          </p:cNvPr>
          <p:cNvSpPr txBox="1"/>
          <p:nvPr/>
        </p:nvSpPr>
        <p:spPr>
          <a:xfrm>
            <a:off x="7816238" y="5105522"/>
            <a:ext cx="834474" cy="153888"/>
          </a:xfrm>
          <a:prstGeom prst="rect">
            <a:avLst/>
          </a:prstGeom>
          <a:noFill/>
        </p:spPr>
        <p:txBody>
          <a:bodyPr wrap="square" lIns="0" tIns="0" rIns="36000" bIns="0" rtlCol="0">
            <a:spAutoFit/>
          </a:bodyPr>
          <a:lstStyle/>
          <a:p>
            <a:r>
              <a:rPr lang="en-US" sz="1000" b="1" dirty="0">
                <a:latin typeface="Bahnschrift SemiLight" panose="020B0502040204020203" pitchFamily="34" charset="0"/>
              </a:rPr>
              <a:t>leader failure</a:t>
            </a:r>
          </a:p>
        </p:txBody>
      </p:sp>
    </p:spTree>
    <p:extLst>
      <p:ext uri="{BB962C8B-B14F-4D97-AF65-F5344CB8AC3E}">
        <p14:creationId xmlns:p14="http://schemas.microsoft.com/office/powerpoint/2010/main" val="2817825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Handling Failures</a:t>
            </a:r>
            <a:endParaRPr lang="zh-CN" altLang="en-US" dirty="0"/>
          </a:p>
        </p:txBody>
      </p:sp>
      <p:sp>
        <p:nvSpPr>
          <p:cNvPr id="8" name="灯片编号占位符 10"/>
          <p:cNvSpPr>
            <a:spLocks noGrp="1"/>
          </p:cNvSpPr>
          <p:nvPr>
            <p:ph type="sldNum" sz="quarter" idx="12"/>
          </p:nvPr>
        </p:nvSpPr>
        <p:spPr>
          <a:xfrm>
            <a:off x="8610600" y="6356354"/>
            <a:ext cx="2743200" cy="365125"/>
          </a:xfrm>
        </p:spPr>
        <p:txBody>
          <a:bodyPr/>
          <a:lstStyle/>
          <a:p>
            <a:fld id="{565CE74E-AB26-4998-AD42-012C4C1AD076}" type="slidenum">
              <a:rPr lang="zh-CN" altLang="en-US" smtClean="0"/>
              <a:t>19</a:t>
            </a:fld>
            <a:r>
              <a:rPr lang="en-US" altLang="zh-CN" dirty="0"/>
              <a:t>/26</a:t>
            </a:r>
            <a:endParaRPr lang="zh-CN" altLang="en-US" dirty="0"/>
          </a:p>
        </p:txBody>
      </p:sp>
      <p:sp>
        <p:nvSpPr>
          <p:cNvPr id="5" name="内容占位符 3">
            <a:extLst>
              <a:ext uri="{FF2B5EF4-FFF2-40B4-BE49-F238E27FC236}">
                <a16:creationId xmlns:a16="http://schemas.microsoft.com/office/drawing/2014/main" id="{5E4C6E80-AB39-8CC8-D43C-EEC33B2B5E6A}"/>
              </a:ext>
            </a:extLst>
          </p:cNvPr>
          <p:cNvSpPr txBox="1">
            <a:spLocks/>
          </p:cNvSpPr>
          <p:nvPr/>
        </p:nvSpPr>
        <p:spPr>
          <a:xfrm>
            <a:off x="838198" y="1690693"/>
            <a:ext cx="11353802" cy="5167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altLang="zh-CN" dirty="0"/>
              <a:t> </a:t>
            </a:r>
            <a:r>
              <a:rPr lang="en-US" altLang="zh-CN" b="1" dirty="0"/>
              <a:t>Leader</a:t>
            </a:r>
            <a:r>
              <a:rPr lang="en-US" altLang="zh-CN" dirty="0"/>
              <a:t> Failures</a:t>
            </a:r>
          </a:p>
          <a:p>
            <a:pPr lvl="1"/>
            <a:r>
              <a:rPr lang="en-US" altLang="zh-CN" sz="2200" dirty="0"/>
              <a:t> </a:t>
            </a:r>
            <a:r>
              <a:rPr lang="en-US" altLang="zh-CN" dirty="0"/>
              <a:t>Carousel Prepare Consensus:</a:t>
            </a:r>
          </a:p>
          <a:p>
            <a:pPr lvl="2">
              <a:buFont typeface="Wingdings" panose="05000000000000000000" pitchFamily="2" charset="2"/>
              <a:buChar char="v"/>
            </a:pPr>
            <a:r>
              <a:rPr lang="en-US" altLang="zh-CN" dirty="0"/>
              <a:t> </a:t>
            </a:r>
            <a:r>
              <a:rPr lang="en-US" altLang="zh-CN" b="1" dirty="0"/>
              <a:t>Leader Election:  </a:t>
            </a:r>
            <a:r>
              <a:rPr lang="en-US" altLang="zh-CN" dirty="0"/>
              <a:t>Extends Raft leader election protocol by making each participant piggyback its pending-transaction list on its vote message.</a:t>
            </a:r>
          </a:p>
          <a:p>
            <a:pPr lvl="2">
              <a:buFont typeface="Wingdings" panose="05000000000000000000" pitchFamily="2" charset="2"/>
              <a:buChar char="v"/>
            </a:pPr>
            <a:endParaRPr lang="en-US" altLang="zh-CN" dirty="0"/>
          </a:p>
          <a:p>
            <a:pPr lvl="2">
              <a:buFont typeface="Wingdings" panose="05000000000000000000" pitchFamily="2" charset="2"/>
              <a:buChar char="v"/>
            </a:pPr>
            <a:r>
              <a:rPr lang="en-US" altLang="zh-CN" dirty="0"/>
              <a:t> </a:t>
            </a:r>
            <a:r>
              <a:rPr lang="en-US" altLang="zh-CN" b="1" dirty="0"/>
              <a:t>Examine Pending-Transaction Lists: </a:t>
            </a:r>
            <a:r>
              <a:rPr lang="en-US" altLang="zh-CN" dirty="0"/>
              <a:t>New leader examines pending-transaction lists of the vote messages from a majority of participants. A fast-path prepared transaction have been prepared on a supermajority of the participants. With up to f participant failures, the transaction must be in at least a majority of f + 1 pending-transaction lists. A transaction could </a:t>
            </a:r>
            <a:r>
              <a:rPr lang="en-US" altLang="zh-CN" b="1" dirty="0"/>
              <a:t>potentially</a:t>
            </a:r>
            <a:r>
              <a:rPr lang="en-US" altLang="zh-CN" dirty="0"/>
              <a:t> be a fast-path prepared transaction if it is prepared with the same data versions in at least f + 1 lists.</a:t>
            </a:r>
          </a:p>
          <a:p>
            <a:pPr lvl="2">
              <a:buFont typeface="Wingdings" panose="05000000000000000000" pitchFamily="2" charset="2"/>
              <a:buChar char="v"/>
            </a:pPr>
            <a:endParaRPr lang="en-US" altLang="zh-CN" dirty="0"/>
          </a:p>
          <a:p>
            <a:pPr lvl="2">
              <a:buFont typeface="Wingdings" panose="05000000000000000000" pitchFamily="2" charset="2"/>
              <a:buChar char="v"/>
            </a:pPr>
            <a:r>
              <a:rPr lang="en-US" altLang="zh-CN" dirty="0"/>
              <a:t> </a:t>
            </a:r>
            <a:r>
              <a:rPr lang="en-US" altLang="zh-CN" b="1" dirty="0"/>
              <a:t>Detecting Conflicts: </a:t>
            </a:r>
            <a:r>
              <a:rPr lang="en-US" altLang="zh-CN" dirty="0"/>
              <a:t>Examine all potential transactions to exclude the transactions that conflict with the slow-path prepared transactions or are prepared based on stale data versions. The failed leader may have decided not </a:t>
            </a:r>
            <a:r>
              <a:rPr lang="en-US" altLang="zh-CN"/>
              <a:t>to prepare </a:t>
            </a:r>
            <a:r>
              <a:rPr lang="en-US" altLang="zh-CN" dirty="0"/>
              <a:t>the transaction.</a:t>
            </a:r>
          </a:p>
        </p:txBody>
      </p:sp>
    </p:spTree>
    <p:extLst>
      <p:ext uri="{BB962C8B-B14F-4D97-AF65-F5344CB8AC3E}">
        <p14:creationId xmlns:p14="http://schemas.microsoft.com/office/powerpoint/2010/main" val="345392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Background</a:t>
            </a:r>
            <a:endParaRPr lang="zh-CN" altLang="en-US" dirty="0"/>
          </a:p>
        </p:txBody>
      </p:sp>
      <p:sp>
        <p:nvSpPr>
          <p:cNvPr id="3" name="内容占位符 2"/>
          <p:cNvSpPr>
            <a:spLocks noGrp="1"/>
          </p:cNvSpPr>
          <p:nvPr>
            <p:ph idx="1"/>
          </p:nvPr>
        </p:nvSpPr>
        <p:spPr>
          <a:xfrm>
            <a:off x="1155469" y="1573377"/>
            <a:ext cx="10198332" cy="4351338"/>
          </a:xfrm>
        </p:spPr>
        <p:txBody>
          <a:bodyPr/>
          <a:lstStyle/>
          <a:p>
            <a:pPr>
              <a:buFont typeface="Wingdings" panose="05000000000000000000" pitchFamily="2" charset="2"/>
              <a:buChar char="q"/>
            </a:pPr>
            <a:r>
              <a:rPr lang="en-US" altLang="zh-CN" dirty="0"/>
              <a:t> Geo-distributed Database</a:t>
            </a:r>
          </a:p>
          <a:p>
            <a:pPr lvl="1"/>
            <a:r>
              <a:rPr lang="en-US" altLang="zh-CN" dirty="0"/>
              <a:t>  Spanner, </a:t>
            </a:r>
            <a:r>
              <a:rPr lang="en-US" altLang="zh-CN" dirty="0" err="1"/>
              <a:t>CockroachDB</a:t>
            </a:r>
            <a:endParaRPr lang="en-US" altLang="zh-CN" dirty="0"/>
          </a:p>
          <a:p>
            <a:pPr lvl="2">
              <a:buFont typeface="Wingdings" panose="05000000000000000000" pitchFamily="2" charset="2"/>
              <a:buChar char="v"/>
            </a:pPr>
            <a:r>
              <a:rPr lang="en-US" altLang="zh-CN" dirty="0"/>
              <a:t> Partition data and store each partition at the datacenter where it will most frequently be used.</a:t>
            </a:r>
          </a:p>
          <a:p>
            <a:pPr lvl="2">
              <a:buFont typeface="Wingdings" panose="05000000000000000000" pitchFamily="2" charset="2"/>
              <a:buChar char="v"/>
            </a:pPr>
            <a:r>
              <a:rPr lang="en-US" altLang="zh-CN" dirty="0"/>
              <a:t> Use a consensus protocol (</a:t>
            </a:r>
            <a:r>
              <a:rPr lang="en-US" altLang="zh-CN" dirty="0" err="1"/>
              <a:t>Paxos</a:t>
            </a:r>
            <a:r>
              <a:rPr lang="en-US" altLang="zh-CN" dirty="0"/>
              <a:t> or Raft) to replicate each partition to enough additional datacenters to meet users fault tolerance requirements.</a:t>
            </a:r>
          </a:p>
        </p:txBody>
      </p:sp>
      <p:sp>
        <p:nvSpPr>
          <p:cNvPr id="9" name="灯片编号占位符 8"/>
          <p:cNvSpPr>
            <a:spLocks noGrp="1"/>
          </p:cNvSpPr>
          <p:nvPr>
            <p:ph type="sldNum" sz="quarter" idx="12"/>
          </p:nvPr>
        </p:nvSpPr>
        <p:spPr/>
        <p:txBody>
          <a:bodyPr/>
          <a:lstStyle/>
          <a:p>
            <a:fld id="{565CE74E-AB26-4998-AD42-012C4C1AD076}" type="slidenum">
              <a:rPr lang="zh-CN" altLang="en-US" smtClean="0"/>
              <a:t>2</a:t>
            </a:fld>
            <a:r>
              <a:rPr lang="en-US" altLang="zh-CN" dirty="0"/>
              <a:t>/26</a:t>
            </a:r>
            <a:endParaRPr lang="zh-CN" altLang="en-US" dirty="0"/>
          </a:p>
        </p:txBody>
      </p:sp>
      <p:pic>
        <p:nvPicPr>
          <p:cNvPr id="5" name="图片 4">
            <a:extLst>
              <a:ext uri="{FF2B5EF4-FFF2-40B4-BE49-F238E27FC236}">
                <a16:creationId xmlns:a16="http://schemas.microsoft.com/office/drawing/2014/main" id="{DDE4A85C-D429-61F6-58EA-4F7C07CA7295}"/>
              </a:ext>
            </a:extLst>
          </p:cNvPr>
          <p:cNvPicPr>
            <a:picLocks noChangeAspect="1"/>
          </p:cNvPicPr>
          <p:nvPr/>
        </p:nvPicPr>
        <p:blipFill>
          <a:blip r:embed="rId3"/>
          <a:stretch>
            <a:fillRect/>
          </a:stretch>
        </p:blipFill>
        <p:spPr>
          <a:xfrm>
            <a:off x="3473284" y="3749046"/>
            <a:ext cx="5348288" cy="3071813"/>
          </a:xfrm>
          <a:prstGeom prst="rect">
            <a:avLst/>
          </a:prstGeom>
        </p:spPr>
      </p:pic>
      <p:sp>
        <p:nvSpPr>
          <p:cNvPr id="4" name="矩形 3">
            <a:extLst>
              <a:ext uri="{FF2B5EF4-FFF2-40B4-BE49-F238E27FC236}">
                <a16:creationId xmlns:a16="http://schemas.microsoft.com/office/drawing/2014/main" id="{60BCEFD3-7B08-941C-D9B4-40AA31945267}"/>
              </a:ext>
            </a:extLst>
          </p:cNvPr>
          <p:cNvSpPr/>
          <p:nvPr/>
        </p:nvSpPr>
        <p:spPr>
          <a:xfrm>
            <a:off x="5272863" y="4740742"/>
            <a:ext cx="260104" cy="1868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74635521-46D3-0536-4349-E56C2A3EBCF5}"/>
              </a:ext>
            </a:extLst>
          </p:cNvPr>
          <p:cNvSpPr/>
          <p:nvPr/>
        </p:nvSpPr>
        <p:spPr>
          <a:xfrm>
            <a:off x="6124582" y="5147142"/>
            <a:ext cx="260104" cy="1868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8F9207F9-2200-F2BF-2932-EC8871B48F81}"/>
              </a:ext>
            </a:extLst>
          </p:cNvPr>
          <p:cNvSpPr/>
          <p:nvPr/>
        </p:nvSpPr>
        <p:spPr>
          <a:xfrm>
            <a:off x="6957729" y="4740742"/>
            <a:ext cx="260104" cy="1868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5A5EB5A2-9C09-121C-4C5B-3BEB046BAEBC}"/>
              </a:ext>
            </a:extLst>
          </p:cNvPr>
          <p:cNvSpPr/>
          <p:nvPr/>
        </p:nvSpPr>
        <p:spPr>
          <a:xfrm>
            <a:off x="7233073" y="6268005"/>
            <a:ext cx="260104" cy="186858"/>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FB5A229B-3CC2-7AD5-29B7-E66A3EBA4051}"/>
              </a:ext>
            </a:extLst>
          </p:cNvPr>
          <p:cNvSpPr/>
          <p:nvPr/>
        </p:nvSpPr>
        <p:spPr>
          <a:xfrm>
            <a:off x="8010313" y="5924715"/>
            <a:ext cx="260104" cy="186858"/>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923F42BA-69C7-5B4B-0B74-424AD627C310}"/>
              </a:ext>
            </a:extLst>
          </p:cNvPr>
          <p:cNvSpPr/>
          <p:nvPr/>
        </p:nvSpPr>
        <p:spPr>
          <a:xfrm>
            <a:off x="8130205" y="6097343"/>
            <a:ext cx="260104" cy="186858"/>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3" name="内容占位符 3">
            <a:extLst>
              <a:ext uri="{FF2B5EF4-FFF2-40B4-BE49-F238E27FC236}">
                <a16:creationId xmlns:a16="http://schemas.microsoft.com/office/drawing/2014/main" id="{D5BF6CF3-C5E7-527E-934C-72F51DC82BE2}"/>
              </a:ext>
            </a:extLst>
          </p:cNvPr>
          <p:cNvSpPr txBox="1">
            <a:spLocks/>
          </p:cNvSpPr>
          <p:nvPr/>
        </p:nvSpPr>
        <p:spPr>
          <a:xfrm>
            <a:off x="838198" y="1690693"/>
            <a:ext cx="11353802" cy="5221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altLang="zh-CN" dirty="0"/>
              <a:t> Protocols Comparison</a:t>
            </a:r>
          </a:p>
          <a:p>
            <a:pPr lvl="1"/>
            <a:r>
              <a:rPr lang="en-US" altLang="zh-CN" sz="2200" dirty="0"/>
              <a:t> Carousel Basic / Carousel Fast / TAPIR</a:t>
            </a:r>
          </a:p>
          <a:p>
            <a:pPr>
              <a:buFont typeface="Wingdings" panose="05000000000000000000" pitchFamily="2" charset="2"/>
              <a:buChar char="q"/>
            </a:pPr>
            <a:r>
              <a:rPr lang="en-US" altLang="zh-CN" dirty="0"/>
              <a:t> Experimental Setup </a:t>
            </a:r>
          </a:p>
          <a:p>
            <a:pPr marL="0" indent="0">
              <a:buNone/>
            </a:pPr>
            <a:r>
              <a:rPr lang="en-US" altLang="zh-CN" dirty="0"/>
              <a:t>     </a:t>
            </a:r>
            <a:r>
              <a:rPr lang="en-US" altLang="zh-CN" sz="2400" dirty="0"/>
              <a:t>Amazon EC2 instances across 5 datacenters in different geographical regions: US West (Oregon), US East (N. Virginia), Europe (Frankfurt), Australia (Sydney), and Asia (Tokyo)</a:t>
            </a:r>
          </a:p>
          <a:p>
            <a:pPr marL="0" indent="0">
              <a:buNone/>
            </a:pPr>
            <a:endParaRPr lang="en-US" altLang="zh-CN" dirty="0"/>
          </a:p>
        </p:txBody>
      </p:sp>
      <p:pic>
        <p:nvPicPr>
          <p:cNvPr id="7" name="图片 6">
            <a:extLst>
              <a:ext uri="{FF2B5EF4-FFF2-40B4-BE49-F238E27FC236}">
                <a16:creationId xmlns:a16="http://schemas.microsoft.com/office/drawing/2014/main" id="{D880D035-35C2-1CE8-398C-967404B421F7}"/>
              </a:ext>
            </a:extLst>
          </p:cNvPr>
          <p:cNvPicPr>
            <a:picLocks noChangeAspect="1"/>
          </p:cNvPicPr>
          <p:nvPr/>
        </p:nvPicPr>
        <p:blipFill>
          <a:blip r:embed="rId3"/>
          <a:stretch>
            <a:fillRect/>
          </a:stretch>
        </p:blipFill>
        <p:spPr>
          <a:xfrm>
            <a:off x="3024187" y="4229894"/>
            <a:ext cx="6143625" cy="2105025"/>
          </a:xfrm>
          <a:prstGeom prst="rect">
            <a:avLst/>
          </a:prstGeom>
        </p:spPr>
      </p:pic>
      <p:sp>
        <p:nvSpPr>
          <p:cNvPr id="4" name="灯片编号占位符 8">
            <a:extLst>
              <a:ext uri="{FF2B5EF4-FFF2-40B4-BE49-F238E27FC236}">
                <a16:creationId xmlns:a16="http://schemas.microsoft.com/office/drawing/2014/main" id="{EE374090-48C1-E39F-C148-AE0C959BEDD0}"/>
              </a:ext>
            </a:extLst>
          </p:cNvPr>
          <p:cNvSpPr>
            <a:spLocks noGrp="1"/>
          </p:cNvSpPr>
          <p:nvPr>
            <p:ph type="sldNum" sz="quarter" idx="12"/>
          </p:nvPr>
        </p:nvSpPr>
        <p:spPr>
          <a:xfrm>
            <a:off x="8610600" y="6356354"/>
            <a:ext cx="2743200" cy="365125"/>
          </a:xfrm>
        </p:spPr>
        <p:txBody>
          <a:bodyPr/>
          <a:lstStyle/>
          <a:p>
            <a:fld id="{565CE74E-AB26-4998-AD42-012C4C1AD076}" type="slidenum">
              <a:rPr lang="zh-CN" altLang="en-US" smtClean="0"/>
              <a:t>20</a:t>
            </a:fld>
            <a:r>
              <a:rPr lang="en-US" altLang="zh-CN" dirty="0"/>
              <a:t>/26</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3" name="内容占位符 3">
            <a:extLst>
              <a:ext uri="{FF2B5EF4-FFF2-40B4-BE49-F238E27FC236}">
                <a16:creationId xmlns:a16="http://schemas.microsoft.com/office/drawing/2014/main" id="{D5BF6CF3-C5E7-527E-934C-72F51DC82BE2}"/>
              </a:ext>
            </a:extLst>
          </p:cNvPr>
          <p:cNvSpPr txBox="1">
            <a:spLocks/>
          </p:cNvSpPr>
          <p:nvPr/>
        </p:nvSpPr>
        <p:spPr>
          <a:xfrm>
            <a:off x="838198" y="1690693"/>
            <a:ext cx="11353802" cy="5221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altLang="zh-CN" dirty="0"/>
              <a:t> Workloads</a:t>
            </a:r>
          </a:p>
          <a:p>
            <a:pPr lvl="1"/>
            <a:r>
              <a:rPr lang="en-US" altLang="zh-CN" dirty="0"/>
              <a:t> </a:t>
            </a:r>
            <a:r>
              <a:rPr lang="en-US" altLang="zh-CN" dirty="0" err="1"/>
              <a:t>Retwis</a:t>
            </a:r>
            <a:r>
              <a:rPr lang="en-US" altLang="zh-CN" dirty="0"/>
              <a:t>: transactions for a Twitter-like system.</a:t>
            </a:r>
          </a:p>
          <a:p>
            <a:pPr marL="457200" lvl="1" indent="0">
              <a:buNone/>
            </a:pPr>
            <a:r>
              <a:rPr lang="en-US" altLang="zh-CN" dirty="0"/>
              <a:t>    Each transaction touches an average of 4.5 keys.</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 TCSB+T </a:t>
            </a:r>
          </a:p>
          <a:p>
            <a:pPr marL="457200" lvl="1" indent="0">
              <a:buNone/>
            </a:pPr>
            <a:r>
              <a:rPr lang="en-US" altLang="zh-CN" dirty="0"/>
              <a:t>    Each transaction consists of 4 read-modify-write operations that access different keys.</a:t>
            </a:r>
          </a:p>
          <a:p>
            <a:pPr lvl="1"/>
            <a:r>
              <a:rPr lang="en-US" altLang="zh-CN" dirty="0"/>
              <a:t> </a:t>
            </a:r>
            <a:r>
              <a:rPr lang="en-US" altLang="zh-CN" dirty="0" err="1"/>
              <a:t>Datasize</a:t>
            </a:r>
            <a:r>
              <a:rPr lang="en-US" altLang="zh-CN" dirty="0"/>
              <a:t> and Distribution: 10 million keys, Zipfian distribution with a coefficient of 0.75.</a:t>
            </a:r>
          </a:p>
        </p:txBody>
      </p:sp>
      <p:pic>
        <p:nvPicPr>
          <p:cNvPr id="5" name="图片 4">
            <a:extLst>
              <a:ext uri="{FF2B5EF4-FFF2-40B4-BE49-F238E27FC236}">
                <a16:creationId xmlns:a16="http://schemas.microsoft.com/office/drawing/2014/main" id="{6E537301-EB5D-0158-1DA7-2FF9150B781F}"/>
              </a:ext>
            </a:extLst>
          </p:cNvPr>
          <p:cNvPicPr>
            <a:picLocks noChangeAspect="1"/>
          </p:cNvPicPr>
          <p:nvPr/>
        </p:nvPicPr>
        <p:blipFill>
          <a:blip r:embed="rId3"/>
          <a:stretch>
            <a:fillRect/>
          </a:stretch>
        </p:blipFill>
        <p:spPr>
          <a:xfrm>
            <a:off x="2771775" y="3086101"/>
            <a:ext cx="6648450" cy="1828800"/>
          </a:xfrm>
          <a:prstGeom prst="rect">
            <a:avLst/>
          </a:prstGeom>
        </p:spPr>
      </p:pic>
      <p:sp>
        <p:nvSpPr>
          <p:cNvPr id="4" name="灯片编号占位符 8">
            <a:extLst>
              <a:ext uri="{FF2B5EF4-FFF2-40B4-BE49-F238E27FC236}">
                <a16:creationId xmlns:a16="http://schemas.microsoft.com/office/drawing/2014/main" id="{20531EA3-B1F2-6685-E499-3509A2E97E5B}"/>
              </a:ext>
            </a:extLst>
          </p:cNvPr>
          <p:cNvSpPr>
            <a:spLocks noGrp="1"/>
          </p:cNvSpPr>
          <p:nvPr>
            <p:ph type="sldNum" sz="quarter" idx="12"/>
          </p:nvPr>
        </p:nvSpPr>
        <p:spPr>
          <a:xfrm>
            <a:off x="8610600" y="6356354"/>
            <a:ext cx="2743200" cy="365125"/>
          </a:xfrm>
        </p:spPr>
        <p:txBody>
          <a:bodyPr/>
          <a:lstStyle/>
          <a:p>
            <a:fld id="{565CE74E-AB26-4998-AD42-012C4C1AD076}" type="slidenum">
              <a:rPr lang="zh-CN" altLang="en-US" smtClean="0"/>
              <a:t>21</a:t>
            </a:fld>
            <a:r>
              <a:rPr lang="en-US" altLang="zh-CN" dirty="0"/>
              <a:t>/26</a:t>
            </a:r>
            <a:endParaRPr lang="zh-CN" altLang="en-US" dirty="0"/>
          </a:p>
        </p:txBody>
      </p:sp>
    </p:spTree>
    <p:extLst>
      <p:ext uri="{BB962C8B-B14F-4D97-AF65-F5344CB8AC3E}">
        <p14:creationId xmlns:p14="http://schemas.microsoft.com/office/powerpoint/2010/main" val="1984774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t>22</a:t>
            </a:fld>
            <a:r>
              <a:rPr lang="en-US" altLang="zh-CN" dirty="0"/>
              <a:t>/26</a:t>
            </a:r>
            <a:endParaRPr lang="zh-CN" altLang="en-US" dirty="0"/>
          </a:p>
        </p:txBody>
      </p:sp>
      <p:sp>
        <p:nvSpPr>
          <p:cNvPr id="4" name="内容占位符 3"/>
          <p:cNvSpPr>
            <a:spLocks noGrp="1"/>
          </p:cNvSpPr>
          <p:nvPr>
            <p:ph idx="1"/>
          </p:nvPr>
        </p:nvSpPr>
        <p:spPr/>
        <p:txBody>
          <a:bodyPr/>
          <a:lstStyle/>
          <a:p>
            <a:pPr>
              <a:buFont typeface="Wingdings" panose="05000000000000000000" pitchFamily="2" charset="2"/>
              <a:buChar char="q"/>
            </a:pPr>
            <a:r>
              <a:rPr lang="en-US" altLang="zh-CN" dirty="0"/>
              <a:t> </a:t>
            </a:r>
            <a:r>
              <a:rPr lang="en-US" altLang="zh-CN" dirty="0" err="1"/>
              <a:t>Retwis</a:t>
            </a:r>
            <a:r>
              <a:rPr lang="en-US" altLang="zh-CN" dirty="0"/>
              <a:t> Latency</a:t>
            </a:r>
          </a:p>
          <a:p>
            <a:pPr marL="0" indent="0">
              <a:buNone/>
            </a:pPr>
            <a:r>
              <a:rPr lang="en-US" altLang="zh-CN" dirty="0"/>
              <a:t>     </a:t>
            </a:r>
            <a:r>
              <a:rPr lang="en-US" altLang="zh-CN" sz="2400" dirty="0"/>
              <a:t>Focus on the performance of the system when network latency, rather than resource contention, is the primary latency source. Each system receives 200 transactions per second (</a:t>
            </a:r>
            <a:r>
              <a:rPr lang="en-US" altLang="zh-CN" sz="2400" dirty="0" err="1"/>
              <a:t>tps</a:t>
            </a:r>
            <a:r>
              <a:rPr lang="en-US" altLang="zh-CN" sz="2400" dirty="0"/>
              <a:t>).</a:t>
            </a:r>
          </a:p>
          <a:p>
            <a:pPr marL="914400" lvl="1" indent="-457200">
              <a:buFont typeface="+mj-lt"/>
              <a:buAutoNum type="arabicPeriod"/>
            </a:pPr>
            <a:r>
              <a:rPr lang="en-US" altLang="zh-CN" sz="2000" dirty="0"/>
              <a:t>Median Latency: TAPIR 334 </a:t>
            </a:r>
            <a:r>
              <a:rPr lang="en-US" altLang="zh-CN" sz="2000" dirty="0" err="1"/>
              <a:t>ms</a:t>
            </a:r>
            <a:r>
              <a:rPr lang="en-US" altLang="zh-CN" sz="2000" dirty="0"/>
              <a:t> / Carousel Fast  232 </a:t>
            </a:r>
            <a:r>
              <a:rPr lang="en-US" altLang="zh-CN" sz="2000" dirty="0" err="1"/>
              <a:t>ms</a:t>
            </a:r>
            <a:r>
              <a:rPr lang="en-US" altLang="zh-CN" sz="2000" dirty="0"/>
              <a:t> /  Carousel Basic 290 </a:t>
            </a:r>
            <a:r>
              <a:rPr lang="en-US" altLang="zh-CN" sz="2000" dirty="0" err="1"/>
              <a:t>ms.</a:t>
            </a:r>
            <a:r>
              <a:rPr lang="en-US" altLang="zh-CN" sz="2000" dirty="0"/>
              <a:t> Performance gap widens at higher percentiles.</a:t>
            </a:r>
            <a:endParaRPr lang="en-US" altLang="zh-CN" dirty="0"/>
          </a:p>
        </p:txBody>
      </p:sp>
      <p:pic>
        <p:nvPicPr>
          <p:cNvPr id="5" name="图片 4">
            <a:extLst>
              <a:ext uri="{FF2B5EF4-FFF2-40B4-BE49-F238E27FC236}">
                <a16:creationId xmlns:a16="http://schemas.microsoft.com/office/drawing/2014/main" id="{4FE45034-06C0-13C1-9EC6-D86C1A869302}"/>
              </a:ext>
            </a:extLst>
          </p:cNvPr>
          <p:cNvPicPr>
            <a:picLocks noChangeAspect="1"/>
          </p:cNvPicPr>
          <p:nvPr/>
        </p:nvPicPr>
        <p:blipFill>
          <a:blip r:embed="rId3"/>
          <a:stretch>
            <a:fillRect/>
          </a:stretch>
        </p:blipFill>
        <p:spPr>
          <a:xfrm>
            <a:off x="3812419" y="4110566"/>
            <a:ext cx="4567162" cy="2747434"/>
          </a:xfrm>
          <a:prstGeom prst="rect">
            <a:avLst/>
          </a:prstGeom>
        </p:spPr>
      </p:pic>
    </p:spTree>
    <p:extLst>
      <p:ext uri="{BB962C8B-B14F-4D97-AF65-F5344CB8AC3E}">
        <p14:creationId xmlns:p14="http://schemas.microsoft.com/office/powerpoint/2010/main" val="115981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t>23</a:t>
            </a:fld>
            <a:r>
              <a:rPr lang="en-US" altLang="zh-CN" dirty="0"/>
              <a:t>/26</a:t>
            </a:r>
            <a:endParaRPr lang="zh-CN" altLang="en-US" dirty="0"/>
          </a:p>
        </p:txBody>
      </p:sp>
      <p:sp>
        <p:nvSpPr>
          <p:cNvPr id="4" name="内容占位符 3"/>
          <p:cNvSpPr>
            <a:spLocks noGrp="1"/>
          </p:cNvSpPr>
          <p:nvPr>
            <p:ph idx="1"/>
          </p:nvPr>
        </p:nvSpPr>
        <p:spPr>
          <a:xfrm>
            <a:off x="1155469" y="1847854"/>
            <a:ext cx="9954185" cy="4351338"/>
          </a:xfrm>
        </p:spPr>
        <p:txBody>
          <a:bodyPr>
            <a:normAutofit/>
          </a:bodyPr>
          <a:lstStyle/>
          <a:p>
            <a:pPr>
              <a:buFont typeface="Wingdings" panose="05000000000000000000" pitchFamily="2" charset="2"/>
              <a:buChar char="q"/>
            </a:pPr>
            <a:r>
              <a:rPr lang="en-US" altLang="zh-CN" dirty="0"/>
              <a:t> Reasons why Carousel Fast and Carousel Basic have lower latencies than TAPIR in </a:t>
            </a:r>
            <a:r>
              <a:rPr lang="en-US" altLang="zh-CN" dirty="0" err="1"/>
              <a:t>Retwis</a:t>
            </a:r>
            <a:r>
              <a:rPr lang="en-US" altLang="zh-CN" dirty="0"/>
              <a:t>.</a:t>
            </a:r>
          </a:p>
          <a:p>
            <a:pPr marL="971550" lvl="1" indent="-514350">
              <a:buFont typeface="+mj-lt"/>
              <a:buAutoNum type="arabicPeriod"/>
            </a:pPr>
            <a:r>
              <a:rPr lang="en-US" altLang="zh-CN" sz="2000" dirty="0"/>
              <a:t>Carousel requires a maximum of  two WANRTs to complete a transaction. TAPIR requires as many as three WANRTs.</a:t>
            </a:r>
          </a:p>
          <a:p>
            <a:pPr marL="971550" lvl="1" indent="-514350">
              <a:buFont typeface="+mj-lt"/>
              <a:buAutoNum type="arabicPeriod"/>
            </a:pPr>
            <a:r>
              <a:rPr lang="en-US" altLang="zh-CN" sz="2000" dirty="0"/>
              <a:t>50% of the </a:t>
            </a:r>
            <a:r>
              <a:rPr lang="en-US" altLang="zh-CN" sz="2000" dirty="0" err="1"/>
              <a:t>Retwis</a:t>
            </a:r>
            <a:r>
              <a:rPr lang="en-US" altLang="zh-CN" sz="2000" dirty="0"/>
              <a:t> workload consists of read-only transactions, which complete in just one WANRT.</a:t>
            </a:r>
          </a:p>
          <a:p>
            <a:pPr marL="971550" lvl="1" indent="-514350">
              <a:buFont typeface="+mj-lt"/>
              <a:buAutoNum type="arabicPeriod"/>
            </a:pPr>
            <a:r>
              <a:rPr lang="en-US" altLang="zh-CN" sz="2000" dirty="0"/>
              <a:t>TAPIR waits for a fast path timeout before it begins its slow path to commit a transaction.</a:t>
            </a:r>
          </a:p>
          <a:p>
            <a:pPr marL="971550" lvl="1" indent="-514350">
              <a:buFont typeface="+mj-lt"/>
              <a:buAutoNum type="arabicPeriod"/>
            </a:pPr>
            <a:r>
              <a:rPr lang="en-US" altLang="zh-CN" sz="2000" dirty="0"/>
              <a:t>TAPIR does not allow a client to issue a transaction that potentially conflicts with its own previous transaction until the previous transaction has been fully committed on TAPIR servers. This increases the transaction completion time for a small number of transactions.</a:t>
            </a:r>
          </a:p>
        </p:txBody>
      </p:sp>
    </p:spTree>
    <p:extLst>
      <p:ext uri="{BB962C8B-B14F-4D97-AF65-F5344CB8AC3E}">
        <p14:creationId xmlns:p14="http://schemas.microsoft.com/office/powerpoint/2010/main" val="1594991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t>24</a:t>
            </a:fld>
            <a:r>
              <a:rPr lang="en-US" altLang="zh-CN" dirty="0"/>
              <a:t>/26</a:t>
            </a:r>
            <a:endParaRPr lang="zh-CN" altLang="en-US" dirty="0"/>
          </a:p>
        </p:txBody>
      </p:sp>
      <p:sp>
        <p:nvSpPr>
          <p:cNvPr id="4" name="内容占位符 3"/>
          <p:cNvSpPr>
            <a:spLocks noGrp="1"/>
          </p:cNvSpPr>
          <p:nvPr>
            <p:ph idx="1"/>
          </p:nvPr>
        </p:nvSpPr>
        <p:spPr>
          <a:xfrm>
            <a:off x="860612" y="1847854"/>
            <a:ext cx="10963835" cy="4351338"/>
          </a:xfrm>
        </p:spPr>
        <p:txBody>
          <a:bodyPr/>
          <a:lstStyle/>
          <a:p>
            <a:pPr>
              <a:buFont typeface="Wingdings" panose="05000000000000000000" pitchFamily="2" charset="2"/>
              <a:buChar char="q"/>
            </a:pPr>
            <a:r>
              <a:rPr lang="en-US" altLang="zh-CN" dirty="0"/>
              <a:t> </a:t>
            </a:r>
            <a:r>
              <a:rPr lang="en-US" altLang="zh-CN" dirty="0" err="1"/>
              <a:t>Retwis</a:t>
            </a:r>
            <a:r>
              <a:rPr lang="en-US" altLang="zh-CN" dirty="0"/>
              <a:t> Throughput</a:t>
            </a:r>
          </a:p>
          <a:p>
            <a:pPr marL="971550" lvl="1" indent="-514350">
              <a:buFont typeface="+mj-lt"/>
              <a:buAutoNum type="arabicPeriod"/>
            </a:pPr>
            <a:r>
              <a:rPr lang="en-US" altLang="zh-CN" sz="2000" dirty="0"/>
              <a:t>TAPIR is unable to meet the target throughput greater than 5000 </a:t>
            </a:r>
            <a:r>
              <a:rPr lang="en-US" altLang="zh-CN" sz="2000" dirty="0" err="1"/>
              <a:t>tps</a:t>
            </a:r>
            <a:r>
              <a:rPr lang="en-US" altLang="zh-CN" sz="2000" dirty="0"/>
              <a:t>. It experiences excessive queuing of pending transactions at the TAPIR servers, resulting in a precipitous drop in its committed throughput.</a:t>
            </a:r>
          </a:p>
          <a:p>
            <a:pPr marL="971550" lvl="1" indent="-514350">
              <a:buFont typeface="+mj-lt"/>
              <a:buAutoNum type="arabicPeriod"/>
            </a:pPr>
            <a:r>
              <a:rPr lang="en-US" altLang="zh-CN" sz="2000" dirty="0"/>
              <a:t>Carousel Fast’s  committed throughput falls below the target throughput earlier than Carousel Basic, since Carousel Fast needs to send more messages per transaction than Carousel Basic.</a:t>
            </a:r>
            <a:endParaRPr lang="en-US" altLang="zh-CN" dirty="0"/>
          </a:p>
          <a:p>
            <a:pPr marL="971550" lvl="1" indent="-514350">
              <a:buFont typeface="+mj-lt"/>
              <a:buAutoNum type="arabicPeriod"/>
            </a:pPr>
            <a:endParaRPr lang="en-US" altLang="zh-CN" dirty="0"/>
          </a:p>
        </p:txBody>
      </p:sp>
      <p:pic>
        <p:nvPicPr>
          <p:cNvPr id="5" name="图片 4">
            <a:extLst>
              <a:ext uri="{FF2B5EF4-FFF2-40B4-BE49-F238E27FC236}">
                <a16:creationId xmlns:a16="http://schemas.microsoft.com/office/drawing/2014/main" id="{4C4F69C2-F4B7-AB27-1B1D-C754AB8AA981}"/>
              </a:ext>
            </a:extLst>
          </p:cNvPr>
          <p:cNvPicPr>
            <a:picLocks noChangeAspect="1"/>
          </p:cNvPicPr>
          <p:nvPr/>
        </p:nvPicPr>
        <p:blipFill>
          <a:blip r:embed="rId3"/>
          <a:stretch>
            <a:fillRect/>
          </a:stretch>
        </p:blipFill>
        <p:spPr>
          <a:xfrm>
            <a:off x="1316411" y="4023523"/>
            <a:ext cx="4607019" cy="2632582"/>
          </a:xfrm>
          <a:prstGeom prst="rect">
            <a:avLst/>
          </a:prstGeom>
        </p:spPr>
      </p:pic>
      <p:pic>
        <p:nvPicPr>
          <p:cNvPr id="7" name="图片 6">
            <a:extLst>
              <a:ext uri="{FF2B5EF4-FFF2-40B4-BE49-F238E27FC236}">
                <a16:creationId xmlns:a16="http://schemas.microsoft.com/office/drawing/2014/main" id="{7B9651AC-499D-E95B-6B1B-3B134A22BF1D}"/>
              </a:ext>
            </a:extLst>
          </p:cNvPr>
          <p:cNvPicPr>
            <a:picLocks noChangeAspect="1"/>
          </p:cNvPicPr>
          <p:nvPr/>
        </p:nvPicPr>
        <p:blipFill>
          <a:blip r:embed="rId4"/>
          <a:stretch>
            <a:fillRect/>
          </a:stretch>
        </p:blipFill>
        <p:spPr>
          <a:xfrm>
            <a:off x="6268572" y="4020861"/>
            <a:ext cx="4482583" cy="2700618"/>
          </a:xfrm>
          <a:prstGeom prst="rect">
            <a:avLst/>
          </a:prstGeom>
        </p:spPr>
      </p:pic>
    </p:spTree>
    <p:extLst>
      <p:ext uri="{BB962C8B-B14F-4D97-AF65-F5344CB8AC3E}">
        <p14:creationId xmlns:p14="http://schemas.microsoft.com/office/powerpoint/2010/main" val="3185205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t>25</a:t>
            </a:fld>
            <a:r>
              <a:rPr lang="en-US" altLang="zh-CN" dirty="0"/>
              <a:t>/26</a:t>
            </a:r>
            <a:endParaRPr lang="zh-CN" altLang="en-US" dirty="0"/>
          </a:p>
        </p:txBody>
      </p:sp>
      <p:sp>
        <p:nvSpPr>
          <p:cNvPr id="4" name="内容占位符 3"/>
          <p:cNvSpPr>
            <a:spLocks noGrp="1"/>
          </p:cNvSpPr>
          <p:nvPr>
            <p:ph idx="1"/>
          </p:nvPr>
        </p:nvSpPr>
        <p:spPr>
          <a:xfrm>
            <a:off x="860612" y="1695448"/>
            <a:ext cx="10963835" cy="4351338"/>
          </a:xfrm>
        </p:spPr>
        <p:txBody>
          <a:bodyPr/>
          <a:lstStyle/>
          <a:p>
            <a:pPr>
              <a:buFont typeface="Wingdings" panose="05000000000000000000" pitchFamily="2" charset="2"/>
              <a:buChar char="q"/>
            </a:pPr>
            <a:r>
              <a:rPr lang="en-US" altLang="zh-CN" dirty="0"/>
              <a:t> </a:t>
            </a:r>
            <a:r>
              <a:rPr lang="en-US" altLang="zh-CN" dirty="0" err="1"/>
              <a:t>Retwis</a:t>
            </a:r>
            <a:r>
              <a:rPr lang="en-US" altLang="zh-CN" dirty="0"/>
              <a:t> Network Utilization (5000 </a:t>
            </a:r>
            <a:r>
              <a:rPr lang="en-US" altLang="zh-CN" dirty="0" err="1"/>
              <a:t>tps</a:t>
            </a:r>
            <a:r>
              <a:rPr lang="en-US" altLang="zh-CN" dirty="0"/>
              <a:t>)</a:t>
            </a:r>
          </a:p>
          <a:p>
            <a:pPr marL="971550" lvl="1" indent="-514350">
              <a:buFont typeface="+mj-lt"/>
              <a:buAutoNum type="arabicPeriod"/>
            </a:pPr>
            <a:r>
              <a:rPr lang="en-US" altLang="zh-CN" sz="2000" dirty="0"/>
              <a:t>Carousel Basic and Fast servers, require more network bandwidth than TAPIR servers, since Carousel Basic and Fast replicate both 2PC state and data to their consensus groups.</a:t>
            </a:r>
          </a:p>
          <a:p>
            <a:pPr marL="971550" lvl="1" indent="-514350">
              <a:buFont typeface="+mj-lt"/>
              <a:buAutoNum type="arabicPeriod"/>
            </a:pPr>
            <a:r>
              <a:rPr lang="en-US" altLang="zh-CN" sz="2000" dirty="0"/>
              <a:t>Carousel Fast servers require more bandwidth than Carousel Basic servers since Carousel Fast performs both fast path and slow path concurrently.</a:t>
            </a:r>
          </a:p>
        </p:txBody>
      </p:sp>
      <p:pic>
        <p:nvPicPr>
          <p:cNvPr id="6" name="图片 5">
            <a:extLst>
              <a:ext uri="{FF2B5EF4-FFF2-40B4-BE49-F238E27FC236}">
                <a16:creationId xmlns:a16="http://schemas.microsoft.com/office/drawing/2014/main" id="{1D6D5B49-235A-5F8E-257F-0584D805FCF7}"/>
              </a:ext>
            </a:extLst>
          </p:cNvPr>
          <p:cNvPicPr>
            <a:picLocks noChangeAspect="1"/>
          </p:cNvPicPr>
          <p:nvPr/>
        </p:nvPicPr>
        <p:blipFill>
          <a:blip r:embed="rId3"/>
          <a:stretch>
            <a:fillRect/>
          </a:stretch>
        </p:blipFill>
        <p:spPr>
          <a:xfrm>
            <a:off x="3192462" y="3408459"/>
            <a:ext cx="5841471" cy="3488467"/>
          </a:xfrm>
          <a:prstGeom prst="rect">
            <a:avLst/>
          </a:prstGeom>
        </p:spPr>
      </p:pic>
    </p:spTree>
    <p:extLst>
      <p:ext uri="{BB962C8B-B14F-4D97-AF65-F5344CB8AC3E}">
        <p14:creationId xmlns:p14="http://schemas.microsoft.com/office/powerpoint/2010/main" val="170796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t>26</a:t>
            </a:fld>
            <a:r>
              <a:rPr lang="en-US" altLang="zh-CN" dirty="0"/>
              <a:t>/26</a:t>
            </a:r>
            <a:endParaRPr lang="zh-CN" altLang="en-US" dirty="0"/>
          </a:p>
        </p:txBody>
      </p:sp>
      <p:sp>
        <p:nvSpPr>
          <p:cNvPr id="4" name="内容占位符 3"/>
          <p:cNvSpPr>
            <a:spLocks noGrp="1"/>
          </p:cNvSpPr>
          <p:nvPr>
            <p:ph idx="1"/>
          </p:nvPr>
        </p:nvSpPr>
        <p:spPr>
          <a:xfrm>
            <a:off x="1155470" y="1774825"/>
            <a:ext cx="10198332" cy="4351338"/>
          </a:xfrm>
        </p:spPr>
        <p:txBody>
          <a:bodyPr/>
          <a:lstStyle/>
          <a:p>
            <a:pPr>
              <a:buFont typeface="Wingdings" panose="05000000000000000000" pitchFamily="2" charset="2"/>
              <a:buChar char="q"/>
            </a:pPr>
            <a:r>
              <a:rPr lang="en-US" altLang="zh-CN" dirty="0"/>
              <a:t> YCSB+T</a:t>
            </a:r>
          </a:p>
          <a:p>
            <a:pPr marL="971550" lvl="1" indent="-514350">
              <a:buFont typeface="+mj-lt"/>
              <a:buAutoNum type="arabicPeriod"/>
            </a:pPr>
            <a:r>
              <a:rPr lang="en-US" altLang="zh-CN" sz="2000" dirty="0"/>
              <a:t>YCSB+T consists of only read-modify-write transactions, whereas 50% of </a:t>
            </a:r>
            <a:r>
              <a:rPr lang="en-US" altLang="zh-CN" sz="2000" dirty="0" err="1"/>
              <a:t>Retwis</a:t>
            </a:r>
            <a:r>
              <a:rPr lang="en-US" altLang="zh-CN" sz="2000" dirty="0"/>
              <a:t>’ transactions are read-only, the optimization of read-only transactions in Carousel does not work.</a:t>
            </a:r>
          </a:p>
          <a:p>
            <a:pPr marL="971550" lvl="1" indent="-514350">
              <a:buFont typeface="+mj-lt"/>
              <a:buAutoNum type="arabicPeriod"/>
            </a:pPr>
            <a:r>
              <a:rPr lang="en-US" altLang="zh-CN" sz="2000" dirty="0"/>
              <a:t>TAPIR must fall back to its slow path when there is data contention and fast path execution is not possible, resulting in transaction execution that requires three WANRTs to complete.</a:t>
            </a:r>
          </a:p>
        </p:txBody>
      </p:sp>
      <p:pic>
        <p:nvPicPr>
          <p:cNvPr id="6" name="图片 5">
            <a:extLst>
              <a:ext uri="{FF2B5EF4-FFF2-40B4-BE49-F238E27FC236}">
                <a16:creationId xmlns:a16="http://schemas.microsoft.com/office/drawing/2014/main" id="{DAA9F82E-CB73-2B80-F830-4BF661854EBA}"/>
              </a:ext>
            </a:extLst>
          </p:cNvPr>
          <p:cNvPicPr>
            <a:picLocks noChangeAspect="1"/>
          </p:cNvPicPr>
          <p:nvPr/>
        </p:nvPicPr>
        <p:blipFill>
          <a:blip r:embed="rId3"/>
          <a:stretch>
            <a:fillRect/>
          </a:stretch>
        </p:blipFill>
        <p:spPr>
          <a:xfrm>
            <a:off x="3982392" y="4063526"/>
            <a:ext cx="4544484" cy="2750024"/>
          </a:xfrm>
          <a:prstGeom prst="rect">
            <a:avLst/>
          </a:prstGeom>
        </p:spPr>
      </p:pic>
    </p:spTree>
    <p:extLst>
      <p:ext uri="{BB962C8B-B14F-4D97-AF65-F5344CB8AC3E}">
        <p14:creationId xmlns:p14="http://schemas.microsoft.com/office/powerpoint/2010/main" val="1144900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t>27</a:t>
            </a:fld>
            <a:r>
              <a:rPr lang="en-US" altLang="zh-CN" dirty="0"/>
              <a:t>/26</a:t>
            </a:r>
            <a:endParaRPr lang="zh-CN" altLang="en-US" dirty="0"/>
          </a:p>
        </p:txBody>
      </p:sp>
      <p:sp>
        <p:nvSpPr>
          <p:cNvPr id="4" name="内容占位符 3"/>
          <p:cNvSpPr>
            <a:spLocks noGrp="1"/>
          </p:cNvSpPr>
          <p:nvPr>
            <p:ph idx="1"/>
          </p:nvPr>
        </p:nvSpPr>
        <p:spPr>
          <a:xfrm>
            <a:off x="1155470" y="1774825"/>
            <a:ext cx="10198332" cy="4351338"/>
          </a:xfrm>
        </p:spPr>
        <p:txBody>
          <a:bodyPr/>
          <a:lstStyle/>
          <a:p>
            <a:pPr marL="514350" indent="-514350">
              <a:buFont typeface="+mj-lt"/>
              <a:buAutoNum type="arabicPeriod"/>
            </a:pPr>
            <a:r>
              <a:rPr lang="en-US" altLang="zh-CN" sz="2400" dirty="0"/>
              <a:t>Have a clear definition of the research question and scope.</a:t>
            </a:r>
          </a:p>
          <a:p>
            <a:pPr marL="514350" indent="-514350">
              <a:buFont typeface="+mj-lt"/>
              <a:buAutoNum type="arabicPeriod"/>
            </a:pPr>
            <a:r>
              <a:rPr lang="en-US" altLang="zh-CN" sz="2400" dirty="0"/>
              <a:t>Make comprehensive summary of the focus of different approaches in related works.</a:t>
            </a:r>
          </a:p>
          <a:p>
            <a:pPr marL="514350" indent="-514350">
              <a:buFont typeface="+mj-lt"/>
              <a:buAutoNum type="arabicPeriod"/>
            </a:pPr>
            <a:r>
              <a:rPr lang="en-US" altLang="zh-CN" sz="2400" dirty="0"/>
              <a:t>Propose a concise and effective method for parallelizing transaction processing and transaction state replication to reduce latency.</a:t>
            </a:r>
          </a:p>
        </p:txBody>
      </p:sp>
    </p:spTree>
    <p:extLst>
      <p:ext uri="{BB962C8B-B14F-4D97-AF65-F5344CB8AC3E}">
        <p14:creationId xmlns:p14="http://schemas.microsoft.com/office/powerpoint/2010/main" val="217533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Background</a:t>
            </a:r>
            <a:endParaRPr lang="zh-CN" altLang="en-US" dirty="0"/>
          </a:p>
        </p:txBody>
      </p:sp>
      <p:sp>
        <p:nvSpPr>
          <p:cNvPr id="3" name="内容占位符 2"/>
          <p:cNvSpPr>
            <a:spLocks noGrp="1"/>
          </p:cNvSpPr>
          <p:nvPr>
            <p:ph idx="1"/>
          </p:nvPr>
        </p:nvSpPr>
        <p:spPr>
          <a:xfrm>
            <a:off x="1155470" y="1746250"/>
            <a:ext cx="10198332" cy="4430713"/>
          </a:xfrm>
        </p:spPr>
        <p:txBody>
          <a:bodyPr/>
          <a:lstStyle/>
          <a:p>
            <a:pPr>
              <a:buFont typeface="Wingdings" panose="05000000000000000000" pitchFamily="2" charset="2"/>
              <a:buChar char="q"/>
            </a:pPr>
            <a:r>
              <a:rPr lang="en-US" altLang="zh-CN" dirty="0"/>
              <a:t> High Latency of Geo-distributed Transactions </a:t>
            </a:r>
          </a:p>
          <a:p>
            <a:pPr lvl="1"/>
            <a:r>
              <a:rPr lang="en-US" altLang="zh-CN" dirty="0"/>
              <a:t> (Transaction Layer) Several wide-area network roundtrips are required to </a:t>
            </a:r>
            <a:r>
              <a:rPr lang="en-US" altLang="zh-CN" b="1" dirty="0"/>
              <a:t>fetch the data from other datacenters</a:t>
            </a:r>
            <a:r>
              <a:rPr lang="en-US" altLang="zh-CN" dirty="0"/>
              <a:t> and </a:t>
            </a:r>
            <a:r>
              <a:rPr lang="en-US" altLang="zh-CN" b="1" dirty="0"/>
              <a:t>commit the transaction (2PC)</a:t>
            </a:r>
            <a:r>
              <a:rPr lang="en-US" altLang="zh-CN" dirty="0"/>
              <a:t>.</a:t>
            </a:r>
          </a:p>
          <a:p>
            <a:pPr lvl="1"/>
            <a:r>
              <a:rPr lang="en-US" altLang="zh-CN" dirty="0"/>
              <a:t> (Replication Layer) Achieve availability by using a consensus protocol to replicate both </a:t>
            </a:r>
            <a:r>
              <a:rPr lang="en-US" altLang="zh-CN" b="1" dirty="0"/>
              <a:t>the</a:t>
            </a:r>
            <a:r>
              <a:rPr lang="en-US" altLang="zh-CN" dirty="0"/>
              <a:t> </a:t>
            </a:r>
            <a:r>
              <a:rPr lang="en-US" altLang="zh-CN" b="1" dirty="0"/>
              <a:t>updates to the database</a:t>
            </a:r>
            <a:r>
              <a:rPr lang="en-US" altLang="zh-CN" dirty="0"/>
              <a:t> and the </a:t>
            </a:r>
            <a:r>
              <a:rPr lang="en-US" altLang="zh-CN" b="1" dirty="0"/>
              <a:t>changes to the 2PC states</a:t>
            </a:r>
            <a:r>
              <a:rPr lang="en-US" altLang="zh-CN" dirty="0"/>
              <a:t> to majority.</a:t>
            </a:r>
          </a:p>
          <a:p>
            <a:pPr lvl="1"/>
            <a:r>
              <a:rPr lang="en-US" sz="2400" dirty="0">
                <a:latin typeface="华文仿宋" panose="02010600040101010101" pitchFamily="2" charset="-122"/>
                <a:ea typeface="华文仿宋" panose="02010600040101010101" pitchFamily="2" charset="-122"/>
              </a:rPr>
              <a:t> Latency in the same datacenter is around 0.2ms.</a:t>
            </a:r>
          </a:p>
          <a:p>
            <a:pPr lvl="1"/>
            <a:r>
              <a:rPr lang="en-US" dirty="0">
                <a:latin typeface="华文仿宋" panose="02010600040101010101" pitchFamily="2" charset="-122"/>
                <a:ea typeface="华文仿宋" panose="02010600040101010101" pitchFamily="2" charset="-122"/>
              </a:rPr>
              <a:t> WANRT (Wide Area Network Roundtrip)</a:t>
            </a:r>
          </a:p>
          <a:p>
            <a:pPr lvl="1"/>
            <a:endParaRPr lang="en-US" sz="2400" dirty="0">
              <a:latin typeface="华文仿宋" panose="02010600040101010101" pitchFamily="2" charset="-122"/>
              <a:ea typeface="华文仿宋" panose="02010600040101010101" pitchFamily="2" charset="-122"/>
            </a:endParaRPr>
          </a:p>
          <a:p>
            <a:pPr lvl="1"/>
            <a:endParaRPr lang="en-US" altLang="zh-CN"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t>3</a:t>
            </a:fld>
            <a:r>
              <a:rPr lang="en-US" altLang="zh-CN" dirty="0"/>
              <a:t>/26</a:t>
            </a:r>
            <a:endParaRPr lang="zh-CN" altLang="en-US" dirty="0"/>
          </a:p>
        </p:txBody>
      </p:sp>
      <p:pic>
        <p:nvPicPr>
          <p:cNvPr id="7" name="图片 6"/>
          <p:cNvPicPr>
            <a:picLocks noChangeAspect="1"/>
          </p:cNvPicPr>
          <p:nvPr/>
        </p:nvPicPr>
        <p:blipFill>
          <a:blip r:embed="rId3"/>
          <a:stretch>
            <a:fillRect/>
          </a:stretch>
        </p:blipFill>
        <p:spPr>
          <a:xfrm>
            <a:off x="4546370" y="4739853"/>
            <a:ext cx="6143625" cy="2105025"/>
          </a:xfrm>
          <a:prstGeom prst="rect">
            <a:avLst/>
          </a:prstGeom>
        </p:spPr>
      </p:pic>
      <p:grpSp>
        <p:nvGrpSpPr>
          <p:cNvPr id="5" name="组合 4">
            <a:extLst>
              <a:ext uri="{FF2B5EF4-FFF2-40B4-BE49-F238E27FC236}">
                <a16:creationId xmlns:a16="http://schemas.microsoft.com/office/drawing/2014/main" id="{A0137BC4-B83C-13FF-B38B-60DEC35B2E13}"/>
              </a:ext>
            </a:extLst>
          </p:cNvPr>
          <p:cNvGrpSpPr/>
          <p:nvPr/>
        </p:nvGrpSpPr>
        <p:grpSpPr>
          <a:xfrm>
            <a:off x="114300" y="5259401"/>
            <a:ext cx="4190654" cy="1007257"/>
            <a:chOff x="2961385" y="195861"/>
            <a:chExt cx="4190654" cy="1007257"/>
          </a:xfrm>
        </p:grpSpPr>
        <p:cxnSp>
          <p:nvCxnSpPr>
            <p:cNvPr id="6" name="直接箭头连接符 5">
              <a:extLst>
                <a:ext uri="{FF2B5EF4-FFF2-40B4-BE49-F238E27FC236}">
                  <a16:creationId xmlns:a16="http://schemas.microsoft.com/office/drawing/2014/main" id="{B4D54C10-CD39-83DE-5153-C32FF348D293}"/>
                </a:ext>
              </a:extLst>
            </p:cNvPr>
            <p:cNvCxnSpPr/>
            <p:nvPr/>
          </p:nvCxnSpPr>
          <p:spPr>
            <a:xfrm>
              <a:off x="4756196" y="584999"/>
              <a:ext cx="9472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1F5B9C51-CE78-72F1-F66B-F6190472FAE2}"/>
                </a:ext>
              </a:extLst>
            </p:cNvPr>
            <p:cNvCxnSpPr/>
            <p:nvPr/>
          </p:nvCxnSpPr>
          <p:spPr>
            <a:xfrm flipH="1">
              <a:off x="4756196" y="833083"/>
              <a:ext cx="9472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84EA6D3-9546-0E2C-BB50-55D9A935A511}"/>
                </a:ext>
              </a:extLst>
            </p:cNvPr>
            <p:cNvSpPr txBox="1"/>
            <p:nvPr/>
          </p:nvSpPr>
          <p:spPr>
            <a:xfrm>
              <a:off x="4134535" y="195861"/>
              <a:ext cx="1769595" cy="276999"/>
            </a:xfrm>
            <a:prstGeom prst="rect">
              <a:avLst/>
            </a:prstGeom>
            <a:noFill/>
          </p:spPr>
          <p:txBody>
            <a:bodyPr wrap="square" lIns="0" tIns="0" rIns="0" bIns="0">
              <a:spAutoFit/>
            </a:bodyPr>
            <a:lstStyle/>
            <a:p>
              <a:pPr marL="457200" lvl="1" indent="0">
                <a:buNone/>
              </a:pPr>
              <a:r>
                <a:rPr lang="en-US" altLang="zh-CN" dirty="0">
                  <a:latin typeface="+mn-ea"/>
                </a:rPr>
                <a:t>Request Time</a:t>
              </a:r>
            </a:p>
          </p:txBody>
        </p:sp>
        <p:sp>
          <p:nvSpPr>
            <p:cNvPr id="11" name="文本框 10">
              <a:extLst>
                <a:ext uri="{FF2B5EF4-FFF2-40B4-BE49-F238E27FC236}">
                  <a16:creationId xmlns:a16="http://schemas.microsoft.com/office/drawing/2014/main" id="{4AC4D656-EEE1-2B2C-FAC6-5A8142D92CA1}"/>
                </a:ext>
              </a:extLst>
            </p:cNvPr>
            <p:cNvSpPr txBox="1"/>
            <p:nvPr/>
          </p:nvSpPr>
          <p:spPr>
            <a:xfrm>
              <a:off x="3807809" y="926119"/>
              <a:ext cx="2795826" cy="276999"/>
            </a:xfrm>
            <a:prstGeom prst="rect">
              <a:avLst/>
            </a:prstGeom>
            <a:noFill/>
          </p:spPr>
          <p:txBody>
            <a:bodyPr wrap="square" lIns="0" tIns="0" rIns="0" bIns="0">
              <a:spAutoFit/>
            </a:bodyPr>
            <a:lstStyle/>
            <a:p>
              <a:pPr marL="457200" lvl="1" indent="0">
                <a:buNone/>
              </a:pPr>
              <a:r>
                <a:rPr lang="en-US" altLang="zh-CN" dirty="0">
                  <a:latin typeface="+mn-ea"/>
                </a:rPr>
                <a:t>Acknowledgment Time</a:t>
              </a:r>
            </a:p>
          </p:txBody>
        </p:sp>
        <p:sp>
          <p:nvSpPr>
            <p:cNvPr id="12" name="文本框 11">
              <a:extLst>
                <a:ext uri="{FF2B5EF4-FFF2-40B4-BE49-F238E27FC236}">
                  <a16:creationId xmlns:a16="http://schemas.microsoft.com/office/drawing/2014/main" id="{81FC24C6-3F68-D88F-FF0B-69F8F87227D2}"/>
                </a:ext>
              </a:extLst>
            </p:cNvPr>
            <p:cNvSpPr txBox="1"/>
            <p:nvPr/>
          </p:nvSpPr>
          <p:spPr>
            <a:xfrm>
              <a:off x="2961385" y="560990"/>
              <a:ext cx="1794811" cy="276999"/>
            </a:xfrm>
            <a:prstGeom prst="rect">
              <a:avLst/>
            </a:prstGeom>
            <a:noFill/>
          </p:spPr>
          <p:txBody>
            <a:bodyPr wrap="square" lIns="0" tIns="0" rIns="0" bIns="0">
              <a:spAutoFit/>
            </a:bodyPr>
            <a:lstStyle/>
            <a:p>
              <a:pPr marL="457200" lvl="1" indent="0">
                <a:buNone/>
              </a:pPr>
              <a:r>
                <a:rPr lang="en-US" altLang="zh-CN" dirty="0">
                  <a:latin typeface="+mn-ea"/>
                </a:rPr>
                <a:t>Datacenter 1</a:t>
              </a:r>
            </a:p>
          </p:txBody>
        </p:sp>
        <p:sp>
          <p:nvSpPr>
            <p:cNvPr id="13" name="文本框 12">
              <a:extLst>
                <a:ext uri="{FF2B5EF4-FFF2-40B4-BE49-F238E27FC236}">
                  <a16:creationId xmlns:a16="http://schemas.microsoft.com/office/drawing/2014/main" id="{FC786C22-BB8D-7D32-264D-38DC286FFB58}"/>
                </a:ext>
              </a:extLst>
            </p:cNvPr>
            <p:cNvSpPr txBox="1"/>
            <p:nvPr/>
          </p:nvSpPr>
          <p:spPr>
            <a:xfrm>
              <a:off x="5357228" y="572396"/>
              <a:ext cx="1794811" cy="276999"/>
            </a:xfrm>
            <a:prstGeom prst="rect">
              <a:avLst/>
            </a:prstGeom>
            <a:noFill/>
          </p:spPr>
          <p:txBody>
            <a:bodyPr wrap="square" lIns="0" tIns="0" rIns="0" bIns="0">
              <a:spAutoFit/>
            </a:bodyPr>
            <a:lstStyle/>
            <a:p>
              <a:pPr marL="457200" lvl="1" indent="0">
                <a:buNone/>
              </a:pPr>
              <a:r>
                <a:rPr lang="en-US" altLang="zh-CN" dirty="0">
                  <a:latin typeface="+mn-ea"/>
                </a:rPr>
                <a:t>Datacenter 2</a:t>
              </a:r>
            </a:p>
          </p:txBody>
        </p:sp>
      </p:grpSp>
    </p:spTree>
    <p:extLst>
      <p:ext uri="{BB962C8B-B14F-4D97-AF65-F5344CB8AC3E}">
        <p14:creationId xmlns:p14="http://schemas.microsoft.com/office/powerpoint/2010/main" val="96279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Background</a:t>
            </a:r>
            <a:endParaRPr lang="zh-CN" altLang="en-US" dirty="0"/>
          </a:p>
        </p:txBody>
      </p:sp>
      <p:sp>
        <p:nvSpPr>
          <p:cNvPr id="8" name="内容占位符 3"/>
          <p:cNvSpPr txBox="1"/>
          <p:nvPr/>
        </p:nvSpPr>
        <p:spPr>
          <a:xfrm>
            <a:off x="838199" y="1739344"/>
            <a:ext cx="10198332" cy="5506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altLang="zh-CN" dirty="0"/>
              <a:t> Distributed Transactions </a:t>
            </a:r>
          </a:p>
          <a:p>
            <a:pPr marL="0" indent="0">
              <a:buNone/>
            </a:pPr>
            <a:r>
              <a:rPr lang="en-US" altLang="zh-CN" dirty="0"/>
              <a:t>    with Replications</a:t>
            </a:r>
          </a:p>
          <a:p>
            <a:pPr marL="457200" lvl="1" indent="0">
              <a:buFont typeface="Wingdings" panose="05000000000000000000" pitchFamily="2" charset="2"/>
              <a:buNone/>
            </a:pPr>
            <a:r>
              <a:rPr lang="en-US" altLang="zh-CN" sz="1800" dirty="0"/>
              <a:t>-------------------------------------------</a:t>
            </a:r>
          </a:p>
          <a:p>
            <a:pPr marL="457200" lvl="1" indent="0">
              <a:buFont typeface="Wingdings" panose="05000000000000000000" pitchFamily="2" charset="2"/>
              <a:buNone/>
            </a:pPr>
            <a:r>
              <a:rPr lang="en-US" altLang="zh-CN" sz="1800" dirty="0"/>
              <a:t>Read Phase 	      </a:t>
            </a:r>
          </a:p>
          <a:p>
            <a:pPr marL="457200" lvl="1" indent="0">
              <a:buNone/>
            </a:pPr>
            <a:r>
              <a:rPr lang="en-US" altLang="zh-CN" sz="1800" dirty="0"/>
              <a:t>(1) (4) (2 * WANRT)	   </a:t>
            </a:r>
          </a:p>
          <a:p>
            <a:pPr marL="457200" lvl="1" indent="0">
              <a:buFont typeface="Wingdings" panose="05000000000000000000" pitchFamily="2" charset="2"/>
              <a:buNone/>
            </a:pPr>
            <a:r>
              <a:rPr lang="en-US" altLang="zh-CN" sz="1800" dirty="0"/>
              <a:t>-------------------------------------------</a:t>
            </a:r>
          </a:p>
          <a:p>
            <a:pPr marL="457200" lvl="1" indent="0">
              <a:buFont typeface="Wingdings" panose="05000000000000000000" pitchFamily="2" charset="2"/>
              <a:buNone/>
            </a:pPr>
            <a:r>
              <a:rPr lang="en-US" altLang="zh-CN" sz="1800" dirty="0"/>
              <a:t>Write Phase</a:t>
            </a:r>
          </a:p>
          <a:p>
            <a:pPr marL="457200" lvl="1" indent="0">
              <a:buFont typeface="Wingdings" panose="05000000000000000000" pitchFamily="2" charset="2"/>
              <a:buNone/>
            </a:pPr>
            <a:r>
              <a:rPr lang="en-US" altLang="zh-CN" sz="1800" dirty="0"/>
              <a:t>(2) (3) (2 * WANRT)</a:t>
            </a:r>
          </a:p>
          <a:p>
            <a:pPr marL="457200" lvl="1" indent="0">
              <a:buFont typeface="Wingdings" panose="05000000000000000000" pitchFamily="2" charset="2"/>
              <a:buNone/>
            </a:pPr>
            <a:r>
              <a:rPr lang="en-US" altLang="zh-CN" sz="1800" dirty="0"/>
              <a:t>-------------------------------------------</a:t>
            </a:r>
          </a:p>
          <a:p>
            <a:pPr marL="457200" lvl="1" indent="0">
              <a:buFont typeface="Wingdings" panose="05000000000000000000" pitchFamily="2" charset="2"/>
              <a:buNone/>
            </a:pPr>
            <a:r>
              <a:rPr lang="en-US" altLang="zh-CN" sz="1800" dirty="0"/>
              <a:t>Prepare Phase</a:t>
            </a:r>
          </a:p>
          <a:p>
            <a:pPr marL="457200" lvl="1" indent="0">
              <a:buFont typeface="Wingdings" panose="05000000000000000000" pitchFamily="2" charset="2"/>
              <a:buNone/>
            </a:pPr>
            <a:r>
              <a:rPr lang="en-US" altLang="zh-CN" sz="1800" dirty="0"/>
              <a:t>(5)(6)(7) (2 * WANRT)</a:t>
            </a:r>
          </a:p>
          <a:p>
            <a:pPr marL="457200" lvl="1" indent="0">
              <a:buFont typeface="Wingdings" panose="05000000000000000000" pitchFamily="2" charset="2"/>
              <a:buNone/>
            </a:pPr>
            <a:r>
              <a:rPr lang="en-US" altLang="zh-CN" sz="1800" dirty="0"/>
              <a:t>-------------------------------------------</a:t>
            </a:r>
          </a:p>
          <a:p>
            <a:pPr marL="457200" lvl="1" indent="0">
              <a:buFont typeface="Wingdings" panose="05000000000000000000" pitchFamily="2" charset="2"/>
              <a:buNone/>
            </a:pPr>
            <a:r>
              <a:rPr lang="en-US" altLang="zh-CN" sz="1800" dirty="0"/>
              <a:t>Commit Phase</a:t>
            </a:r>
          </a:p>
          <a:p>
            <a:pPr marL="457200" lvl="1" indent="0">
              <a:buNone/>
            </a:pPr>
            <a:r>
              <a:rPr lang="en-US" altLang="zh-CN" sz="1800" dirty="0"/>
              <a:t>(8)(9)(10) (2 * WANRT)</a:t>
            </a:r>
          </a:p>
          <a:p>
            <a:pPr marL="457200" lvl="1" indent="0">
              <a:buFont typeface="Wingdings" panose="05000000000000000000" pitchFamily="2" charset="2"/>
              <a:buNone/>
            </a:pPr>
            <a:r>
              <a:rPr lang="en-US" altLang="zh-CN" sz="1800" dirty="0"/>
              <a:t>-------------------------------------------</a:t>
            </a:r>
          </a:p>
        </p:txBody>
      </p:sp>
      <p:grpSp>
        <p:nvGrpSpPr>
          <p:cNvPr id="3" name="组合 2">
            <a:extLst>
              <a:ext uri="{FF2B5EF4-FFF2-40B4-BE49-F238E27FC236}">
                <a16:creationId xmlns:a16="http://schemas.microsoft.com/office/drawing/2014/main" id="{F2E078BC-2489-6E1D-7711-498F5C03C624}"/>
              </a:ext>
            </a:extLst>
          </p:cNvPr>
          <p:cNvGrpSpPr/>
          <p:nvPr/>
        </p:nvGrpSpPr>
        <p:grpSpPr>
          <a:xfrm>
            <a:off x="5271247" y="140768"/>
            <a:ext cx="6597465" cy="6161596"/>
            <a:chOff x="5283947" y="445568"/>
            <a:chExt cx="6597465" cy="6161596"/>
          </a:xfrm>
        </p:grpSpPr>
        <p:pic>
          <p:nvPicPr>
            <p:cNvPr id="4" name="图片 3">
              <a:extLst>
                <a:ext uri="{FF2B5EF4-FFF2-40B4-BE49-F238E27FC236}">
                  <a16:creationId xmlns:a16="http://schemas.microsoft.com/office/drawing/2014/main" id="{04C062ED-B3E3-BCF5-B810-B9AA88706C99}"/>
                </a:ext>
              </a:extLst>
            </p:cNvPr>
            <p:cNvPicPr>
              <a:picLocks noChangeAspect="1"/>
            </p:cNvPicPr>
            <p:nvPr/>
          </p:nvPicPr>
          <p:blipFill>
            <a:blip r:embed="rId3"/>
            <a:stretch>
              <a:fillRect/>
            </a:stretch>
          </p:blipFill>
          <p:spPr>
            <a:xfrm>
              <a:off x="5283947" y="445568"/>
              <a:ext cx="6597465" cy="6161596"/>
            </a:xfrm>
            <a:prstGeom prst="rect">
              <a:avLst/>
            </a:prstGeom>
          </p:spPr>
        </p:pic>
        <p:cxnSp>
          <p:nvCxnSpPr>
            <p:cNvPr id="5" name="直接箭头连接符 4">
              <a:extLst>
                <a:ext uri="{FF2B5EF4-FFF2-40B4-BE49-F238E27FC236}">
                  <a16:creationId xmlns:a16="http://schemas.microsoft.com/office/drawing/2014/main" id="{087D4DB5-017F-F53A-5F11-7CCA8212EB18}"/>
                </a:ext>
              </a:extLst>
            </p:cNvPr>
            <p:cNvCxnSpPr>
              <a:cxnSpLocks/>
            </p:cNvCxnSpPr>
            <p:nvPr/>
          </p:nvCxnSpPr>
          <p:spPr>
            <a:xfrm>
              <a:off x="6620933" y="2099733"/>
              <a:ext cx="8815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CA7B717A-6F21-FAAD-59CB-62ECAC66EF98}"/>
                </a:ext>
              </a:extLst>
            </p:cNvPr>
            <p:cNvCxnSpPr>
              <a:cxnSpLocks/>
            </p:cNvCxnSpPr>
            <p:nvPr/>
          </p:nvCxnSpPr>
          <p:spPr>
            <a:xfrm flipH="1">
              <a:off x="6611406" y="2290873"/>
              <a:ext cx="88159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99D3C5C7-D014-B80C-BE50-DF10B6FFFB3A}"/>
                </a:ext>
              </a:extLst>
            </p:cNvPr>
            <p:cNvSpPr/>
            <p:nvPr/>
          </p:nvSpPr>
          <p:spPr>
            <a:xfrm>
              <a:off x="7479665" y="225963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箭头连接符 12">
              <a:extLst>
                <a:ext uri="{FF2B5EF4-FFF2-40B4-BE49-F238E27FC236}">
                  <a16:creationId xmlns:a16="http://schemas.microsoft.com/office/drawing/2014/main" id="{6B78BF4D-59F8-C25B-0652-02E220582297}"/>
                </a:ext>
              </a:extLst>
            </p:cNvPr>
            <p:cNvCxnSpPr>
              <a:cxnSpLocks/>
            </p:cNvCxnSpPr>
            <p:nvPr/>
          </p:nvCxnSpPr>
          <p:spPr>
            <a:xfrm>
              <a:off x="7502525" y="2163239"/>
              <a:ext cx="1785408" cy="0"/>
            </a:xfrm>
            <a:prstGeom prst="straightConnector1">
              <a:avLst/>
            </a:prstGeom>
            <a:ln w="19050">
              <a:solidFill>
                <a:srgbClr val="99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CAF361DE-2022-F24B-0598-B019AF16FC17}"/>
                </a:ext>
              </a:extLst>
            </p:cNvPr>
            <p:cNvSpPr/>
            <p:nvPr/>
          </p:nvSpPr>
          <p:spPr>
            <a:xfrm>
              <a:off x="7478805" y="2140749"/>
              <a:ext cx="45719" cy="45719"/>
            </a:xfrm>
            <a:prstGeom prst="ellipse">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直接箭头连接符 17">
              <a:extLst>
                <a:ext uri="{FF2B5EF4-FFF2-40B4-BE49-F238E27FC236}">
                  <a16:creationId xmlns:a16="http://schemas.microsoft.com/office/drawing/2014/main" id="{2EB075C2-AAA5-0A60-5A9E-B3D98FA09EC3}"/>
                </a:ext>
              </a:extLst>
            </p:cNvPr>
            <p:cNvCxnSpPr>
              <a:cxnSpLocks/>
            </p:cNvCxnSpPr>
            <p:nvPr/>
          </p:nvCxnSpPr>
          <p:spPr>
            <a:xfrm>
              <a:off x="9287933" y="2163239"/>
              <a:ext cx="1790700" cy="0"/>
            </a:xfrm>
            <a:prstGeom prst="straightConnector1">
              <a:avLst/>
            </a:prstGeom>
            <a:ln w="19050">
              <a:solidFill>
                <a:srgbClr val="99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318ACD1A-172C-5D3C-BFBE-74A12BF34133}"/>
                </a:ext>
              </a:extLst>
            </p:cNvPr>
            <p:cNvSpPr/>
            <p:nvPr/>
          </p:nvSpPr>
          <p:spPr>
            <a:xfrm>
              <a:off x="9265073" y="2201615"/>
              <a:ext cx="45719" cy="45719"/>
            </a:xfrm>
            <a:prstGeom prst="ellipse">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直接箭头连接符 21">
              <a:extLst>
                <a:ext uri="{FF2B5EF4-FFF2-40B4-BE49-F238E27FC236}">
                  <a16:creationId xmlns:a16="http://schemas.microsoft.com/office/drawing/2014/main" id="{7DBCD8A2-7C04-5527-5EC7-75FCDFB2683B}"/>
                </a:ext>
              </a:extLst>
            </p:cNvPr>
            <p:cNvCxnSpPr>
              <a:cxnSpLocks/>
              <a:stCxn id="21" idx="2"/>
            </p:cNvCxnSpPr>
            <p:nvPr/>
          </p:nvCxnSpPr>
          <p:spPr>
            <a:xfrm flipH="1">
              <a:off x="7478805" y="2224475"/>
              <a:ext cx="1786268" cy="0"/>
            </a:xfrm>
            <a:prstGeom prst="straightConnector1">
              <a:avLst/>
            </a:prstGeom>
            <a:ln w="19050">
              <a:solidFill>
                <a:srgbClr val="99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FE0EB5E1-7ED4-2523-0154-8B15EFF1E4F4}"/>
                </a:ext>
              </a:extLst>
            </p:cNvPr>
            <p:cNvSpPr/>
            <p:nvPr/>
          </p:nvSpPr>
          <p:spPr>
            <a:xfrm>
              <a:off x="11055773" y="2197960"/>
              <a:ext cx="45719" cy="45719"/>
            </a:xfrm>
            <a:prstGeom prst="ellipse">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直接连接符 31">
              <a:extLst>
                <a:ext uri="{FF2B5EF4-FFF2-40B4-BE49-F238E27FC236}">
                  <a16:creationId xmlns:a16="http://schemas.microsoft.com/office/drawing/2014/main" id="{5EDEB49D-3D11-D6E6-76CB-7170301E64A1}"/>
                </a:ext>
              </a:extLst>
            </p:cNvPr>
            <p:cNvCxnSpPr>
              <a:cxnSpLocks/>
            </p:cNvCxnSpPr>
            <p:nvPr/>
          </p:nvCxnSpPr>
          <p:spPr>
            <a:xfrm flipH="1">
              <a:off x="9271768" y="2222165"/>
              <a:ext cx="1823029" cy="3655"/>
            </a:xfrm>
            <a:prstGeom prst="line">
              <a:avLst/>
            </a:prstGeom>
            <a:ln w="19050">
              <a:solidFill>
                <a:srgbClr val="990000"/>
              </a:solidFill>
              <a:prstDash val="sysDash"/>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8CE62ACD-88BD-030F-978D-2214D2E1BAD9}"/>
                </a:ext>
              </a:extLst>
            </p:cNvPr>
            <p:cNvSpPr/>
            <p:nvPr/>
          </p:nvSpPr>
          <p:spPr>
            <a:xfrm>
              <a:off x="6657644" y="1647787"/>
              <a:ext cx="142791" cy="1501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100" dirty="0">
                  <a:latin typeface="黑体" panose="02010609060101010101" pitchFamily="49" charset="-122"/>
                  <a:ea typeface="黑体" panose="02010609060101010101" pitchFamily="49" charset="-122"/>
                </a:rPr>
                <a:t>1</a:t>
              </a:r>
              <a:endParaRPr lang="en-US" sz="1600" dirty="0">
                <a:latin typeface="黑体" panose="02010609060101010101" pitchFamily="49" charset="-122"/>
                <a:ea typeface="黑体" panose="02010609060101010101" pitchFamily="49" charset="-122"/>
              </a:endParaRPr>
            </a:p>
          </p:txBody>
        </p:sp>
        <p:sp>
          <p:nvSpPr>
            <p:cNvPr id="40" name="椭圆 39">
              <a:extLst>
                <a:ext uri="{FF2B5EF4-FFF2-40B4-BE49-F238E27FC236}">
                  <a16:creationId xmlns:a16="http://schemas.microsoft.com/office/drawing/2014/main" id="{B9DE24E2-92EB-40EA-3A9D-D04C86633029}"/>
                </a:ext>
              </a:extLst>
            </p:cNvPr>
            <p:cNvSpPr/>
            <p:nvPr/>
          </p:nvSpPr>
          <p:spPr>
            <a:xfrm>
              <a:off x="6657644" y="2013115"/>
              <a:ext cx="142791" cy="1501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100" dirty="0">
                  <a:latin typeface="黑体" panose="02010609060101010101" pitchFamily="49" charset="-122"/>
                  <a:ea typeface="黑体" panose="02010609060101010101" pitchFamily="49" charset="-122"/>
                </a:rPr>
                <a:t>2</a:t>
              </a:r>
              <a:endParaRPr lang="en-US" sz="1600" dirty="0">
                <a:latin typeface="黑体" panose="02010609060101010101" pitchFamily="49" charset="-122"/>
                <a:ea typeface="黑体" panose="02010609060101010101" pitchFamily="49" charset="-122"/>
              </a:endParaRPr>
            </a:p>
          </p:txBody>
        </p:sp>
        <p:sp>
          <p:nvSpPr>
            <p:cNvPr id="41" name="椭圆 40">
              <a:extLst>
                <a:ext uri="{FF2B5EF4-FFF2-40B4-BE49-F238E27FC236}">
                  <a16:creationId xmlns:a16="http://schemas.microsoft.com/office/drawing/2014/main" id="{3E19D9D5-0077-50E5-F780-706C89065939}"/>
                </a:ext>
              </a:extLst>
            </p:cNvPr>
            <p:cNvSpPr/>
            <p:nvPr/>
          </p:nvSpPr>
          <p:spPr>
            <a:xfrm>
              <a:off x="7591909" y="2070695"/>
              <a:ext cx="142791" cy="1501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100" dirty="0">
                  <a:latin typeface="黑体" panose="02010609060101010101" pitchFamily="49" charset="-122"/>
                  <a:ea typeface="黑体" panose="02010609060101010101" pitchFamily="49" charset="-122"/>
                </a:rPr>
                <a:t>3</a:t>
              </a:r>
              <a:endParaRPr lang="en-US" sz="1600" dirty="0">
                <a:latin typeface="黑体" panose="02010609060101010101" pitchFamily="49" charset="-122"/>
                <a:ea typeface="黑体" panose="02010609060101010101" pitchFamily="49" charset="-122"/>
              </a:endParaRPr>
            </a:p>
          </p:txBody>
        </p:sp>
        <p:sp>
          <p:nvSpPr>
            <p:cNvPr id="42" name="椭圆 41">
              <a:extLst>
                <a:ext uri="{FF2B5EF4-FFF2-40B4-BE49-F238E27FC236}">
                  <a16:creationId xmlns:a16="http://schemas.microsoft.com/office/drawing/2014/main" id="{4146AB86-F758-0CEE-B590-C7949A576C53}"/>
                </a:ext>
              </a:extLst>
            </p:cNvPr>
            <p:cNvSpPr/>
            <p:nvPr/>
          </p:nvSpPr>
          <p:spPr>
            <a:xfrm>
              <a:off x="6657644" y="2520004"/>
              <a:ext cx="142791" cy="1501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100" dirty="0">
                  <a:latin typeface="黑体" panose="02010609060101010101" pitchFamily="49" charset="-122"/>
                  <a:ea typeface="黑体" panose="02010609060101010101" pitchFamily="49" charset="-122"/>
                </a:rPr>
                <a:t>4</a:t>
              </a:r>
              <a:endParaRPr lang="en-US" sz="1600" dirty="0">
                <a:latin typeface="黑体" panose="02010609060101010101" pitchFamily="49" charset="-122"/>
                <a:ea typeface="黑体" panose="02010609060101010101" pitchFamily="49" charset="-122"/>
              </a:endParaRPr>
            </a:p>
          </p:txBody>
        </p:sp>
        <p:sp>
          <p:nvSpPr>
            <p:cNvPr id="43" name="椭圆 42">
              <a:extLst>
                <a:ext uri="{FF2B5EF4-FFF2-40B4-BE49-F238E27FC236}">
                  <a16:creationId xmlns:a16="http://schemas.microsoft.com/office/drawing/2014/main" id="{81BB3ADF-66DF-4CCC-AC7A-2A1DD91A455E}"/>
                </a:ext>
              </a:extLst>
            </p:cNvPr>
            <p:cNvSpPr/>
            <p:nvPr/>
          </p:nvSpPr>
          <p:spPr>
            <a:xfrm>
              <a:off x="6657644" y="2714768"/>
              <a:ext cx="142791" cy="1501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100" dirty="0">
                  <a:latin typeface="黑体" panose="02010609060101010101" pitchFamily="49" charset="-122"/>
                  <a:ea typeface="黑体" panose="02010609060101010101" pitchFamily="49" charset="-122"/>
                </a:rPr>
                <a:t>5</a:t>
              </a:r>
              <a:endParaRPr lang="en-US" sz="1600" dirty="0">
                <a:latin typeface="黑体" panose="02010609060101010101" pitchFamily="49" charset="-122"/>
                <a:ea typeface="黑体" panose="02010609060101010101" pitchFamily="49" charset="-122"/>
              </a:endParaRPr>
            </a:p>
          </p:txBody>
        </p:sp>
        <p:sp>
          <p:nvSpPr>
            <p:cNvPr id="44" name="椭圆 43">
              <a:extLst>
                <a:ext uri="{FF2B5EF4-FFF2-40B4-BE49-F238E27FC236}">
                  <a16:creationId xmlns:a16="http://schemas.microsoft.com/office/drawing/2014/main" id="{E1D1AB6D-1E3F-EC95-09E7-2330E2C82A37}"/>
                </a:ext>
              </a:extLst>
            </p:cNvPr>
            <p:cNvSpPr/>
            <p:nvPr/>
          </p:nvSpPr>
          <p:spPr>
            <a:xfrm>
              <a:off x="6657644" y="3441178"/>
              <a:ext cx="142791" cy="1501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100" dirty="0">
                  <a:latin typeface="黑体" panose="02010609060101010101" pitchFamily="49" charset="-122"/>
                  <a:ea typeface="黑体" panose="02010609060101010101" pitchFamily="49" charset="-122"/>
                </a:rPr>
                <a:t>6</a:t>
              </a:r>
              <a:endParaRPr lang="en-US" sz="1600" dirty="0">
                <a:latin typeface="黑体" panose="02010609060101010101" pitchFamily="49" charset="-122"/>
                <a:ea typeface="黑体" panose="02010609060101010101" pitchFamily="49" charset="-122"/>
              </a:endParaRPr>
            </a:p>
          </p:txBody>
        </p:sp>
        <p:sp>
          <p:nvSpPr>
            <p:cNvPr id="45" name="椭圆 44">
              <a:extLst>
                <a:ext uri="{FF2B5EF4-FFF2-40B4-BE49-F238E27FC236}">
                  <a16:creationId xmlns:a16="http://schemas.microsoft.com/office/drawing/2014/main" id="{800C2032-1F28-C691-A5C5-3E2F72A60B8A}"/>
                </a:ext>
              </a:extLst>
            </p:cNvPr>
            <p:cNvSpPr/>
            <p:nvPr/>
          </p:nvSpPr>
          <p:spPr>
            <a:xfrm>
              <a:off x="6657643" y="4054098"/>
              <a:ext cx="142791" cy="1501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100" dirty="0">
                  <a:latin typeface="黑体" panose="02010609060101010101" pitchFamily="49" charset="-122"/>
                  <a:ea typeface="黑体" panose="02010609060101010101" pitchFamily="49" charset="-122"/>
                </a:rPr>
                <a:t>7</a:t>
              </a:r>
            </a:p>
          </p:txBody>
        </p:sp>
        <p:sp>
          <p:nvSpPr>
            <p:cNvPr id="46" name="椭圆 45">
              <a:extLst>
                <a:ext uri="{FF2B5EF4-FFF2-40B4-BE49-F238E27FC236}">
                  <a16:creationId xmlns:a16="http://schemas.microsoft.com/office/drawing/2014/main" id="{393DCAE5-43D6-51DB-F675-E502F8C3A4E0}"/>
                </a:ext>
              </a:extLst>
            </p:cNvPr>
            <p:cNvSpPr/>
            <p:nvPr/>
          </p:nvSpPr>
          <p:spPr>
            <a:xfrm>
              <a:off x="6657642" y="4825148"/>
              <a:ext cx="142791" cy="1501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100" dirty="0">
                  <a:latin typeface="黑体" panose="02010609060101010101" pitchFamily="49" charset="-122"/>
                  <a:ea typeface="黑体" panose="02010609060101010101" pitchFamily="49" charset="-122"/>
                </a:rPr>
                <a:t>8</a:t>
              </a:r>
            </a:p>
          </p:txBody>
        </p:sp>
        <p:sp>
          <p:nvSpPr>
            <p:cNvPr id="47" name="左大括号 46">
              <a:extLst>
                <a:ext uri="{FF2B5EF4-FFF2-40B4-BE49-F238E27FC236}">
                  <a16:creationId xmlns:a16="http://schemas.microsoft.com/office/drawing/2014/main" id="{D6A138F1-9B04-C5D1-02B2-2DA4453B7369}"/>
                </a:ext>
              </a:extLst>
            </p:cNvPr>
            <p:cNvSpPr/>
            <p:nvPr/>
          </p:nvSpPr>
          <p:spPr>
            <a:xfrm>
              <a:off x="6851233" y="2933017"/>
              <a:ext cx="146467" cy="1196143"/>
            </a:xfrm>
            <a:prstGeom prst="leftBrace">
              <a:avLst/>
            </a:prstGeom>
            <a:ln w="12700">
              <a:solidFill>
                <a:srgbClr val="99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椭圆 47">
              <a:extLst>
                <a:ext uri="{FF2B5EF4-FFF2-40B4-BE49-F238E27FC236}">
                  <a16:creationId xmlns:a16="http://schemas.microsoft.com/office/drawing/2014/main" id="{2E10BE27-72B5-D5FE-D750-4A2CF8531C22}"/>
                </a:ext>
              </a:extLst>
            </p:cNvPr>
            <p:cNvSpPr/>
            <p:nvPr/>
          </p:nvSpPr>
          <p:spPr>
            <a:xfrm>
              <a:off x="6657641" y="5438068"/>
              <a:ext cx="142791" cy="1501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100" dirty="0">
                  <a:latin typeface="黑体" panose="02010609060101010101" pitchFamily="49" charset="-122"/>
                  <a:ea typeface="黑体" panose="02010609060101010101" pitchFamily="49" charset="-122"/>
                </a:rPr>
                <a:t>9</a:t>
              </a:r>
            </a:p>
          </p:txBody>
        </p:sp>
        <p:sp>
          <p:nvSpPr>
            <p:cNvPr id="49" name="椭圆 48">
              <a:extLst>
                <a:ext uri="{FF2B5EF4-FFF2-40B4-BE49-F238E27FC236}">
                  <a16:creationId xmlns:a16="http://schemas.microsoft.com/office/drawing/2014/main" id="{42A010A4-9C6F-2C4D-9312-5598EAD1B35D}"/>
                </a:ext>
              </a:extLst>
            </p:cNvPr>
            <p:cNvSpPr/>
            <p:nvPr/>
          </p:nvSpPr>
          <p:spPr>
            <a:xfrm>
              <a:off x="6657641" y="6014354"/>
              <a:ext cx="142791" cy="1501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700" dirty="0">
                  <a:latin typeface="黑体" panose="02010609060101010101" pitchFamily="49" charset="-122"/>
                  <a:ea typeface="黑体" panose="02010609060101010101" pitchFamily="49" charset="-122"/>
                </a:rPr>
                <a:t>10</a:t>
              </a:r>
              <a:endParaRPr lang="en-US" sz="1100" dirty="0">
                <a:latin typeface="黑体" panose="02010609060101010101" pitchFamily="49" charset="-122"/>
                <a:ea typeface="黑体" panose="02010609060101010101" pitchFamily="49" charset="-122"/>
              </a:endParaRPr>
            </a:p>
          </p:txBody>
        </p:sp>
        <p:sp>
          <p:nvSpPr>
            <p:cNvPr id="50" name="左大括号 49">
              <a:extLst>
                <a:ext uri="{FF2B5EF4-FFF2-40B4-BE49-F238E27FC236}">
                  <a16:creationId xmlns:a16="http://schemas.microsoft.com/office/drawing/2014/main" id="{4BB38FE8-19AA-5B21-3766-CA19FBCA9AAC}"/>
                </a:ext>
              </a:extLst>
            </p:cNvPr>
            <p:cNvSpPr/>
            <p:nvPr/>
          </p:nvSpPr>
          <p:spPr>
            <a:xfrm>
              <a:off x="6839062" y="4927515"/>
              <a:ext cx="146467" cy="1196143"/>
            </a:xfrm>
            <a:prstGeom prst="leftBrace">
              <a:avLst/>
            </a:prstGeom>
            <a:ln w="12700">
              <a:solidFill>
                <a:srgbClr val="99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 name="灯片编号占位符 8">
            <a:extLst>
              <a:ext uri="{FF2B5EF4-FFF2-40B4-BE49-F238E27FC236}">
                <a16:creationId xmlns:a16="http://schemas.microsoft.com/office/drawing/2014/main" id="{F1B56AF2-CF2B-19CF-E67E-AD483C15D11F}"/>
              </a:ext>
            </a:extLst>
          </p:cNvPr>
          <p:cNvSpPr>
            <a:spLocks noGrp="1"/>
          </p:cNvSpPr>
          <p:nvPr>
            <p:ph type="sldNum" sz="quarter" idx="12"/>
          </p:nvPr>
        </p:nvSpPr>
        <p:spPr>
          <a:xfrm>
            <a:off x="8610600" y="6356354"/>
            <a:ext cx="2743200" cy="365125"/>
          </a:xfrm>
        </p:spPr>
        <p:txBody>
          <a:bodyPr/>
          <a:lstStyle/>
          <a:p>
            <a:fld id="{565CE74E-AB26-4998-AD42-012C4C1AD076}" type="slidenum">
              <a:rPr lang="zh-CN" altLang="en-US" smtClean="0"/>
              <a:t>4</a:t>
            </a:fld>
            <a:r>
              <a:rPr lang="en-US" altLang="zh-CN" dirty="0"/>
              <a:t>/26</a:t>
            </a:r>
            <a:endParaRPr lang="zh-CN" altLang="en-US" dirty="0"/>
          </a:p>
        </p:txBody>
      </p:sp>
    </p:spTree>
    <p:extLst>
      <p:ext uri="{BB962C8B-B14F-4D97-AF65-F5344CB8AC3E}">
        <p14:creationId xmlns:p14="http://schemas.microsoft.com/office/powerpoint/2010/main" val="181235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Background</a:t>
            </a:r>
            <a:endParaRPr lang="zh-CN" altLang="en-US" dirty="0"/>
          </a:p>
        </p:txBody>
      </p:sp>
      <p:sp>
        <p:nvSpPr>
          <p:cNvPr id="8" name="内容占位符 3"/>
          <p:cNvSpPr txBox="1"/>
          <p:nvPr/>
        </p:nvSpPr>
        <p:spPr>
          <a:xfrm>
            <a:off x="907934" y="1774483"/>
            <a:ext cx="10198332" cy="49819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altLang="zh-CN" dirty="0"/>
              <a:t> Distributed Transactions with Replications</a:t>
            </a:r>
          </a:p>
          <a:p>
            <a:pPr marL="457200" lvl="1" indent="0">
              <a:buNone/>
            </a:pPr>
            <a:r>
              <a:rPr lang="en-US" altLang="zh-CN" dirty="0"/>
              <a:t>Layer transaction management, such as concurrency control and 2PC on top of a consensus protocol. </a:t>
            </a:r>
          </a:p>
          <a:p>
            <a:pPr marL="457200" lvl="1" indent="0">
              <a:buNone/>
            </a:pPr>
            <a:endParaRPr lang="en-US" altLang="zh-CN" dirty="0"/>
          </a:p>
          <a:p>
            <a:pPr>
              <a:buFont typeface="Wingdings" panose="05000000000000000000" pitchFamily="2" charset="2"/>
              <a:buChar char="q"/>
            </a:pPr>
            <a:r>
              <a:rPr lang="en-US" altLang="zh-CN" dirty="0"/>
              <a:t> Advantages</a:t>
            </a:r>
          </a:p>
          <a:p>
            <a:pPr marL="457200" lvl="1" indent="0">
              <a:buNone/>
            </a:pPr>
            <a:r>
              <a:rPr lang="en-US" altLang="zh-CN" dirty="0"/>
              <a:t>Facilitate reasoning about the system’s correctness and allows for a relatively straightforward implementation.</a:t>
            </a:r>
          </a:p>
          <a:p>
            <a:pPr marL="457200" lvl="1" indent="0">
              <a:buNone/>
            </a:pPr>
            <a:endParaRPr lang="en-US" altLang="zh-CN" dirty="0"/>
          </a:p>
          <a:p>
            <a:pPr>
              <a:buFont typeface="Wingdings" panose="05000000000000000000" pitchFamily="2" charset="2"/>
              <a:buChar char="q"/>
            </a:pPr>
            <a:r>
              <a:rPr lang="en-US" altLang="zh-CN" dirty="0"/>
              <a:t> Drawbacks</a:t>
            </a:r>
          </a:p>
          <a:p>
            <a:pPr lvl="1"/>
            <a:r>
              <a:rPr lang="en-US" altLang="zh-CN" dirty="0"/>
              <a:t> Introduce additional wide-area network roundtrips with multiple reads and writes (run SQL statements one after another).</a:t>
            </a:r>
          </a:p>
          <a:p>
            <a:pPr lvl="1"/>
            <a:r>
              <a:rPr lang="en-US" altLang="zh-CN" dirty="0"/>
              <a:t> Sequentially processing, committing, and replicating each transaction.</a:t>
            </a:r>
          </a:p>
        </p:txBody>
      </p:sp>
      <p:sp>
        <p:nvSpPr>
          <p:cNvPr id="6" name="灯片编号占位符 8">
            <a:extLst>
              <a:ext uri="{FF2B5EF4-FFF2-40B4-BE49-F238E27FC236}">
                <a16:creationId xmlns:a16="http://schemas.microsoft.com/office/drawing/2014/main" id="{4D001459-BBF7-3A43-BEEF-256DC379127D}"/>
              </a:ext>
            </a:extLst>
          </p:cNvPr>
          <p:cNvSpPr>
            <a:spLocks noGrp="1"/>
          </p:cNvSpPr>
          <p:nvPr>
            <p:ph type="sldNum" sz="quarter" idx="12"/>
          </p:nvPr>
        </p:nvSpPr>
        <p:spPr>
          <a:xfrm>
            <a:off x="8610600" y="6356354"/>
            <a:ext cx="2743200" cy="365125"/>
          </a:xfrm>
        </p:spPr>
        <p:txBody>
          <a:bodyPr/>
          <a:lstStyle/>
          <a:p>
            <a:fld id="{565CE74E-AB26-4998-AD42-012C4C1AD076}" type="slidenum">
              <a:rPr lang="zh-CN" altLang="en-US" smtClean="0"/>
              <a:t>5</a:t>
            </a:fld>
            <a:r>
              <a:rPr lang="en-US" altLang="zh-CN" dirty="0"/>
              <a:t>/26</a:t>
            </a:r>
            <a:endParaRPr lang="zh-CN" altLang="en-US" dirty="0"/>
          </a:p>
        </p:txBody>
      </p:sp>
    </p:spTree>
    <p:extLst>
      <p:ext uri="{BB962C8B-B14F-4D97-AF65-F5344CB8AC3E}">
        <p14:creationId xmlns:p14="http://schemas.microsoft.com/office/powerpoint/2010/main" val="101553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Key Ideas of Carousel</a:t>
            </a:r>
            <a:endParaRPr lang="zh-CN" altLang="en-US" dirty="0"/>
          </a:p>
        </p:txBody>
      </p:sp>
      <p:sp>
        <p:nvSpPr>
          <p:cNvPr id="8" name="内容占位符 3"/>
          <p:cNvSpPr txBox="1"/>
          <p:nvPr/>
        </p:nvSpPr>
        <p:spPr>
          <a:xfrm>
            <a:off x="907934" y="1774483"/>
            <a:ext cx="10198332" cy="49819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altLang="zh-CN" dirty="0"/>
              <a:t> Use 2FI Transaction Model to ensure one round of reads and writes.</a:t>
            </a:r>
          </a:p>
          <a:p>
            <a:pPr>
              <a:buFont typeface="Wingdings" panose="05000000000000000000" pitchFamily="2" charset="2"/>
              <a:buChar char="q"/>
            </a:pPr>
            <a:endParaRPr lang="en-US" altLang="zh-CN" dirty="0"/>
          </a:p>
          <a:p>
            <a:pPr>
              <a:buFont typeface="Wingdings" panose="05000000000000000000" pitchFamily="2" charset="2"/>
              <a:buChar char="q"/>
            </a:pPr>
            <a:r>
              <a:rPr lang="en-US" altLang="zh-CN" dirty="0"/>
              <a:t> Use hints provided by the transaction to overlap transaction processing with the 2PC.</a:t>
            </a:r>
          </a:p>
          <a:p>
            <a:pPr>
              <a:buFont typeface="Wingdings" panose="05000000000000000000" pitchFamily="2" charset="2"/>
              <a:buChar char="q"/>
            </a:pPr>
            <a:endParaRPr lang="en-US" altLang="zh-CN" dirty="0"/>
          </a:p>
          <a:p>
            <a:pPr>
              <a:buFont typeface="Wingdings" panose="05000000000000000000" pitchFamily="2" charset="2"/>
              <a:buChar char="q"/>
            </a:pPr>
            <a:r>
              <a:rPr lang="en-US" altLang="zh-CN" dirty="0"/>
              <a:t> Borrow ideas from Fast </a:t>
            </a:r>
            <a:r>
              <a:rPr lang="en-US" altLang="zh-CN" dirty="0" err="1"/>
              <a:t>Paxos</a:t>
            </a:r>
            <a:r>
              <a:rPr lang="en-US" altLang="zh-CN" dirty="0"/>
              <a:t> to parallelize 2PC with consensus.</a:t>
            </a:r>
          </a:p>
        </p:txBody>
      </p:sp>
      <p:sp>
        <p:nvSpPr>
          <p:cNvPr id="3" name="灯片编号占位符 8">
            <a:extLst>
              <a:ext uri="{FF2B5EF4-FFF2-40B4-BE49-F238E27FC236}">
                <a16:creationId xmlns:a16="http://schemas.microsoft.com/office/drawing/2014/main" id="{D79EE6D0-4995-9E44-1851-729E36F3772C}"/>
              </a:ext>
            </a:extLst>
          </p:cNvPr>
          <p:cNvSpPr>
            <a:spLocks noGrp="1"/>
          </p:cNvSpPr>
          <p:nvPr>
            <p:ph type="sldNum" sz="quarter" idx="12"/>
          </p:nvPr>
        </p:nvSpPr>
        <p:spPr>
          <a:xfrm>
            <a:off x="8610600" y="6356354"/>
            <a:ext cx="2743200" cy="365125"/>
          </a:xfrm>
        </p:spPr>
        <p:txBody>
          <a:bodyPr/>
          <a:lstStyle/>
          <a:p>
            <a:fld id="{565CE74E-AB26-4998-AD42-012C4C1AD076}" type="slidenum">
              <a:rPr lang="zh-CN" altLang="en-US" smtClean="0"/>
              <a:t>6</a:t>
            </a:fld>
            <a:r>
              <a:rPr lang="en-US" altLang="zh-CN" dirty="0"/>
              <a:t>/26</a:t>
            </a:r>
            <a:endParaRPr lang="zh-CN" altLang="en-US" dirty="0"/>
          </a:p>
        </p:txBody>
      </p:sp>
    </p:spTree>
    <p:extLst>
      <p:ext uri="{BB962C8B-B14F-4D97-AF65-F5344CB8AC3E}">
        <p14:creationId xmlns:p14="http://schemas.microsoft.com/office/powerpoint/2010/main" val="245364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Transaction Model</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t>7</a:t>
            </a:fld>
            <a:r>
              <a:rPr lang="en-US" altLang="zh-CN" dirty="0"/>
              <a:t>/26</a:t>
            </a:r>
            <a:endParaRPr lang="zh-CN" altLang="en-US" dirty="0"/>
          </a:p>
        </p:txBody>
      </p:sp>
      <p:sp>
        <p:nvSpPr>
          <p:cNvPr id="4" name="内容占位符 3"/>
          <p:cNvSpPr>
            <a:spLocks noGrp="1"/>
          </p:cNvSpPr>
          <p:nvPr>
            <p:ph idx="1"/>
          </p:nvPr>
        </p:nvSpPr>
        <p:spPr>
          <a:xfrm>
            <a:off x="1155469" y="1825625"/>
            <a:ext cx="10198332" cy="4351338"/>
          </a:xfrm>
        </p:spPr>
        <p:txBody>
          <a:bodyPr/>
          <a:lstStyle/>
          <a:p>
            <a:pPr>
              <a:buFont typeface="Wingdings" panose="05000000000000000000" pitchFamily="2" charset="2"/>
              <a:buChar char="q"/>
            </a:pPr>
            <a:r>
              <a:rPr lang="en-US" altLang="zh-CN" dirty="0"/>
              <a:t> 2-round Fixed-set Interactive (2FI) Transaction</a:t>
            </a:r>
          </a:p>
          <a:p>
            <a:pPr lvl="1"/>
            <a:r>
              <a:rPr lang="en-US" altLang="zh-CN" dirty="0"/>
              <a:t> 2-round: Perform one or more keyed record read and write operations in two rounds: a read round, followed by a write round.</a:t>
            </a:r>
          </a:p>
          <a:p>
            <a:pPr lvl="1"/>
            <a:endParaRPr lang="en-US" altLang="zh-CN" dirty="0"/>
          </a:p>
          <a:p>
            <a:pPr lvl="1"/>
            <a:r>
              <a:rPr lang="en-US" altLang="zh-CN" dirty="0"/>
              <a:t> Fixed-set: All read and write keys must be known in advance.</a:t>
            </a:r>
          </a:p>
          <a:p>
            <a:pPr lvl="1"/>
            <a:endParaRPr lang="en-US" altLang="zh-CN" dirty="0"/>
          </a:p>
          <a:p>
            <a:pPr lvl="1"/>
            <a:r>
              <a:rPr lang="en-US" altLang="zh-CN" dirty="0"/>
              <a:t> Interactive: Target interactive transactions (read-modify-write), write values can depend on reads.</a:t>
            </a:r>
          </a:p>
        </p:txBody>
      </p:sp>
    </p:spTree>
    <p:extLst>
      <p:ext uri="{BB962C8B-B14F-4D97-AF65-F5344CB8AC3E}">
        <p14:creationId xmlns:p14="http://schemas.microsoft.com/office/powerpoint/2010/main" val="54437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Transaction Model</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t>8</a:t>
            </a:fld>
            <a:r>
              <a:rPr lang="en-US" altLang="zh-CN" dirty="0"/>
              <a:t>/26</a:t>
            </a:r>
            <a:endParaRPr lang="zh-CN" altLang="en-US" dirty="0"/>
          </a:p>
        </p:txBody>
      </p:sp>
      <p:sp>
        <p:nvSpPr>
          <p:cNvPr id="4" name="内容占位符 3"/>
          <p:cNvSpPr>
            <a:spLocks noGrp="1"/>
          </p:cNvSpPr>
          <p:nvPr>
            <p:ph idx="1"/>
          </p:nvPr>
        </p:nvSpPr>
        <p:spPr/>
        <p:txBody>
          <a:bodyPr/>
          <a:lstStyle/>
          <a:p>
            <a:pPr>
              <a:buFont typeface="Wingdings" panose="05000000000000000000" pitchFamily="2" charset="2"/>
              <a:buChar char="q"/>
            </a:pPr>
            <a:r>
              <a:rPr lang="en-US" altLang="zh-CN" dirty="0"/>
              <a:t> 2-round Fixed-set Interactive (2FI) Transaction</a:t>
            </a:r>
          </a:p>
          <a:p>
            <a:pPr marL="914400" lvl="1" indent="-457200">
              <a:buFont typeface="+mj-lt"/>
              <a:buAutoNum type="arabicPeriod"/>
            </a:pPr>
            <a:r>
              <a:rPr lang="en-US" altLang="zh-CN" b="1" dirty="0"/>
              <a:t>Begin:</a:t>
            </a:r>
            <a:r>
              <a:rPr lang="en-US" altLang="zh-CN" dirty="0"/>
              <a:t> Create a transaction object and assigns a unique transaction ID (TID). </a:t>
            </a:r>
          </a:p>
          <a:p>
            <a:pPr marL="914400" lvl="1" indent="-457200">
              <a:buFont typeface="+mj-lt"/>
              <a:buAutoNum type="arabicPeriod"/>
            </a:pPr>
            <a:r>
              <a:rPr lang="en-US" altLang="zh-CN" b="1" dirty="0" err="1"/>
              <a:t>ReadAndPrepare</a:t>
            </a:r>
            <a:r>
              <a:rPr lang="en-US" altLang="zh-CN" b="1" dirty="0"/>
              <a:t>: </a:t>
            </a:r>
            <a:r>
              <a:rPr lang="en-US" altLang="zh-CN" dirty="0"/>
              <a:t>Read all data in the read round and send prepare messages in parallel.</a:t>
            </a:r>
          </a:p>
          <a:p>
            <a:pPr marL="914400" lvl="1" indent="-457200">
              <a:buFont typeface="+mj-lt"/>
              <a:buAutoNum type="arabicPeriod"/>
            </a:pPr>
            <a:r>
              <a:rPr lang="en-US" altLang="zh-CN" b="1" dirty="0"/>
              <a:t>Write: </a:t>
            </a:r>
            <a:r>
              <a:rPr lang="en-US" altLang="zh-CN" dirty="0"/>
              <a:t>Perform writes which are buffered in the client.</a:t>
            </a:r>
          </a:p>
          <a:p>
            <a:pPr marL="914400" lvl="1" indent="-457200">
              <a:buFont typeface="+mj-lt"/>
              <a:buAutoNum type="arabicPeriod"/>
            </a:pPr>
            <a:r>
              <a:rPr lang="en-US" altLang="zh-CN" b="1" dirty="0"/>
              <a:t>Commit: </a:t>
            </a:r>
            <a:r>
              <a:rPr lang="en-US" altLang="zh-CN" dirty="0"/>
              <a:t>Submit new values for the keys in the write set.</a:t>
            </a:r>
          </a:p>
          <a:p>
            <a:pPr marL="914400" lvl="1" indent="-457200">
              <a:buFont typeface="+mj-lt"/>
              <a:buAutoNum type="arabicPeriod"/>
            </a:pPr>
            <a:endParaRPr lang="en-US" altLang="zh-CN" dirty="0"/>
          </a:p>
          <a:p>
            <a:pPr marL="457200" lvl="1" indent="0">
              <a:buNone/>
            </a:pPr>
            <a:endParaRPr lang="en-US" altLang="zh-CN" dirty="0"/>
          </a:p>
        </p:txBody>
      </p:sp>
      <p:pic>
        <p:nvPicPr>
          <p:cNvPr id="7" name="图片 6"/>
          <p:cNvPicPr>
            <a:picLocks noChangeAspect="1"/>
          </p:cNvPicPr>
          <p:nvPr/>
        </p:nvPicPr>
        <p:blipFill>
          <a:blip r:embed="rId3"/>
          <a:stretch>
            <a:fillRect/>
          </a:stretch>
        </p:blipFill>
        <p:spPr>
          <a:xfrm>
            <a:off x="3433982" y="4747022"/>
            <a:ext cx="5324036" cy="18442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Transaction Model</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t>9</a:t>
            </a:fld>
            <a:r>
              <a:rPr lang="en-US" altLang="zh-CN" dirty="0"/>
              <a:t>/26</a:t>
            </a:r>
            <a:endParaRPr lang="zh-CN" altLang="en-US" dirty="0"/>
          </a:p>
        </p:txBody>
      </p:sp>
      <p:sp>
        <p:nvSpPr>
          <p:cNvPr id="4" name="内容占位符 3"/>
          <p:cNvSpPr>
            <a:spLocks noGrp="1"/>
          </p:cNvSpPr>
          <p:nvPr>
            <p:ph idx="1"/>
          </p:nvPr>
        </p:nvSpPr>
        <p:spPr/>
        <p:txBody>
          <a:bodyPr/>
          <a:lstStyle/>
          <a:p>
            <a:pPr>
              <a:buFont typeface="Wingdings" panose="05000000000000000000" pitchFamily="2" charset="2"/>
              <a:buChar char="q"/>
            </a:pPr>
            <a:r>
              <a:rPr lang="en-US" altLang="zh-CN" dirty="0"/>
              <a:t> Drawback of 2FI Transaction</a:t>
            </a:r>
          </a:p>
          <a:p>
            <a:pPr lvl="1"/>
            <a:r>
              <a:rPr lang="en-US" altLang="zh-CN" dirty="0"/>
              <a:t> Cannot perform dependent reads and writes (the key to be read or written depends on the value of a previous read), need application-level workaround.</a:t>
            </a:r>
          </a:p>
          <a:p>
            <a:pPr lvl="1"/>
            <a:r>
              <a:rPr lang="en-US" altLang="zh-CN" sz="2400" dirty="0"/>
              <a:t> Example: Access through a secondary index (TPC-C Payment). Payment transactions may identify the paying customer by customer ID (the key) or by customer name.</a:t>
            </a:r>
          </a:p>
          <a:p>
            <a:pPr lvl="1"/>
            <a:r>
              <a:rPr lang="en-US" altLang="zh-CN" dirty="0"/>
              <a:t> Application-level Workaround: Perform a reconnaissance transaction that determines the customer ID by accessing a secondary index keyed by customer name.</a:t>
            </a:r>
            <a:endParaRPr lang="en-US" altLang="zh-CN" sz="2400" dirty="0"/>
          </a:p>
          <a:p>
            <a:pPr marL="914400" lvl="1" indent="-457200">
              <a:buFont typeface="+mj-lt"/>
              <a:buAutoNum type="arabicPeriod"/>
            </a:pPr>
            <a:endParaRPr lang="en-US" altLang="zh-CN" dirty="0"/>
          </a:p>
          <a:p>
            <a:pPr marL="457200" lvl="1" indent="0">
              <a:buNone/>
            </a:pPr>
            <a:endParaRPr lang="en-US" altLang="zh-CN" dirty="0"/>
          </a:p>
        </p:txBody>
      </p:sp>
      <p:pic>
        <p:nvPicPr>
          <p:cNvPr id="8" name="图片 7">
            <a:extLst>
              <a:ext uri="{FF2B5EF4-FFF2-40B4-BE49-F238E27FC236}">
                <a16:creationId xmlns:a16="http://schemas.microsoft.com/office/drawing/2014/main" id="{01BA9B2F-E3D4-9170-022B-1A482685844F}"/>
              </a:ext>
            </a:extLst>
          </p:cNvPr>
          <p:cNvPicPr>
            <a:picLocks noChangeAspect="1"/>
          </p:cNvPicPr>
          <p:nvPr/>
        </p:nvPicPr>
        <p:blipFill>
          <a:blip r:embed="rId3"/>
          <a:stretch>
            <a:fillRect/>
          </a:stretch>
        </p:blipFill>
        <p:spPr>
          <a:xfrm>
            <a:off x="4090871" y="4924630"/>
            <a:ext cx="3794125" cy="1933370"/>
          </a:xfrm>
          <a:prstGeom prst="rect">
            <a:avLst/>
          </a:prstGeom>
        </p:spPr>
      </p:pic>
    </p:spTree>
    <p:extLst>
      <p:ext uri="{BB962C8B-B14F-4D97-AF65-F5344CB8AC3E}">
        <p14:creationId xmlns:p14="http://schemas.microsoft.com/office/powerpoint/2010/main" val="3409996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3718498a-2fd1-4feb-9a49-c7a08cabbb99"/>
  <p:tag name="COMMONDATA" val="eyJoZGlkIjoiY2NhZTY2ODY0MjgxZDk2OTgyZTYyMDFiOWE0MWFjYzkifQ=="/>
</p:tagLst>
</file>

<file path=ppt/theme/theme1.xml><?xml version="1.0" encoding="utf-8"?>
<a:theme xmlns:a="http://schemas.openxmlformats.org/drawingml/2006/main" name="茅草">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Tw Cen MT">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4398</TotalTime>
  <Words>2687</Words>
  <Application>Microsoft Office PowerPoint</Application>
  <PresentationFormat>宽屏</PresentationFormat>
  <Paragraphs>301</Paragraphs>
  <Slides>27</Slides>
  <Notes>27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LinLibertineT</vt:lpstr>
      <vt:lpstr>黑体</vt:lpstr>
      <vt:lpstr>华文仿宋</vt:lpstr>
      <vt:lpstr>宋体</vt:lpstr>
      <vt:lpstr>Arial</vt:lpstr>
      <vt:lpstr>Bahnschrift SemiLight</vt:lpstr>
      <vt:lpstr>Calibri</vt:lpstr>
      <vt:lpstr>Cambria Math</vt:lpstr>
      <vt:lpstr>Tw Cen MT</vt:lpstr>
      <vt:lpstr>Wingdings</vt:lpstr>
      <vt:lpstr>茅草</vt:lpstr>
      <vt:lpstr>Carousel: Low-Latency Transaction Processing for Globally-Distributed Data       </vt:lpstr>
      <vt:lpstr>Background</vt:lpstr>
      <vt:lpstr>Background</vt:lpstr>
      <vt:lpstr>Background</vt:lpstr>
      <vt:lpstr>Background</vt:lpstr>
      <vt:lpstr>Key Ideas of Carousel</vt:lpstr>
      <vt:lpstr>Transaction Model</vt:lpstr>
      <vt:lpstr>Transaction Model</vt:lpstr>
      <vt:lpstr>Transaction Model</vt:lpstr>
      <vt:lpstr>Transaction Protocol</vt:lpstr>
      <vt:lpstr>Transaction Protocol</vt:lpstr>
      <vt:lpstr>Transaction Protocol</vt:lpstr>
      <vt:lpstr>Transaction Protocol</vt:lpstr>
      <vt:lpstr>Parallelizing 2PC and Consensus</vt:lpstr>
      <vt:lpstr>Parallelizing 2PC and Consensus</vt:lpstr>
      <vt:lpstr>Parallelizing 2PC and Consensus</vt:lpstr>
      <vt:lpstr>Handling Failures</vt:lpstr>
      <vt:lpstr>Handling Failures</vt:lpstr>
      <vt:lpstr>Handling Failures</vt:lpstr>
      <vt:lpstr>Evaluation</vt:lpstr>
      <vt:lpstr>Evaluation</vt:lpstr>
      <vt:lpstr>Evaluation</vt:lpstr>
      <vt:lpstr>Evaluation</vt:lpstr>
      <vt:lpstr>Evaluation</vt:lpstr>
      <vt:lpstr>Evaluation</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 Performance Event</dc:title>
  <dc:creator>tianjiqx</dc:creator>
  <cp:lastModifiedBy>张 惠东</cp:lastModifiedBy>
  <cp:revision>1431</cp:revision>
  <dcterms:created xsi:type="dcterms:W3CDTF">2021-06-17T05:24:00Z</dcterms:created>
  <dcterms:modified xsi:type="dcterms:W3CDTF">2023-02-08T01:24:24Z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02013C1963CF465B84591F103B2D7FC4</vt:lpwstr>
  </property>
</Properties>
</file>