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85" r:id="rId2"/>
    <p:sldId id="321" r:id="rId3"/>
    <p:sldId id="466" r:id="rId4"/>
    <p:sldId id="465" r:id="rId5"/>
    <p:sldId id="467" r:id="rId6"/>
    <p:sldId id="464" r:id="rId7"/>
    <p:sldId id="431" r:id="rId8"/>
    <p:sldId id="414" r:id="rId9"/>
    <p:sldId id="468" r:id="rId10"/>
    <p:sldId id="470" r:id="rId11"/>
    <p:sldId id="469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扬 翁" initials="思翁" lastIdx="1" clrIdx="0">
    <p:extLst>
      <p:ext uri="{19B8F6BF-5375-455C-9EA6-DF929625EA0E}">
        <p15:presenceInfo xmlns:p15="http://schemas.microsoft.com/office/powerpoint/2012/main" userId="de44da88a8092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6" autoAdjust="0"/>
    <p:restoredTop sz="82012" autoAdjust="0"/>
  </p:normalViewPr>
  <p:slideViewPr>
    <p:cSldViewPr snapToGrid="0" showGuides="1">
      <p:cViewPr varScale="1">
        <p:scale>
          <a:sx n="90" d="100"/>
          <a:sy n="90" d="100"/>
        </p:scale>
        <p:origin x="10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23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55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040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1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774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59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29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26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146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7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78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137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26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44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86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343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00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923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86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8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59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026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57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107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01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92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49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127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the records are ordered in large batches (in the background) , then only the first read to the unordered portion would incur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F91F42-4A51-F3FF-90EF-6E9A949B3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375" y="1484386"/>
            <a:ext cx="11924625" cy="40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45289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With ad hoc transactions, developers can coordinate </a:t>
            </a:r>
            <a:r>
              <a:rPr lang="en-US" altLang="zh-CN" sz="2400" b="1" dirty="0"/>
              <a:t>only specific database operations</a:t>
            </a:r>
            <a:r>
              <a:rPr lang="en-US" altLang="zh-CN" sz="2400" dirty="0"/>
              <a:t> instead of all operations </a:t>
            </a:r>
            <a:r>
              <a:rPr lang="en-US" altLang="zh-CN" sz="2400" b="1" dirty="0"/>
              <a:t>in the transaction scope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567470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All DB operations vs. specific DB operations.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2DD112-BC08-4E01-C773-51BB8269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324" y="1809750"/>
            <a:ext cx="54959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5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4755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Database transactions spanning multiple HTTP requests are a </a:t>
            </a:r>
            <a:r>
              <a:rPr lang="en-US" altLang="zh-CN" sz="2400" b="1" dirty="0"/>
              <a:t>performance anti-pattern</a:t>
            </a:r>
            <a:r>
              <a:rPr lang="en-US" altLang="zh-CN" sz="2400" dirty="0"/>
              <a:t>, as they introduce long-lived transactions (LLTs).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526357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Individual requests vs. multiple requests.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5A7ADC-3D7F-D976-6913-E0E64FEF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55" y="1872434"/>
            <a:ext cx="5457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4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44864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Web application may use multiple storage systems. Thus, it needs to ensure </a:t>
            </a:r>
            <a:r>
              <a:rPr lang="en-US" altLang="zh-CN" sz="2400" b="1" dirty="0"/>
              <a:t>data consistency across different systems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488080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DB operations vs. non-DB operations.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41AB1E-FEBF-8595-1BC1-FD77B219A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740" y="1756584"/>
            <a:ext cx="5800060" cy="395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09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4123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There are seven different </a:t>
            </a:r>
            <a:r>
              <a:rPr lang="en-US" altLang="zh-CN" sz="2400" b="1" dirty="0"/>
              <a:t>lock</a:t>
            </a:r>
            <a:r>
              <a:rPr lang="en-US" altLang="zh-CN" sz="2400" dirty="0"/>
              <a:t> implementations and two </a:t>
            </a:r>
            <a:r>
              <a:rPr lang="en-US" altLang="zh-CN" sz="2400" b="1" dirty="0"/>
              <a:t>validation</a:t>
            </a:r>
            <a:r>
              <a:rPr lang="en-US" altLang="zh-CN" sz="2400" dirty="0"/>
              <a:t> implementations among the eight applications we studied. 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Except for Broadleaf, developers consistently use the same lock/validation implementation in individual applications.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225810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Implementation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40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9935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All eight applications studied have lock-based pessimistic ad hoc transactions.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Four applications directly use the locking primitives provided by the </a:t>
            </a:r>
            <a:r>
              <a:rPr lang="en-US" altLang="zh-CN" sz="2400" b="1" dirty="0"/>
              <a:t>database systems </a:t>
            </a:r>
            <a:r>
              <a:rPr lang="en-US" altLang="zh-CN" sz="2400" dirty="0"/>
              <a:t>or </a:t>
            </a:r>
            <a:r>
              <a:rPr lang="en-US" altLang="zh-CN" sz="2400" b="1" dirty="0"/>
              <a:t>language runtimes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Three other applications have locks implemented from scratch by </a:t>
            </a:r>
            <a:r>
              <a:rPr lang="en-US" altLang="zh-CN" sz="2400" b="1" dirty="0"/>
              <a:t>storing lock information</a:t>
            </a:r>
            <a:r>
              <a:rPr lang="en-US" altLang="zh-CN" sz="2400" dirty="0"/>
              <a:t>, including lock keys and status (locked/unlocked), in the Redis KV store.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Broadleaf is the only application using both from-scratch lock implementations and existing systems’ primitives.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707819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Locks from existing systems vs. manually crafted locks.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77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9935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Six out of eight applications studied have validation-based optimistic ad hoc transactions.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Four applications use </a:t>
            </a:r>
            <a:r>
              <a:rPr lang="en-US" altLang="zh-CN" sz="2400" b="1" dirty="0"/>
              <a:t>ORM-provided validation procedures </a:t>
            </a:r>
            <a:r>
              <a:rPr lang="en-US" altLang="zh-CN" sz="2400" dirty="0"/>
              <a:t>via framework-specific interfaces.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When using hand-crafted validation procedures, developers must ensure the </a:t>
            </a:r>
            <a:r>
              <a:rPr lang="en-US" altLang="zh-CN" sz="2400" b="1" dirty="0"/>
              <a:t>atomicity</a:t>
            </a:r>
            <a:r>
              <a:rPr lang="en-US" altLang="zh-CN" sz="2400" dirty="0"/>
              <a:t> between validation and commit. Additional locks are employed for this purpose.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600785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ORM-assisted validation vs. manual validation.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79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9935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Among the 91 ad hoc transactions identified, 14 cases perform fine-grained coordination, such as column-based coordination.</a:t>
            </a:r>
          </a:p>
          <a:p>
            <a:r>
              <a:rPr lang="en-US" altLang="zh-CN" sz="2400" dirty="0"/>
              <a:t>It can improve </a:t>
            </a:r>
            <a:r>
              <a:rPr lang="en-US" altLang="zh-CN" sz="2400" b="1" dirty="0"/>
              <a:t>parallelism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58 cases perform coarse-grained operations—that is, using a single lock to coordinate multiple operations. </a:t>
            </a:r>
          </a:p>
          <a:p>
            <a:r>
              <a:rPr lang="en-US" altLang="zh-CN" sz="2400" dirty="0"/>
              <a:t>This can largely reduce ad hoc transactions’ CC </a:t>
            </a:r>
            <a:r>
              <a:rPr lang="en-US" altLang="zh-CN" sz="2400" b="1" dirty="0"/>
              <a:t>complexity</a:t>
            </a:r>
            <a:r>
              <a:rPr lang="en-US" altLang="zh-CN" sz="2400" dirty="0"/>
              <a:t> and </a:t>
            </a:r>
            <a:r>
              <a:rPr lang="en-US" altLang="zh-CN" sz="2400" b="1" dirty="0"/>
              <a:t>avoid deadlocks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Nine cases implement both types of coordination for different accesses.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347021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Coordination Granularities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03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9935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Fifty-eight ad hoc transactions use </a:t>
            </a:r>
            <a:r>
              <a:rPr lang="en-US" altLang="zh-CN" sz="2400" b="1" dirty="0"/>
              <a:t>only one lock </a:t>
            </a:r>
            <a:r>
              <a:rPr lang="en-US" altLang="zh-CN" sz="2400" dirty="0"/>
              <a:t>to coordinate multiple database accesses: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Associated access</a:t>
            </a:r>
            <a:r>
              <a:rPr lang="en-US" altLang="zh-CN" sz="2400" dirty="0"/>
              <a:t>: when two rows are always accessed in the same transaction </a:t>
            </a:r>
            <a:r>
              <a:rPr lang="en-US" altLang="zh-CN" sz="2400" b="1" dirty="0"/>
              <a:t>associatively</a:t>
            </a:r>
            <a:r>
              <a:rPr lang="en-US" altLang="zh-CN" sz="2400" dirty="0"/>
              <a:t>. Only the first row needs to acquire the 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Read–modify–write (RMW)</a:t>
            </a:r>
            <a:r>
              <a:rPr lang="en-US" altLang="zh-CN" sz="2400" dirty="0"/>
              <a:t>: to </a:t>
            </a:r>
            <a:r>
              <a:rPr lang="en-US" altLang="zh-CN" sz="2400" b="1" dirty="0"/>
              <a:t>avoid deadlock </a:t>
            </a:r>
            <a:r>
              <a:rPr lang="en-US" altLang="zh-CN" sz="2400" dirty="0"/>
              <a:t>caused by RMW, developers craft ad hoc transactions to acquire exclusive locks before the first read.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463270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Single access vs. multiple accesses.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5DFC64-9B0F-A03D-8EC1-0313B0A39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548" y="4434240"/>
            <a:ext cx="4909916" cy="22178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1E388E-8233-D077-3C90-72B17AEFD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706" y="4347258"/>
            <a:ext cx="3734803" cy="23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3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48195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Ad hoc transactions can also use fine-grained </a:t>
            </a:r>
            <a:r>
              <a:rPr lang="en-US" altLang="zh-CN" sz="2400" b="1" dirty="0"/>
              <a:t>column-</a:t>
            </a:r>
            <a:r>
              <a:rPr lang="en-US" altLang="zh-CN" sz="2400" dirty="0"/>
              <a:t> or </a:t>
            </a:r>
            <a:r>
              <a:rPr lang="en-US" altLang="zh-CN" sz="2400" b="1" dirty="0"/>
              <a:t>predicate-based</a:t>
            </a:r>
            <a:r>
              <a:rPr lang="en-US" altLang="zh-CN" sz="2400" dirty="0"/>
              <a:t> coordination.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 this case, though these operations have no column-level conflicts, if they access the same row, an RDBMS using </a:t>
            </a:r>
            <a:r>
              <a:rPr lang="en-US" altLang="zh-CN" sz="2400" b="1" dirty="0"/>
              <a:t>row locks </a:t>
            </a:r>
            <a:r>
              <a:rPr lang="en-US" altLang="zh-CN" sz="2400" dirty="0"/>
              <a:t>cannot execute them in parallel.</a:t>
            </a:r>
          </a:p>
          <a:p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426355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Fine-grained vs. coarse-grained.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AA011-13B0-A13D-AC71-EE737BC1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548" y="1169969"/>
            <a:ext cx="5482224" cy="50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69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38396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Ad hoc transactions are typically </a:t>
            </a:r>
            <a:r>
              <a:rPr lang="en-US" altLang="zh-CN" sz="2400" b="1" dirty="0"/>
              <a:t>not equipped with complex failure-handling logic</a:t>
            </a:r>
            <a:r>
              <a:rPr lang="en-US" altLang="zh-CN" sz="2400" dirty="0"/>
              <a:t>, because: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 individual ad hoc transactions might face fewer potential failure scenarios than general database transactions;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developers seem to often assume failure-free executions.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215886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Failures Handle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0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Coordinating concurrent database operations </a:t>
            </a:r>
            <a:r>
              <a:rPr lang="en-US" altLang="zh-CN" sz="2400" dirty="0"/>
              <a:t>is necessary for web application correctness. To this end, there are two common approach:</a:t>
            </a:r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using database </a:t>
            </a:r>
            <a:r>
              <a:rPr lang="en-US" altLang="zh-CN" sz="2400" b="1" dirty="0"/>
              <a:t>transactions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using object-relational mapping (</a:t>
            </a:r>
            <a:r>
              <a:rPr lang="en-US" altLang="zh-CN" sz="2400" b="1" dirty="0"/>
              <a:t>ORM</a:t>
            </a:r>
            <a:r>
              <a:rPr lang="en-US" altLang="zh-CN" sz="2400" dirty="0"/>
              <a:t>) invariant validation APIs.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So far, much work has been done to investigate and improve these two approaches.</a:t>
            </a:r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38396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Unlike database transactions, which have a system-level catch-all rollback mechanism, application developers need to craft failure-handling logic on a case-by-case basis.</a:t>
            </a:r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Each </a:t>
            </a:r>
            <a:r>
              <a:rPr lang="en-US" altLang="zh-CN" sz="2400" b="1" dirty="0"/>
              <a:t>pessimistic</a:t>
            </a:r>
            <a:r>
              <a:rPr lang="en-US" altLang="zh-CN" sz="2400" dirty="0"/>
              <a:t> ad hoc transaction either uses a single lock (52/65) or acquires locks in a consistent order (13/65). Thus, none needs to handle deadlock at runtime.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 19 </a:t>
            </a:r>
            <a:r>
              <a:rPr lang="en-US" altLang="zh-CN" sz="2400" b="1" dirty="0"/>
              <a:t>optimistic</a:t>
            </a:r>
            <a:r>
              <a:rPr lang="en-US" altLang="zh-CN" sz="2400" dirty="0"/>
              <a:t> cases, </a:t>
            </a:r>
            <a:r>
              <a:rPr lang="en-US" altLang="zh-CN" sz="2400" b="1" dirty="0"/>
              <a:t>no update </a:t>
            </a:r>
            <a:r>
              <a:rPr lang="en-US" altLang="zh-CN" sz="2400" dirty="0"/>
              <a:t>is persisted before validation, thus avoiding the need for rollback.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 other cases, early persisted updates require developers to either use certain </a:t>
            </a:r>
            <a:r>
              <a:rPr lang="en-US" altLang="zh-CN" sz="2400" b="1" dirty="0"/>
              <a:t>rollback</a:t>
            </a:r>
            <a:r>
              <a:rPr lang="en-US" altLang="zh-CN" sz="2400" dirty="0"/>
              <a:t> methods or use </a:t>
            </a:r>
            <a:r>
              <a:rPr lang="en-US" altLang="zh-CN" sz="2400" b="1" dirty="0"/>
              <a:t>repair</a:t>
            </a:r>
            <a:r>
              <a:rPr lang="en-US" altLang="zh-CN" sz="2400" dirty="0"/>
              <a:t> techniques.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532736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Automated rollback vs. manual rollback.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87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8872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One case uses the former approach, where a Read Committed database transaction is used to </a:t>
            </a:r>
            <a:r>
              <a:rPr lang="en-US" altLang="zh-CN" sz="2400" b="1" dirty="0"/>
              <a:t>enclose update and validation </a:t>
            </a:r>
            <a:r>
              <a:rPr lang="en-US" altLang="zh-CN" sz="2400" dirty="0"/>
              <a:t>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Two cases use </a:t>
            </a:r>
            <a:r>
              <a:rPr lang="en-US" altLang="zh-CN" sz="2400" b="1" dirty="0"/>
              <a:t>manually programmed rollback procedures </a:t>
            </a:r>
            <a:r>
              <a:rPr lang="en-US" altLang="zh-CN" sz="2400" dirty="0"/>
              <a:t>triggered by validation failures and will undo persisted updates.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Four cases choose to </a:t>
            </a:r>
            <a:r>
              <a:rPr lang="en-US" altLang="zh-CN" sz="2400" b="1" dirty="0"/>
              <a:t>repair the inconsistent values </a:t>
            </a:r>
            <a:r>
              <a:rPr lang="en-US" altLang="zh-CN" sz="2400" dirty="0"/>
              <a:t>instead of rolling back on conflicts.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532736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Automated rollback vs. manual rollback.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686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8872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Recovering database states after crashes is more challenging than validation failure rollback since developers are </a:t>
            </a:r>
            <a:r>
              <a:rPr lang="en-US" altLang="zh-CN" sz="2400" b="1" dirty="0"/>
              <a:t>unaware of the progress </a:t>
            </a:r>
            <a:r>
              <a:rPr lang="en-US" altLang="zh-CN" sz="2400" dirty="0"/>
              <a:t>of interrupted ad hoc transactions.</a:t>
            </a:r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tolerate</a:t>
            </a:r>
            <a:r>
              <a:rPr lang="en-US" altLang="zh-CN" sz="2400" dirty="0"/>
              <a:t> intermediate states with preventative measures;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simply let the inconsistency </a:t>
            </a:r>
            <a:r>
              <a:rPr lang="en-US" altLang="zh-CN" sz="2400" b="1" dirty="0"/>
              <a:t>propagate</a:t>
            </a:r>
            <a:r>
              <a:rPr lang="en-US" altLang="zh-CN" sz="2400" dirty="0"/>
              <a:t> to end users.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3" y="1169969"/>
            <a:ext cx="21872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Crash handling.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73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81045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CORRECTNESS ISSUES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887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Building bug-free ad hoc transactions is nontrivial.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BA7C3E-051F-C1AC-2E8E-0DCF9B291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9180" y="2282287"/>
            <a:ext cx="67532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08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81045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CORRECTNESS ISSUES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3556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Thirty-six out of 65 </a:t>
            </a:r>
            <a:r>
              <a:rPr lang="en-US" altLang="zh-CN" sz="2400" b="1" dirty="0"/>
              <a:t>pessimistic</a:t>
            </a:r>
            <a:r>
              <a:rPr lang="en-US" altLang="zh-CN" sz="2400" dirty="0"/>
              <a:t> ad hoc transactions incorrectly implement or use locking primitives.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Incorrect lock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Incorrect lock implementation.</a:t>
            </a:r>
          </a:p>
          <a:p>
            <a:endParaRPr lang="en-US" altLang="zh-CN" sz="2400" dirty="0"/>
          </a:p>
          <a:p>
            <a:r>
              <a:rPr lang="en-US" altLang="zh-CN" sz="2400" dirty="0"/>
              <a:t>11 out of 26 </a:t>
            </a:r>
            <a:r>
              <a:rPr lang="en-US" altLang="zh-CN" sz="2400" b="1" dirty="0"/>
              <a:t>optimistic</a:t>
            </a:r>
            <a:r>
              <a:rPr lang="en-US" altLang="zh-CN" sz="2400" dirty="0"/>
              <a:t> ad hoc transactions fail to provide atomic validation and commit, causing correctness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Non-atomic validate-and-commit.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DC9C7-D1A2-F606-8165-9E3188D57ECA}"/>
              </a:ext>
            </a:extLst>
          </p:cNvPr>
          <p:cNvSpPr txBox="1"/>
          <p:nvPr/>
        </p:nvSpPr>
        <p:spPr>
          <a:xfrm>
            <a:off x="633952" y="1169969"/>
            <a:ext cx="532736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Incorrect locks and validation procedures.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5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81045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CORRECTNESS ISSUES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3556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Sixteen issues arise from incorrect coordination scope. Specifically, developers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either omit some critical operations in existing ad hoc transactions (11/16)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or forget to employ ad hoc transactions for certain business procedures altogether (5/16).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DC9C7-D1A2-F606-8165-9E3188D57ECA}"/>
              </a:ext>
            </a:extLst>
          </p:cNvPr>
          <p:cNvSpPr txBox="1"/>
          <p:nvPr/>
        </p:nvSpPr>
        <p:spPr>
          <a:xfrm>
            <a:off x="633953" y="1169969"/>
            <a:ext cx="389551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Incorrect coordination scope.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87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810458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CORRECTNESS ISSUES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355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Ad hoc transactions are often vulnerable to incorrect handling of both </a:t>
            </a:r>
            <a:r>
              <a:rPr lang="en-US" altLang="zh-CN" sz="2400" b="1" dirty="0"/>
              <a:t>runtime</a:t>
            </a:r>
            <a:r>
              <a:rPr lang="en-US" altLang="zh-CN" sz="2400" dirty="0"/>
              <a:t> failures and server </a:t>
            </a:r>
            <a:r>
              <a:rPr lang="en-US" altLang="zh-CN" sz="2400" b="1" dirty="0"/>
              <a:t>crashes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Incomplete repair.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Unexpected intermediate states after crashes.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BDC9C7-D1A2-F606-8165-9E3188D57ECA}"/>
              </a:ext>
            </a:extLst>
          </p:cNvPr>
          <p:cNvSpPr txBox="1"/>
          <p:nvPr/>
        </p:nvSpPr>
        <p:spPr>
          <a:xfrm>
            <a:off x="633953" y="1169969"/>
            <a:ext cx="334971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Incorrect failure handling.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8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495168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PERFORMANCE IN ACTION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3556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We evaluated four real-world APIs, where the four customized granularities discussed earlier are employed, denoted as RMW (</a:t>
            </a:r>
            <a:r>
              <a:rPr lang="en-US" altLang="zh-CN" sz="2400" b="1" dirty="0"/>
              <a:t>read–modify-write</a:t>
            </a:r>
            <a:r>
              <a:rPr lang="en-US" altLang="zh-CN" sz="2400" dirty="0"/>
              <a:t>), AA (</a:t>
            </a:r>
            <a:r>
              <a:rPr lang="en-US" altLang="zh-CN" sz="2400" b="1" dirty="0"/>
              <a:t>associated access</a:t>
            </a:r>
            <a:r>
              <a:rPr lang="en-US" altLang="zh-CN" sz="2400" dirty="0"/>
              <a:t>), CBC (</a:t>
            </a:r>
            <a:r>
              <a:rPr lang="en-US" altLang="zh-CN" sz="2400" b="1" dirty="0"/>
              <a:t>column-based coordination</a:t>
            </a:r>
            <a:r>
              <a:rPr lang="en-US" altLang="zh-CN" sz="2400" dirty="0"/>
              <a:t>), and PBC (</a:t>
            </a:r>
            <a:r>
              <a:rPr lang="en-US" altLang="zh-CN" sz="2400" b="1" dirty="0"/>
              <a:t>predicate-based coordination</a:t>
            </a:r>
            <a:r>
              <a:rPr lang="en-US" altLang="zh-CN" sz="2400" dirty="0"/>
              <a:t>).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2AA6BE-8FF0-55A6-92A7-077F0F8C2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6822" y="3649442"/>
            <a:ext cx="66198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97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2357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DISCUSSION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7242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There is an emerging </a:t>
            </a:r>
            <a:r>
              <a:rPr lang="en-US" altLang="zh-CN" sz="2400" b="1" dirty="0"/>
              <a:t>gap</a:t>
            </a:r>
            <a:r>
              <a:rPr lang="en-US" altLang="zh-CN" sz="2400" dirty="0"/>
              <a:t> between the coordination requirements of Web </a:t>
            </a:r>
            <a:r>
              <a:rPr lang="en-US" altLang="zh-CN" sz="2400" b="1" dirty="0"/>
              <a:t>applications</a:t>
            </a:r>
            <a:r>
              <a:rPr lang="en-US" altLang="zh-CN" sz="2400" dirty="0"/>
              <a:t> today and what </a:t>
            </a:r>
            <a:r>
              <a:rPr lang="en-US" altLang="zh-CN" sz="2400" b="1" dirty="0"/>
              <a:t>database systems </a:t>
            </a:r>
            <a:r>
              <a:rPr lang="en-US" altLang="zh-CN" sz="2400" dirty="0"/>
              <a:t>currently offer.</a:t>
            </a:r>
          </a:p>
          <a:p>
            <a:endParaRPr lang="en-US" altLang="zh-CN" sz="2400" dirty="0"/>
          </a:p>
          <a:p>
            <a:r>
              <a:rPr lang="en-US" altLang="zh-CN" sz="2400" dirty="0"/>
              <a:t>Certain business logic using ad hoc transactions exhibits characteristics that are </a:t>
            </a:r>
            <a:r>
              <a:rPr lang="en-US" altLang="zh-CN" sz="2400" b="1" dirty="0"/>
              <a:t>difficult</a:t>
            </a:r>
            <a:r>
              <a:rPr lang="en-US" altLang="zh-CN" sz="2400" dirty="0"/>
              <a:t>, sometimes </a:t>
            </a:r>
            <a:r>
              <a:rPr lang="en-US" altLang="zh-CN" sz="2400" b="1" dirty="0"/>
              <a:t>impossible</a:t>
            </a:r>
            <a:r>
              <a:rPr lang="en-US" altLang="zh-CN" sz="2400" dirty="0"/>
              <a:t>, for database transactions to handle.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use of multiple storage backends;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life span crossing multiple requests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7E9378-42C3-E693-7DF6-D22310834730}"/>
              </a:ext>
            </a:extLst>
          </p:cNvPr>
          <p:cNvSpPr txBox="1"/>
          <p:nvPr/>
        </p:nvSpPr>
        <p:spPr>
          <a:xfrm>
            <a:off x="633952" y="1169969"/>
            <a:ext cx="476738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Reason of using ad hoc transaction.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306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2357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DISCUSSION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7242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we need to systematically </a:t>
            </a:r>
            <a:r>
              <a:rPr lang="en-US" altLang="zh-CN" sz="2400" b="1" dirty="0"/>
              <a:t>quantify the gap</a:t>
            </a:r>
            <a:r>
              <a:rPr lang="en-US" altLang="zh-CN" sz="24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what if developers choose to work around database transactions instead?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further study on both </a:t>
            </a:r>
            <a:r>
              <a:rPr lang="en-US" altLang="zh-CN" sz="2400" b="1" dirty="0">
                <a:solidFill>
                  <a:srgbClr val="FF0000"/>
                </a:solidFill>
              </a:rPr>
              <a:t>development efforts </a:t>
            </a:r>
            <a:r>
              <a:rPr lang="en-US" altLang="zh-CN" sz="2400" dirty="0">
                <a:solidFill>
                  <a:srgbClr val="FF0000"/>
                </a:solidFill>
              </a:rPr>
              <a:t>and </a:t>
            </a:r>
            <a:r>
              <a:rPr lang="en-US" altLang="zh-CN" sz="2400" b="1" dirty="0">
                <a:solidFill>
                  <a:srgbClr val="FF0000"/>
                </a:solidFill>
              </a:rPr>
              <a:t>runtime overheads </a:t>
            </a:r>
            <a:r>
              <a:rPr lang="en-US" altLang="zh-CN" sz="2400" dirty="0">
                <a:solidFill>
                  <a:srgbClr val="FF0000"/>
                </a:solidFill>
              </a:rPr>
              <a:t>is still required.</a:t>
            </a: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7E9378-42C3-E693-7DF6-D22310834730}"/>
              </a:ext>
            </a:extLst>
          </p:cNvPr>
          <p:cNvSpPr txBox="1"/>
          <p:nvPr/>
        </p:nvSpPr>
        <p:spPr>
          <a:xfrm>
            <a:off x="633952" y="1169969"/>
            <a:ext cx="286770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Three-step approach.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0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65505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ORM Frameworks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882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ORM frameworks can </a:t>
            </a:r>
            <a:r>
              <a:rPr lang="en-US" altLang="zh-CN" sz="2400" b="1" dirty="0"/>
              <a:t>transparently generate SQL statements </a:t>
            </a:r>
            <a:r>
              <a:rPr lang="en-US" altLang="zh-CN" sz="2400" dirty="0"/>
              <a:t>that fetch and persist data based on how applications manipulate in-memory objects.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They allow developers to use database transactions </a:t>
            </a:r>
            <a:r>
              <a:rPr lang="en-US" altLang="zh-CN" sz="2400" b="1" dirty="0"/>
              <a:t>explicitly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ORMs also provide built-in invariant </a:t>
            </a:r>
            <a:r>
              <a:rPr lang="en-US" altLang="zh-CN" sz="2400" b="1" dirty="0"/>
              <a:t>validation</a:t>
            </a:r>
            <a:r>
              <a:rPr lang="en-US" altLang="zh-CN" sz="2400" dirty="0"/>
              <a:t> APIs to check the constraints in App, e.g. column uniqueness.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FC5987-7221-DFF1-C2CC-B1E3F8135D95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9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2357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DISCUSSION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7242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altLang="zh-CN" sz="2400" dirty="0"/>
              <a:t>we need to </a:t>
            </a:r>
            <a:r>
              <a:rPr lang="en-US" altLang="zh-CN" sz="2400" b="1" dirty="0"/>
              <a:t>explore incremental remedies </a:t>
            </a:r>
            <a:r>
              <a:rPr lang="en-US" altLang="zh-CN" sz="2400" dirty="0"/>
              <a:t>for existing applications.</a:t>
            </a:r>
          </a:p>
          <a:p>
            <a:pPr lvl="1"/>
            <a:r>
              <a:rPr lang="en-US" altLang="zh-CN" sz="2400" dirty="0"/>
              <a:t>Many existing database systems already provide interfaces for passing hints that customize the coordination.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7E9378-42C3-E693-7DF6-D22310834730}"/>
              </a:ext>
            </a:extLst>
          </p:cNvPr>
          <p:cNvSpPr txBox="1"/>
          <p:nvPr/>
        </p:nvSpPr>
        <p:spPr>
          <a:xfrm>
            <a:off x="633952" y="1169969"/>
            <a:ext cx="286770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Three-step approach.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8A63B-AB56-9FD4-EFBD-D72707606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93326"/>
            <a:ext cx="12192000" cy="352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6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2357342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DISCUSSION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3" y="1756584"/>
            <a:ext cx="107242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altLang="zh-CN" sz="2400" dirty="0"/>
              <a:t>we should explore </a:t>
            </a:r>
            <a:r>
              <a:rPr lang="en-US" altLang="zh-CN" sz="2400" b="1" dirty="0"/>
              <a:t>alternative abstractions </a:t>
            </a:r>
            <a:r>
              <a:rPr lang="en-US" altLang="zh-CN" sz="2400" dirty="0"/>
              <a:t>for emerging applications.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Instead of focusing on intra-component coordination driven by </a:t>
            </a:r>
            <a:r>
              <a:rPr lang="en-US" altLang="zh-CN" sz="2400" b="1" dirty="0">
                <a:solidFill>
                  <a:srgbClr val="FF0000"/>
                </a:solidFill>
              </a:rPr>
              <a:t>individual database systems</a:t>
            </a:r>
            <a:r>
              <a:rPr lang="en-US" altLang="zh-CN" sz="2400" dirty="0">
                <a:solidFill>
                  <a:srgbClr val="FF0000"/>
                </a:solidFill>
              </a:rPr>
              <a:t>, new global abstractions that address </a:t>
            </a:r>
            <a:r>
              <a:rPr lang="en-US" altLang="zh-CN" sz="2400" b="1" dirty="0">
                <a:solidFill>
                  <a:srgbClr val="FF0000"/>
                </a:solidFill>
              </a:rPr>
              <a:t>inter-component concurrency</a:t>
            </a:r>
            <a:r>
              <a:rPr lang="en-US" altLang="zh-CN" sz="2400" dirty="0">
                <a:solidFill>
                  <a:srgbClr val="FF0000"/>
                </a:solidFill>
              </a:rPr>
              <a:t> are urgently needed.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7E9378-42C3-E693-7DF6-D22310834730}"/>
              </a:ext>
            </a:extLst>
          </p:cNvPr>
          <p:cNvSpPr txBox="1"/>
          <p:nvPr/>
        </p:nvSpPr>
        <p:spPr>
          <a:xfrm>
            <a:off x="633952" y="1169969"/>
            <a:ext cx="2867704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Three-step approach.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Besides these approaches, application developers are also accustomed to coordinating critical database operations </a:t>
            </a:r>
            <a:r>
              <a:rPr lang="en-US" altLang="zh-CN" sz="2400" b="1" dirty="0"/>
              <a:t>ad hoc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Specifically, developers might </a:t>
            </a:r>
            <a:r>
              <a:rPr lang="en-US" altLang="zh-CN" sz="2400" b="1" dirty="0"/>
              <a:t>explicitly</a:t>
            </a:r>
            <a:r>
              <a:rPr lang="en-US" altLang="zh-CN" sz="2400" dirty="0"/>
              <a:t> use locking primitives and validation procedures to implement concurrency control (CC).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7C577DC-FCE8-683B-91DF-9BE1495DBB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6210"/>
          <a:stretch/>
        </p:blipFill>
        <p:spPr>
          <a:xfrm>
            <a:off x="15689" y="6048870"/>
            <a:ext cx="12176311" cy="3615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BBB691-C748-6AEB-9D10-BF2AC709B3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2613" y="3693088"/>
            <a:ext cx="4053331" cy="23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4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65505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Ad hoc transactions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882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Ad hoc transactions provide </a:t>
            </a:r>
            <a:r>
              <a:rPr lang="en-US" altLang="zh-CN" sz="2400" b="1" dirty="0"/>
              <a:t>isolation</a:t>
            </a:r>
            <a:r>
              <a:rPr lang="en-US" altLang="zh-CN" sz="2400" dirty="0"/>
              <a:t> to concurrent database operations.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However, their coordination is </a:t>
            </a:r>
            <a:r>
              <a:rPr lang="en-US" altLang="zh-CN" sz="2400" b="1" dirty="0"/>
              <a:t>manually programmed</a:t>
            </a:r>
            <a:r>
              <a:rPr lang="en-US" altLang="zh-CN" sz="2400" dirty="0"/>
              <a:t> by application developers instead of relying on database systems.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They directly coordinates conflicting database operations.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8D1807-AF65-6888-EF57-45C62C542123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16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175482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Study Scope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Surveyed 91 ad hoc transaction cases across 8 popular open-source web applications belonging to six different categories.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E91C58-E655-027B-693E-0854B5317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010" y="2698226"/>
            <a:ext cx="8306903" cy="40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2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128699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Findings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272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Ad hoc transactions appear at </a:t>
            </a:r>
            <a:r>
              <a:rPr lang="en-US" altLang="zh-CN" sz="2400" b="1" dirty="0"/>
              <a:t>critical APIs </a:t>
            </a:r>
            <a:r>
              <a:rPr lang="en-US" altLang="zh-CN" sz="2400" dirty="0"/>
              <a:t>in every studied application.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Ad hoc transactions’ usages and implementations are much more </a:t>
            </a:r>
            <a:r>
              <a:rPr lang="en-US" altLang="zh-CN" sz="2400" b="1" dirty="0"/>
              <a:t>flexible</a:t>
            </a:r>
            <a:r>
              <a:rPr lang="en-US" altLang="zh-CN" sz="2400" dirty="0"/>
              <a:t> than database transactions.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Ad hoc transactions are prone to </a:t>
            </a:r>
            <a:r>
              <a:rPr lang="en-US" altLang="zh-CN" sz="2400" b="1" dirty="0"/>
              <a:t>errors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Ad hoc transactions can have performance benefits under </a:t>
            </a:r>
            <a:r>
              <a:rPr lang="en-US" altLang="zh-CN" sz="2400" b="1" dirty="0"/>
              <a:t>high-contention</a:t>
            </a:r>
            <a:r>
              <a:rPr lang="en-US" altLang="zh-CN" sz="2400" dirty="0"/>
              <a:t> workloads.</a:t>
            </a:r>
          </a:p>
        </p:txBody>
      </p:sp>
    </p:spTree>
    <p:extLst>
      <p:ext uri="{BB962C8B-B14F-4D97-AF65-F5344CB8AC3E}">
        <p14:creationId xmlns:p14="http://schemas.microsoft.com/office/powerpoint/2010/main" val="52933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Even though developers implement ad hoc transactions in various ways, these cases can still be classified into </a:t>
            </a:r>
            <a:r>
              <a:rPr lang="en-US" altLang="zh-CN" sz="2400" b="1" dirty="0"/>
              <a:t>pessimistic</a:t>
            </a:r>
            <a:r>
              <a:rPr lang="en-US" altLang="zh-CN" sz="2400" dirty="0"/>
              <a:t> ad hoc transactions (65/91) and </a:t>
            </a:r>
            <a:r>
              <a:rPr lang="en-US" altLang="zh-CN" sz="2400" b="1" dirty="0"/>
              <a:t>optimistic</a:t>
            </a:r>
            <a:r>
              <a:rPr lang="en-US" altLang="zh-CN" sz="2400" dirty="0"/>
              <a:t> ad hoc transactions (26/91).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1" y="1169969"/>
            <a:ext cx="221557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Implementation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C387C-87D4-6D15-B37D-A9535BDD8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57621"/>
            <a:ext cx="12192000" cy="27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4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1" y="408208"/>
            <a:ext cx="347021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>
                <a:solidFill>
                  <a:schemeClr val="bg1"/>
                </a:solidFill>
                <a:latin typeface="NimbusRomNo9L-Regu"/>
              </a:rPr>
              <a:t>CHARACTERISTICS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58952" y="1756584"/>
            <a:ext cx="109676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Developers are thus flexible in choosing which and how operations are coordinated, resulting in interesting patterns: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partial coordination;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cross–HTTP request coordination;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coordination with non-database operations.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C9C9EE1-03E4-5901-8EE7-D0A1C7F4F8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B378C-283D-A1E4-D261-EDE8A39717A5}"/>
              </a:ext>
            </a:extLst>
          </p:cNvPr>
          <p:cNvSpPr txBox="1"/>
          <p:nvPr/>
        </p:nvSpPr>
        <p:spPr>
          <a:xfrm>
            <a:off x="633952" y="1169969"/>
            <a:ext cx="115885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Usage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991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7498</TotalTime>
  <Words>2053</Words>
  <Application>Microsoft Office PowerPoint</Application>
  <PresentationFormat>宽屏</PresentationFormat>
  <Paragraphs>237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NimbusRomNo9L-Regu</vt:lpstr>
      <vt:lpstr>等线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322</cp:revision>
  <dcterms:created xsi:type="dcterms:W3CDTF">2017-08-29T15:07:53Z</dcterms:created>
  <dcterms:modified xsi:type="dcterms:W3CDTF">2025-05-01T05:57:32Z</dcterms:modified>
</cp:coreProperties>
</file>