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Security：网络与安全顶会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>
              <a:buSzPct val="100000"/>
              <a:buAutoNum type="arabicPeriod" startAt="1"/>
            </a:pPr>
            <a:r>
              <a:t>上面介绍了几个工作的oracle是为了让大家对对DBMS进行逻辑bug做detection的工作流程有个大概的了解</a:t>
            </a:r>
          </a:p>
          <a:p>
            <a:pPr marL="407458" indent="-407458">
              <a:buSzPct val="100000"/>
              <a:buAutoNum type="arabicPeriod" startAt="1"/>
            </a:pPr>
            <a:r>
              <a:t>检测DBMS逻辑bug的流程可以总结为两个关键的部分，一个是pre,其中包括大部分的生成和插入操作；另一个是生成oracle，也就是将一个查询转化为一个或多个的等价变体，目的是用来判断此次测试是否有逻辑bug产生</a:t>
            </a:r>
          </a:p>
          <a:p>
            <a:pPr marL="407458" indent="-407458">
              <a:buSzPct val="100000"/>
              <a:buAutoNum type="arabicPeriod" startAt="1"/>
            </a:pPr>
            <a:r>
              <a:t>一个oracle中核心的内容是通过一定的规则将一个查询转化为不同的等价变体，只要符合这个规则，如何随机生成preparetion和一个查询（举例子，只要第一个定下，那么第二个[变体]的形成也是写死了的）将成为模糊测试致力于随机变异的内容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•"/>
            </a:pPr>
            <a:r>
              <a:rPr b="1"/>
              <a:t>标题解读</a:t>
            </a:r>
            <a:r>
              <a:t>：需要明确，Oracles在这里看作是一种测LB的规则，fuzz在这里的作用是在某种Oracles(规则)下如何生成更有意思的testcase？</a:t>
            </a:r>
          </a:p>
          <a:p>
            <a:pPr marL="407458" indent="-407458">
              <a:buSzPct val="100000"/>
              <a:buAutoNum type="arabicPeriod" startAt="1"/>
            </a:pPr>
            <a:r>
              <a:t>首先，目前的fuzzer仍然不能生成高质量的SQL查询。例如，在最近的工作中，Squirrel嵌入了两项新技术，特别是语法保护的突变和语义指导的实例化，旨在提高自动生成的查询的有效性。</a:t>
            </a:r>
          </a:p>
          <a:p>
            <a:pPr marL="407458" indent="-407458">
              <a:buSzPct val="100000"/>
              <a:buAutoNum type="arabicPeriod" startAt="1"/>
            </a:pPr>
            <a:r>
              <a:t>现在有的fuzzer不能与DBMS oracle协作，检测逻辑错误。我们需要重新设计模糊器的架构，以支持不同的DBMS oracle。本文工作还将fuzzer和oracle的形成进行了一个解耦，这样开发者就可以很容易地将模糊工具移植到测试DBMS，并为现有的模糊器编写新的神谕。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9" name="Shape 2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•"/>
            </a:pPr>
            <a:r>
              <a:t>文章中的Fuzzer工作流程是一个常规fuzzer流程：从种子池里抽取种子；经过对种子进行拼凑后将完整的test case放入到变异引擎中；变异结束后检查这个test case是否符合语法语义标准；如果没有问题可以将test case放入DBMS中进行运行；对数据库的反馈进行分析，其中可能检测出bug；无论有没有bug，若这次测试触及了数据库从未覆盖的新代码，将这轮变异的变异方法反馈回去，对这个方式进行保留，以便后续继续探索。</a:t>
            </a:r>
          </a:p>
          <a:p>
            <a:pPr marL="279400" indent="-279400">
              <a:buSzPct val="123000"/>
              <a:buChar char="•"/>
            </a:pPr>
            <a:r>
              <a:t>仅介绍Fuzzer LOOPs，其余的不介绍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7" name="Shape 3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>
              <a:buSzPct val="100000"/>
              <a:buAutoNum type="arabicPeriod" startAt="1"/>
            </a:pPr>
            <a:r>
              <a:t>步骤在模糊化初始化过程中，SQLRight扫描所有的种子输入，将所有的SELECT语句保存到选择队列中，并将其他语句保存在正常队列中。对于每一轮模糊处理，SQLRight从正常队列中收集一组语句，并依靠正常的突变引擎来生成新的查询。</a:t>
            </a:r>
          </a:p>
          <a:p>
            <a:pPr marL="407458" indent="-407458">
              <a:buSzPct val="100000"/>
              <a:buAutoNum type="arabicPeriod" startAt="1"/>
            </a:pPr>
            <a:r>
              <a:t>为什么SELECT语句重要，因为检测LB最后的验证语句是select，关注SELECT的变异原因：1.需要符合Oracle的要求；2.bug是在这些query执行时暴露的，不断变异出更有趣的SELECT语句更容易覆盖从未覆盖的代码or触发bug。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•"/>
            </a:pPr>
            <a:r>
              <a:t>前面介绍NoREC Select语句生成规则有：1. NoREC要求SELECT语句同时具有FROM子句和WHERE子句；2.保持两个query语义等价需要有不可变部分，where_clause部分+From部分，OQ的where内容必须是UQ的select_clause内容，from_clause内容不能改变</a:t>
            </a:r>
          </a:p>
          <a:p>
            <a:pPr marL="279400" indent="-279400">
              <a:buSzPct val="123000"/>
              <a:buChar char="•"/>
            </a:pPr>
            <a:r>
              <a:t>图说明了如何控制语句SELECT COUNT(*) FROM v0 WHERE v1=0的突变。我们给三个节点SELECT_statment、FROM和WHERE，添加了属性，把它们标记为不可变。因此，oracle NoREC的关键组件被保留了。突变引擎仍然有充分的灵活性来更新from_clause和where_clause内容以生成新的SELECT语句。</a:t>
            </a:r>
          </a:p>
          <a:p>
            <a:pPr marL="279400" indent="-279400">
              <a:buSzPct val="123000"/>
              <a:buChar char="•"/>
            </a:pPr>
            <a:r>
              <a:t>不同的Oracles规则可以具体实现变异规则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我们为每个DBMS定制了我们的突变引擎，以提高语法的正确性。大多数流行的DBMS系统都有自己定制的SQL dialect，。因此，针对通用功能的统一SQL语法去构造test case只覆盖了DBMS代码的一小部分，无法发现DBMS特有功能中的错误。相反，一个旨在支持所有功能的万能语法可能导致许多无效的查询。</a:t>
            </a:r>
          </a:p>
          <a:p>
            <a:pPr/>
            <a:r>
              <a:t>为了解决这个限制，我们设计了一个工具，将每个DBMS的解析器自动移植到SQLRight中。我们的观察是，大多数流行的DBMS系统使用GNU Bison来编译它们的解析器前端。因此，我们遵循Bison定义的语法规则，将DBMS解析器前端翻译成SQLRight的IR。由于Bison格式有很好的记录，我们的工具可以很容易地移植不同的解析器给SQLRight。通过原始的DBMS分析器前端，SQLRight可以支持每个DBMS的全部方言语法，并保证高语法正确性以提高查询的有效性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保存一个现test case的测试数据表信息，包括：表名，column，所存在的数据行；测试过程中可能对某些信息进行动态变化，保存的数据表信息也将进一步进行更新。最终目的是要保证测试案例的语义是正确的。</a:t>
            </a:r>
          </a:p>
          <a:p>
            <a:pPr/>
            <a:r>
              <a:t>如果缺少这一设计，最后一个select query的语义可能就是错误的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4" name="Shape 3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>
              <a:buSzPct val="100000"/>
              <a:buAutoNum type="arabicPeriod" startAt="1"/>
            </a:pPr>
            <a:r>
              <a:t>SQLRight实现了4个关键API，现有的TLP和NoRec等等oracle可以在这几个接口进行实现；并且可以将自己设计的oracle具体实现，并对自己的oracle进行测试，SQLRight的fuzzer会帮助你不断的利用这个oracle进行测试挖掘更多的错误。</a:t>
            </a:r>
          </a:p>
          <a:p>
            <a:pPr marL="407458" indent="-407458">
              <a:buSzPct val="100000"/>
              <a:buAutoNum type="arabicPeriod" startAt="1"/>
            </a:pPr>
            <a:r>
              <a:t>介绍这个内容主要想要说明，如果大家自己设计了一个oracle，也可以拿到sqlRight中进行一个测试。它会帮助你在保证oracle的基础上不断变异生成testcase，并发现更多的错误。作者本人就自己想了两个很独特很简单的oracle，和fuzzer结合后也发现了bug。</a:t>
            </a:r>
          </a:p>
          <a:p>
            <a:pPr/>
          </a:p>
          <a:p>
            <a:pPr/>
            <a:r>
              <a:t>// 不说了 用例子说明这四个接口的大概功能</a:t>
            </a:r>
          </a:p>
          <a:p>
            <a:pPr marL="228600" indent="-228600">
              <a:buSzPct val="100000"/>
              <a:buAutoNum type="arabicPeriod" startAt="1"/>
            </a:pPr>
            <a:r>
              <a:t>preprocess()将查询集作为输入，并进行必要的操作以使其为未来的步骤做好准备。这里的一个常见任务是检查神谕对给定查询集的适用性。如果有必要，神谕可以修改查询集以产生兼容的查询。例如，oracle Rowid试图从查询中找到CREATE TABLE语句。如果没有创建表，它将通知模糊器跳过当前查询，转到下一个查询。Oracle Index识别并删除查询集中的CREATE UNIQUE INDEX语句。根据设计，具有唯一索引的列将不允许插入重复的值，所以有无该索引将影响最终结果，并可能导致错误警报。</a:t>
            </a:r>
          </a:p>
          <a:p>
            <a:pPr marL="228600" indent="-228600">
              <a:buSzPct val="100000"/>
              <a:buAutoNum type="arabicPeriod" startAt="1"/>
            </a:pPr>
            <a:r>
              <a:t>由于我们需要检查DBMS的执行结果来识别bug，SQLRight为每个oracle提供了append_output()API来插入适当的输出生成语句。SELECT语句查询底层数据库并返回结果，因此该API的默认行为是将几个SELECT语句附加到给定查询集的末端。在查询验证过程中，这些语句将被填入适当的表名和列名，以便它们能产生有意义的结果。甲骨文可以有其特殊的输出语句或根据其功能应用其他策略。例如，由于oracle NoREC将条件从WHERE转移到SELECT，它只附加有FROM子句和WHERE子句的SELECT语句（这两个子句对于SELECT来说是可选的）。</a:t>
            </a:r>
          </a:p>
          <a:p>
            <a:pPr marL="228600" indent="-228600">
              <a:buSzPct val="100000"/>
              <a:buAutoNum type="arabicPeriod" startAt="1"/>
            </a:pPr>
            <a:r>
              <a:t>oracle的核心任务是将一个查询转化为不同的等价变体。transform()接受查询集作为输入并返回一个或多个等价查询集。例如，oracle NoREC只返回一个变体，其中原始查询中的WHERE条件被移到SELECT表达式中。Oracle Index可能会在给定的查询集中插入或删除各种CREATE INDEX语句，因此可能会导致多个变体。SQLRight执行由transform()返回的所有变体，并比较它们的结果。</a:t>
            </a:r>
          </a:p>
          <a:p>
            <a:pPr marL="228600" indent="-228600">
              <a:buSzPct val="100000"/>
              <a:buAutoNum type="arabicPeriod" startAt="1"/>
            </a:pPr>
            <a:r>
              <a:t>SQLRight允许Oracles定义他们自己的比较方法来识别错误结果。我们提供了一个松散的比较函数，仅仅检查结果中的行数。然而，如果在SELECT中使用聚合函数（如MIN和SUM），那么比较应该期待相同的输出。为了处理oracle NoREC，因为新的查询形式总是为每条记录生成一条记录（根据条件为TRUE或FALSE）。在这种情况下，compare()API应该比较原始结果中的行数和转换后的结果中的TRUE行数。这也说明了不同Oracles的测试需求是不同的。开发者发明了自己的Oracles可以按照四个interface去开发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2" name="Shape 3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随便介绍：看个例子，可以重写API()以实现对现有的oracle进行测试</a:t>
            </a:r>
          </a:p>
          <a:p>
            <a:pPr/>
            <a:r>
              <a:t>//不用讲：Basic列定义了所有oracle的默认行为，NoREC和TLP是现有的Oracles，若列中不是basic的内容表明这些接口需要自定义实现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2" name="Shape 3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介绍一个作者给出的例子，如何重写API()实现自己设计的Oracle，并把模糊测试和检测逻辑测试结合起来进行测试</a:t>
            </a:r>
          </a:p>
          <a:p>
            <a:pPr/>
            <a:r>
              <a:t>简单的介绍一下他自己发明的这个index oracle，找出了bug。主要思想是针对数据库建立各种各样的索引，但作者比较倾向于测试CREATE UNIQUE INDEX，，oracle是比较两个等价的select query最终的结果是否一致。这两个等价的query是不用这些索引对数据库进行select和使用这些索引进行select。走索引和不走索引，等价的select语句的结果应该是一样的。</a:t>
            </a:r>
          </a:p>
          <a:p>
            <a:pPr/>
          </a:p>
          <a:p>
            <a:pPr/>
            <a:r>
              <a:t>// 下面不讲了</a:t>
            </a:r>
          </a:p>
          <a:p>
            <a:pPr/>
          </a:p>
          <a:p>
            <a:pPr marL="279400" indent="-279400">
              <a:buSzPct val="123000"/>
              <a:buChar char="•"/>
            </a:pPr>
            <a:r>
              <a:t>Basic列定义了所有oracle的默认行为，NoREC和TLP是现有的Oracles，若列中不是basic的内容表明这些接口需要自定义实现</a:t>
            </a:r>
          </a:p>
          <a:p>
            <a:pPr marL="279400" indent="-279400">
              <a:buSzPct val="123000"/>
              <a:buChar char="•"/>
            </a:pPr>
            <a:r>
              <a:t>Transform()：帮助有效的将oracle关键语句A变成待验证的语句A’，结果就是比较A和A’执行结果的差异</a:t>
            </a:r>
          </a:p>
          <a:p>
            <a:pPr marL="279400" indent="-279400">
              <a:buSzPct val="123000"/>
              <a:buChar char="•"/>
            </a:pPr>
            <a:r>
              <a:t>Index Transform()：这个是一个作者自己新建的Oracles，主要测试的是索引实现是否存在有逻辑bug，这里原语句变化成待验证的语句，仅仅是添加了不同的索引，如果某个数据库支持的索引实现没有任何问题，那么这两个语句得到的结果一定是相通的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>
              <a:buSzPct val="100000"/>
              <a:buAutoNum type="arabicPeriod" startAt="1"/>
            </a:pPr>
            <a:r>
              <a:t>从如何发现程序错误的角度看，最常见的方法有assertion，crash，检测逻辑bug也是其中的一种</a:t>
            </a:r>
          </a:p>
          <a:p>
            <a:pPr marL="407458" indent="-407458">
              <a:buSzPct val="100000"/>
              <a:buAutoNum type="arabicPeriod" startAt="1"/>
            </a:pPr>
            <a:r>
              <a:t>如何断定一个logic bug产生：通过错误的返回结果（比如返回不该出现在某个结果集合中的行），检测逻辑bug的工作中test case一般会含有为验证准备的select操作</a:t>
            </a:r>
          </a:p>
          <a:p>
            <a:pPr marL="407458" indent="-407458">
              <a:buSzPct val="100000"/>
              <a:buAutoNum type="arabicPeriod" startAt="1"/>
            </a:pPr>
            <a:r>
              <a:t>(翻页)图中的bug产生：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9" name="Shape 3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 marL="228600" indent="-228600">
              <a:buSzPct val="100000"/>
              <a:buAutoNum type="arabicPeriod" startAt="1"/>
            </a:pPr>
            <a:r>
              <a:t>上面是SQLite官网一个关于Unique Index的例子，本身没有问题</a:t>
            </a:r>
          </a:p>
          <a:p>
            <a:pPr marL="228600" indent="-228600">
              <a:buSzPct val="100000"/>
              <a:buAutoNum type="arabicPeriod" startAt="1"/>
            </a:pPr>
            <a:r>
              <a:t>在SQLRight中，使用作者自建立的Index Oracles对其进行测试&amp;变异而来。介绍transform在这里变异了什么？</a:t>
            </a:r>
          </a:p>
          <a:p>
            <a:pPr lvl="1" marL="457200" indent="-228600">
              <a:buSzPct val="100000"/>
              <a:buAutoNum type="arabicPeriod" startAt="1"/>
            </a:pPr>
            <a:r>
              <a:t>蓝色：变异了创建了index的方法</a:t>
            </a:r>
          </a:p>
          <a:p>
            <a:pPr lvl="1" marL="457200" indent="-228600">
              <a:buSzPct val="100000"/>
              <a:buAutoNum type="arabicPeriod" startAt="1"/>
            </a:pPr>
            <a:r>
              <a:t>绿色：变异了验证的重要语句</a:t>
            </a:r>
          </a:p>
          <a:p>
            <a:pPr marL="228600" indent="-228600">
              <a:buSzPct val="100000"/>
              <a:buAutoNum type="arabicPeriod" startAt="1"/>
            </a:pPr>
            <a:r>
              <a:t>这里的验证语句应该有两个：一个如图；expect的结果是调用了SQLRight方法获得的：paper没有细说，但是估计是不使用索引获得的结果吧，因为扫描了整个表，可能获得的结果一定是正确的？（仅猜想）</a:t>
            </a:r>
          </a:p>
          <a:p>
            <a:pPr marL="228600" indent="-228600">
              <a:buSzPct val="100000"/>
              <a:buAutoNum type="arabicPeriod" startAt="1"/>
            </a:pPr>
            <a:r>
              <a:t>可以说明一个问题，1个oracle可能不能测试出多种多样的问题，所以可以设计一些针对数据库某些特性的oracle，比如这个sqlite的index(作者建立的)bug是作者在研究了sqlite这个比较特殊的索引后突发奇想想测测SQLITE数据库索引的实现上可能存在某些问题而创造了index这个oracle，最后找出了bug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0" name="Shape 3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>
              <a:buSzPct val="100000"/>
              <a:buAutoNum type="arabicPeriod" startAt="1"/>
            </a:pPr>
            <a:r>
              <a:t>作者自己创建的两个简单的RowID&amp;Index Oracle最开始都是用没有任何错误的初始种子进行测试，通过fuzzer的引导，测试case变异成了会暴露逻辑错误的案例，可以说明了用fuzzer引导某个设计好的Oracle去进行测试是有意义的。(rowid &amp; index)</a:t>
            </a:r>
          </a:p>
          <a:p>
            <a:pPr marL="407458" indent="-407458">
              <a:buSzPct val="100000"/>
              <a:buAutoNum type="arabicPeriod" startAt="1"/>
            </a:pPr>
            <a:r>
              <a:t>再看看对于现有工作的NOREC&amp;TLP，NoREC本身工作研究时已经运行了较长时间找出了很多bug，但是经过一个被代码覆盖度指引过的fuzzer流程不断的变异测试最后还找出了当时NoREC作者没找出的bug；另一个发现是TLP&amp;NoREC相比起来，NOREC寻找的bug其实更多，因为通过阅读这两个Oracle能够感觉到NoREC的 ORACLE比TLP还是合理得多，所以这个SQLRight还有一个潜在的功能是对现有的Oracle的设计进行一个优劣比较。</a:t>
            </a:r>
          </a:p>
          <a:p>
            <a:p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7" name="Shape 3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使用现有的Oracle和作者建立的INDEX，不断的进行fuzz测试，最终获得了现实世界中的bugs</a:t>
            </a:r>
          </a:p>
          <a:p>
            <a:pPr/>
            <a:r>
              <a:t>刚说的也能说明这个工作找出了NORec和TLP作者长时间无覆盖度实验都没有找出的bug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5" name="Shape 4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通过三部分对覆盖度引导变异对测试带来影响进行评价，结果太多了感兴趣的可以看一下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2" name="Shape 4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使用现有的Oracle和作者建立的INDEX，不断的进行fuzz测试，最终获得了现实世界中的bugs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0" name="Shape 4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使用现有的Oracle和作者建立的INDEX，不断的进行fuzz测试，最终获得了现实世界中的bugs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Shape 4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对自己的作用：</a:t>
            </a:r>
          </a:p>
          <a:p>
            <a:pPr marL="407458" indent="-407458">
              <a:buSzPct val="100000"/>
              <a:buAutoNum type="arabicPeriod" startAt="1"/>
            </a:pPr>
            <a:r>
              <a:t>对于现有的测试技术，只要通过合理的引导，i.e.某些反馈，可以在原工作上可能获得更多意想不到的结果，可能是更新的bug.</a:t>
            </a:r>
          </a:p>
          <a:p>
            <a:pPr marL="407458" indent="-407458">
              <a:buSzPct val="100000"/>
              <a:buAutoNum type="arabicPeriod" startAt="1"/>
            </a:pPr>
            <a:r>
              <a:t>Fuzzer和oracle首次进行结合，srds，其实本质上和之前的squirrel和ratel&lt;清华&gt;做的fuzzer都没有太大差别，本质上还是对sql的结构进行变异。且test case生成存在的缺点和上面两个工具差不多，其实没有得到太大改善，感觉就是利用oracle这个点对fuzze进行包装了一下，其实它的接口依旧是继承了squ和AFL，在7月还在2 be appear看的文章，两个月后再读感觉其实不是很有新意。目前还没有很新颖的fuzzer去测数据库…总体感觉，都在炒旧饭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>
              <a:buSzPct val="100000"/>
              <a:buAutoNum type="arabicPeriod" startAt="1"/>
            </a:pPr>
            <a:r>
              <a:t>解释这个bug的语句，每个语句+结合图图</a:t>
            </a:r>
          </a:p>
          <a:p>
            <a:pPr marL="407458" indent="-407458">
              <a:buSzPct val="100000"/>
              <a:buAutoNum type="arabicPeriod" startAt="1"/>
            </a:pPr>
            <a:r>
              <a:t>这个问题是由于针对SELECT操作的不正确优化造成的，当where中涉及的column全部都connect到了一个unique index时，此时sqlite会直接忽略掉对关键字DISTINCT的处理。这里说的unique index包括上述的那种index（为什么没有被发现主要是可能正常情况下不会建立这种索引）。为了修复这个错误，SQLite检查了索引类型，并且只对完整索引的情况进行了优化（只有用unique index忽略distinct）。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>
              <a:buSzPct val="100000"/>
              <a:buAutoNum type="arabicPeriod" startAt="1"/>
            </a:pPr>
            <a:r>
              <a:t>test oracle的中文术语为【测试结果参照物】</a:t>
            </a:r>
          </a:p>
          <a:p>
            <a:pPr lvl="1" marL="889000" indent="-279400">
              <a:buSzPct val="123000"/>
              <a:buChar char="•"/>
            </a:pPr>
            <a:r>
              <a:t>意为：在测试时确定与实际结果进行比较的预期结果的source。它可能包括现有系统（作基准）、用户手册、或个人的专业知识等，但不是代码。</a:t>
            </a:r>
          </a:p>
          <a:p>
            <a:pPr marL="407458" indent="-407458">
              <a:buSzPct val="100000"/>
              <a:buAutoNum type="arabicPeriod" startAt="1"/>
            </a:pPr>
            <a:r>
              <a:t>使用这样一个test oracle来检测逻辑bug，在例子生成方面就需要有这几点：</a:t>
            </a:r>
          </a:p>
          <a:p>
            <a:pPr lvl="1" marL="1296458" indent="-407458">
              <a:buSzPct val="100000"/>
              <a:buAutoNum type="circleNumDbPlain" startAt="1"/>
            </a:pPr>
            <a:r>
              <a:t>生成测试案例</a:t>
            </a:r>
          </a:p>
          <a:p>
            <a:pPr lvl="1" marL="1296458" indent="-407458">
              <a:buSzPct val="100000"/>
              <a:buAutoNum type="circleNumDbPlain" startAt="1"/>
            </a:pPr>
            <a:r>
              <a:t>生成oracle去和检测这次测试案例的结果进行对照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•"/>
            </a:pPr>
            <a:r>
              <a:t>介绍：一张表t0，其中包含r1-3三条数据</a:t>
            </a:r>
          </a:p>
          <a:p>
            <a:pPr marL="279400" indent="-279400">
              <a:buSzPct val="123000"/>
              <a:buChar char="•"/>
            </a:pPr>
            <a:r>
              <a:t>1中，随机生成了一个</a:t>
            </a:r>
            <a:r>
              <a:rPr>
                <a:solidFill>
                  <a:schemeClr val="accent5"/>
                </a:solidFill>
              </a:rPr>
              <a:t>优化</a:t>
            </a:r>
            <a:r>
              <a:t>的查询，φ是一个where的过滤条件。由于大多数优化用于数据过滤，例如where子句，为了检测优化器中是否存在bug，我们期望随机生成的查询可能被DBMS优化。 </a:t>
            </a:r>
          </a:p>
          <a:p>
            <a:pPr marL="279400" indent="-279400">
              <a:buSzPct val="123000"/>
              <a:buChar char="•"/>
            </a:pPr>
            <a:r>
              <a:t>2中，将</a:t>
            </a:r>
            <a:r>
              <a:rPr>
                <a:solidFill>
                  <a:schemeClr val="accent5"/>
                </a:solidFill>
              </a:rPr>
              <a:t>优化后的</a:t>
            </a:r>
            <a:r>
              <a:t>查询转换为</a:t>
            </a:r>
            <a:r>
              <a:rPr>
                <a:solidFill>
                  <a:schemeClr val="accent5"/>
                </a:solidFill>
              </a:rPr>
              <a:t>非优化</a:t>
            </a:r>
            <a:r>
              <a:t>的查询.(a)为什么是非优化：其形式为SELECT (φ is true) FROM t0。这个查询缺少一个WHERE条件。因此，DBMS必须获取所选表中的每一条记录，这就有效地阻止了大多数DBMS的查询优化。(b)为什么是等效的？这个查询将φ作为表内每条记录的布尔谓词来评估，从某种意义上说，两个query结果集选择的数据是等价的，数据库中的记录符合φ这个谓词的都会评估为TRUE</a:t>
            </a:r>
          </a:p>
          <a:p>
            <a:pPr marL="279400" indent="-279400">
              <a:buSzPct val="123000"/>
              <a:buChar char="•"/>
            </a:pPr>
            <a:r>
              <a:t>如果不存在逻辑bug，则1中结果集包含的数据数量=2中true的record数量，图中例子解释一下</a:t>
            </a:r>
          </a:p>
          <a:p>
            <a:pPr marL="279400" indent="-279400">
              <a:buSzPct val="123000"/>
              <a:buChar char="•"/>
            </a:pPr>
            <a:r>
              <a:t>(为了检测优化器是否存在logic bug，用被优化&amp;没被优化过且等效的两个query结果进行对比，就是这个工作验证的方法)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9400" indent="-279400">
              <a:buSzPct val="123000"/>
              <a:buChar char="•"/>
            </a:pPr>
            <a:r>
              <a:t>NoRec的测试例子，例子前部分是很多的create和insert语句，最后两个句子是select，分别是可被优化的query和将不会被优化的query，也就是前面说的两个步骤中的关键语句，也是NoRec检测数据库逻辑错误的关键步骤（如果需要结合随机变异测试，需要保证这个两个orcle的语句生成规则）</a:t>
            </a:r>
          </a:p>
          <a:p>
            <a:pPr marL="279400" indent="-279400">
              <a:buSzPct val="123000"/>
              <a:buChar char="•"/>
            </a:pPr>
            <a:r>
              <a:t>简单的说，生成规则有：1. NoREC要求SELECT语句同时具有FROM子句和WHERE子句；2.保持两个query语义等价需要有不可变部分，where_clause部分+From部分，OQ的where内容必须是UQ的select_clause内容，from_clause内容不能改变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>
              <a:buSzPct val="100000"/>
              <a:buAutoNum type="arabicPeriod" startAt="1"/>
            </a:pPr>
            <a:r>
              <a:t>查询分区core idea看文字</a:t>
            </a:r>
          </a:p>
          <a:p>
            <a:pPr marL="407458" indent="-407458">
              <a:buSzPct val="100000"/>
              <a:buAutoNum type="arabicPeriod" startAt="1"/>
            </a:pPr>
            <a:r>
              <a:t>图中：用的方法是用一个predicate将没有where的Q进行划分为Q0，Q1，Q2，它的划分方式能够保证Q和Q1-3是等价的。 Qp对应RS(p)… 能保证Q如果能够正确执行，它的结果是被分散在RS(Qp)…中，最后将RS(Q)中的结果进行汇总后拿去和Q本身的结果进行比较，如果是等价的那么久判断没有bug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7458" indent="-407458">
              <a:buSzPct val="100000"/>
              <a:buAutoNum type="arabicPeriod" startAt="1"/>
            </a:pPr>
            <a:r>
              <a:t>图为这个工作为MySQL 8.0.19版本报告的一个未知的bug，该bug在8.0.21版本中被修复。</a:t>
            </a:r>
          </a:p>
          <a:p>
            <a:pPr marL="407458" indent="-407458">
              <a:buSzPct val="100000"/>
              <a:buAutoNum type="arabicPeriod" startAt="1"/>
            </a:pPr>
            <a:r>
              <a:t>解释为什么等价？和QUERY_O等价的QUERY_PP由三个分区查询组成，相当于把QUERY_O结果集进行一个分区，每一条搜索出来的结果都应该由三个分区查询语句中查询出来。最后这三个句子用UNION_ALL将结果集进行合并。如果O&amp;P的结果一样，判断这个case不存在逻辑错误</a:t>
            </a:r>
          </a:p>
          <a:p>
            <a:pPr marL="407458" indent="-407458">
              <a:buSzPct val="100000"/>
              <a:buAutoNum type="arabicPeriod" startAt="1"/>
            </a:pPr>
            <a:r>
              <a:t>O缺少一个WHERE子句，因此获取了t0和t1中所有数值的交叉乘积；因为两个表都只包含一条记录，所以只获取了一条记录。P由三个分区查询组成，它们由UNION ALL关键字连接，该关键字合并了查询的结果集。我们通过为WHERE子句生成一个随机的谓词t0.c0 = t1.c0，然后用否定的谓词和IS NULL谓词创建另外两个变体，从而得出这些查询。因此，P的结果集预计将与查询O的结果集相同。</a:t>
            </a:r>
          </a:p>
          <a:p>
            <a:pPr marL="407458" indent="-407458">
              <a:buSzPct val="100000"/>
              <a:buAutoNum type="arabicPeriod" startAt="1"/>
            </a:pPr>
            <a:r>
              <a:t>QUERYO 中由t0和t1中的行组成的一条记录应该被获取</a:t>
            </a:r>
          </a:p>
          <a:p>
            <a:pPr marL="407458" indent="-407458">
              <a:buSzPct val="100000"/>
              <a:buAutoNum type="arabicPeriod" startAt="1"/>
            </a:pPr>
            <a:r>
              <a:t>但是在讲QUERY_O分解成等价的QUERY_P后查询发生了错误。P_1:因为0和-0代表相同的数字，所以比较结果应该是TRUE，在这里应该返回的是一条{0,-0}的信息，结果最后QUERY_P返回的是个空集。</a:t>
            </a:r>
          </a:p>
          <a:p>
            <a:pPr marL="407458" indent="-407458">
              <a:buSzPct val="100000"/>
              <a:buAutoNum type="arabicPeriod" startAt="1"/>
            </a:pPr>
            <a:r>
              <a:t>由于O &amp; P的结果应该是等价的，然而却产生了不一致说明这里存在错误，最后作者讲三个子query单独进行了测试，结果发现错误出现在P_1中，这个版本mysql对于0和-0的判断出现了错误，这个bug并得到了mysql方的确认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8" name="Shape 2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每一个三元逻辑分区（TLP）orcle都是为了测试一个特定的SQL特性。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演示文稿标题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图像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图像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图像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图像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演示文稿标题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3" name="作者和日期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b="1" sz="3060"/>
            </a:lvl1pPr>
          </a:lstStyle>
          <a:p>
            <a:pPr/>
            <a:r>
              <a:t>作者和日期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61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幻灯片标题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 sz="4840"/>
            </a:lvl1pPr>
          </a:lstStyle>
          <a:p>
            <a:pPr/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tif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作者和日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Detecting Logical Bugs of DBMS with Coverage-based Guidance"/>
          <p:cNvSpPr txBox="1"/>
          <p:nvPr>
            <p:ph type="ctrTitle"/>
          </p:nvPr>
        </p:nvSpPr>
        <p:spPr>
          <a:xfrm>
            <a:off x="919285" y="2953340"/>
            <a:ext cx="22545430" cy="4949308"/>
          </a:xfrm>
          <a:prstGeom prst="rect">
            <a:avLst/>
          </a:prstGeom>
        </p:spPr>
        <p:txBody>
          <a:bodyPr/>
          <a:lstStyle/>
          <a:p>
            <a:pPr>
              <a:defRPr spc="-215" sz="10800"/>
            </a:pPr>
            <a:r>
              <a:t>Detecting Logical Bugs of DBMS with Coverage-based Guidance</a:t>
            </a:r>
          </a:p>
          <a:p>
            <a:pPr>
              <a:defRPr spc="-215" sz="10800"/>
            </a:pPr>
            <a:r>
              <a:t> </a:t>
            </a:r>
            <a:endParaRPr spc="-8" sz="400"/>
          </a:p>
        </p:txBody>
      </p:sp>
      <p:sp>
        <p:nvSpPr>
          <p:cNvPr id="153" name="USENIX Security 2022"/>
          <p:cNvSpPr txBox="1"/>
          <p:nvPr>
            <p:ph type="subTitle" sz="quarter" idx="1"/>
          </p:nvPr>
        </p:nvSpPr>
        <p:spPr>
          <a:xfrm>
            <a:off x="925686" y="7012580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 sz="5300"/>
            </a:lvl1pPr>
          </a:lstStyle>
          <a:p>
            <a:pPr/>
            <a:r>
              <a:t>USENIX Security 2022</a:t>
            </a:r>
          </a:p>
        </p:txBody>
      </p:sp>
      <p:sp>
        <p:nvSpPr>
          <p:cNvPr id="154" name="幻灯片编号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Oracles for Logic Bug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Oracles for Logic Bug Detection</a:t>
            </a:r>
          </a:p>
        </p:txBody>
      </p:sp>
      <p:sp>
        <p:nvSpPr>
          <p:cNvPr id="231" name="TL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TLP</a:t>
            </a:r>
          </a:p>
        </p:txBody>
      </p:sp>
      <p:sp>
        <p:nvSpPr>
          <p:cNvPr id="232" name="An exampl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example</a:t>
            </a:r>
          </a:p>
        </p:txBody>
      </p:sp>
      <p:sp>
        <p:nvSpPr>
          <p:cNvPr id="23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6" name="成组"/>
          <p:cNvGrpSpPr/>
          <p:nvPr/>
        </p:nvGrpSpPr>
        <p:grpSpPr>
          <a:xfrm>
            <a:off x="2139156" y="6209643"/>
            <a:ext cx="20105501" cy="5594330"/>
            <a:chOff x="0" y="0"/>
            <a:chExt cx="20105499" cy="5594329"/>
          </a:xfrm>
        </p:grpSpPr>
        <p:pic>
          <p:nvPicPr>
            <p:cNvPr id="234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59288"/>
            <a:stretch>
              <a:fillRect/>
            </a:stretch>
          </p:blipFill>
          <p:spPr>
            <a:xfrm>
              <a:off x="0" y="0"/>
              <a:ext cx="20105500" cy="24931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5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50945" r="0" b="0"/>
            <a:stretch>
              <a:fillRect/>
            </a:stretch>
          </p:blipFill>
          <p:spPr>
            <a:xfrm>
              <a:off x="0" y="2590200"/>
              <a:ext cx="20105500" cy="30041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4" name="成组"/>
          <p:cNvGrpSpPr/>
          <p:nvPr/>
        </p:nvGrpSpPr>
        <p:grpSpPr>
          <a:xfrm>
            <a:off x="10116259" y="9686552"/>
            <a:ext cx="14114212" cy="2504503"/>
            <a:chOff x="0" y="292555"/>
            <a:chExt cx="14114210" cy="2504502"/>
          </a:xfrm>
        </p:grpSpPr>
        <p:grpSp>
          <p:nvGrpSpPr>
            <p:cNvPr id="240" name="成组"/>
            <p:cNvGrpSpPr/>
            <p:nvPr/>
          </p:nvGrpSpPr>
          <p:grpSpPr>
            <a:xfrm>
              <a:off x="-1" y="588346"/>
              <a:ext cx="9314791" cy="1263478"/>
              <a:chOff x="0" y="0"/>
              <a:chExt cx="9314789" cy="1263477"/>
            </a:xfrm>
          </p:grpSpPr>
          <p:sp>
            <p:nvSpPr>
              <p:cNvPr id="237" name="线条"/>
              <p:cNvSpPr/>
              <p:nvPr/>
            </p:nvSpPr>
            <p:spPr>
              <a:xfrm>
                <a:off x="0" y="0"/>
                <a:ext cx="3225065" cy="0"/>
              </a:xfrm>
              <a:prstGeom prst="line">
                <a:avLst/>
              </a:prstGeom>
              <a:noFill/>
              <a:ln w="63500" cap="flat">
                <a:solidFill>
                  <a:schemeClr val="accent5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8" name="线条"/>
              <p:cNvSpPr/>
              <p:nvPr/>
            </p:nvSpPr>
            <p:spPr>
              <a:xfrm>
                <a:off x="3745217" y="596891"/>
                <a:ext cx="4109642" cy="1"/>
              </a:xfrm>
              <a:prstGeom prst="line">
                <a:avLst/>
              </a:prstGeom>
              <a:noFill/>
              <a:ln w="63500" cap="flat">
                <a:solidFill>
                  <a:schemeClr val="accent5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39" name="线条"/>
              <p:cNvSpPr/>
              <p:nvPr/>
            </p:nvSpPr>
            <p:spPr>
              <a:xfrm>
                <a:off x="3793888" y="1263477"/>
                <a:ext cx="5520902" cy="1"/>
              </a:xfrm>
              <a:prstGeom prst="line">
                <a:avLst/>
              </a:prstGeom>
              <a:noFill/>
              <a:ln w="63500" cap="flat">
                <a:solidFill>
                  <a:schemeClr val="accent5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41" name="p"/>
            <p:cNvSpPr/>
            <p:nvPr/>
          </p:nvSpPr>
          <p:spPr>
            <a:xfrm>
              <a:off x="3830438" y="29255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2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242" name="p"/>
            <p:cNvSpPr/>
            <p:nvPr/>
          </p:nvSpPr>
          <p:spPr>
            <a:xfrm>
              <a:off x="8799394" y="83957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b="1" sz="3200">
                  <a:solidFill>
                    <a:schemeClr val="accent5"/>
                  </a:solidFill>
                </a:defRPr>
              </a:pPr>
              <a14:m>
                <m:oMath>
                  <m:r>
                    <a:rPr xmlns:a="http://schemas.openxmlformats.org/drawingml/2006/main" sz="4550" i="1">
                      <a:solidFill>
                        <a:srgbClr val="FE634D"/>
                      </a:solidFill>
                      <a:latin typeface="Cambria Math" panose="02040503050406030204" pitchFamily="18" charset="0"/>
                    </a:rPr>
                    <m:t>¬</m:t>
                  </m:r>
                </m:oMath>
              </a14:m>
              <a:r>
                <a:t>p</a:t>
              </a:r>
              <a:endParaRPr>
                <a:solidFill>
                  <a:srgbClr val="FF644E"/>
                </a:solidFill>
              </a:endParaRPr>
            </a:p>
          </p:txBody>
        </p:sp>
        <p:sp>
          <p:nvSpPr>
            <p:cNvPr id="243" name="p is null"/>
            <p:cNvSpPr/>
            <p:nvPr/>
          </p:nvSpPr>
          <p:spPr>
            <a:xfrm>
              <a:off x="12844210" y="152705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3200">
                  <a:solidFill>
                    <a:schemeClr val="accent5"/>
                  </a:solidFill>
                </a:defRPr>
              </a:lvl1pPr>
            </a:lstStyle>
            <a:p>
              <a:pPr/>
              <a:r>
                <a:t>p is null</a:t>
              </a:r>
            </a:p>
          </p:txBody>
        </p:sp>
      </p:grpSp>
      <p:pic>
        <p:nvPicPr>
          <p:cNvPr id="24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80677" y="3594525"/>
            <a:ext cx="15316072" cy="2328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Oracles TLP Supporting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Oracles TLP Supporting </a:t>
            </a:r>
          </a:p>
        </p:txBody>
      </p:sp>
      <p:pic>
        <p:nvPicPr>
          <p:cNvPr id="25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0" b="45324"/>
          <a:stretch>
            <a:fillRect/>
          </a:stretch>
        </p:blipFill>
        <p:spPr>
          <a:xfrm>
            <a:off x="383739" y="5839240"/>
            <a:ext cx="12224582" cy="6759174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Oracles for Logic Bug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Oracles for Logic Bug Detection</a:t>
            </a:r>
          </a:p>
        </p:txBody>
      </p:sp>
      <p:sp>
        <p:nvSpPr>
          <p:cNvPr id="252" name="TL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TLP</a:t>
            </a:r>
          </a:p>
        </p:txBody>
      </p:sp>
      <p:sp>
        <p:nvSpPr>
          <p:cNvPr id="2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6" name="成组"/>
          <p:cNvGrpSpPr/>
          <p:nvPr/>
        </p:nvGrpSpPr>
        <p:grpSpPr>
          <a:xfrm>
            <a:off x="11409564" y="5800264"/>
            <a:ext cx="12835315" cy="6557657"/>
            <a:chOff x="0" y="0"/>
            <a:chExt cx="12835314" cy="6557656"/>
          </a:xfrm>
        </p:grpSpPr>
        <p:pic>
          <p:nvPicPr>
            <p:cNvPr id="254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54543" r="0" b="2097"/>
            <a:stretch>
              <a:fillRect/>
            </a:stretch>
          </p:blipFill>
          <p:spPr>
            <a:xfrm>
              <a:off x="121828" y="983050"/>
              <a:ext cx="12713487" cy="557460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5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6543" b="92917"/>
            <a:stretch>
              <a:fillRect/>
            </a:stretch>
          </p:blipFill>
          <p:spPr>
            <a:xfrm>
              <a:off x="0" y="0"/>
              <a:ext cx="12557098" cy="9623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eneral Process of Detecting Logic Bugs in DB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21354">
              <a:defRPr spc="-147" sz="7394"/>
            </a:lvl1pPr>
          </a:lstStyle>
          <a:p>
            <a:pPr/>
            <a:r>
              <a:t>General Process of Detecting Logic Bugs in DBMS</a:t>
            </a:r>
          </a:p>
        </p:txBody>
      </p:sp>
      <p:sp>
        <p:nvSpPr>
          <p:cNvPr id="261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2" name="Prepar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Preparation</a:t>
            </a:r>
          </a:p>
          <a:p>
            <a:pPr marL="889000" indent="-889000">
              <a:buSzPct val="100000"/>
              <a:buAutoNum type="arabicPeriod" startAt="1"/>
            </a:pPr>
            <a:r>
              <a:t>Generating different equivalent variants to validate </a:t>
            </a:r>
          </a:p>
        </p:txBody>
      </p:sp>
      <p:sp>
        <p:nvSpPr>
          <p:cNvPr id="26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4248" y="6564212"/>
            <a:ext cx="17236890" cy="4818382"/>
          </a:xfrm>
          <a:prstGeom prst="rect">
            <a:avLst/>
          </a:prstGeom>
          <a:ln w="254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265" name="Preparation"/>
          <p:cNvSpPr txBox="1"/>
          <p:nvPr/>
        </p:nvSpPr>
        <p:spPr>
          <a:xfrm>
            <a:off x="1103223" y="8671400"/>
            <a:ext cx="2492554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chemeClr val="accent5"/>
                </a:solidFill>
              </a:defRPr>
            </a:lvl1pPr>
          </a:lstStyle>
          <a:p>
            <a:pPr/>
            <a:r>
              <a:t>Preparation </a:t>
            </a:r>
          </a:p>
        </p:txBody>
      </p:sp>
      <p:sp>
        <p:nvSpPr>
          <p:cNvPr id="266" name="Generating different equivalent…"/>
          <p:cNvSpPr txBox="1"/>
          <p:nvPr/>
        </p:nvSpPr>
        <p:spPr>
          <a:xfrm>
            <a:off x="865266" y="9461894"/>
            <a:ext cx="2737090" cy="250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 sz="3100">
                <a:solidFill>
                  <a:schemeClr val="accent1"/>
                </a:solidFill>
              </a:defRPr>
            </a:pPr>
            <a:r>
              <a:t>Generating different equivalent </a:t>
            </a:r>
          </a:p>
          <a:p>
            <a:pPr>
              <a:defRPr b="1" sz="3100">
                <a:solidFill>
                  <a:schemeClr val="accent1"/>
                </a:solidFill>
              </a:defRPr>
            </a:pPr>
            <a:r>
              <a:t>variants to validate </a:t>
            </a:r>
          </a:p>
        </p:txBody>
      </p:sp>
      <p:sp>
        <p:nvSpPr>
          <p:cNvPr id="267" name="线条"/>
          <p:cNvSpPr/>
          <p:nvPr/>
        </p:nvSpPr>
        <p:spPr>
          <a:xfrm>
            <a:off x="3659402" y="9027456"/>
            <a:ext cx="786621" cy="1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pSp>
        <p:nvGrpSpPr>
          <p:cNvPr id="270" name="成组"/>
          <p:cNvGrpSpPr/>
          <p:nvPr/>
        </p:nvGrpSpPr>
        <p:grpSpPr>
          <a:xfrm>
            <a:off x="3600227" y="9651782"/>
            <a:ext cx="1106369" cy="1293019"/>
            <a:chOff x="0" y="0"/>
            <a:chExt cx="1106368" cy="1293018"/>
          </a:xfrm>
        </p:grpSpPr>
        <p:sp>
          <p:nvSpPr>
            <p:cNvPr id="268" name="线条"/>
            <p:cNvSpPr/>
            <p:nvPr/>
          </p:nvSpPr>
          <p:spPr>
            <a:xfrm flipV="1">
              <a:off x="0" y="0"/>
              <a:ext cx="1103145" cy="539673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9" name="线条"/>
            <p:cNvSpPr/>
            <p:nvPr/>
          </p:nvSpPr>
          <p:spPr>
            <a:xfrm>
              <a:off x="0" y="539672"/>
              <a:ext cx="1106369" cy="753347"/>
            </a:xfrm>
            <a:prstGeom prst="line">
              <a:avLst/>
            </a:prstGeom>
            <a:noFill/>
            <a:ln w="38100" cap="flat">
              <a:solidFill>
                <a:schemeClr val="accent1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hallenges to combine fuzz with DBMS ora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658070">
              <a:defRPr spc="-157" sz="7887"/>
            </a:lvl1pPr>
          </a:lstStyle>
          <a:p>
            <a:pPr/>
            <a:r>
              <a:t>Challenges to combine fuzz with DBMS oracles</a:t>
            </a:r>
          </a:p>
        </p:txBody>
      </p:sp>
      <p:sp>
        <p:nvSpPr>
          <p:cNvPr id="275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Generating valid queri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-228600">
              <a:buSzPct val="100000"/>
              <a:buAutoNum type="arabicPeriod" startAt="1"/>
            </a:pPr>
            <a:r>
              <a:t> Generating valid queries</a:t>
            </a:r>
          </a:p>
          <a:p>
            <a:pPr lvl="1">
              <a:buChar char="‣"/>
            </a:pPr>
            <a:r>
              <a:t>Current fuzzers still cannot generate high-quality SQL queries </a:t>
            </a:r>
          </a:p>
          <a:p>
            <a:pPr lvl="1">
              <a:buChar char="‣"/>
            </a:pPr>
            <a:r>
              <a:t>Invalid queries cannot trigger logical bugs</a:t>
            </a:r>
          </a:p>
          <a:p>
            <a:pPr marL="228600" indent="-228600">
              <a:buSzPct val="100000"/>
              <a:buAutoNum type="arabicPeriod" startAt="1"/>
            </a:pPr>
            <a:r>
              <a:t> Implementing DBMS oracles</a:t>
            </a:r>
          </a:p>
          <a:p>
            <a:pPr lvl="1">
              <a:buChar char="‣"/>
            </a:pPr>
            <a:r>
              <a:t>No platform for easy oracle development</a:t>
            </a:r>
          </a:p>
          <a:p>
            <a:pPr lvl="1">
              <a:buChar char="‣"/>
            </a:pPr>
            <a:r>
              <a:t>No easy integration with existing technique</a:t>
            </a:r>
          </a:p>
        </p:txBody>
      </p:sp>
      <p:sp>
        <p:nvSpPr>
          <p:cNvPr id="2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ol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Solutions</a:t>
            </a:r>
          </a:p>
        </p:txBody>
      </p:sp>
      <p:sp>
        <p:nvSpPr>
          <p:cNvPr id="282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3" name="Solution1: Validity-oriented Query Mut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Solution1: Validity-oriented Query Mutation</a:t>
            </a:r>
          </a:p>
          <a:p>
            <a:pPr/>
            <a:r>
              <a:t>Solution2: General Interfaces for DBMS Oracles</a:t>
            </a:r>
          </a:p>
        </p:txBody>
      </p:sp>
      <p:sp>
        <p:nvSpPr>
          <p:cNvPr id="2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ontrib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Contributions </a:t>
            </a:r>
          </a:p>
        </p:txBody>
      </p:sp>
      <p:sp>
        <p:nvSpPr>
          <p:cNvPr id="287" name="SQLRight: a general platform to test DBMS logical bu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SQLRight: a general platform to test DBMS logical bugs </a:t>
            </a:r>
          </a:p>
        </p:txBody>
      </p:sp>
      <p:sp>
        <p:nvSpPr>
          <p:cNvPr id="288" name="Coverage-guided fuzz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Coverage-guided fuzzing</a:t>
            </a:r>
          </a:p>
          <a:p>
            <a:pPr/>
            <a:r>
              <a:t>Validity-oriented mutation</a:t>
            </a:r>
          </a:p>
          <a:p>
            <a:pPr/>
            <a:r>
              <a:t>General interfaces for DBMS oracles </a:t>
            </a:r>
          </a:p>
        </p:txBody>
      </p:sp>
      <p:grpSp>
        <p:nvGrpSpPr>
          <p:cNvPr id="291" name="成组"/>
          <p:cNvGrpSpPr/>
          <p:nvPr/>
        </p:nvGrpSpPr>
        <p:grpSpPr>
          <a:xfrm>
            <a:off x="6285036" y="7822725"/>
            <a:ext cx="12453316" cy="2764174"/>
            <a:chOff x="0" y="0"/>
            <a:chExt cx="12453315" cy="2764172"/>
          </a:xfrm>
        </p:grpSpPr>
        <p:sp>
          <p:nvSpPr>
            <p:cNvPr id="289" name="Found 18 logical bugs in SQLite and MySQL"/>
            <p:cNvSpPr txBox="1"/>
            <p:nvPr/>
          </p:nvSpPr>
          <p:spPr>
            <a:xfrm>
              <a:off x="0" y="1892241"/>
              <a:ext cx="12453316" cy="871932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4500"/>
                </a:spcBef>
                <a:defRPr sz="4800">
                  <a:solidFill>
                    <a:srgbClr val="000000"/>
                  </a:solidFill>
                </a:defRPr>
              </a:pPr>
              <a:r>
                <a:t>Found </a:t>
              </a:r>
              <a:r>
                <a:rPr>
                  <a:solidFill>
                    <a:schemeClr val="accent5"/>
                  </a:solidFill>
                </a:rPr>
                <a:t>18</a:t>
              </a:r>
              <a:r>
                <a:t> logical bugs in SQLite and MySQL </a:t>
              </a:r>
            </a:p>
          </p:txBody>
        </p:sp>
        <p:sp>
          <p:nvSpPr>
            <p:cNvPr id="290" name="箭头"/>
            <p:cNvSpPr/>
            <p:nvPr/>
          </p:nvSpPr>
          <p:spPr>
            <a:xfrm rot="5400000">
              <a:off x="5504924" y="294162"/>
              <a:ext cx="1725774" cy="1137450"/>
            </a:xfrm>
            <a:prstGeom prst="rightArrow">
              <a:avLst>
                <a:gd name="adj1" fmla="val 32000"/>
                <a:gd name="adj2" fmla="val 62943"/>
              </a:avLst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2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2537695" y="3289217"/>
            <a:ext cx="19308610" cy="9015229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Coverage-guided Fuzz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Coverage-guided Fuzzing</a:t>
            </a:r>
          </a:p>
        </p:txBody>
      </p:sp>
      <p:sp>
        <p:nvSpPr>
          <p:cNvPr id="296" name="For Detecting Logical Bu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For Detecting Logical Bugs</a:t>
            </a:r>
          </a:p>
        </p:txBody>
      </p:sp>
      <p:sp>
        <p:nvSpPr>
          <p:cNvPr id="2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65873" y="7207454"/>
            <a:ext cx="17518496" cy="629909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Validity-oriented Query M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Validity-oriented Query Mutation</a:t>
            </a:r>
          </a:p>
        </p:txBody>
      </p:sp>
      <p:sp>
        <p:nvSpPr>
          <p:cNvPr id="303" name="Cooperative Mut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Cooperative Mutation</a:t>
            </a:r>
          </a:p>
        </p:txBody>
      </p:sp>
      <p:sp>
        <p:nvSpPr>
          <p:cNvPr id="304" name="Select queue contains only select statements and is used to generate proper queries that produce outputs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 i="1"/>
              <a:t>Select queue</a:t>
            </a:r>
            <a:r>
              <a:rPr i="1"/>
              <a:t> </a:t>
            </a:r>
            <a:r>
              <a:t>contains only </a:t>
            </a:r>
            <a:r>
              <a:rPr i="1"/>
              <a:t>select statements</a:t>
            </a:r>
            <a:r>
              <a:t> and is used to generate proper queries that produce outputs;</a:t>
            </a:r>
          </a:p>
          <a:p>
            <a:pPr/>
            <a:r>
              <a:rPr b="1" i="1"/>
              <a:t>Normal</a:t>
            </a:r>
            <a:r>
              <a:rPr b="1" i="1"/>
              <a:t> queue</a:t>
            </a:r>
            <a:r>
              <a:rPr i="1"/>
              <a:t> </a:t>
            </a:r>
            <a:r>
              <a:t>hosts other statements and is used to prepare the database for testing, like table creation and value insertion </a:t>
            </a:r>
            <a:endParaRPr sz="1200"/>
          </a:p>
        </p:txBody>
      </p:sp>
      <p:sp>
        <p:nvSpPr>
          <p:cNvPr id="30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3944" y="3439920"/>
            <a:ext cx="18372285" cy="9508901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Validity-oriented Query M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Validity-oriented Query Mutation</a:t>
            </a:r>
          </a:p>
        </p:txBody>
      </p:sp>
      <p:sp>
        <p:nvSpPr>
          <p:cNvPr id="311" name="An Example of Cooperative Mutation(for NoREC Oracles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An Example of Cooperative Mutation(for NoREC Oracles)</a:t>
            </a:r>
          </a:p>
        </p:txBody>
      </p:sp>
      <p:sp>
        <p:nvSpPr>
          <p:cNvPr id="3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Validity-oriented Query M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Validity-oriented Query Mutation</a:t>
            </a:r>
          </a:p>
        </p:txBody>
      </p:sp>
      <p:sp>
        <p:nvSpPr>
          <p:cNvPr id="317" name="Dedicated Pars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Dedicated Parsing</a:t>
            </a:r>
          </a:p>
        </p:txBody>
      </p:sp>
      <p:sp>
        <p:nvSpPr>
          <p:cNvPr id="318" name="Dedicated Parsing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Dedicated Parsing</a:t>
            </a:r>
          </a:p>
        </p:txBody>
      </p:sp>
      <p:grpSp>
        <p:nvGrpSpPr>
          <p:cNvPr id="321" name="成组"/>
          <p:cNvGrpSpPr/>
          <p:nvPr/>
        </p:nvGrpSpPr>
        <p:grpSpPr>
          <a:xfrm>
            <a:off x="2822670" y="5329141"/>
            <a:ext cx="18738660" cy="7247816"/>
            <a:chOff x="0" y="0"/>
            <a:chExt cx="18738659" cy="7247815"/>
          </a:xfrm>
        </p:grpSpPr>
        <p:pic>
          <p:nvPicPr>
            <p:cNvPr id="319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8738660" cy="68648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0" name="图像" descr="图像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617861" y="6483293"/>
              <a:ext cx="1312671" cy="7645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ogic Bu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 Bug</a:t>
            </a:r>
          </a:p>
        </p:txBody>
      </p:sp>
      <p:sp>
        <p:nvSpPr>
          <p:cNvPr id="15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Logic bugs in Database Management Systems (DBMSs) are bugs that cause an incorrect result for a given que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 bugs in Database Management Systems (DBMSs) are bugs that cause an </a:t>
            </a:r>
            <a:r>
              <a:rPr b="1">
                <a:solidFill>
                  <a:schemeClr val="accent5"/>
                </a:solidFill>
              </a:rPr>
              <a:t>incorrect result</a:t>
            </a:r>
            <a:r>
              <a:t> for a given query</a:t>
            </a:r>
          </a:p>
          <a:p>
            <a:pPr/>
            <a:r>
              <a:t>For example:</a:t>
            </a:r>
          </a:p>
        </p:txBody>
      </p:sp>
      <p:pic>
        <p:nvPicPr>
          <p:cNvPr id="16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23960" y="7483388"/>
            <a:ext cx="17152505" cy="5203795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幻灯片编号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3409" t="18421" r="23227" b="37119"/>
          <a:stretch>
            <a:fillRect/>
          </a:stretch>
        </p:blipFill>
        <p:spPr>
          <a:xfrm>
            <a:off x="1253243" y="6055127"/>
            <a:ext cx="16986284" cy="5791783"/>
          </a:xfrm>
          <a:prstGeom prst="rect">
            <a:avLst/>
          </a:prstGeom>
          <a:ln w="12700">
            <a:miter lim="400000"/>
          </a:ln>
        </p:spPr>
      </p:pic>
      <p:sp>
        <p:nvSpPr>
          <p:cNvPr id="327" name="Validity-oriented Query Mu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Validity-oriented Query Mutation</a:t>
            </a:r>
          </a:p>
        </p:txBody>
      </p:sp>
      <p:sp>
        <p:nvSpPr>
          <p:cNvPr id="328" name="Context-based IR Instanti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Context-based IR Instantiation</a:t>
            </a:r>
          </a:p>
        </p:txBody>
      </p:sp>
      <p:sp>
        <p:nvSpPr>
          <p:cNvPr id="329" name="Fill in concrete query operand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Fill in concrete query operands</a:t>
            </a:r>
          </a:p>
        </p:txBody>
      </p:sp>
      <p:sp>
        <p:nvSpPr>
          <p:cNvPr id="3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33" name="成组"/>
          <p:cNvGrpSpPr/>
          <p:nvPr/>
        </p:nvGrpSpPr>
        <p:grpSpPr>
          <a:xfrm>
            <a:off x="1612306" y="4321549"/>
            <a:ext cx="22290524" cy="7745643"/>
            <a:chOff x="0" y="0"/>
            <a:chExt cx="22290523" cy="7745641"/>
          </a:xfrm>
        </p:grpSpPr>
        <p:pic>
          <p:nvPicPr>
            <p:cNvPr id="331" name="图像" descr="图像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533855"/>
              <a:ext cx="22290524" cy="62117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2" name="图像" descr="图像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251144" y="0"/>
              <a:ext cx="3855840" cy="34663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eneral Interfaces for DBMS Ora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Interfaces for DBMS Oracles </a:t>
            </a:r>
            <a:endParaRPr spc="-24" sz="1200"/>
          </a:p>
        </p:txBody>
      </p:sp>
      <p:sp>
        <p:nvSpPr>
          <p:cNvPr id="338" name="Need multiple diverse oracles to cover different logical bu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Need multiple diverse oracles to cover different logical bugs </a:t>
            </a:r>
          </a:p>
        </p:txBody>
      </p:sp>
      <p:sp>
        <p:nvSpPr>
          <p:cNvPr id="339" name="preprocess( ): Line 01-0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89000" indent="-889000">
              <a:buSzPct val="100000"/>
              <a:buAutoNum type="arabicPeriod" startAt="1"/>
            </a:pPr>
            <a:r>
              <a:t>preprocess( ): Line </a:t>
            </a:r>
            <a:r>
              <a:rPr sz="4100"/>
              <a:t>01-03</a:t>
            </a:r>
            <a:endParaRPr sz="1333"/>
          </a:p>
          <a:p>
            <a:pPr marL="889000" indent="-889000">
              <a:buSzPct val="100000"/>
              <a:buAutoNum type="arabicPeriod" startAt="1"/>
            </a:pPr>
            <a:r>
              <a:t>append_output( ): Line </a:t>
            </a:r>
            <a:r>
              <a:rPr sz="4100"/>
              <a:t>04</a:t>
            </a:r>
            <a:endParaRPr sz="1333"/>
          </a:p>
          <a:p>
            <a:pPr marL="889000" indent="-889000">
              <a:buSzPct val="100000"/>
              <a:buAutoNum type="arabicPeriod" startAt="1"/>
            </a:pPr>
            <a:r>
              <a:t>transform( ): Line </a:t>
            </a:r>
            <a:r>
              <a:rPr sz="4100"/>
              <a:t>04</a:t>
            </a:r>
            <a:endParaRPr sz="1333"/>
          </a:p>
          <a:p>
            <a:pPr marL="889000" indent="-889000">
              <a:buSzPct val="100000"/>
              <a:buAutoNum type="arabicPeriod" startAt="1"/>
            </a:pPr>
            <a:r>
              <a:t>compare( ): Line </a:t>
            </a:r>
            <a:r>
              <a:rPr sz="4100"/>
              <a:t>05-06</a:t>
            </a:r>
            <a:br/>
            <a:endParaRPr sz="1200"/>
          </a:p>
        </p:txBody>
      </p:sp>
      <p:sp>
        <p:nvSpPr>
          <p:cNvPr id="3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1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11752" b="31868"/>
          <a:stretch>
            <a:fillRect/>
          </a:stretch>
        </p:blipFill>
        <p:spPr>
          <a:xfrm>
            <a:off x="9219354" y="4061088"/>
            <a:ext cx="15106511" cy="35383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图像" descr="图像"/>
          <p:cNvPicPr>
            <a:picLocks noChangeAspect="1"/>
          </p:cNvPicPr>
          <p:nvPr/>
        </p:nvPicPr>
        <p:blipFill>
          <a:blip r:embed="rId4">
            <a:extLst/>
          </a:blip>
          <a:srcRect l="0" t="7135" r="0" b="0"/>
          <a:stretch>
            <a:fillRect/>
          </a:stretch>
        </p:blipFill>
        <p:spPr>
          <a:xfrm>
            <a:off x="11906250" y="7706116"/>
            <a:ext cx="9005513" cy="4662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eneral Interfaces for DBMS Ora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Interfaces for DBMS Oracles </a:t>
            </a:r>
            <a:endParaRPr spc="-24" sz="1200"/>
          </a:p>
        </p:txBody>
      </p:sp>
      <p:sp>
        <p:nvSpPr>
          <p:cNvPr id="347" name="Need multiple diverse oracles to cover different logical bu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Need multiple diverse oracles to cover different logical bugs </a:t>
            </a:r>
          </a:p>
        </p:txBody>
      </p:sp>
      <p:sp>
        <p:nvSpPr>
          <p:cNvPr id="348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0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34366" b="0"/>
          <a:stretch>
            <a:fillRect/>
          </a:stretch>
        </p:blipFill>
        <p:spPr>
          <a:xfrm>
            <a:off x="2468959" y="6149869"/>
            <a:ext cx="19446268" cy="4089034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eneral Interfaces for DBMS Ora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Interfaces for DBMS Oracles </a:t>
            </a:r>
            <a:endParaRPr spc="-24" sz="1200"/>
          </a:p>
        </p:txBody>
      </p:sp>
      <p:sp>
        <p:nvSpPr>
          <p:cNvPr id="355" name="Examples: Index &amp; Rowi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Examples: Index &amp; Rowid</a:t>
            </a:r>
          </a:p>
        </p:txBody>
      </p:sp>
      <p:sp>
        <p:nvSpPr>
          <p:cNvPr id="356" name="Index Transform( ):…"/>
          <p:cNvSpPr txBox="1"/>
          <p:nvPr>
            <p:ph type="body" idx="1"/>
          </p:nvPr>
        </p:nvSpPr>
        <p:spPr>
          <a:xfrm>
            <a:off x="1206500" y="7128512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Index </a:t>
            </a:r>
            <a:r>
              <a:t>Transform( ): </a:t>
            </a:r>
          </a:p>
          <a:p>
            <a:pPr lvl="1" marL="1778000" indent="-889000">
              <a:buSzPct val="100000"/>
              <a:buAutoNum type="arabicPeriod" startAt="1"/>
            </a:pPr>
            <a:r>
              <a:t>Picks some </a:t>
            </a:r>
            <a:r>
              <a:rPr i="1" sz="4400"/>
              <a:t>CREATE INDEX</a:t>
            </a:r>
            <a:r>
              <a:rPr i="1"/>
              <a:t> </a:t>
            </a:r>
            <a:r>
              <a:rPr sz="1200"/>
              <a:t> </a:t>
            </a:r>
            <a:r>
              <a:t>statements from the normal queue, and mutates them for new operations, like adding the </a:t>
            </a:r>
            <a:r>
              <a:rPr i="1" sz="4400"/>
              <a:t>UNIQUE </a:t>
            </a:r>
            <a:r>
              <a:t>before </a:t>
            </a:r>
            <a:r>
              <a:rPr i="1" sz="4400"/>
              <a:t>INDEX</a:t>
            </a:r>
            <a:r>
              <a:t>.</a:t>
            </a:r>
          </a:p>
          <a:p>
            <a:pPr lvl="1" marL="1778000" indent="-889000">
              <a:buSzPct val="100000"/>
              <a:buAutoNum type="arabicPeriod" startAt="1"/>
            </a:pPr>
            <a:r>
              <a:t>Inserts the generated </a:t>
            </a:r>
            <a:r>
              <a:rPr i="1" sz="4400"/>
              <a:t>CREATE UNIQUE INDEX </a:t>
            </a:r>
            <a:r>
              <a:t>statements into the given query set randomly, and updates the operands accordingly (similar to validation)</a:t>
            </a:r>
          </a:p>
        </p:txBody>
      </p:sp>
      <p:sp>
        <p:nvSpPr>
          <p:cNvPr id="3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60" name="成组"/>
          <p:cNvGrpSpPr/>
          <p:nvPr/>
        </p:nvGrpSpPr>
        <p:grpSpPr>
          <a:xfrm>
            <a:off x="5152858" y="3110791"/>
            <a:ext cx="12940738" cy="3807750"/>
            <a:chOff x="0" y="0"/>
            <a:chExt cx="12940737" cy="3807748"/>
          </a:xfrm>
        </p:grpSpPr>
        <p:pic>
          <p:nvPicPr>
            <p:cNvPr id="358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65047" t="0" r="1197" b="0"/>
            <a:stretch>
              <a:fillRect/>
            </a:stretch>
          </p:blipFill>
          <p:spPr>
            <a:xfrm>
              <a:off x="3627490" y="0"/>
              <a:ext cx="9313248" cy="38077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9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86181" b="0"/>
            <a:stretch>
              <a:fillRect/>
            </a:stretch>
          </p:blipFill>
          <p:spPr>
            <a:xfrm>
              <a:off x="0" y="0"/>
              <a:ext cx="3812456" cy="38076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45588" y="8261315"/>
            <a:ext cx="15501264" cy="4790559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General Interfaces for DBMS Orac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Interfaces for DBMS Oracles </a:t>
            </a:r>
            <a:endParaRPr spc="-24" sz="1200"/>
          </a:p>
        </p:txBody>
      </p:sp>
      <p:sp>
        <p:nvSpPr>
          <p:cNvPr id="366" name="Example:Inde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Example:Index</a:t>
            </a:r>
          </a:p>
        </p:txBody>
      </p:sp>
      <p:sp>
        <p:nvSpPr>
          <p:cNvPr id="36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8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14499" y="3150665"/>
            <a:ext cx="15320046" cy="5081526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连接线"/>
          <p:cNvSpPr/>
          <p:nvPr/>
        </p:nvSpPr>
        <p:spPr>
          <a:xfrm>
            <a:off x="1803179" y="5025704"/>
            <a:ext cx="1570924" cy="4963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4" h="21600" fill="norm" stroke="1" extrusionOk="0">
                <a:moveTo>
                  <a:pt x="15198" y="21600"/>
                </a:moveTo>
                <a:cubicBezTo>
                  <a:pt x="-5396" y="14051"/>
                  <a:pt x="-5061" y="6851"/>
                  <a:pt x="16204" y="0"/>
                </a:cubicBezTo>
              </a:path>
            </a:pathLst>
          </a:custGeom>
          <a:ln w="1270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pPr/>
          </a:p>
        </p:txBody>
      </p:sp>
      <p:grpSp>
        <p:nvGrpSpPr>
          <p:cNvPr id="372" name="成组"/>
          <p:cNvGrpSpPr/>
          <p:nvPr/>
        </p:nvGrpSpPr>
        <p:grpSpPr>
          <a:xfrm>
            <a:off x="4418157" y="6105925"/>
            <a:ext cx="13512729" cy="3855751"/>
            <a:chOff x="0" y="0"/>
            <a:chExt cx="13512727" cy="3855749"/>
          </a:xfrm>
        </p:grpSpPr>
        <p:sp>
          <p:nvSpPr>
            <p:cNvPr id="370" name="线条"/>
            <p:cNvSpPr/>
            <p:nvPr/>
          </p:nvSpPr>
          <p:spPr>
            <a:xfrm flipV="1">
              <a:off x="-1" y="0"/>
              <a:ext cx="13512729" cy="21975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1" name="线条"/>
            <p:cNvSpPr/>
            <p:nvPr/>
          </p:nvSpPr>
          <p:spPr>
            <a:xfrm flipV="1">
              <a:off x="0" y="3833774"/>
              <a:ext cx="13512728" cy="21976"/>
            </a:xfrm>
            <a:prstGeom prst="line">
              <a:avLst/>
            </a:prstGeom>
            <a:noFill/>
            <a:ln w="635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75" name="成组"/>
          <p:cNvGrpSpPr/>
          <p:nvPr/>
        </p:nvGrpSpPr>
        <p:grpSpPr>
          <a:xfrm>
            <a:off x="4418157" y="6650583"/>
            <a:ext cx="11356092" cy="3799769"/>
            <a:chOff x="0" y="0"/>
            <a:chExt cx="11356091" cy="3799768"/>
          </a:xfrm>
        </p:grpSpPr>
        <p:sp>
          <p:nvSpPr>
            <p:cNvPr id="373" name="线条"/>
            <p:cNvSpPr/>
            <p:nvPr/>
          </p:nvSpPr>
          <p:spPr>
            <a:xfrm>
              <a:off x="0" y="0"/>
              <a:ext cx="11356091" cy="0"/>
            </a:xfrm>
            <a:prstGeom prst="line">
              <a:avLst/>
            </a:prstGeom>
            <a:noFill/>
            <a:ln w="635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74" name="线条"/>
            <p:cNvSpPr/>
            <p:nvPr/>
          </p:nvSpPr>
          <p:spPr>
            <a:xfrm>
              <a:off x="0" y="3799768"/>
              <a:ext cx="11356091" cy="1"/>
            </a:xfrm>
            <a:prstGeom prst="line">
              <a:avLst/>
            </a:prstGeom>
            <a:noFill/>
            <a:ln w="635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376" name="Fuzzed"/>
          <p:cNvSpPr txBox="1"/>
          <p:nvPr/>
        </p:nvSpPr>
        <p:spPr>
          <a:xfrm>
            <a:off x="2196541" y="7189456"/>
            <a:ext cx="1499718" cy="585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3200">
                <a:solidFill>
                  <a:srgbClr val="000000"/>
                </a:solidFill>
              </a:defRPr>
            </a:lvl1pPr>
          </a:lstStyle>
          <a:p>
            <a:pPr/>
            <a:r>
              <a:t>Fuzzed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5" grpId="2"/>
      <p:bldP build="whole" bldLvl="1" animBg="1" rev="0" advAuto="0" spid="37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  <a:endParaRPr spc="-24" sz="1200"/>
          </a:p>
        </p:txBody>
      </p:sp>
      <p:sp>
        <p:nvSpPr>
          <p:cNvPr id="382" name="Q1. Can SQLRight detect real-world logical bugs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25500">
              <a:defRPr sz="5500"/>
            </a:pPr>
            <a:r>
              <a:t>Q1. Can </a:t>
            </a:r>
            <a:r>
              <a:rPr i="1"/>
              <a:t>SQLRight</a:t>
            </a:r>
            <a:r>
              <a:t> detect real-world logical bugs? </a:t>
            </a:r>
          </a:p>
        </p:txBody>
      </p:sp>
      <p:sp>
        <p:nvSpPr>
          <p:cNvPr id="383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br/>
            <a:endParaRPr sz="1200"/>
          </a:p>
        </p:txBody>
      </p:sp>
      <p:sp>
        <p:nvSpPr>
          <p:cNvPr id="3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387" name="成组"/>
          <p:cNvGrpSpPr/>
          <p:nvPr/>
        </p:nvGrpSpPr>
        <p:grpSpPr>
          <a:xfrm>
            <a:off x="11669880" y="3752722"/>
            <a:ext cx="12456718" cy="7705996"/>
            <a:chOff x="0" y="0"/>
            <a:chExt cx="12456716" cy="7705994"/>
          </a:xfrm>
        </p:grpSpPr>
        <p:pic>
          <p:nvPicPr>
            <p:cNvPr id="385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54863" r="0" b="0"/>
            <a:stretch>
              <a:fillRect/>
            </a:stretch>
          </p:blipFill>
          <p:spPr>
            <a:xfrm>
              <a:off x="0" y="1091258"/>
              <a:ext cx="12456717" cy="661473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6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92469"/>
            <a:stretch>
              <a:fillRect/>
            </a:stretch>
          </p:blipFill>
          <p:spPr>
            <a:xfrm>
              <a:off x="0" y="0"/>
              <a:ext cx="12456717" cy="11036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8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rcRect l="0" t="0" r="0" b="44984"/>
          <a:stretch>
            <a:fillRect/>
          </a:stretch>
        </p:blipFill>
        <p:spPr>
          <a:xfrm>
            <a:off x="59396" y="3765573"/>
            <a:ext cx="12456699" cy="8062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  <a:endParaRPr spc="-24" sz="1200"/>
          </a:p>
        </p:txBody>
      </p:sp>
      <p:sp>
        <p:nvSpPr>
          <p:cNvPr id="393" name="Q2. Can SQLRight find more bugs than existing tools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825500">
              <a:defRPr sz="5500"/>
            </a:pPr>
            <a:r>
              <a:t>Q2. Can </a:t>
            </a:r>
            <a:r>
              <a:rPr i="1"/>
              <a:t>SQLRight </a:t>
            </a:r>
            <a:r>
              <a:t>find more bugs than existing tools? </a:t>
            </a:r>
          </a:p>
        </p:txBody>
      </p:sp>
      <p:sp>
        <p:nvSpPr>
          <p:cNvPr id="394" name="From 5.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5.2</a:t>
            </a:r>
          </a:p>
        </p:txBody>
      </p:sp>
      <p:sp>
        <p:nvSpPr>
          <p:cNvPr id="3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500" y="7479283"/>
            <a:ext cx="21971000" cy="4689542"/>
          </a:xfrm>
          <a:prstGeom prst="rect">
            <a:avLst/>
          </a:prstGeom>
          <a:ln w="12700">
            <a:miter lim="400000"/>
          </a:ln>
        </p:spPr>
      </p:pic>
      <p:sp>
        <p:nvSpPr>
          <p:cNvPr id="400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  <a:endParaRPr spc="-24" sz="1200"/>
          </a:p>
        </p:txBody>
      </p:sp>
      <p:sp>
        <p:nvSpPr>
          <p:cNvPr id="401" name="Q3. How does code coverage guide the testing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Q3. How does code coverage guide the testing? </a:t>
            </a:r>
          </a:p>
        </p:txBody>
      </p:sp>
      <p:sp>
        <p:nvSpPr>
          <p:cNvPr id="402" name="Unique Logical Bu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Unique Logical Bugs</a:t>
            </a:r>
          </a:p>
          <a:p>
            <a:pPr/>
            <a:r>
              <a:t>Code Coverage</a:t>
            </a:r>
          </a:p>
          <a:p>
            <a:pPr/>
            <a:r>
              <a:t>Mutation Depth</a:t>
            </a:r>
          </a:p>
        </p:txBody>
      </p:sp>
      <p:sp>
        <p:nvSpPr>
          <p:cNvPr id="4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Unique Logical Bu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Unique Logical Bugs</a:t>
            </a:r>
          </a:p>
          <a:p>
            <a:pPr/>
            <a:r>
              <a:t>Code Coverage</a:t>
            </a:r>
          </a:p>
          <a:p>
            <a:pPr/>
            <a:r>
              <a:t>Mutation Depth</a:t>
            </a:r>
          </a:p>
        </p:txBody>
      </p:sp>
      <p:sp>
        <p:nvSpPr>
          <p:cNvPr id="408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  <a:endParaRPr spc="-24" sz="1200"/>
          </a:p>
        </p:txBody>
      </p:sp>
      <p:sp>
        <p:nvSpPr>
          <p:cNvPr id="409" name="Q4. How does query validity help detect bugs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Q4. How does query validity help detect bugs? </a:t>
            </a:r>
          </a:p>
        </p:txBody>
      </p:sp>
      <p:sp>
        <p:nvSpPr>
          <p:cNvPr id="4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53145" y="3083946"/>
            <a:ext cx="9198855" cy="10312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图像" descr="图像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4529" y="3110102"/>
            <a:ext cx="10033829" cy="10609015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</a:t>
            </a:r>
            <a:endParaRPr spc="-24" sz="1200"/>
          </a:p>
        </p:txBody>
      </p:sp>
      <p:sp>
        <p:nvSpPr>
          <p:cNvPr id="417" name="Q4. How does query validity help detect bugs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Q4. How does query validity help detect bugs? </a:t>
            </a:r>
          </a:p>
        </p:txBody>
      </p:sp>
      <p:sp>
        <p:nvSpPr>
          <p:cNvPr id="41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ogic Bu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Logic Bug</a:t>
            </a:r>
          </a:p>
        </p:txBody>
      </p:sp>
      <p:sp>
        <p:nvSpPr>
          <p:cNvPr id="167" name="An Example From SQLit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An Example From SQLite</a:t>
            </a:r>
          </a:p>
        </p:txBody>
      </p:sp>
      <p:grpSp>
        <p:nvGrpSpPr>
          <p:cNvPr id="170" name="成组"/>
          <p:cNvGrpSpPr/>
          <p:nvPr/>
        </p:nvGrpSpPr>
        <p:grpSpPr>
          <a:xfrm>
            <a:off x="3589866" y="3591807"/>
            <a:ext cx="18205811" cy="8603844"/>
            <a:chOff x="0" y="0"/>
            <a:chExt cx="18205809" cy="8603842"/>
          </a:xfrm>
        </p:grpSpPr>
        <p:pic>
          <p:nvPicPr>
            <p:cNvPr id="168" name="图像" descr="图像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8205810" cy="8603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正方形"/>
            <p:cNvSpPr/>
            <p:nvPr/>
          </p:nvSpPr>
          <p:spPr>
            <a:xfrm>
              <a:off x="16565388" y="7315845"/>
              <a:ext cx="1280830" cy="128083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171" name="幻灯片编号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he 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End</a:t>
            </a:r>
          </a:p>
        </p:txBody>
      </p:sp>
      <p:sp>
        <p:nvSpPr>
          <p:cNvPr id="4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st Ora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Oracle</a:t>
            </a:r>
          </a:p>
        </p:txBody>
      </p:sp>
      <p:sp>
        <p:nvSpPr>
          <p:cNvPr id="176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In computing, software testers and software engineers can use an oracle as a mechanism for determining whether a test has passed or faile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computing, software testers and software engineers can use an oracle as a mechanism for determining whether a test has passed or failed</a:t>
            </a:r>
          </a:p>
        </p:txBody>
      </p:sp>
      <p:sp>
        <p:nvSpPr>
          <p:cNvPr id="178" name="幻灯片编号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9" name="成组"/>
          <p:cNvGrpSpPr/>
          <p:nvPr/>
        </p:nvGrpSpPr>
        <p:grpSpPr>
          <a:xfrm>
            <a:off x="5010796" y="6666359"/>
            <a:ext cx="16170257" cy="5201447"/>
            <a:chOff x="0" y="0"/>
            <a:chExt cx="16170256" cy="5201446"/>
          </a:xfrm>
        </p:grpSpPr>
        <p:sp>
          <p:nvSpPr>
            <p:cNvPr id="179" name="Test Case"/>
            <p:cNvSpPr/>
            <p:nvPr/>
          </p:nvSpPr>
          <p:spPr>
            <a:xfrm>
              <a:off x="0" y="1941503"/>
              <a:ext cx="2750843" cy="1270001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Test Case</a:t>
              </a:r>
            </a:p>
          </p:txBody>
        </p:sp>
        <p:sp>
          <p:nvSpPr>
            <p:cNvPr id="180" name="SUT"/>
            <p:cNvSpPr/>
            <p:nvPr/>
          </p:nvSpPr>
          <p:spPr>
            <a:xfrm>
              <a:off x="4166664" y="0"/>
              <a:ext cx="2750844" cy="1270000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SUT</a:t>
              </a:r>
            </a:p>
          </p:txBody>
        </p:sp>
        <p:sp>
          <p:nvSpPr>
            <p:cNvPr id="181" name="Test…"/>
            <p:cNvSpPr/>
            <p:nvPr/>
          </p:nvSpPr>
          <p:spPr>
            <a:xfrm>
              <a:off x="4166664" y="3931446"/>
              <a:ext cx="2750844" cy="1270001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Test</a:t>
              </a:r>
            </a:p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Oracle</a:t>
              </a:r>
            </a:p>
          </p:txBody>
        </p:sp>
        <p:sp>
          <p:nvSpPr>
            <p:cNvPr id="182" name="线条"/>
            <p:cNvSpPr/>
            <p:nvPr/>
          </p:nvSpPr>
          <p:spPr>
            <a:xfrm flipV="1">
              <a:off x="2799323" y="615331"/>
              <a:ext cx="1389206" cy="203641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3" name="线条"/>
            <p:cNvSpPr/>
            <p:nvPr/>
          </p:nvSpPr>
          <p:spPr>
            <a:xfrm>
              <a:off x="2812866" y="2658528"/>
              <a:ext cx="1362589" cy="203206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4" name="Comparator"/>
            <p:cNvSpPr/>
            <p:nvPr/>
          </p:nvSpPr>
          <p:spPr>
            <a:xfrm>
              <a:off x="8747029" y="1941503"/>
              <a:ext cx="2750844" cy="1270001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Comparator</a:t>
              </a:r>
            </a:p>
          </p:txBody>
        </p:sp>
        <p:sp>
          <p:nvSpPr>
            <p:cNvPr id="185" name="线条"/>
            <p:cNvSpPr/>
            <p:nvPr/>
          </p:nvSpPr>
          <p:spPr>
            <a:xfrm>
              <a:off x="6911233" y="709864"/>
              <a:ext cx="1868031" cy="186803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6" name="线条"/>
            <p:cNvSpPr/>
            <p:nvPr/>
          </p:nvSpPr>
          <p:spPr>
            <a:xfrm flipV="1">
              <a:off x="6911957" y="2576315"/>
              <a:ext cx="1867561" cy="217346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187" name="箭头"/>
            <p:cNvSpPr/>
            <p:nvPr/>
          </p:nvSpPr>
          <p:spPr>
            <a:xfrm>
              <a:off x="11875640" y="2251683"/>
              <a:ext cx="1723436" cy="649640"/>
            </a:xfrm>
            <a:prstGeom prst="rightArrow">
              <a:avLst>
                <a:gd name="adj1" fmla="val 32000"/>
                <a:gd name="adj2" fmla="val 89396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8" name="Result of Testing"/>
            <p:cNvSpPr/>
            <p:nvPr/>
          </p:nvSpPr>
          <p:spPr>
            <a:xfrm>
              <a:off x="13419413" y="1941503"/>
              <a:ext cx="2750844" cy="1270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Result of Testing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racles for Logic Bug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Oracles for Logic Bug Detection</a:t>
            </a:r>
          </a:p>
        </p:txBody>
      </p:sp>
      <p:sp>
        <p:nvSpPr>
          <p:cNvPr id="194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RA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5"/>
                </a:solidFill>
              </a:defRPr>
            </a:pPr>
            <a:r>
              <a:t>RAGS</a:t>
            </a:r>
          </a:p>
          <a:p>
            <a:pPr/>
            <a:r>
              <a:t>SQLancer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NoREC (Non-Optimizing Reference Engine Construction)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TLP (Ternary Logic Partitioning)</a:t>
            </a:r>
          </a:p>
        </p:txBody>
      </p:sp>
      <p:sp>
        <p:nvSpPr>
          <p:cNvPr id="196" name="幻灯片编号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racles for Logic Bug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Oracles for Logic Bug Detection</a:t>
            </a:r>
          </a:p>
        </p:txBody>
      </p:sp>
      <p:sp>
        <p:nvSpPr>
          <p:cNvPr id="199" name="RAG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RAGS</a:t>
            </a:r>
          </a:p>
        </p:txBody>
      </p:sp>
      <p:sp>
        <p:nvSpPr>
          <p:cNvPr id="200" name="Differential testing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Differential testing</a:t>
            </a:r>
          </a:p>
        </p:txBody>
      </p:sp>
      <p:sp>
        <p:nvSpPr>
          <p:cNvPr id="201" name="幻灯片编号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rcRect l="0" t="6402" r="0" b="0"/>
          <a:stretch>
            <a:fillRect/>
          </a:stretch>
        </p:blipFill>
        <p:spPr>
          <a:xfrm>
            <a:off x="3373703" y="5296299"/>
            <a:ext cx="15592465" cy="7156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Oracles for Logic Bug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Oracles for Logic Bug Detection</a:t>
            </a:r>
          </a:p>
        </p:txBody>
      </p:sp>
      <p:sp>
        <p:nvSpPr>
          <p:cNvPr id="205" name="NoRE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NoREC</a:t>
            </a:r>
          </a:p>
        </p:txBody>
      </p:sp>
      <p:sp>
        <p:nvSpPr>
          <p:cNvPr id="206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幻灯片编号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7924" y="3960834"/>
            <a:ext cx="21788152" cy="89091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Oracles for Logic Bug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Oracles for Logic Bug Detection</a:t>
            </a:r>
          </a:p>
        </p:txBody>
      </p:sp>
      <p:sp>
        <p:nvSpPr>
          <p:cNvPr id="213" name="NoREC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NoREC</a:t>
            </a:r>
          </a:p>
        </p:txBody>
      </p:sp>
      <p:sp>
        <p:nvSpPr>
          <p:cNvPr id="214" name="An exampl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example</a:t>
            </a:r>
          </a:p>
        </p:txBody>
      </p:sp>
      <p:sp>
        <p:nvSpPr>
          <p:cNvPr id="215" name="幻灯片编号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6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68349" y="5472178"/>
            <a:ext cx="20779989" cy="580881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Optimized…"/>
          <p:cNvSpPr txBox="1"/>
          <p:nvPr/>
        </p:nvSpPr>
        <p:spPr>
          <a:xfrm>
            <a:off x="265542" y="8960455"/>
            <a:ext cx="2154060" cy="110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3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Optimized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1" sz="33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query</a:t>
            </a:r>
            <a:r>
              <a:t> </a:t>
            </a:r>
          </a:p>
        </p:txBody>
      </p:sp>
      <p:sp>
        <p:nvSpPr>
          <p:cNvPr id="218" name="Unoptimized…"/>
          <p:cNvSpPr txBox="1"/>
          <p:nvPr/>
        </p:nvSpPr>
        <p:spPr>
          <a:xfrm>
            <a:off x="20997" y="10475068"/>
            <a:ext cx="2643150" cy="1105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 sz="3300">
                <a:solidFill>
                  <a:schemeClr val="accent1"/>
                </a:solidFill>
              </a:defRPr>
            </a:pPr>
            <a:r>
              <a:t>Unoptimized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1" sz="3300"/>
            </a:pPr>
            <a:r>
              <a:rPr>
                <a:solidFill>
                  <a:schemeClr val="accent1"/>
                </a:solidFill>
              </a:rPr>
              <a:t>query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41476" y="5888192"/>
            <a:ext cx="16622370" cy="7674786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The core idea of Query Partitioning is, based on a given query   with a result set  , to derive n queries   ...  , each of which computes a partial result  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core idea of Query Partitioning is, based on a given query </a:t>
            </a:r>
            <a14:m>
              <m:oMath>
                <m:r>
                  <a:rPr xmlns:a="http://schemas.openxmlformats.org/drawingml/2006/main" sz="65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</m:oMath>
            </a14:m>
            <a:r>
              <a:t> with a result set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to derive n queries </a:t>
            </a:r>
            <a14:m>
              <m:oMath>
                <m:sSub>
                  <m:e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6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... </a:t>
            </a:r>
            <a14:m>
              <m:oMath>
                <m:sSub>
                  <m:e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6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each of which computes a partial result </a:t>
            </a:r>
            <a14:m>
              <m:oMath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S</m:t>
                </m:r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sSub>
                  <m:e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e>
                  <m:sub>
                    <m:r>
                      <a:rPr xmlns:a="http://schemas.openxmlformats.org/drawingml/2006/main" sz="5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</m:sub>
                </m:sSub>
                <m:r>
                  <a:rPr xmlns:a="http://schemas.openxmlformats.org/drawingml/2006/main" sz="58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 </a:t>
            </a:r>
            <a:endParaRPr sz="1200"/>
          </a:p>
        </p:txBody>
      </p:sp>
      <p:sp>
        <p:nvSpPr>
          <p:cNvPr id="224" name="Oracles for Logic Bug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Oracles for Logic Bug Detection</a:t>
            </a:r>
          </a:p>
        </p:txBody>
      </p:sp>
      <p:sp>
        <p:nvSpPr>
          <p:cNvPr id="225" name="TLP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5500"/>
            </a:lvl1pPr>
          </a:lstStyle>
          <a:p>
            <a:pPr/>
            <a:r>
              <a:t>TLP</a:t>
            </a:r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