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5" r:id="rId14"/>
    <p:sldId id="286" r:id="rId15"/>
    <p:sldId id="268" r:id="rId16"/>
    <p:sldId id="269" r:id="rId17"/>
    <p:sldId id="270" r:id="rId18"/>
    <p:sldId id="271" r:id="rId19"/>
    <p:sldId id="287" r:id="rId20"/>
    <p:sldId id="272" r:id="rId21"/>
    <p:sldId id="273" r:id="rId22"/>
    <p:sldId id="289" r:id="rId23"/>
    <p:sldId id="288" r:id="rId24"/>
    <p:sldId id="275" r:id="rId25"/>
    <p:sldId id="274" r:id="rId26"/>
    <p:sldId id="276" r:id="rId27"/>
    <p:sldId id="277" r:id="rId28"/>
    <p:sldId id="278" r:id="rId29"/>
    <p:sldId id="281" r:id="rId30"/>
    <p:sldId id="282" r:id="rId31"/>
    <p:sldId id="283" r:id="rId32"/>
    <p:sldId id="290" r:id="rId33"/>
    <p:sldId id="284" r:id="rId34"/>
  </p:sldIdLst>
  <p:sldSz cx="12192000" cy="6864350"/>
  <p:notesSz cx="12192000" cy="68643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CCC064-3EC8-4DC3-ACC4-532FF9DFF23F}" v="3116" dt="2023-10-08T22:03:32.9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72321" autoAdjust="0"/>
  </p:normalViewPr>
  <p:slideViewPr>
    <p:cSldViewPr>
      <p:cViewPr varScale="1">
        <p:scale>
          <a:sx n="61" d="100"/>
          <a:sy n="61" d="100"/>
        </p:scale>
        <p:origin x="1182" y="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567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沛源 刘" userId="82a310ed07fe6680" providerId="LiveId" clId="{77CCC064-3EC8-4DC3-ACC4-532FF9DFF23F}"/>
    <pc:docChg chg="undo redo custSel addSld delSld modSld sldOrd">
      <pc:chgData name="沛源 刘" userId="82a310ed07fe6680" providerId="LiveId" clId="{77CCC064-3EC8-4DC3-ACC4-532FF9DFF23F}" dt="2023-10-08T22:06:00.441" v="5030"/>
      <pc:docMkLst>
        <pc:docMk/>
      </pc:docMkLst>
      <pc:sldChg chg="modNotesTx">
        <pc:chgData name="沛源 刘" userId="82a310ed07fe6680" providerId="LiveId" clId="{77CCC064-3EC8-4DC3-ACC4-532FF9DFF23F}" dt="2023-10-08T17:11:11.877" v="53" actId="20577"/>
        <pc:sldMkLst>
          <pc:docMk/>
          <pc:sldMk cId="0" sldId="256"/>
        </pc:sldMkLst>
      </pc:sldChg>
      <pc:sldChg chg="addSp modSp mod modNotesTx">
        <pc:chgData name="沛源 刘" userId="82a310ed07fe6680" providerId="LiveId" clId="{77CCC064-3EC8-4DC3-ACC4-532FF9DFF23F}" dt="2023-10-08T17:40:44.975" v="489" actId="20577"/>
        <pc:sldMkLst>
          <pc:docMk/>
          <pc:sldMk cId="0" sldId="257"/>
        </pc:sldMkLst>
        <pc:picChg chg="add mod ord">
          <ac:chgData name="沛源 刘" userId="82a310ed07fe6680" providerId="LiveId" clId="{77CCC064-3EC8-4DC3-ACC4-532FF9DFF23F}" dt="2023-10-08T17:38:35.830" v="455" actId="14100"/>
          <ac:picMkLst>
            <pc:docMk/>
            <pc:sldMk cId="0" sldId="257"/>
            <ac:picMk id="40" creationId="{B12DDBB7-F1C8-E851-B332-48B6A3AC277E}"/>
          </ac:picMkLst>
        </pc:picChg>
      </pc:sldChg>
      <pc:sldChg chg="modNotesTx">
        <pc:chgData name="沛源 刘" userId="82a310ed07fe6680" providerId="LiveId" clId="{77CCC064-3EC8-4DC3-ACC4-532FF9DFF23F}" dt="2023-10-08T18:54:28.877" v="1929" actId="20577"/>
        <pc:sldMkLst>
          <pc:docMk/>
          <pc:sldMk cId="0" sldId="258"/>
        </pc:sldMkLst>
      </pc:sldChg>
      <pc:sldChg chg="modNotesTx">
        <pc:chgData name="沛源 刘" userId="82a310ed07fe6680" providerId="LiveId" clId="{77CCC064-3EC8-4DC3-ACC4-532FF9DFF23F}" dt="2023-10-08T17:50:54.190" v="682" actId="20577"/>
        <pc:sldMkLst>
          <pc:docMk/>
          <pc:sldMk cId="0" sldId="260"/>
        </pc:sldMkLst>
      </pc:sldChg>
      <pc:sldChg chg="modNotesTx">
        <pc:chgData name="沛源 刘" userId="82a310ed07fe6680" providerId="LiveId" clId="{77CCC064-3EC8-4DC3-ACC4-532FF9DFF23F}" dt="2023-10-08T18:05:47.645" v="1045" actId="113"/>
        <pc:sldMkLst>
          <pc:docMk/>
          <pc:sldMk cId="0" sldId="261"/>
        </pc:sldMkLst>
      </pc:sldChg>
      <pc:sldChg chg="modNotesTx">
        <pc:chgData name="沛源 刘" userId="82a310ed07fe6680" providerId="LiveId" clId="{77CCC064-3EC8-4DC3-ACC4-532FF9DFF23F}" dt="2023-10-08T18:03:32.823" v="994" actId="20577"/>
        <pc:sldMkLst>
          <pc:docMk/>
          <pc:sldMk cId="0" sldId="262"/>
        </pc:sldMkLst>
      </pc:sldChg>
      <pc:sldChg chg="modNotesTx">
        <pc:chgData name="沛源 刘" userId="82a310ed07fe6680" providerId="LiveId" clId="{77CCC064-3EC8-4DC3-ACC4-532FF9DFF23F}" dt="2023-10-08T18:04:25.480" v="1011" actId="20577"/>
        <pc:sldMkLst>
          <pc:docMk/>
          <pc:sldMk cId="0" sldId="263"/>
        </pc:sldMkLst>
      </pc:sldChg>
      <pc:sldChg chg="modNotesTx">
        <pc:chgData name="沛源 刘" userId="82a310ed07fe6680" providerId="LiveId" clId="{77CCC064-3EC8-4DC3-ACC4-532FF9DFF23F}" dt="2023-10-08T18:05:12.542" v="1033" actId="20577"/>
        <pc:sldMkLst>
          <pc:docMk/>
          <pc:sldMk cId="0" sldId="264"/>
        </pc:sldMkLst>
      </pc:sldChg>
      <pc:sldChg chg="modNotesTx">
        <pc:chgData name="沛源 刘" userId="82a310ed07fe6680" providerId="LiveId" clId="{77CCC064-3EC8-4DC3-ACC4-532FF9DFF23F}" dt="2023-10-08T18:10:37.570" v="1184" actId="20577"/>
        <pc:sldMkLst>
          <pc:docMk/>
          <pc:sldMk cId="0" sldId="265"/>
        </pc:sldMkLst>
      </pc:sldChg>
      <pc:sldChg chg="modNotesTx">
        <pc:chgData name="沛源 刘" userId="82a310ed07fe6680" providerId="LiveId" clId="{77CCC064-3EC8-4DC3-ACC4-532FF9DFF23F}" dt="2023-10-08T18:13:35.233" v="1265" actId="20577"/>
        <pc:sldMkLst>
          <pc:docMk/>
          <pc:sldMk cId="0" sldId="266"/>
        </pc:sldMkLst>
      </pc:sldChg>
      <pc:sldChg chg="addSp delSp modSp mod modNotesTx">
        <pc:chgData name="沛源 刘" userId="82a310ed07fe6680" providerId="LiveId" clId="{77CCC064-3EC8-4DC3-ACC4-532FF9DFF23F}" dt="2023-10-08T19:00:07.489" v="2061" actId="20577"/>
        <pc:sldMkLst>
          <pc:docMk/>
          <pc:sldMk cId="0" sldId="267"/>
        </pc:sldMkLst>
        <pc:spChg chg="mod">
          <ac:chgData name="沛源 刘" userId="82a310ed07fe6680" providerId="LiveId" clId="{77CCC064-3EC8-4DC3-ACC4-532FF9DFF23F}" dt="2023-10-08T18:55:18.238" v="1932" actId="1076"/>
          <ac:spMkLst>
            <pc:docMk/>
            <pc:sldMk cId="0" sldId="267"/>
            <ac:spMk id="2" creationId="{00000000-0000-0000-0000-000000000000}"/>
          </ac:spMkLst>
        </pc:spChg>
        <pc:spChg chg="del mod">
          <ac:chgData name="沛源 刘" userId="82a310ed07fe6680" providerId="LiveId" clId="{77CCC064-3EC8-4DC3-ACC4-532FF9DFF23F}" dt="2023-10-08T18:56:35.602" v="1945" actId="478"/>
          <ac:spMkLst>
            <pc:docMk/>
            <pc:sldMk cId="0" sldId="267"/>
            <ac:spMk id="3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4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9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10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11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12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13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14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15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16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17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18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19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20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21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22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23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24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26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27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28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29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30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31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32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33" creationId="{00000000-0000-0000-0000-000000000000}"/>
          </ac:spMkLst>
        </pc:spChg>
        <pc:spChg chg="add del">
          <ac:chgData name="沛源 刘" userId="82a310ed07fe6680" providerId="LiveId" clId="{77CCC064-3EC8-4DC3-ACC4-532FF9DFF23F}" dt="2023-10-08T18:55:37.280" v="1941" actId="478"/>
          <ac:spMkLst>
            <pc:docMk/>
            <pc:sldMk cId="0" sldId="267"/>
            <ac:spMk id="34" creationId="{00000000-0000-0000-0000-000000000000}"/>
          </ac:spMkLst>
        </pc:spChg>
        <pc:spChg chg="del mod">
          <ac:chgData name="沛源 刘" userId="82a310ed07fe6680" providerId="LiveId" clId="{77CCC064-3EC8-4DC3-ACC4-532FF9DFF23F}" dt="2023-10-08T18:55:26.939" v="1936" actId="478"/>
          <ac:spMkLst>
            <pc:docMk/>
            <pc:sldMk cId="0" sldId="267"/>
            <ac:spMk id="35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5:45.367" v="1942" actId="478"/>
          <ac:spMkLst>
            <pc:docMk/>
            <pc:sldMk cId="0" sldId="267"/>
            <ac:spMk id="36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5:45.367" v="1942" actId="478"/>
          <ac:spMkLst>
            <pc:docMk/>
            <pc:sldMk cId="0" sldId="267"/>
            <ac:spMk id="39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5:45.367" v="1942" actId="478"/>
          <ac:spMkLst>
            <pc:docMk/>
            <pc:sldMk cId="0" sldId="267"/>
            <ac:spMk id="40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5:45.367" v="1942" actId="478"/>
          <ac:spMkLst>
            <pc:docMk/>
            <pc:sldMk cId="0" sldId="267"/>
            <ac:spMk id="41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5:45.367" v="1942" actId="478"/>
          <ac:spMkLst>
            <pc:docMk/>
            <pc:sldMk cId="0" sldId="267"/>
            <ac:spMk id="42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5:45.367" v="1942" actId="478"/>
          <ac:spMkLst>
            <pc:docMk/>
            <pc:sldMk cId="0" sldId="267"/>
            <ac:spMk id="43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5:45.367" v="1942" actId="478"/>
          <ac:spMkLst>
            <pc:docMk/>
            <pc:sldMk cId="0" sldId="267"/>
            <ac:spMk id="44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5:45.367" v="1942" actId="478"/>
          <ac:spMkLst>
            <pc:docMk/>
            <pc:sldMk cId="0" sldId="267"/>
            <ac:spMk id="45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5:45.367" v="1942" actId="478"/>
          <ac:spMkLst>
            <pc:docMk/>
            <pc:sldMk cId="0" sldId="267"/>
            <ac:spMk id="46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5:45.367" v="1942" actId="478"/>
          <ac:spMkLst>
            <pc:docMk/>
            <pc:sldMk cId="0" sldId="267"/>
            <ac:spMk id="47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5:45.367" v="1942" actId="478"/>
          <ac:spMkLst>
            <pc:docMk/>
            <pc:sldMk cId="0" sldId="267"/>
            <ac:spMk id="48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5:45.367" v="1942" actId="478"/>
          <ac:spMkLst>
            <pc:docMk/>
            <pc:sldMk cId="0" sldId="267"/>
            <ac:spMk id="49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5:45.367" v="1942" actId="478"/>
          <ac:spMkLst>
            <pc:docMk/>
            <pc:sldMk cId="0" sldId="267"/>
            <ac:spMk id="50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5:45.367" v="1942" actId="478"/>
          <ac:spMkLst>
            <pc:docMk/>
            <pc:sldMk cId="0" sldId="267"/>
            <ac:spMk id="51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5:45.367" v="1942" actId="478"/>
          <ac:spMkLst>
            <pc:docMk/>
            <pc:sldMk cId="0" sldId="267"/>
            <ac:spMk id="54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5:45.367" v="1942" actId="478"/>
          <ac:spMkLst>
            <pc:docMk/>
            <pc:sldMk cId="0" sldId="267"/>
            <ac:spMk id="55" creationId="{00000000-0000-0000-0000-000000000000}"/>
          </ac:spMkLst>
        </pc:spChg>
        <pc:graphicFrameChg chg="add del">
          <ac:chgData name="沛源 刘" userId="82a310ed07fe6680" providerId="LiveId" clId="{77CCC064-3EC8-4DC3-ACC4-532FF9DFF23F}" dt="2023-10-08T18:55:37.280" v="1941" actId="478"/>
          <ac:graphicFrameMkLst>
            <pc:docMk/>
            <pc:sldMk cId="0" sldId="267"/>
            <ac:graphicFrameMk id="5" creationId="{00000000-0000-0000-0000-000000000000}"/>
          </ac:graphicFrameMkLst>
        </pc:graphicFrameChg>
        <pc:graphicFrameChg chg="add del">
          <ac:chgData name="沛源 刘" userId="82a310ed07fe6680" providerId="LiveId" clId="{77CCC064-3EC8-4DC3-ACC4-532FF9DFF23F}" dt="2023-10-08T18:55:37.280" v="1941" actId="478"/>
          <ac:graphicFrameMkLst>
            <pc:docMk/>
            <pc:sldMk cId="0" sldId="267"/>
            <ac:graphicFrameMk id="6" creationId="{00000000-0000-0000-0000-000000000000}"/>
          </ac:graphicFrameMkLst>
        </pc:graphicFrameChg>
        <pc:graphicFrameChg chg="add del">
          <ac:chgData name="沛源 刘" userId="82a310ed07fe6680" providerId="LiveId" clId="{77CCC064-3EC8-4DC3-ACC4-532FF9DFF23F}" dt="2023-10-08T18:55:37.280" v="1941" actId="478"/>
          <ac:graphicFrameMkLst>
            <pc:docMk/>
            <pc:sldMk cId="0" sldId="267"/>
            <ac:graphicFrameMk id="7" creationId="{00000000-0000-0000-0000-000000000000}"/>
          </ac:graphicFrameMkLst>
        </pc:graphicFrameChg>
        <pc:graphicFrameChg chg="add del">
          <ac:chgData name="沛源 刘" userId="82a310ed07fe6680" providerId="LiveId" clId="{77CCC064-3EC8-4DC3-ACC4-532FF9DFF23F}" dt="2023-10-08T18:55:37.280" v="1941" actId="478"/>
          <ac:graphicFrameMkLst>
            <pc:docMk/>
            <pc:sldMk cId="0" sldId="267"/>
            <ac:graphicFrameMk id="8" creationId="{00000000-0000-0000-0000-000000000000}"/>
          </ac:graphicFrameMkLst>
        </pc:graphicFrameChg>
        <pc:graphicFrameChg chg="add del">
          <ac:chgData name="沛源 刘" userId="82a310ed07fe6680" providerId="LiveId" clId="{77CCC064-3EC8-4DC3-ACC4-532FF9DFF23F}" dt="2023-10-08T18:55:37.280" v="1941" actId="478"/>
          <ac:graphicFrameMkLst>
            <pc:docMk/>
            <pc:sldMk cId="0" sldId="267"/>
            <ac:graphicFrameMk id="25" creationId="{00000000-0000-0000-0000-000000000000}"/>
          </ac:graphicFrameMkLst>
        </pc:graphicFrameChg>
        <pc:graphicFrameChg chg="del">
          <ac:chgData name="沛源 刘" userId="82a310ed07fe6680" providerId="LiveId" clId="{77CCC064-3EC8-4DC3-ACC4-532FF9DFF23F}" dt="2023-10-08T18:55:45.367" v="1942" actId="478"/>
          <ac:graphicFrameMkLst>
            <pc:docMk/>
            <pc:sldMk cId="0" sldId="267"/>
            <ac:graphicFrameMk id="37" creationId="{00000000-0000-0000-0000-000000000000}"/>
          </ac:graphicFrameMkLst>
        </pc:graphicFrameChg>
        <pc:graphicFrameChg chg="del">
          <ac:chgData name="沛源 刘" userId="82a310ed07fe6680" providerId="LiveId" clId="{77CCC064-3EC8-4DC3-ACC4-532FF9DFF23F}" dt="2023-10-08T18:55:45.367" v="1942" actId="478"/>
          <ac:graphicFrameMkLst>
            <pc:docMk/>
            <pc:sldMk cId="0" sldId="267"/>
            <ac:graphicFrameMk id="38" creationId="{00000000-0000-0000-0000-000000000000}"/>
          </ac:graphicFrameMkLst>
        </pc:graphicFrameChg>
        <pc:graphicFrameChg chg="del">
          <ac:chgData name="沛源 刘" userId="82a310ed07fe6680" providerId="LiveId" clId="{77CCC064-3EC8-4DC3-ACC4-532FF9DFF23F}" dt="2023-10-08T18:55:45.367" v="1942" actId="478"/>
          <ac:graphicFrameMkLst>
            <pc:docMk/>
            <pc:sldMk cId="0" sldId="267"/>
            <ac:graphicFrameMk id="52" creationId="{00000000-0000-0000-0000-000000000000}"/>
          </ac:graphicFrameMkLst>
        </pc:graphicFrameChg>
        <pc:graphicFrameChg chg="del">
          <ac:chgData name="沛源 刘" userId="82a310ed07fe6680" providerId="LiveId" clId="{77CCC064-3EC8-4DC3-ACC4-532FF9DFF23F}" dt="2023-10-08T18:55:45.367" v="1942" actId="478"/>
          <ac:graphicFrameMkLst>
            <pc:docMk/>
            <pc:sldMk cId="0" sldId="267"/>
            <ac:graphicFrameMk id="53" creationId="{00000000-0000-0000-0000-000000000000}"/>
          </ac:graphicFrameMkLst>
        </pc:graphicFrameChg>
      </pc:sldChg>
      <pc:sldChg chg="modNotesTx">
        <pc:chgData name="沛源 刘" userId="82a310ed07fe6680" providerId="LiveId" clId="{77CCC064-3EC8-4DC3-ACC4-532FF9DFF23F}" dt="2023-10-08T18:50:49.740" v="1872" actId="20577"/>
        <pc:sldMkLst>
          <pc:docMk/>
          <pc:sldMk cId="0" sldId="268"/>
        </pc:sldMkLst>
      </pc:sldChg>
      <pc:sldChg chg="modNotesTx">
        <pc:chgData name="沛源 刘" userId="82a310ed07fe6680" providerId="LiveId" clId="{77CCC064-3EC8-4DC3-ACC4-532FF9DFF23F}" dt="2023-10-08T19:08:48.560" v="2301" actId="20577"/>
        <pc:sldMkLst>
          <pc:docMk/>
          <pc:sldMk cId="0" sldId="269"/>
        </pc:sldMkLst>
      </pc:sldChg>
      <pc:sldChg chg="modNotesTx">
        <pc:chgData name="沛源 刘" userId="82a310ed07fe6680" providerId="LiveId" clId="{77CCC064-3EC8-4DC3-ACC4-532FF9DFF23F}" dt="2023-10-08T19:14:40.475" v="2389" actId="20577"/>
        <pc:sldMkLst>
          <pc:docMk/>
          <pc:sldMk cId="0" sldId="270"/>
        </pc:sldMkLst>
      </pc:sldChg>
      <pc:sldChg chg="modSp mod modNotesTx">
        <pc:chgData name="沛源 刘" userId="82a310ed07fe6680" providerId="LiveId" clId="{77CCC064-3EC8-4DC3-ACC4-532FF9DFF23F}" dt="2023-10-08T20:44:23.120" v="3694" actId="20577"/>
        <pc:sldMkLst>
          <pc:docMk/>
          <pc:sldMk cId="0" sldId="271"/>
        </pc:sldMkLst>
        <pc:spChg chg="mod">
          <ac:chgData name="沛源 刘" userId="82a310ed07fe6680" providerId="LiveId" clId="{77CCC064-3EC8-4DC3-ACC4-532FF9DFF23F}" dt="2023-10-08T20:44:23.120" v="3694" actId="20577"/>
          <ac:spMkLst>
            <pc:docMk/>
            <pc:sldMk cId="0" sldId="271"/>
            <ac:spMk id="32" creationId="{00000000-0000-0000-0000-000000000000}"/>
          </ac:spMkLst>
        </pc:spChg>
      </pc:sldChg>
      <pc:sldChg chg="modNotesTx">
        <pc:chgData name="沛源 刘" userId="82a310ed07fe6680" providerId="LiveId" clId="{77CCC064-3EC8-4DC3-ACC4-532FF9DFF23F}" dt="2023-10-08T20:47:36.197" v="3720" actId="20577"/>
        <pc:sldMkLst>
          <pc:docMk/>
          <pc:sldMk cId="0" sldId="272"/>
        </pc:sldMkLst>
      </pc:sldChg>
      <pc:sldChg chg="addSp delSp modSp mod modNotesTx">
        <pc:chgData name="沛源 刘" userId="82a310ed07fe6680" providerId="LiveId" clId="{77CCC064-3EC8-4DC3-ACC4-532FF9DFF23F}" dt="2023-10-08T21:05:13.210" v="3975" actId="20577"/>
        <pc:sldMkLst>
          <pc:docMk/>
          <pc:sldMk cId="0" sldId="273"/>
        </pc:sldMkLst>
        <pc:spChg chg="del">
          <ac:chgData name="沛源 刘" userId="82a310ed07fe6680" providerId="LiveId" clId="{77CCC064-3EC8-4DC3-ACC4-532FF9DFF23F}" dt="2023-10-08T20:49:22.405" v="3723" actId="478"/>
          <ac:spMkLst>
            <pc:docMk/>
            <pc:sldMk cId="0" sldId="273"/>
            <ac:spMk id="3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22.405" v="3723" actId="478"/>
          <ac:spMkLst>
            <pc:docMk/>
            <pc:sldMk cId="0" sldId="273"/>
            <ac:spMk id="4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22.405" v="3723" actId="478"/>
          <ac:spMkLst>
            <pc:docMk/>
            <pc:sldMk cId="0" sldId="273"/>
            <ac:spMk id="5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22.405" v="3723" actId="478"/>
          <ac:spMkLst>
            <pc:docMk/>
            <pc:sldMk cId="0" sldId="273"/>
            <ac:spMk id="6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22.405" v="3723" actId="478"/>
          <ac:spMkLst>
            <pc:docMk/>
            <pc:sldMk cId="0" sldId="273"/>
            <ac:spMk id="7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22.405" v="3723" actId="478"/>
          <ac:spMkLst>
            <pc:docMk/>
            <pc:sldMk cId="0" sldId="273"/>
            <ac:spMk id="8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22.405" v="3723" actId="478"/>
          <ac:spMkLst>
            <pc:docMk/>
            <pc:sldMk cId="0" sldId="273"/>
            <ac:spMk id="9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22.405" v="3723" actId="478"/>
          <ac:spMkLst>
            <pc:docMk/>
            <pc:sldMk cId="0" sldId="273"/>
            <ac:spMk id="10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22.405" v="3723" actId="478"/>
          <ac:spMkLst>
            <pc:docMk/>
            <pc:sldMk cId="0" sldId="273"/>
            <ac:spMk id="11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22.405" v="3723" actId="478"/>
          <ac:spMkLst>
            <pc:docMk/>
            <pc:sldMk cId="0" sldId="273"/>
            <ac:spMk id="12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22.405" v="3723" actId="478"/>
          <ac:spMkLst>
            <pc:docMk/>
            <pc:sldMk cId="0" sldId="273"/>
            <ac:spMk id="13" creationId="{00000000-0000-0000-0000-000000000000}"/>
          </ac:spMkLst>
        </pc:spChg>
        <pc:spChg chg="mod">
          <ac:chgData name="沛源 刘" userId="82a310ed07fe6680" providerId="LiveId" clId="{77CCC064-3EC8-4DC3-ACC4-532FF9DFF23F}" dt="2023-10-08T20:55:30.110" v="3792" actId="1076"/>
          <ac:spMkLst>
            <pc:docMk/>
            <pc:sldMk cId="0" sldId="273"/>
            <ac:spMk id="14" creationId="{00000000-0000-0000-0000-000000000000}"/>
          </ac:spMkLst>
        </pc:spChg>
        <pc:spChg chg="mod">
          <ac:chgData name="沛源 刘" userId="82a310ed07fe6680" providerId="LiveId" clId="{77CCC064-3EC8-4DC3-ACC4-532FF9DFF23F}" dt="2023-10-08T20:55:30.110" v="3792" actId="1076"/>
          <ac:spMkLst>
            <pc:docMk/>
            <pc:sldMk cId="0" sldId="273"/>
            <ac:spMk id="15" creationId="{00000000-0000-0000-0000-000000000000}"/>
          </ac:spMkLst>
        </pc:spChg>
        <pc:spChg chg="mod">
          <ac:chgData name="沛源 刘" userId="82a310ed07fe6680" providerId="LiveId" clId="{77CCC064-3EC8-4DC3-ACC4-532FF9DFF23F}" dt="2023-10-08T20:55:30.110" v="3792" actId="1076"/>
          <ac:spMkLst>
            <pc:docMk/>
            <pc:sldMk cId="0" sldId="273"/>
            <ac:spMk id="16" creationId="{00000000-0000-0000-0000-000000000000}"/>
          </ac:spMkLst>
        </pc:spChg>
        <pc:spChg chg="mod">
          <ac:chgData name="沛源 刘" userId="82a310ed07fe6680" providerId="LiveId" clId="{77CCC064-3EC8-4DC3-ACC4-532FF9DFF23F}" dt="2023-10-08T20:55:30.110" v="3792" actId="1076"/>
          <ac:spMkLst>
            <pc:docMk/>
            <pc:sldMk cId="0" sldId="273"/>
            <ac:spMk id="17" creationId="{00000000-0000-0000-0000-000000000000}"/>
          </ac:spMkLst>
        </pc:spChg>
        <pc:spChg chg="mod">
          <ac:chgData name="沛源 刘" userId="82a310ed07fe6680" providerId="LiveId" clId="{77CCC064-3EC8-4DC3-ACC4-532FF9DFF23F}" dt="2023-10-08T20:55:30.110" v="3792" actId="1076"/>
          <ac:spMkLst>
            <pc:docMk/>
            <pc:sldMk cId="0" sldId="273"/>
            <ac:spMk id="18" creationId="{00000000-0000-0000-0000-000000000000}"/>
          </ac:spMkLst>
        </pc:spChg>
        <pc:spChg chg="mod">
          <ac:chgData name="沛源 刘" userId="82a310ed07fe6680" providerId="LiveId" clId="{77CCC064-3EC8-4DC3-ACC4-532FF9DFF23F}" dt="2023-10-08T20:55:30.110" v="3792" actId="1076"/>
          <ac:spMkLst>
            <pc:docMk/>
            <pc:sldMk cId="0" sldId="273"/>
            <ac:spMk id="19" creationId="{00000000-0000-0000-0000-000000000000}"/>
          </ac:spMkLst>
        </pc:spChg>
        <pc:spChg chg="mod">
          <ac:chgData name="沛源 刘" userId="82a310ed07fe6680" providerId="LiveId" clId="{77CCC064-3EC8-4DC3-ACC4-532FF9DFF23F}" dt="2023-10-08T20:55:30.110" v="3792" actId="1076"/>
          <ac:spMkLst>
            <pc:docMk/>
            <pc:sldMk cId="0" sldId="273"/>
            <ac:spMk id="20" creationId="{00000000-0000-0000-0000-000000000000}"/>
          </ac:spMkLst>
        </pc:spChg>
        <pc:spChg chg="mod">
          <ac:chgData name="沛源 刘" userId="82a310ed07fe6680" providerId="LiveId" clId="{77CCC064-3EC8-4DC3-ACC4-532FF9DFF23F}" dt="2023-10-08T20:55:30.110" v="3792" actId="1076"/>
          <ac:spMkLst>
            <pc:docMk/>
            <pc:sldMk cId="0" sldId="273"/>
            <ac:spMk id="21" creationId="{00000000-0000-0000-0000-000000000000}"/>
          </ac:spMkLst>
        </pc:spChg>
        <pc:spChg chg="mod">
          <ac:chgData name="沛源 刘" userId="82a310ed07fe6680" providerId="LiveId" clId="{77CCC064-3EC8-4DC3-ACC4-532FF9DFF23F}" dt="2023-10-08T20:55:30.110" v="3792" actId="1076"/>
          <ac:spMkLst>
            <pc:docMk/>
            <pc:sldMk cId="0" sldId="273"/>
            <ac:spMk id="22" creationId="{00000000-0000-0000-0000-000000000000}"/>
          </ac:spMkLst>
        </pc:spChg>
        <pc:spChg chg="mod">
          <ac:chgData name="沛源 刘" userId="82a310ed07fe6680" providerId="LiveId" clId="{77CCC064-3EC8-4DC3-ACC4-532FF9DFF23F}" dt="2023-10-08T20:55:30.110" v="3792" actId="1076"/>
          <ac:spMkLst>
            <pc:docMk/>
            <pc:sldMk cId="0" sldId="273"/>
            <ac:spMk id="23" creationId="{00000000-0000-0000-0000-000000000000}"/>
          </ac:spMkLst>
        </pc:spChg>
        <pc:spChg chg="mod">
          <ac:chgData name="沛源 刘" userId="82a310ed07fe6680" providerId="LiveId" clId="{77CCC064-3EC8-4DC3-ACC4-532FF9DFF23F}" dt="2023-10-08T20:55:30.110" v="3792" actId="1076"/>
          <ac:spMkLst>
            <pc:docMk/>
            <pc:sldMk cId="0" sldId="273"/>
            <ac:spMk id="24" creationId="{00000000-0000-0000-0000-000000000000}"/>
          </ac:spMkLst>
        </pc:spChg>
        <pc:spChg chg="mod">
          <ac:chgData name="沛源 刘" userId="82a310ed07fe6680" providerId="LiveId" clId="{77CCC064-3EC8-4DC3-ACC4-532FF9DFF23F}" dt="2023-10-08T20:55:30.110" v="3792" actId="1076"/>
          <ac:spMkLst>
            <pc:docMk/>
            <pc:sldMk cId="0" sldId="273"/>
            <ac:spMk id="25" creationId="{00000000-0000-0000-0000-000000000000}"/>
          </ac:spMkLst>
        </pc:spChg>
        <pc:spChg chg="mod">
          <ac:chgData name="沛源 刘" userId="82a310ed07fe6680" providerId="LiveId" clId="{77CCC064-3EC8-4DC3-ACC4-532FF9DFF23F}" dt="2023-10-08T20:55:30.110" v="3792" actId="1076"/>
          <ac:spMkLst>
            <pc:docMk/>
            <pc:sldMk cId="0" sldId="273"/>
            <ac:spMk id="26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28.035" v="3724" actId="478"/>
          <ac:spMkLst>
            <pc:docMk/>
            <pc:sldMk cId="0" sldId="273"/>
            <ac:spMk id="27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28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29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30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31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32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33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34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35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22.405" v="3723" actId="478"/>
          <ac:spMkLst>
            <pc:docMk/>
            <pc:sldMk cId="0" sldId="273"/>
            <ac:spMk id="36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37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38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39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40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41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42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43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44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45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46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47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48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49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50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51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52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53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54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55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56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57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58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59" creationId="{00000000-0000-0000-0000-000000000000}"/>
          </ac:spMkLst>
        </pc:spChg>
        <pc:spChg chg="del">
          <ac:chgData name="沛源 刘" userId="82a310ed07fe6680" providerId="LiveId" clId="{77CCC064-3EC8-4DC3-ACC4-532FF9DFF23F}" dt="2023-10-08T20:49:19.899" v="3722" actId="478"/>
          <ac:spMkLst>
            <pc:docMk/>
            <pc:sldMk cId="0" sldId="273"/>
            <ac:spMk id="60" creationId="{00000000-0000-0000-0000-000000000000}"/>
          </ac:spMkLst>
        </pc:spChg>
        <pc:spChg chg="add del mod">
          <ac:chgData name="沛源 刘" userId="82a310ed07fe6680" providerId="LiveId" clId="{77CCC064-3EC8-4DC3-ACC4-532FF9DFF23F}" dt="2023-10-08T20:50:46.790" v="3743" actId="478"/>
          <ac:spMkLst>
            <pc:docMk/>
            <pc:sldMk cId="0" sldId="273"/>
            <ac:spMk id="62" creationId="{00000000-0000-0000-0000-000000000000}"/>
          </ac:spMkLst>
        </pc:spChg>
        <pc:spChg chg="add mod">
          <ac:chgData name="沛源 刘" userId="82a310ed07fe6680" providerId="LiveId" clId="{77CCC064-3EC8-4DC3-ACC4-532FF9DFF23F}" dt="2023-10-08T20:55:30.110" v="3792" actId="1076"/>
          <ac:spMkLst>
            <pc:docMk/>
            <pc:sldMk cId="0" sldId="273"/>
            <ac:spMk id="66" creationId="{B901AECF-A76D-E2EB-0B5C-1E16AF7BC54F}"/>
          </ac:spMkLst>
        </pc:spChg>
        <pc:graphicFrameChg chg="del mod modGraphic">
          <ac:chgData name="沛源 刘" userId="82a310ed07fe6680" providerId="LiveId" clId="{77CCC064-3EC8-4DC3-ACC4-532FF9DFF23F}" dt="2023-10-08T20:50:28.065" v="3737" actId="478"/>
          <ac:graphicFrameMkLst>
            <pc:docMk/>
            <pc:sldMk cId="0" sldId="273"/>
            <ac:graphicFrameMk id="61" creationId="{00000000-0000-0000-0000-000000000000}"/>
          </ac:graphicFrameMkLst>
        </pc:graphicFrameChg>
        <pc:picChg chg="add mod">
          <ac:chgData name="沛源 刘" userId="82a310ed07fe6680" providerId="LiveId" clId="{77CCC064-3EC8-4DC3-ACC4-532FF9DFF23F}" dt="2023-10-08T20:55:29.648" v="3791" actId="14100"/>
          <ac:picMkLst>
            <pc:docMk/>
            <pc:sldMk cId="0" sldId="273"/>
            <ac:picMk id="65" creationId="{73DC8BB2-9506-31EE-2759-50C97E850494}"/>
          </ac:picMkLst>
        </pc:picChg>
      </pc:sldChg>
      <pc:sldChg chg="modNotesTx">
        <pc:chgData name="沛源 刘" userId="82a310ed07fe6680" providerId="LiveId" clId="{77CCC064-3EC8-4DC3-ACC4-532FF9DFF23F}" dt="2023-10-08T21:53:34.164" v="4809" actId="20577"/>
        <pc:sldMkLst>
          <pc:docMk/>
          <pc:sldMk cId="0" sldId="274"/>
        </pc:sldMkLst>
      </pc:sldChg>
      <pc:sldChg chg="addSp modSp mod ord modNotesTx">
        <pc:chgData name="沛源 刘" userId="82a310ed07fe6680" providerId="LiveId" clId="{77CCC064-3EC8-4DC3-ACC4-532FF9DFF23F}" dt="2023-10-08T21:43:26.569" v="4625" actId="20577"/>
        <pc:sldMkLst>
          <pc:docMk/>
          <pc:sldMk cId="0" sldId="275"/>
        </pc:sldMkLst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3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4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5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6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7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8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9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10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11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12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13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14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15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16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17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18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19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20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21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23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24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25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26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27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28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30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31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32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34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35" creationId="{00000000-0000-0000-0000-000000000000}"/>
          </ac:spMkLst>
        </pc:spChg>
        <pc:spChg chg="mod">
          <ac:chgData name="沛源 刘" userId="82a310ed07fe6680" providerId="LiveId" clId="{77CCC064-3EC8-4DC3-ACC4-532FF9DFF23F}" dt="2023-10-08T21:24:15.300" v="4368" actId="1076"/>
          <ac:spMkLst>
            <pc:docMk/>
            <pc:sldMk cId="0" sldId="275"/>
            <ac:spMk id="50" creationId="{00000000-0000-0000-0000-000000000000}"/>
          </ac:spMkLst>
        </pc:spChg>
        <pc:graphicFrameChg chg="mod">
          <ac:chgData name="沛源 刘" userId="82a310ed07fe6680" providerId="LiveId" clId="{77CCC064-3EC8-4DC3-ACC4-532FF9DFF23F}" dt="2023-10-08T21:24:15.300" v="4368" actId="1076"/>
          <ac:graphicFrameMkLst>
            <pc:docMk/>
            <pc:sldMk cId="0" sldId="275"/>
            <ac:graphicFrameMk id="22" creationId="{00000000-0000-0000-0000-000000000000}"/>
          </ac:graphicFrameMkLst>
        </pc:graphicFrameChg>
        <pc:graphicFrameChg chg="mod">
          <ac:chgData name="沛源 刘" userId="82a310ed07fe6680" providerId="LiveId" clId="{77CCC064-3EC8-4DC3-ACC4-532FF9DFF23F}" dt="2023-10-08T21:24:15.300" v="4368" actId="1076"/>
          <ac:graphicFrameMkLst>
            <pc:docMk/>
            <pc:sldMk cId="0" sldId="275"/>
            <ac:graphicFrameMk id="29" creationId="{00000000-0000-0000-0000-000000000000}"/>
          </ac:graphicFrameMkLst>
        </pc:graphicFrameChg>
        <pc:graphicFrameChg chg="mod">
          <ac:chgData name="沛源 刘" userId="82a310ed07fe6680" providerId="LiveId" clId="{77CCC064-3EC8-4DC3-ACC4-532FF9DFF23F}" dt="2023-10-08T21:24:15.300" v="4368" actId="1076"/>
          <ac:graphicFrameMkLst>
            <pc:docMk/>
            <pc:sldMk cId="0" sldId="275"/>
            <ac:graphicFrameMk id="33" creationId="{00000000-0000-0000-0000-000000000000}"/>
          </ac:graphicFrameMkLst>
        </pc:graphicFrameChg>
        <pc:picChg chg="add mod modCrop">
          <ac:chgData name="沛源 刘" userId="82a310ed07fe6680" providerId="LiveId" clId="{77CCC064-3EC8-4DC3-ACC4-532FF9DFF23F}" dt="2023-10-08T21:26:09.562" v="4382" actId="1076"/>
          <ac:picMkLst>
            <pc:docMk/>
            <pc:sldMk cId="0" sldId="275"/>
            <ac:picMk id="74" creationId="{F30B1963-3C2D-1707-EC21-B95323EAE726}"/>
          </ac:picMkLst>
        </pc:picChg>
        <pc:cxnChg chg="add mod">
          <ac:chgData name="沛源 刘" userId="82a310ed07fe6680" providerId="LiveId" clId="{77CCC064-3EC8-4DC3-ACC4-532FF9DFF23F}" dt="2023-10-08T21:26:02.194" v="4381" actId="693"/>
          <ac:cxnSpMkLst>
            <pc:docMk/>
            <pc:sldMk cId="0" sldId="275"/>
            <ac:cxnSpMk id="76" creationId="{DFCDD4CF-30D7-1E64-BEE5-20C1997AB7EC}"/>
          </ac:cxnSpMkLst>
        </pc:cxnChg>
      </pc:sldChg>
      <pc:sldChg chg="modNotesTx">
        <pc:chgData name="沛源 刘" userId="82a310ed07fe6680" providerId="LiveId" clId="{77CCC064-3EC8-4DC3-ACC4-532FF9DFF23F}" dt="2023-10-08T21:58:35.821" v="4928" actId="20577"/>
        <pc:sldMkLst>
          <pc:docMk/>
          <pc:sldMk cId="0" sldId="277"/>
        </pc:sldMkLst>
      </pc:sldChg>
      <pc:sldChg chg="modNotesTx">
        <pc:chgData name="沛源 刘" userId="82a310ed07fe6680" providerId="LiveId" clId="{77CCC064-3EC8-4DC3-ACC4-532FF9DFF23F}" dt="2023-10-08T21:58:26.422" v="4927" actId="20577"/>
        <pc:sldMkLst>
          <pc:docMk/>
          <pc:sldMk cId="0" sldId="278"/>
        </pc:sldMkLst>
      </pc:sldChg>
      <pc:sldChg chg="del">
        <pc:chgData name="沛源 刘" userId="82a310ed07fe6680" providerId="LiveId" clId="{77CCC064-3EC8-4DC3-ACC4-532FF9DFF23F}" dt="2023-10-08T21:42:23.201" v="4614" actId="47"/>
        <pc:sldMkLst>
          <pc:docMk/>
          <pc:sldMk cId="0" sldId="279"/>
        </pc:sldMkLst>
      </pc:sldChg>
      <pc:sldChg chg="del">
        <pc:chgData name="沛源 刘" userId="82a310ed07fe6680" providerId="LiveId" clId="{77CCC064-3EC8-4DC3-ACC4-532FF9DFF23F}" dt="2023-10-08T21:42:09.590" v="4613" actId="47"/>
        <pc:sldMkLst>
          <pc:docMk/>
          <pc:sldMk cId="0" sldId="280"/>
        </pc:sldMkLst>
      </pc:sldChg>
      <pc:sldChg chg="modNotesTx">
        <pc:chgData name="沛源 刘" userId="82a310ed07fe6680" providerId="LiveId" clId="{77CCC064-3EC8-4DC3-ACC4-532FF9DFF23F}" dt="2023-10-08T21:59:35.790" v="4952" actId="20577"/>
        <pc:sldMkLst>
          <pc:docMk/>
          <pc:sldMk cId="0" sldId="281"/>
        </pc:sldMkLst>
      </pc:sldChg>
      <pc:sldChg chg="modNotesTx">
        <pc:chgData name="沛源 刘" userId="82a310ed07fe6680" providerId="LiveId" clId="{77CCC064-3EC8-4DC3-ACC4-532FF9DFF23F}" dt="2023-10-08T22:01:03.307" v="4989" actId="20577"/>
        <pc:sldMkLst>
          <pc:docMk/>
          <pc:sldMk cId="0" sldId="282"/>
        </pc:sldMkLst>
      </pc:sldChg>
      <pc:sldChg chg="delSp add del mod modNotesTx">
        <pc:chgData name="沛源 刘" userId="82a310ed07fe6680" providerId="LiveId" clId="{77CCC064-3EC8-4DC3-ACC4-532FF9DFF23F}" dt="2023-10-08T18:58:11.497" v="1950" actId="6549"/>
        <pc:sldMkLst>
          <pc:docMk/>
          <pc:sldMk cId="4161989798" sldId="285"/>
        </pc:sldMkLst>
        <pc:spChg chg="del">
          <ac:chgData name="沛源 刘" userId="82a310ed07fe6680" providerId="LiveId" clId="{77CCC064-3EC8-4DC3-ACC4-532FF9DFF23F}" dt="2023-10-08T18:56:42.541" v="1946" actId="478"/>
          <ac:spMkLst>
            <pc:docMk/>
            <pc:sldMk cId="4161989798" sldId="285"/>
            <ac:spMk id="3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4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9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10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11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12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13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14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15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16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17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18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19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20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21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22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23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24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26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27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28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29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30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31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32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33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34" creationId="{00000000-0000-0000-0000-000000000000}"/>
          </ac:spMkLst>
        </pc:spChg>
        <pc:spChg chg="del">
          <ac:chgData name="沛源 刘" userId="82a310ed07fe6680" providerId="LiveId" clId="{77CCC064-3EC8-4DC3-ACC4-532FF9DFF23F}" dt="2023-10-08T18:56:28.640" v="1944" actId="478"/>
          <ac:spMkLst>
            <pc:docMk/>
            <pc:sldMk cId="4161989798" sldId="285"/>
            <ac:spMk id="35" creationId="{00000000-0000-0000-0000-000000000000}"/>
          </ac:spMkLst>
        </pc:spChg>
        <pc:graphicFrameChg chg="del">
          <ac:chgData name="沛源 刘" userId="82a310ed07fe6680" providerId="LiveId" clId="{77CCC064-3EC8-4DC3-ACC4-532FF9DFF23F}" dt="2023-10-08T18:56:28.640" v="1944" actId="478"/>
          <ac:graphicFrameMkLst>
            <pc:docMk/>
            <pc:sldMk cId="4161989798" sldId="285"/>
            <ac:graphicFrameMk id="5" creationId="{00000000-0000-0000-0000-000000000000}"/>
          </ac:graphicFrameMkLst>
        </pc:graphicFrameChg>
        <pc:graphicFrameChg chg="del">
          <ac:chgData name="沛源 刘" userId="82a310ed07fe6680" providerId="LiveId" clId="{77CCC064-3EC8-4DC3-ACC4-532FF9DFF23F}" dt="2023-10-08T18:56:28.640" v="1944" actId="478"/>
          <ac:graphicFrameMkLst>
            <pc:docMk/>
            <pc:sldMk cId="4161989798" sldId="285"/>
            <ac:graphicFrameMk id="6" creationId="{00000000-0000-0000-0000-000000000000}"/>
          </ac:graphicFrameMkLst>
        </pc:graphicFrameChg>
        <pc:graphicFrameChg chg="del">
          <ac:chgData name="沛源 刘" userId="82a310ed07fe6680" providerId="LiveId" clId="{77CCC064-3EC8-4DC3-ACC4-532FF9DFF23F}" dt="2023-10-08T18:56:28.640" v="1944" actId="478"/>
          <ac:graphicFrameMkLst>
            <pc:docMk/>
            <pc:sldMk cId="4161989798" sldId="285"/>
            <ac:graphicFrameMk id="7" creationId="{00000000-0000-0000-0000-000000000000}"/>
          </ac:graphicFrameMkLst>
        </pc:graphicFrameChg>
        <pc:graphicFrameChg chg="del">
          <ac:chgData name="沛源 刘" userId="82a310ed07fe6680" providerId="LiveId" clId="{77CCC064-3EC8-4DC3-ACC4-532FF9DFF23F}" dt="2023-10-08T18:56:28.640" v="1944" actId="478"/>
          <ac:graphicFrameMkLst>
            <pc:docMk/>
            <pc:sldMk cId="4161989798" sldId="285"/>
            <ac:graphicFrameMk id="8" creationId="{00000000-0000-0000-0000-000000000000}"/>
          </ac:graphicFrameMkLst>
        </pc:graphicFrameChg>
        <pc:graphicFrameChg chg="del">
          <ac:chgData name="沛源 刘" userId="82a310ed07fe6680" providerId="LiveId" clId="{77CCC064-3EC8-4DC3-ACC4-532FF9DFF23F}" dt="2023-10-08T18:56:28.640" v="1944" actId="478"/>
          <ac:graphicFrameMkLst>
            <pc:docMk/>
            <pc:sldMk cId="4161989798" sldId="285"/>
            <ac:graphicFrameMk id="25" creationId="{00000000-0000-0000-0000-000000000000}"/>
          </ac:graphicFrameMkLst>
        </pc:graphicFrameChg>
      </pc:sldChg>
      <pc:sldChg chg="add modNotesTx">
        <pc:chgData name="沛源 刘" userId="82a310ed07fe6680" providerId="LiveId" clId="{77CCC064-3EC8-4DC3-ACC4-532FF9DFF23F}" dt="2023-10-08T19:04:21.502" v="2205" actId="20577"/>
        <pc:sldMkLst>
          <pc:docMk/>
          <pc:sldMk cId="3239051835" sldId="286"/>
        </pc:sldMkLst>
      </pc:sldChg>
      <pc:sldChg chg="addSp delSp modSp new mod modNotesTx">
        <pc:chgData name="沛源 刘" userId="82a310ed07fe6680" providerId="LiveId" clId="{77CCC064-3EC8-4DC3-ACC4-532FF9DFF23F}" dt="2023-10-08T21:55:22.512" v="4844" actId="20577"/>
        <pc:sldMkLst>
          <pc:docMk/>
          <pc:sldMk cId="1499598886" sldId="287"/>
        </pc:sldMkLst>
        <pc:spChg chg="del mod">
          <ac:chgData name="沛源 刘" userId="82a310ed07fe6680" providerId="LiveId" clId="{77CCC064-3EC8-4DC3-ACC4-532FF9DFF23F}" dt="2023-10-08T20:45:24.233" v="3700" actId="478"/>
          <ac:spMkLst>
            <pc:docMk/>
            <pc:sldMk cId="1499598886" sldId="287"/>
            <ac:spMk id="2" creationId="{3BBC3B0D-CC24-B4D5-4914-80A6FD03C7A2}"/>
          </ac:spMkLst>
        </pc:spChg>
        <pc:spChg chg="del">
          <ac:chgData name="沛源 刘" userId="82a310ed07fe6680" providerId="LiveId" clId="{77CCC064-3EC8-4DC3-ACC4-532FF9DFF23F}" dt="2023-10-08T20:44:54.522" v="3696" actId="478"/>
          <ac:spMkLst>
            <pc:docMk/>
            <pc:sldMk cId="1499598886" sldId="287"/>
            <ac:spMk id="3" creationId="{43A3D6D0-AE52-5498-3994-A5502D0930BC}"/>
          </ac:spMkLst>
        </pc:spChg>
        <pc:spChg chg="add del mod">
          <ac:chgData name="沛源 刘" userId="82a310ed07fe6680" providerId="LiveId" clId="{77CCC064-3EC8-4DC3-ACC4-532FF9DFF23F}" dt="2023-10-08T20:45:28.366" v="3701" actId="478"/>
          <ac:spMkLst>
            <pc:docMk/>
            <pc:sldMk cId="1499598886" sldId="287"/>
            <ac:spMk id="7" creationId="{3ED8815F-EB92-3292-6E9F-D5A7962413B2}"/>
          </ac:spMkLst>
        </pc:spChg>
        <pc:spChg chg="add mod">
          <ac:chgData name="沛源 刘" userId="82a310ed07fe6680" providerId="LiveId" clId="{77CCC064-3EC8-4DC3-ACC4-532FF9DFF23F}" dt="2023-10-08T20:45:35.184" v="3702"/>
          <ac:spMkLst>
            <pc:docMk/>
            <pc:sldMk cId="1499598886" sldId="287"/>
            <ac:spMk id="8" creationId="{79AACCFC-8EB3-D8B7-B234-B098C125B7A7}"/>
          </ac:spMkLst>
        </pc:spChg>
        <pc:picChg chg="add mod">
          <ac:chgData name="沛源 刘" userId="82a310ed07fe6680" providerId="LiveId" clId="{77CCC064-3EC8-4DC3-ACC4-532FF9DFF23F}" dt="2023-10-08T20:46:07.233" v="3707" actId="1076"/>
          <ac:picMkLst>
            <pc:docMk/>
            <pc:sldMk cId="1499598886" sldId="287"/>
            <ac:picMk id="5" creationId="{CABAC5C1-C9C4-7158-B8E2-E9014653D030}"/>
          </ac:picMkLst>
        </pc:picChg>
      </pc:sldChg>
      <pc:sldChg chg="add mod modShow">
        <pc:chgData name="沛源 刘" userId="82a310ed07fe6680" providerId="LiveId" clId="{77CCC064-3EC8-4DC3-ACC4-532FF9DFF23F}" dt="2023-10-08T20:56:29.309" v="3795" actId="729"/>
        <pc:sldMkLst>
          <pc:docMk/>
          <pc:sldMk cId="80325117" sldId="288"/>
        </pc:sldMkLst>
      </pc:sldChg>
      <pc:sldChg chg="addSp delSp modSp add mod modNotesTx">
        <pc:chgData name="沛源 刘" userId="82a310ed07fe6680" providerId="LiveId" clId="{77CCC064-3EC8-4DC3-ACC4-532FF9DFF23F}" dt="2023-10-08T21:10:12.606" v="4092" actId="20577"/>
        <pc:sldMkLst>
          <pc:docMk/>
          <pc:sldMk cId="3939935683" sldId="289"/>
        </pc:sldMkLst>
        <pc:spChg chg="add del mod">
          <ac:chgData name="沛源 刘" userId="82a310ed07fe6680" providerId="LiveId" clId="{77CCC064-3EC8-4DC3-ACC4-532FF9DFF23F}" dt="2023-10-08T20:54:03.150" v="3758"/>
          <ac:spMkLst>
            <pc:docMk/>
            <pc:sldMk cId="3939935683" sldId="289"/>
            <ac:spMk id="5" creationId="{1D7D7D35-36F2-84AA-2800-3455CF5797B7}"/>
          </ac:spMkLst>
        </pc:spChg>
        <pc:spChg chg="add del mod">
          <ac:chgData name="沛源 刘" userId="82a310ed07fe6680" providerId="LiveId" clId="{77CCC064-3EC8-4DC3-ACC4-532FF9DFF23F}" dt="2023-10-08T20:54:03.150" v="3758"/>
          <ac:spMkLst>
            <pc:docMk/>
            <pc:sldMk cId="3939935683" sldId="289"/>
            <ac:spMk id="6" creationId="{B170E41F-1721-A5CF-A17E-ED78A8452CC1}"/>
          </ac:spMkLst>
        </pc:spChg>
        <pc:spChg chg="add del mod">
          <ac:chgData name="沛源 刘" userId="82a310ed07fe6680" providerId="LiveId" clId="{77CCC064-3EC8-4DC3-ACC4-532FF9DFF23F}" dt="2023-10-08T20:54:03.150" v="3758"/>
          <ac:spMkLst>
            <pc:docMk/>
            <pc:sldMk cId="3939935683" sldId="289"/>
            <ac:spMk id="7" creationId="{BF175A23-568C-FDD9-8517-0712D6A18FD9}"/>
          </ac:spMkLst>
        </pc:spChg>
        <pc:spChg chg="add del mod">
          <ac:chgData name="沛源 刘" userId="82a310ed07fe6680" providerId="LiveId" clId="{77CCC064-3EC8-4DC3-ACC4-532FF9DFF23F}" dt="2023-10-08T20:54:03.150" v="3758"/>
          <ac:spMkLst>
            <pc:docMk/>
            <pc:sldMk cId="3939935683" sldId="289"/>
            <ac:spMk id="8" creationId="{10ADBEDB-38E9-941C-EA7F-3B4F1FC0CF25}"/>
          </ac:spMkLst>
        </pc:spChg>
        <pc:spChg chg="add del mod">
          <ac:chgData name="沛源 刘" userId="82a310ed07fe6680" providerId="LiveId" clId="{77CCC064-3EC8-4DC3-ACC4-532FF9DFF23F}" dt="2023-10-08T20:54:03.150" v="3758"/>
          <ac:spMkLst>
            <pc:docMk/>
            <pc:sldMk cId="3939935683" sldId="289"/>
            <ac:spMk id="9" creationId="{0B9794B9-AF4E-6409-AC30-C056157B316B}"/>
          </ac:spMkLst>
        </pc:spChg>
        <pc:spChg chg="add del mod">
          <ac:chgData name="沛源 刘" userId="82a310ed07fe6680" providerId="LiveId" clId="{77CCC064-3EC8-4DC3-ACC4-532FF9DFF23F}" dt="2023-10-08T20:54:03.150" v="3758"/>
          <ac:spMkLst>
            <pc:docMk/>
            <pc:sldMk cId="3939935683" sldId="289"/>
            <ac:spMk id="10" creationId="{33067E65-941B-2160-BAD4-6CACA16262BF}"/>
          </ac:spMkLst>
        </pc:spChg>
        <pc:spChg chg="add del mod">
          <ac:chgData name="沛源 刘" userId="82a310ed07fe6680" providerId="LiveId" clId="{77CCC064-3EC8-4DC3-ACC4-532FF9DFF23F}" dt="2023-10-08T20:54:03.150" v="3758"/>
          <ac:spMkLst>
            <pc:docMk/>
            <pc:sldMk cId="3939935683" sldId="289"/>
            <ac:spMk id="11" creationId="{8888B899-280C-625B-9EAF-4C54DE97D25D}"/>
          </ac:spMkLst>
        </pc:spChg>
        <pc:spChg chg="add del mod">
          <ac:chgData name="沛源 刘" userId="82a310ed07fe6680" providerId="LiveId" clId="{77CCC064-3EC8-4DC3-ACC4-532FF9DFF23F}" dt="2023-10-08T20:54:03.150" v="3758"/>
          <ac:spMkLst>
            <pc:docMk/>
            <pc:sldMk cId="3939935683" sldId="289"/>
            <ac:spMk id="12" creationId="{5FA91B05-E9F8-7E0C-03BD-9D23D8C73982}"/>
          </ac:spMkLst>
        </pc:spChg>
        <pc:spChg chg="add del mod">
          <ac:chgData name="沛源 刘" userId="82a310ed07fe6680" providerId="LiveId" clId="{77CCC064-3EC8-4DC3-ACC4-532FF9DFF23F}" dt="2023-10-08T20:54:03.150" v="3758"/>
          <ac:spMkLst>
            <pc:docMk/>
            <pc:sldMk cId="3939935683" sldId="289"/>
            <ac:spMk id="13" creationId="{F14055C6-73F2-B4AE-6270-9377ACDFA625}"/>
          </ac:spMkLst>
        </pc:spChg>
        <pc:spChg chg="del">
          <ac:chgData name="沛源 刘" userId="82a310ed07fe6680" providerId="LiveId" clId="{77CCC064-3EC8-4DC3-ACC4-532FF9DFF23F}" dt="2023-10-08T20:54:07.354" v="3759" actId="478"/>
          <ac:spMkLst>
            <pc:docMk/>
            <pc:sldMk cId="3939935683" sldId="289"/>
            <ac:spMk id="14" creationId="{00000000-0000-0000-0000-000000000000}"/>
          </ac:spMkLst>
        </pc:spChg>
        <pc:spChg chg="del">
          <ac:chgData name="沛源 刘" userId="82a310ed07fe6680" providerId="LiveId" clId="{77CCC064-3EC8-4DC3-ACC4-532FF9DFF23F}" dt="2023-10-08T20:54:07.354" v="3759" actId="478"/>
          <ac:spMkLst>
            <pc:docMk/>
            <pc:sldMk cId="3939935683" sldId="289"/>
            <ac:spMk id="15" creationId="{00000000-0000-0000-0000-000000000000}"/>
          </ac:spMkLst>
        </pc:spChg>
        <pc:spChg chg="del">
          <ac:chgData name="沛源 刘" userId="82a310ed07fe6680" providerId="LiveId" clId="{77CCC064-3EC8-4DC3-ACC4-532FF9DFF23F}" dt="2023-10-08T20:54:07.354" v="3759" actId="478"/>
          <ac:spMkLst>
            <pc:docMk/>
            <pc:sldMk cId="3939935683" sldId="289"/>
            <ac:spMk id="16" creationId="{00000000-0000-0000-0000-000000000000}"/>
          </ac:spMkLst>
        </pc:spChg>
        <pc:spChg chg="del">
          <ac:chgData name="沛源 刘" userId="82a310ed07fe6680" providerId="LiveId" clId="{77CCC064-3EC8-4DC3-ACC4-532FF9DFF23F}" dt="2023-10-08T20:54:07.354" v="3759" actId="478"/>
          <ac:spMkLst>
            <pc:docMk/>
            <pc:sldMk cId="3939935683" sldId="289"/>
            <ac:spMk id="17" creationId="{00000000-0000-0000-0000-000000000000}"/>
          </ac:spMkLst>
        </pc:spChg>
        <pc:spChg chg="del">
          <ac:chgData name="沛源 刘" userId="82a310ed07fe6680" providerId="LiveId" clId="{77CCC064-3EC8-4DC3-ACC4-532FF9DFF23F}" dt="2023-10-08T20:54:07.354" v="3759" actId="478"/>
          <ac:spMkLst>
            <pc:docMk/>
            <pc:sldMk cId="3939935683" sldId="289"/>
            <ac:spMk id="18" creationId="{00000000-0000-0000-0000-000000000000}"/>
          </ac:spMkLst>
        </pc:spChg>
        <pc:spChg chg="del">
          <ac:chgData name="沛源 刘" userId="82a310ed07fe6680" providerId="LiveId" clId="{77CCC064-3EC8-4DC3-ACC4-532FF9DFF23F}" dt="2023-10-08T20:54:07.354" v="3759" actId="478"/>
          <ac:spMkLst>
            <pc:docMk/>
            <pc:sldMk cId="3939935683" sldId="289"/>
            <ac:spMk id="19" creationId="{00000000-0000-0000-0000-000000000000}"/>
          </ac:spMkLst>
        </pc:spChg>
        <pc:spChg chg="del">
          <ac:chgData name="沛源 刘" userId="82a310ed07fe6680" providerId="LiveId" clId="{77CCC064-3EC8-4DC3-ACC4-532FF9DFF23F}" dt="2023-10-08T20:54:07.354" v="3759" actId="478"/>
          <ac:spMkLst>
            <pc:docMk/>
            <pc:sldMk cId="3939935683" sldId="289"/>
            <ac:spMk id="20" creationId="{00000000-0000-0000-0000-000000000000}"/>
          </ac:spMkLst>
        </pc:spChg>
        <pc:spChg chg="del">
          <ac:chgData name="沛源 刘" userId="82a310ed07fe6680" providerId="LiveId" clId="{77CCC064-3EC8-4DC3-ACC4-532FF9DFF23F}" dt="2023-10-08T20:54:07.354" v="3759" actId="478"/>
          <ac:spMkLst>
            <pc:docMk/>
            <pc:sldMk cId="3939935683" sldId="289"/>
            <ac:spMk id="21" creationId="{00000000-0000-0000-0000-000000000000}"/>
          </ac:spMkLst>
        </pc:spChg>
        <pc:spChg chg="del">
          <ac:chgData name="沛源 刘" userId="82a310ed07fe6680" providerId="LiveId" clId="{77CCC064-3EC8-4DC3-ACC4-532FF9DFF23F}" dt="2023-10-08T20:54:07.354" v="3759" actId="478"/>
          <ac:spMkLst>
            <pc:docMk/>
            <pc:sldMk cId="3939935683" sldId="289"/>
            <ac:spMk id="22" creationId="{00000000-0000-0000-0000-000000000000}"/>
          </ac:spMkLst>
        </pc:spChg>
        <pc:spChg chg="del">
          <ac:chgData name="沛源 刘" userId="82a310ed07fe6680" providerId="LiveId" clId="{77CCC064-3EC8-4DC3-ACC4-532FF9DFF23F}" dt="2023-10-08T20:54:07.354" v="3759" actId="478"/>
          <ac:spMkLst>
            <pc:docMk/>
            <pc:sldMk cId="3939935683" sldId="289"/>
            <ac:spMk id="23" creationId="{00000000-0000-0000-0000-000000000000}"/>
          </ac:spMkLst>
        </pc:spChg>
        <pc:spChg chg="del">
          <ac:chgData name="沛源 刘" userId="82a310ed07fe6680" providerId="LiveId" clId="{77CCC064-3EC8-4DC3-ACC4-532FF9DFF23F}" dt="2023-10-08T20:54:07.354" v="3759" actId="478"/>
          <ac:spMkLst>
            <pc:docMk/>
            <pc:sldMk cId="3939935683" sldId="289"/>
            <ac:spMk id="24" creationId="{00000000-0000-0000-0000-000000000000}"/>
          </ac:spMkLst>
        </pc:spChg>
        <pc:spChg chg="del">
          <ac:chgData name="沛源 刘" userId="82a310ed07fe6680" providerId="LiveId" clId="{77CCC064-3EC8-4DC3-ACC4-532FF9DFF23F}" dt="2023-10-08T20:54:07.354" v="3759" actId="478"/>
          <ac:spMkLst>
            <pc:docMk/>
            <pc:sldMk cId="3939935683" sldId="289"/>
            <ac:spMk id="25" creationId="{00000000-0000-0000-0000-000000000000}"/>
          </ac:spMkLst>
        </pc:spChg>
        <pc:spChg chg="del">
          <ac:chgData name="沛源 刘" userId="82a310ed07fe6680" providerId="LiveId" clId="{77CCC064-3EC8-4DC3-ACC4-532FF9DFF23F}" dt="2023-10-08T20:54:07.354" v="3759" actId="478"/>
          <ac:spMkLst>
            <pc:docMk/>
            <pc:sldMk cId="3939935683" sldId="289"/>
            <ac:spMk id="26" creationId="{00000000-0000-0000-0000-000000000000}"/>
          </ac:spMkLst>
        </pc:spChg>
        <pc:spChg chg="add del mod">
          <ac:chgData name="沛源 刘" userId="82a310ed07fe6680" providerId="LiveId" clId="{77CCC064-3EC8-4DC3-ACC4-532FF9DFF23F}" dt="2023-10-08T20:54:03.150" v="3758"/>
          <ac:spMkLst>
            <pc:docMk/>
            <pc:sldMk cId="3939935683" sldId="289"/>
            <ac:spMk id="27" creationId="{35CC87C0-261C-896F-415E-2B5F4B55DCCD}"/>
          </ac:spMkLst>
        </pc:spChg>
        <pc:spChg chg="add del mod">
          <ac:chgData name="沛源 刘" userId="82a310ed07fe6680" providerId="LiveId" clId="{77CCC064-3EC8-4DC3-ACC4-532FF9DFF23F}" dt="2023-10-08T20:54:03.150" v="3758"/>
          <ac:spMkLst>
            <pc:docMk/>
            <pc:sldMk cId="3939935683" sldId="289"/>
            <ac:spMk id="28" creationId="{8900BAB4-86AC-7F4E-8406-8805E0F0FF4A}"/>
          </ac:spMkLst>
        </pc:spChg>
        <pc:spChg chg="add del mod">
          <ac:chgData name="沛源 刘" userId="82a310ed07fe6680" providerId="LiveId" clId="{77CCC064-3EC8-4DC3-ACC4-532FF9DFF23F}" dt="2023-10-08T20:54:03.150" v="3758"/>
          <ac:spMkLst>
            <pc:docMk/>
            <pc:sldMk cId="3939935683" sldId="289"/>
            <ac:spMk id="29" creationId="{1532F206-D2EE-390C-16FC-E334675C65A1}"/>
          </ac:spMkLst>
        </pc:spChg>
        <pc:spChg chg="add mod">
          <ac:chgData name="沛源 刘" userId="82a310ed07fe6680" providerId="LiveId" clId="{77CCC064-3EC8-4DC3-ACC4-532FF9DFF23F}" dt="2023-10-08T20:55:10.632" v="3788" actId="1076"/>
          <ac:spMkLst>
            <pc:docMk/>
            <pc:sldMk cId="3939935683" sldId="289"/>
            <ac:spMk id="30" creationId="{EF3DE522-7FB5-6780-7959-C9D18C6805A9}"/>
          </ac:spMkLst>
        </pc:spChg>
        <pc:spChg chg="add mod">
          <ac:chgData name="沛源 刘" userId="82a310ed07fe6680" providerId="LiveId" clId="{77CCC064-3EC8-4DC3-ACC4-532FF9DFF23F}" dt="2023-10-08T20:55:10.632" v="3788" actId="1076"/>
          <ac:spMkLst>
            <pc:docMk/>
            <pc:sldMk cId="3939935683" sldId="289"/>
            <ac:spMk id="31" creationId="{0B7AD051-2944-D939-19CB-40D1B5BDE3F8}"/>
          </ac:spMkLst>
        </pc:spChg>
        <pc:spChg chg="add mod">
          <ac:chgData name="沛源 刘" userId="82a310ed07fe6680" providerId="LiveId" clId="{77CCC064-3EC8-4DC3-ACC4-532FF9DFF23F}" dt="2023-10-08T20:55:10.632" v="3788" actId="1076"/>
          <ac:spMkLst>
            <pc:docMk/>
            <pc:sldMk cId="3939935683" sldId="289"/>
            <ac:spMk id="32" creationId="{B0A3AE79-1E28-BBC5-EEC9-9205BDFE7D80}"/>
          </ac:spMkLst>
        </pc:spChg>
        <pc:spChg chg="add mod">
          <ac:chgData name="沛源 刘" userId="82a310ed07fe6680" providerId="LiveId" clId="{77CCC064-3EC8-4DC3-ACC4-532FF9DFF23F}" dt="2023-10-08T20:55:10.632" v="3788" actId="1076"/>
          <ac:spMkLst>
            <pc:docMk/>
            <pc:sldMk cId="3939935683" sldId="289"/>
            <ac:spMk id="33" creationId="{15AE7180-16F8-FACB-3840-5FC6F02AC352}"/>
          </ac:spMkLst>
        </pc:spChg>
        <pc:spChg chg="add mod">
          <ac:chgData name="沛源 刘" userId="82a310ed07fe6680" providerId="LiveId" clId="{77CCC064-3EC8-4DC3-ACC4-532FF9DFF23F}" dt="2023-10-08T20:55:10.632" v="3788" actId="1076"/>
          <ac:spMkLst>
            <pc:docMk/>
            <pc:sldMk cId="3939935683" sldId="289"/>
            <ac:spMk id="34" creationId="{91368872-6AE1-E7A7-5652-8698B535D6B4}"/>
          </ac:spMkLst>
        </pc:spChg>
        <pc:spChg chg="add mod">
          <ac:chgData name="沛源 刘" userId="82a310ed07fe6680" providerId="LiveId" clId="{77CCC064-3EC8-4DC3-ACC4-532FF9DFF23F}" dt="2023-10-08T20:55:10.632" v="3788" actId="1076"/>
          <ac:spMkLst>
            <pc:docMk/>
            <pc:sldMk cId="3939935683" sldId="289"/>
            <ac:spMk id="35" creationId="{29EC58A1-F493-073B-B086-8D991DAF23A6}"/>
          </ac:spMkLst>
        </pc:spChg>
        <pc:spChg chg="add mod">
          <ac:chgData name="沛源 刘" userId="82a310ed07fe6680" providerId="LiveId" clId="{77CCC064-3EC8-4DC3-ACC4-532FF9DFF23F}" dt="2023-10-08T20:55:10.632" v="3788" actId="1076"/>
          <ac:spMkLst>
            <pc:docMk/>
            <pc:sldMk cId="3939935683" sldId="289"/>
            <ac:spMk id="36" creationId="{8CD8D046-B663-E666-AAB8-27CCA8D88E1F}"/>
          </ac:spMkLst>
        </pc:spChg>
        <pc:spChg chg="add mod">
          <ac:chgData name="沛源 刘" userId="82a310ed07fe6680" providerId="LiveId" clId="{77CCC064-3EC8-4DC3-ACC4-532FF9DFF23F}" dt="2023-10-08T20:55:10.632" v="3788" actId="1076"/>
          <ac:spMkLst>
            <pc:docMk/>
            <pc:sldMk cId="3939935683" sldId="289"/>
            <ac:spMk id="37" creationId="{B8DB5D77-794D-9367-C94C-FCE3914096C7}"/>
          </ac:spMkLst>
        </pc:spChg>
        <pc:spChg chg="add mod">
          <ac:chgData name="沛源 刘" userId="82a310ed07fe6680" providerId="LiveId" clId="{77CCC064-3EC8-4DC3-ACC4-532FF9DFF23F}" dt="2023-10-08T20:55:10.632" v="3788" actId="1076"/>
          <ac:spMkLst>
            <pc:docMk/>
            <pc:sldMk cId="3939935683" sldId="289"/>
            <ac:spMk id="38" creationId="{CF377D4A-EB6C-91B4-3A5E-035E0F66A4D5}"/>
          </ac:spMkLst>
        </pc:spChg>
        <pc:spChg chg="add mod">
          <ac:chgData name="沛源 刘" userId="82a310ed07fe6680" providerId="LiveId" clId="{77CCC064-3EC8-4DC3-ACC4-532FF9DFF23F}" dt="2023-10-08T20:55:10.632" v="3788" actId="1076"/>
          <ac:spMkLst>
            <pc:docMk/>
            <pc:sldMk cId="3939935683" sldId="289"/>
            <ac:spMk id="39" creationId="{32EBAE97-4405-5E15-6E92-1D60B4563953}"/>
          </ac:spMkLst>
        </pc:spChg>
        <pc:spChg chg="add mod">
          <ac:chgData name="沛源 刘" userId="82a310ed07fe6680" providerId="LiveId" clId="{77CCC064-3EC8-4DC3-ACC4-532FF9DFF23F}" dt="2023-10-08T20:55:10.632" v="3788" actId="1076"/>
          <ac:spMkLst>
            <pc:docMk/>
            <pc:sldMk cId="3939935683" sldId="289"/>
            <ac:spMk id="40" creationId="{6D77B113-981F-4BB2-31F1-3DAF887C2AB4}"/>
          </ac:spMkLst>
        </pc:spChg>
        <pc:spChg chg="add mod">
          <ac:chgData name="沛源 刘" userId="82a310ed07fe6680" providerId="LiveId" clId="{77CCC064-3EC8-4DC3-ACC4-532FF9DFF23F}" dt="2023-10-08T20:55:10.632" v="3788" actId="1076"/>
          <ac:spMkLst>
            <pc:docMk/>
            <pc:sldMk cId="3939935683" sldId="289"/>
            <ac:spMk id="41" creationId="{76956BBB-9E57-29E8-A01F-0142472AC422}"/>
          </ac:spMkLst>
        </pc:spChg>
        <pc:picChg chg="add mod">
          <ac:chgData name="沛源 刘" userId="82a310ed07fe6680" providerId="LiveId" clId="{77CCC064-3EC8-4DC3-ACC4-532FF9DFF23F}" dt="2023-10-08T20:55:36.354" v="3794" actId="1076"/>
          <ac:picMkLst>
            <pc:docMk/>
            <pc:sldMk cId="3939935683" sldId="289"/>
            <ac:picMk id="4" creationId="{EAD6F061-6D3D-468A-5596-03F4A5FC9D08}"/>
          </ac:picMkLst>
        </pc:picChg>
        <pc:picChg chg="del">
          <ac:chgData name="沛源 刘" userId="82a310ed07fe6680" providerId="LiveId" clId="{77CCC064-3EC8-4DC3-ACC4-532FF9DFF23F}" dt="2023-10-08T20:53:25.916" v="3752" actId="478"/>
          <ac:picMkLst>
            <pc:docMk/>
            <pc:sldMk cId="3939935683" sldId="289"/>
            <ac:picMk id="65" creationId="{73DC8BB2-9506-31EE-2759-50C97E850494}"/>
          </ac:picMkLst>
        </pc:picChg>
      </pc:sldChg>
      <pc:sldChg chg="addSp delSp modSp add mod">
        <pc:chgData name="沛源 刘" userId="82a310ed07fe6680" providerId="LiveId" clId="{77CCC064-3EC8-4DC3-ACC4-532FF9DFF23F}" dt="2023-10-08T22:06:00.441" v="5030"/>
        <pc:sldMkLst>
          <pc:docMk/>
          <pc:sldMk cId="754333127" sldId="290"/>
        </pc:sldMkLst>
        <pc:spChg chg="mod">
          <ac:chgData name="沛源 刘" userId="82a310ed07fe6680" providerId="LiveId" clId="{77CCC064-3EC8-4DC3-ACC4-532FF9DFF23F}" dt="2023-10-08T22:02:15.878" v="5010" actId="14100"/>
          <ac:spMkLst>
            <pc:docMk/>
            <pc:sldMk cId="754333127" sldId="290"/>
            <ac:spMk id="2" creationId="{00000000-0000-0000-0000-000000000000}"/>
          </ac:spMkLst>
        </pc:spChg>
        <pc:spChg chg="add del mod">
          <ac:chgData name="沛源 刘" userId="82a310ed07fe6680" providerId="LiveId" clId="{77CCC064-3EC8-4DC3-ACC4-532FF9DFF23F}" dt="2023-10-08T22:06:00.441" v="5030"/>
          <ac:spMkLst>
            <pc:docMk/>
            <pc:sldMk cId="754333127" sldId="290"/>
            <ac:spMk id="3" creationId="{00000000-0000-0000-0000-000000000000}"/>
          </ac:spMkLst>
        </pc:spChg>
        <pc:spChg chg="add del mod">
          <ac:chgData name="沛源 刘" userId="82a310ed07fe6680" providerId="LiveId" clId="{77CCC064-3EC8-4DC3-ACC4-532FF9DFF23F}" dt="2023-10-08T22:03:21.707" v="5016" actId="767"/>
          <ac:spMkLst>
            <pc:docMk/>
            <pc:sldMk cId="754333127" sldId="290"/>
            <ac:spMk id="5" creationId="{5FC60271-53B4-58C3-15E6-5E12AD7D3A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3CFC2-8EAA-479E-A361-9330D84F70E8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8838"/>
            <a:ext cx="4114800" cy="2316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3588"/>
            <a:ext cx="9753600" cy="27035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986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986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CBBE6-2962-419D-8A79-255AF502B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76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这篇文章讲如何利用 </a:t>
            </a:r>
            <a:r>
              <a:rPr lang="en-US" altLang="zh-CN" dirty="0"/>
              <a:t>RDMA Verbs API </a:t>
            </a:r>
            <a:r>
              <a:rPr lang="zh-CN" altLang="en-US" dirty="0"/>
              <a:t>构建 </a:t>
            </a:r>
            <a:r>
              <a:rPr lang="en-US" altLang="zh-CN" dirty="0"/>
              <a:t>DM </a:t>
            </a:r>
            <a:r>
              <a:rPr lang="zh-CN" altLang="en-US" dirty="0"/>
              <a:t>友好的哈希索引，作者来自华科、港中文和华为。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09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第三个问题是：如何设计哈希表扩容方式？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0" dirty="0"/>
              <a:t>哈希表扩容有两种方案，一种是新建一个更大的哈希表，将旧表数据重新哈希，迁移到新哈希表中。</a:t>
            </a:r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76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另一种方案是可扩展哈希，它采用两级结构，维护多个子哈希表。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第一级为</a:t>
            </a:r>
            <a:r>
              <a:rPr lang="en-US" altLang="zh-CN" b="0" dirty="0"/>
              <a:t>Directory</a:t>
            </a:r>
            <a:r>
              <a:rPr lang="zh-CN" altLang="en-US" b="0" dirty="0"/>
              <a:t>，利用</a:t>
            </a:r>
            <a:r>
              <a:rPr lang="en-US" altLang="zh-CN" b="0" dirty="0"/>
              <a:t>Key</a:t>
            </a:r>
            <a:r>
              <a:rPr lang="zh-CN" altLang="en-US" b="0" dirty="0"/>
              <a:t>的哈希值的一部分，比如后缀，来指示每个</a:t>
            </a:r>
            <a:r>
              <a:rPr lang="en-US" altLang="zh-CN" b="0" dirty="0"/>
              <a:t>Key</a:t>
            </a:r>
            <a:r>
              <a:rPr lang="zh-CN" altLang="en-US" b="0" dirty="0"/>
              <a:t>应该使用哪个子哈希表，第二级子哈希表真正存储数据。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zh-CN" altLang="en-US" b="0" dirty="0"/>
              <a:t>初始状态下，哈希表数据较少，当数据量增加，填满某个子哈希表时，将此子表一分为二进行扩容，根据</a:t>
            </a:r>
            <a:r>
              <a:rPr lang="en-US" altLang="zh-CN" b="0" dirty="0"/>
              <a:t>Hash</a:t>
            </a:r>
            <a:r>
              <a:rPr lang="zh-CN" altLang="en-US" b="0" dirty="0"/>
              <a:t>后缀，一部分数据仍然保留在此子表中，一部分迁移到另一张子表中。</a:t>
            </a:r>
            <a:endParaRPr lang="en-US" altLang="zh-CN" b="0" dirty="0"/>
          </a:p>
          <a:p>
            <a:endParaRPr lang="en-US" altLang="zh-CN" dirty="0"/>
          </a:p>
          <a:p>
            <a:r>
              <a:rPr lang="zh-CN" altLang="en-US" dirty="0"/>
              <a:t>下面具体讲一下可扩展哈希的一些细节，可扩展哈希中，计算出某个</a:t>
            </a:r>
            <a:r>
              <a:rPr lang="en-US" altLang="zh-CN" dirty="0"/>
              <a:t>Key</a:t>
            </a:r>
            <a:r>
              <a:rPr lang="zh-CN" altLang="en-US" dirty="0"/>
              <a:t>的哈希值之后，需要截取几位，比如后</a:t>
            </a:r>
            <a:r>
              <a:rPr lang="en-US" altLang="zh-CN" dirty="0"/>
              <a:t>2</a:t>
            </a:r>
            <a:r>
              <a:rPr lang="zh-CN" altLang="en-US" dirty="0"/>
              <a:t>位，用来将该</a:t>
            </a:r>
            <a:r>
              <a:rPr lang="en-US" altLang="zh-CN" dirty="0"/>
              <a:t>Key</a:t>
            </a:r>
            <a:r>
              <a:rPr lang="zh-CN" altLang="en-US" dirty="0"/>
              <a:t>划分到某个子哈希表中。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每个子哈希表需要记录，该表中有几位用于</a:t>
            </a:r>
            <a:r>
              <a:rPr lang="en-US" altLang="zh-CN" dirty="0"/>
              <a:t>Directory</a:t>
            </a:r>
            <a:r>
              <a:rPr lang="zh-CN" altLang="en-US" dirty="0"/>
              <a:t>索引，称为</a:t>
            </a:r>
            <a:r>
              <a:rPr lang="en-US" altLang="zh-CN" dirty="0"/>
              <a:t>Local Depth</a:t>
            </a:r>
            <a:r>
              <a:rPr lang="zh-CN" altLang="en-US" dirty="0"/>
              <a:t>；整个</a:t>
            </a:r>
            <a:r>
              <a:rPr lang="en-US" altLang="zh-CN" dirty="0"/>
              <a:t>Directory</a:t>
            </a:r>
            <a:r>
              <a:rPr lang="zh-CN" altLang="en-US" dirty="0"/>
              <a:t>中，</a:t>
            </a:r>
            <a:r>
              <a:rPr lang="en-US" altLang="zh-CN" dirty="0"/>
              <a:t>Local Depth</a:t>
            </a:r>
            <a:r>
              <a:rPr lang="zh-CN" altLang="en-US" dirty="0"/>
              <a:t>的最大值称为</a:t>
            </a:r>
            <a:r>
              <a:rPr lang="en-US" altLang="zh-CN" dirty="0"/>
              <a:t>Global Depth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以上图（</a:t>
            </a:r>
            <a:r>
              <a:rPr lang="en-US" altLang="zh-CN" dirty="0"/>
              <a:t>a</a:t>
            </a:r>
            <a:r>
              <a:rPr lang="zh-CN" altLang="en-US" dirty="0"/>
              <a:t>）为例，目前其中有三个子哈希表，它们的后缀分别为 </a:t>
            </a:r>
            <a:r>
              <a:rPr lang="en-US" altLang="zh-CN" dirty="0"/>
              <a:t>00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，注意</a:t>
            </a:r>
            <a:r>
              <a:rPr lang="en-US" altLang="zh-CN" dirty="0"/>
              <a:t>01</a:t>
            </a:r>
            <a:r>
              <a:rPr lang="zh-CN" altLang="en-US" dirty="0"/>
              <a:t>和</a:t>
            </a:r>
            <a:r>
              <a:rPr lang="en-US" altLang="zh-CN" dirty="0"/>
              <a:t>11</a:t>
            </a:r>
            <a:r>
              <a:rPr lang="zh-CN" altLang="en-US" dirty="0"/>
              <a:t>的</a:t>
            </a:r>
            <a:r>
              <a:rPr lang="en-US" altLang="zh-CN" dirty="0"/>
              <a:t>Local Depth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，且指向了同一个子哈希表，意味着这个表目前只用了一位，也就是</a:t>
            </a:r>
            <a:r>
              <a:rPr lang="en-US" altLang="zh-CN" dirty="0"/>
              <a:t>1</a:t>
            </a:r>
            <a:r>
              <a:rPr lang="zh-CN" altLang="en-US" dirty="0"/>
              <a:t>，作为子表编号。所有后缀为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Key</a:t>
            </a:r>
            <a:r>
              <a:rPr lang="zh-CN" altLang="en-US" dirty="0"/>
              <a:t>都存储在该子哈希表中。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如上图（</a:t>
            </a:r>
            <a:r>
              <a:rPr lang="en-US" altLang="zh-CN" dirty="0"/>
              <a:t>b</a:t>
            </a:r>
            <a:r>
              <a:rPr lang="zh-CN" altLang="en-US" dirty="0"/>
              <a:t>）所示，一旦该哈希表满了，就会进行扩容，该子表的子表编号增加一位，并新增一张子哈希表，一个用于容纳后缀为</a:t>
            </a:r>
            <a:r>
              <a:rPr lang="en-US" altLang="zh-CN" dirty="0"/>
              <a:t>01</a:t>
            </a:r>
            <a:r>
              <a:rPr lang="zh-CN" altLang="en-US" dirty="0"/>
              <a:t>的数据项，一个用于容纳后缀为</a:t>
            </a:r>
            <a:r>
              <a:rPr lang="en-US" altLang="zh-CN" dirty="0"/>
              <a:t>11</a:t>
            </a:r>
            <a:r>
              <a:rPr lang="zh-CN" altLang="en-US" dirty="0"/>
              <a:t>的数据项。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01</a:t>
            </a:r>
            <a:r>
              <a:rPr lang="zh-CN" altLang="en-US" dirty="0"/>
              <a:t>沿用旧表，而</a:t>
            </a:r>
            <a:r>
              <a:rPr lang="en-US" altLang="zh-CN" dirty="0"/>
              <a:t>11</a:t>
            </a:r>
            <a:r>
              <a:rPr lang="zh-CN" altLang="en-US" dirty="0"/>
              <a:t>新建了一张新表，那么需要将旧表中哈希后缀为</a:t>
            </a:r>
            <a:r>
              <a:rPr lang="en-US" altLang="zh-CN" dirty="0"/>
              <a:t>11</a:t>
            </a:r>
            <a:r>
              <a:rPr lang="zh-CN" altLang="en-US" dirty="0"/>
              <a:t>的移动到新表中，后缀为</a:t>
            </a:r>
            <a:r>
              <a:rPr lang="en-US" altLang="zh-CN" dirty="0"/>
              <a:t>01</a:t>
            </a:r>
            <a:r>
              <a:rPr lang="zh-CN" altLang="en-US" dirty="0"/>
              <a:t>的保持不动。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103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如上图（</a:t>
            </a:r>
            <a:r>
              <a:rPr lang="en-US" altLang="zh-CN" dirty="0"/>
              <a:t>b</a:t>
            </a:r>
            <a:r>
              <a:rPr lang="zh-CN" altLang="en-US" dirty="0"/>
              <a:t>）所示，一旦该哈希表满了，就会进行扩容，该子表的子表编号增加一位，并新增一张子哈希表，一个用于容纳后缀为</a:t>
            </a:r>
            <a:r>
              <a:rPr lang="en-US" altLang="zh-CN" dirty="0"/>
              <a:t>01</a:t>
            </a:r>
            <a:r>
              <a:rPr lang="zh-CN" altLang="en-US" dirty="0"/>
              <a:t>的数据项，一个用于容纳后缀为</a:t>
            </a:r>
            <a:r>
              <a:rPr lang="en-US" altLang="zh-CN" dirty="0"/>
              <a:t>11</a:t>
            </a:r>
            <a:r>
              <a:rPr lang="zh-CN" altLang="en-US" dirty="0"/>
              <a:t>的数据项。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</a:t>
            </a:r>
            <a:r>
              <a:rPr lang="en-US" altLang="zh-CN" dirty="0"/>
              <a:t>01</a:t>
            </a:r>
            <a:r>
              <a:rPr lang="zh-CN" altLang="en-US" dirty="0"/>
              <a:t>沿用旧表，而</a:t>
            </a:r>
            <a:r>
              <a:rPr lang="en-US" altLang="zh-CN" dirty="0"/>
              <a:t>11</a:t>
            </a:r>
            <a:r>
              <a:rPr lang="zh-CN" altLang="en-US" dirty="0"/>
              <a:t>新建了一张新表，那么需要将旧表中哈希后缀为</a:t>
            </a:r>
            <a:r>
              <a:rPr lang="en-US" altLang="zh-CN" dirty="0"/>
              <a:t>11</a:t>
            </a:r>
            <a:r>
              <a:rPr lang="zh-CN" altLang="en-US" dirty="0"/>
              <a:t>的移动到新表中，后缀为</a:t>
            </a:r>
            <a:r>
              <a:rPr lang="en-US" altLang="zh-CN" dirty="0"/>
              <a:t>01</a:t>
            </a:r>
            <a:r>
              <a:rPr lang="zh-CN" altLang="en-US" dirty="0"/>
              <a:t>的保持不动。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042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图（</a:t>
            </a:r>
            <a:r>
              <a:rPr lang="en-US" altLang="zh-CN" dirty="0"/>
              <a:t>b</a:t>
            </a:r>
            <a:r>
              <a:rPr lang="zh-CN" altLang="en-US" dirty="0"/>
              <a:t>）到（</a:t>
            </a:r>
            <a:r>
              <a:rPr lang="en-US" altLang="zh-CN" dirty="0"/>
              <a:t>c</a:t>
            </a:r>
            <a:r>
              <a:rPr lang="zh-CN" altLang="en-US" dirty="0"/>
              <a:t>）展示了另外一个扩容过程。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可扩展哈希进行扩容相比普通的哈希表需要移动的数据更少，考虑到</a:t>
            </a:r>
            <a:r>
              <a:rPr lang="en-US" altLang="zh-CN" b="0" dirty="0"/>
              <a:t>RDMA</a:t>
            </a:r>
            <a:r>
              <a:rPr lang="zh-CN" altLang="en-US" b="0" dirty="0"/>
              <a:t>访问的开销，在</a:t>
            </a:r>
            <a:r>
              <a:rPr lang="en-US" altLang="zh-CN" b="0" dirty="0"/>
              <a:t>DM</a:t>
            </a:r>
            <a:r>
              <a:rPr lang="zh-CN" altLang="en-US" b="0" dirty="0"/>
              <a:t>架构下选择可扩展哈希似乎是更加合理的选择。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然而，也会带来新的问题。由于每次访问哈希表，都需要先读取</a:t>
            </a:r>
            <a:r>
              <a:rPr lang="en-US" altLang="zh-CN" dirty="0"/>
              <a:t>Directory</a:t>
            </a:r>
            <a:r>
              <a:rPr lang="zh-CN" altLang="en-US" dirty="0"/>
              <a:t>，索引得到子哈希表的地址，再去查找子哈希表。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DM</a:t>
            </a:r>
            <a:r>
              <a:rPr lang="zh-CN" altLang="en-US" dirty="0"/>
              <a:t>架构下就意味着每次访问多了一次</a:t>
            </a:r>
            <a:r>
              <a:rPr lang="en-US" altLang="zh-CN" dirty="0"/>
              <a:t>RDMA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，相比于会带来更高的延迟。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一种朴素的策略是，在计算节点缓存</a:t>
            </a:r>
            <a:r>
              <a:rPr lang="en-US" altLang="zh-CN" dirty="0"/>
              <a:t>Directory</a:t>
            </a:r>
            <a:r>
              <a:rPr lang="zh-CN" altLang="en-US" dirty="0"/>
              <a:t>，但是当本地</a:t>
            </a:r>
            <a:r>
              <a:rPr lang="en-US" altLang="zh-CN" dirty="0"/>
              <a:t>Directory</a:t>
            </a:r>
            <a:r>
              <a:rPr lang="zh-CN" altLang="en-US" dirty="0"/>
              <a:t>和全局</a:t>
            </a:r>
            <a:r>
              <a:rPr lang="en-US" altLang="zh-CN" dirty="0"/>
              <a:t>Directory</a:t>
            </a:r>
            <a:r>
              <a:rPr lang="zh-CN" altLang="en-US" dirty="0"/>
              <a:t>不一致时，又该如何处理，这篇文章也给出了解决方案。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109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DM</a:t>
            </a:r>
            <a:r>
              <a:rPr lang="zh-CN" altLang="en-US" dirty="0"/>
              <a:t>架构下的挑战，归根结底源自远程内存池相对于本地内存访问的高延迟，因此关键优化点就在于减少远程内存访问频次。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795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DM</a:t>
            </a:r>
            <a:r>
              <a:rPr lang="zh-CN" altLang="en-US" dirty="0"/>
              <a:t>架构下的挑战，归根结底源自远程内存池相对于本地内存访问的高延迟，因此关键优化点就在于减少远程内存访问频次。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这篇文章给出的解决方案主要是：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）重新设计哈希表，减少哈希表读写过程中的</a:t>
            </a:r>
            <a:r>
              <a:rPr lang="en-US" altLang="zh-CN" dirty="0"/>
              <a:t>RDMA</a:t>
            </a:r>
            <a:r>
              <a:rPr lang="zh-CN" altLang="en-US" dirty="0"/>
              <a:t>请求次数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）设计无锁并发控制机制，在保证的数据正确的情况下，减少</a:t>
            </a:r>
            <a:r>
              <a:rPr lang="en-US" altLang="zh-CN" dirty="0"/>
              <a:t>RDMA</a:t>
            </a:r>
            <a:r>
              <a:rPr lang="zh-CN" altLang="en-US" dirty="0"/>
              <a:t>请求次数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）利用可扩展哈希减少哈希表扩容过程中的</a:t>
            </a:r>
            <a:r>
              <a:rPr lang="en-US" altLang="zh-CN" dirty="0"/>
              <a:t>RDMA</a:t>
            </a:r>
            <a:r>
              <a:rPr lang="zh-CN" altLang="en-US" dirty="0"/>
              <a:t>请求次数，并通过</a:t>
            </a:r>
            <a:r>
              <a:rPr lang="en-US" altLang="zh-CN" dirty="0"/>
              <a:t>Directory</a:t>
            </a:r>
            <a:r>
              <a:rPr lang="zh-CN" altLang="en-US" dirty="0"/>
              <a:t>缓存避免频繁的</a:t>
            </a:r>
            <a:r>
              <a:rPr lang="en-US" altLang="zh-CN" dirty="0"/>
              <a:t>Directory</a:t>
            </a:r>
            <a:r>
              <a:rPr lang="zh-CN" altLang="en-US" dirty="0"/>
              <a:t>访问，并在缓存不一致情况的保证操作正确性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74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总体架构如图所示，包含计算资源池和内存资源池，计算资源池和内存资源池通过</a:t>
            </a:r>
            <a:r>
              <a:rPr lang="en-US" altLang="zh-CN" dirty="0"/>
              <a:t>RDMA</a:t>
            </a:r>
            <a:r>
              <a:rPr lang="zh-CN" altLang="en-US" dirty="0"/>
              <a:t>互联。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哈希索引以可扩展的方式进行设计，</a:t>
            </a:r>
            <a:r>
              <a:rPr lang="en-US" altLang="zh-CN" dirty="0"/>
              <a:t>Directory</a:t>
            </a:r>
            <a:r>
              <a:rPr lang="zh-CN" altLang="en-US" dirty="0"/>
              <a:t>和</a:t>
            </a:r>
            <a:r>
              <a:rPr lang="en-US" altLang="zh-CN" dirty="0" err="1"/>
              <a:t>Subtable</a:t>
            </a:r>
            <a:r>
              <a:rPr lang="zh-CN" altLang="en-US" dirty="0"/>
              <a:t>都存储在内存池中，计算节点会进行</a:t>
            </a:r>
            <a:r>
              <a:rPr lang="en-US" altLang="zh-CN" dirty="0"/>
              <a:t>Directory</a:t>
            </a:r>
            <a:r>
              <a:rPr lang="zh-CN" altLang="en-US" dirty="0"/>
              <a:t>缓存。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035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先前几篇工作中哈希表读写过程中的内存读写操作，主要源自哈希冲突。</a:t>
            </a:r>
            <a:endParaRPr lang="en-US" altLang="zh-CN" dirty="0"/>
          </a:p>
          <a:p>
            <a:r>
              <a:rPr lang="zh-CN" altLang="en-US" dirty="0"/>
              <a:t>发生哈希冲突时，无论是通过搜索链表、数据移动，还是数据替换，都会引入额外的内存读写请求，在</a:t>
            </a:r>
            <a:r>
              <a:rPr lang="en-US" altLang="zh-CN" dirty="0"/>
              <a:t>DM</a:t>
            </a:r>
            <a:r>
              <a:rPr lang="zh-CN" altLang="en-US" dirty="0"/>
              <a:t>架构下就会成为</a:t>
            </a:r>
            <a:r>
              <a:rPr lang="en-US" altLang="zh-CN" dirty="0"/>
              <a:t>RDMA</a:t>
            </a:r>
            <a:r>
              <a:rPr lang="zh-CN" altLang="en-US" dirty="0"/>
              <a:t>读写请求。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因此，这篇工作哈希表的一个设计重点是尽可能在解决哈希冲突时，减少</a:t>
            </a:r>
            <a:r>
              <a:rPr lang="en-US" altLang="zh-CN" dirty="0"/>
              <a:t>RDMA</a:t>
            </a:r>
            <a:r>
              <a:rPr lang="zh-CN" altLang="en-US" dirty="0"/>
              <a:t>访问次数，为此采用了多种优化策略。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）一是</a:t>
            </a:r>
            <a:r>
              <a:rPr lang="en-US" altLang="zh-CN" dirty="0"/>
              <a:t>K</a:t>
            </a:r>
            <a:r>
              <a:rPr lang="zh-CN" altLang="en-US" dirty="0"/>
              <a:t>路关联，也就是每个</a:t>
            </a:r>
            <a:r>
              <a:rPr lang="en-US" altLang="zh-CN" dirty="0"/>
              <a:t>Bucket</a:t>
            </a:r>
            <a:r>
              <a:rPr lang="zh-CN" altLang="en-US" dirty="0"/>
              <a:t>中包含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Slots</a:t>
            </a:r>
            <a:r>
              <a:rPr lang="zh-CN" altLang="en-US" dirty="0"/>
              <a:t>，正如右下角所示，这样一个</a:t>
            </a:r>
            <a:r>
              <a:rPr lang="en-US" altLang="zh-CN" dirty="0"/>
              <a:t>Bucket</a:t>
            </a:r>
            <a:r>
              <a:rPr lang="zh-CN" altLang="en-US" dirty="0"/>
              <a:t>就能容纳</a:t>
            </a:r>
            <a:r>
              <a:rPr lang="en-US" altLang="zh-CN" dirty="0"/>
              <a:t>K</a:t>
            </a:r>
            <a:r>
              <a:rPr lang="zh-CN" altLang="en-US" dirty="0"/>
              <a:t>个元素，一次</a:t>
            </a:r>
            <a:r>
              <a:rPr lang="en-US" altLang="zh-CN" dirty="0"/>
              <a:t>RDMA READ</a:t>
            </a:r>
            <a:r>
              <a:rPr lang="zh-CN" altLang="en-US" dirty="0"/>
              <a:t>操作就能读取多个相同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）二是</a:t>
            </a:r>
            <a:r>
              <a:rPr lang="en-US" altLang="zh-CN" dirty="0"/>
              <a:t>Two Choices</a:t>
            </a:r>
            <a:r>
              <a:rPr lang="zh-CN" altLang="en-US" dirty="0"/>
              <a:t>。它的基本思想是，同时使用</a:t>
            </a:r>
            <a:r>
              <a:rPr lang="en-US" altLang="zh-CN" dirty="0"/>
              <a:t>2</a:t>
            </a:r>
            <a:r>
              <a:rPr lang="zh-CN" altLang="en-US" dirty="0"/>
              <a:t>个哈希函数，为每一个</a:t>
            </a:r>
            <a:r>
              <a:rPr lang="en-US" altLang="zh-CN" dirty="0"/>
              <a:t>Key</a:t>
            </a:r>
            <a:r>
              <a:rPr lang="zh-CN" altLang="en-US" dirty="0"/>
              <a:t>计算</a:t>
            </a:r>
            <a:r>
              <a:rPr lang="en-US" altLang="zh-CN" dirty="0"/>
              <a:t>2</a:t>
            </a:r>
            <a:r>
              <a:rPr lang="zh-CN" altLang="en-US" dirty="0"/>
              <a:t>个哈希值，也就是选择</a:t>
            </a:r>
            <a:r>
              <a:rPr lang="en-US" altLang="zh-CN" dirty="0"/>
              <a:t>2</a:t>
            </a:r>
            <a:r>
              <a:rPr lang="zh-CN" altLang="en-US" dirty="0"/>
              <a:t>个候选位置。文章中作者引用资料说明，</a:t>
            </a:r>
            <a:r>
              <a:rPr lang="en-US" altLang="zh-CN" dirty="0"/>
              <a:t>Two Choices</a:t>
            </a:r>
            <a:r>
              <a:rPr lang="zh-CN" altLang="en-US" dirty="0"/>
              <a:t>相比单个的情况，在负载均衡方面有指数级的提升。而负载均衡表现更好，就意味着哈希冲突概率大大降低。</a:t>
            </a:r>
            <a:r>
              <a:rPr lang="en-US" altLang="zh-CN" dirty="0"/>
              <a:t>3</a:t>
            </a:r>
            <a:r>
              <a:rPr lang="zh-CN" altLang="en-US" dirty="0"/>
              <a:t>及以上</a:t>
            </a:r>
            <a:r>
              <a:rPr lang="en-US" altLang="zh-CN" dirty="0"/>
              <a:t>Choices</a:t>
            </a:r>
            <a:r>
              <a:rPr lang="zh-CN" altLang="en-US" dirty="0"/>
              <a:t>相比</a:t>
            </a:r>
            <a:r>
              <a:rPr lang="en-US" altLang="zh-CN" dirty="0"/>
              <a:t>Two Choices</a:t>
            </a:r>
            <a:r>
              <a:rPr lang="zh-CN" altLang="en-US" dirty="0"/>
              <a:t>仅有常数级提升。</a:t>
            </a:r>
            <a:endParaRPr lang="en-US" altLang="zh-CN" dirty="0"/>
          </a:p>
          <a:p>
            <a:r>
              <a:rPr lang="zh-CN" altLang="en-US" dirty="0"/>
              <a:t>如上图所示，对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和</a:t>
            </a:r>
            <a:r>
              <a:rPr lang="en-US" altLang="zh-CN" dirty="0"/>
              <a:t>h2</a:t>
            </a:r>
            <a:r>
              <a:rPr lang="zh-CN" altLang="en-US" dirty="0"/>
              <a:t>将其映射到了不同位置，通过检查各个位置选择负载因子更小的位置有助于缓解哈希冲突。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）三是添加备用空间，如图所示，在</a:t>
            </a:r>
            <a:r>
              <a:rPr lang="en-US" altLang="zh-CN" dirty="0" err="1"/>
              <a:t>Subtable</a:t>
            </a:r>
            <a:r>
              <a:rPr lang="zh-CN" altLang="en-US" dirty="0"/>
              <a:t>的线性空间中，保留了一些灰色区域作为备用空间，由其两侧的</a:t>
            </a:r>
            <a:r>
              <a:rPr lang="en-US" altLang="zh-CN" dirty="0"/>
              <a:t>Bucket</a:t>
            </a:r>
            <a:r>
              <a:rPr lang="zh-CN" altLang="en-US" dirty="0"/>
              <a:t>共享使用，在空间上的连续性，使得备用空间可以和</a:t>
            </a:r>
            <a:r>
              <a:rPr lang="en-US" altLang="zh-CN" dirty="0"/>
              <a:t>Bucket</a:t>
            </a:r>
            <a:r>
              <a:rPr lang="zh-CN" altLang="en-US" dirty="0"/>
              <a:t>通过一个</a:t>
            </a:r>
            <a:r>
              <a:rPr lang="en-US" altLang="zh-CN" dirty="0"/>
              <a:t>RDMA READ</a:t>
            </a:r>
            <a:r>
              <a:rPr lang="zh-CN" altLang="en-US" dirty="0"/>
              <a:t>获取。每个</a:t>
            </a:r>
            <a:r>
              <a:rPr lang="en-US" altLang="zh-CN" dirty="0"/>
              <a:t>bucket</a:t>
            </a:r>
            <a:r>
              <a:rPr lang="zh-CN" altLang="en-US" dirty="0"/>
              <a:t>和它的备用空间，合在一起称为</a:t>
            </a:r>
            <a:r>
              <a:rPr lang="en-US" altLang="zh-CN" dirty="0"/>
              <a:t>combined bucket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这中哈希表设计方案，存在几点优势：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）对</a:t>
            </a:r>
            <a:r>
              <a:rPr lang="en-US" altLang="zh-CN" dirty="0"/>
              <a:t>RDMA-Search</a:t>
            </a:r>
            <a:r>
              <a:rPr lang="zh-CN" altLang="en-US" dirty="0"/>
              <a:t>操作友好，因为每个</a:t>
            </a:r>
            <a:r>
              <a:rPr lang="en-US" altLang="zh-CN" dirty="0"/>
              <a:t>Key</a:t>
            </a:r>
            <a:r>
              <a:rPr lang="zh-CN" altLang="en-US" dirty="0"/>
              <a:t>只涉及两对</a:t>
            </a:r>
            <a:r>
              <a:rPr lang="en-US" altLang="zh-CN" dirty="0"/>
              <a:t>combined buckets</a:t>
            </a:r>
            <a:r>
              <a:rPr lang="zh-CN" altLang="en-US" dirty="0"/>
              <a:t>，这两个还没有依赖关系，可以并行执行，执行</a:t>
            </a:r>
            <a:r>
              <a:rPr lang="en-US" altLang="zh-CN" dirty="0"/>
              <a:t>Search</a:t>
            </a:r>
            <a:r>
              <a:rPr lang="zh-CN" altLang="en-US" dirty="0"/>
              <a:t>操作只需要一个</a:t>
            </a:r>
            <a:r>
              <a:rPr lang="en-US" altLang="zh-CN" dirty="0"/>
              <a:t>RTT</a:t>
            </a:r>
            <a:r>
              <a:rPr lang="zh-CN" altLang="en-US" dirty="0"/>
              <a:t>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</a:t>
            </a:r>
            <a:r>
              <a:rPr lang="en-US" altLang="zh-CN" dirty="0"/>
              <a:t>RDMA-IDU</a:t>
            </a:r>
            <a:r>
              <a:rPr lang="zh-CN" altLang="en-US" dirty="0"/>
              <a:t>操作友好，因为每个</a:t>
            </a:r>
            <a:r>
              <a:rPr lang="en-US" altLang="zh-CN" dirty="0"/>
              <a:t>Key</a:t>
            </a:r>
            <a:r>
              <a:rPr lang="zh-CN" altLang="en-US" dirty="0"/>
              <a:t>只涉及两对</a:t>
            </a:r>
            <a:r>
              <a:rPr lang="en-US" altLang="zh-CN" dirty="0"/>
              <a:t>combined buckets</a:t>
            </a:r>
            <a:r>
              <a:rPr lang="zh-CN" altLang="en-US" dirty="0"/>
              <a:t>，写入数据时，在不需要扩容的情况下，完全不需要进行数据移动、也不需要搜索链表，最坏时间复杂度是恒定的！！！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而且，正如之前所述，这种哈希表设计方案已经通过</a:t>
            </a:r>
            <a:r>
              <a:rPr lang="en-US" altLang="zh-CN" dirty="0"/>
              <a:t>K</a:t>
            </a:r>
            <a:r>
              <a:rPr lang="zh-CN" altLang="en-US" dirty="0"/>
              <a:t>路关联、</a:t>
            </a:r>
            <a:r>
              <a:rPr lang="en-US" altLang="zh-CN" dirty="0"/>
              <a:t>Two choices</a:t>
            </a:r>
            <a:r>
              <a:rPr lang="zh-CN" altLang="en-US" dirty="0"/>
              <a:t>、预留溢出空间等方式尽可能保持负载均衡，以避免因数据倾斜导致不必要的哈希表扩容操作。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）数据分布均衡，内存利用率高。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32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这个实验展示了三种设计决策的效果，可以看到，三种同时使用可以有效保证负载均衡。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95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RDMA</a:t>
            </a:r>
            <a:r>
              <a:rPr lang="zh-CN" altLang="en-US" dirty="0"/>
              <a:t>原子操作，设计了乐观并发控制机制，避免</a:t>
            </a:r>
            <a:r>
              <a:rPr lang="en-US" altLang="zh-CN" dirty="0"/>
              <a:t>lock</a:t>
            </a:r>
            <a:r>
              <a:rPr lang="zh-CN" altLang="en-US" dirty="0"/>
              <a:t>、</a:t>
            </a:r>
            <a:r>
              <a:rPr lang="en-US" altLang="zh-CN" dirty="0"/>
              <a:t>unlock</a:t>
            </a:r>
            <a:r>
              <a:rPr lang="zh-CN" altLang="en-US" dirty="0"/>
              <a:t>所需的大量</a:t>
            </a:r>
            <a:r>
              <a:rPr lang="en-US" altLang="zh-CN" dirty="0"/>
              <a:t>RDMA WRITE</a:t>
            </a:r>
            <a:r>
              <a:rPr lang="zh-CN" altLang="en-US" dirty="0"/>
              <a:t>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在讲它的并发控制协议之前，先说一下，它通过这个并发控制协议，保证了什么？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其实就是保证了：假如各个计算节点、内存节点都正常工作，且各个进程按照该并发控制协议进行操作，可以保证哈希表最终会处于正确的状态，每一个读取操作也能够读到一个合理的结果。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介绍一下它的存储结构：</a:t>
            </a:r>
            <a:endParaRPr lang="en-US" altLang="zh-CN" dirty="0"/>
          </a:p>
          <a:p>
            <a:r>
              <a:rPr lang="zh-CN" altLang="en-US" dirty="0"/>
              <a:t>正如之前所说，本文中</a:t>
            </a:r>
            <a:r>
              <a:rPr lang="en-US" altLang="zh-CN" dirty="0" err="1"/>
              <a:t>Subtable</a:t>
            </a:r>
            <a:r>
              <a:rPr lang="zh-CN" altLang="en-US" dirty="0"/>
              <a:t>中包含多个</a:t>
            </a:r>
            <a:r>
              <a:rPr lang="en-US" altLang="zh-CN" dirty="0"/>
              <a:t>Bucket</a:t>
            </a:r>
            <a:r>
              <a:rPr lang="zh-CN" altLang="en-US" dirty="0"/>
              <a:t>，而每个</a:t>
            </a:r>
            <a:r>
              <a:rPr lang="en-US" altLang="zh-CN" dirty="0"/>
              <a:t>Bucket</a:t>
            </a:r>
            <a:r>
              <a:rPr lang="zh-CN" altLang="en-US" dirty="0"/>
              <a:t>中包含多个</a:t>
            </a:r>
            <a:r>
              <a:rPr lang="en-US" altLang="zh-CN" dirty="0"/>
              <a:t>slot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slot</a:t>
            </a:r>
            <a:r>
              <a:rPr lang="zh-CN" altLang="en-US" dirty="0"/>
              <a:t>中并不是直接存储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，而是存储</a:t>
            </a:r>
            <a:r>
              <a:rPr lang="en-US" altLang="zh-CN" dirty="0"/>
              <a:t>8</a:t>
            </a:r>
            <a:r>
              <a:rPr lang="zh-CN" altLang="en-US" dirty="0"/>
              <a:t>个字节，也就是</a:t>
            </a:r>
            <a:r>
              <a:rPr lang="en-US" altLang="zh-CN" dirty="0"/>
              <a:t>64</a:t>
            </a:r>
            <a:r>
              <a:rPr lang="zh-CN" altLang="en-US" dirty="0"/>
              <a:t>字节的元信息，其中包含</a:t>
            </a:r>
            <a:r>
              <a:rPr lang="en-US" altLang="zh-CN" dirty="0"/>
              <a:t>KV Block</a:t>
            </a:r>
            <a:r>
              <a:rPr lang="zh-CN" altLang="en-US" dirty="0"/>
              <a:t>的地址：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）一方面，这样便于支持变长的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）另一方面，是因为</a:t>
            </a:r>
            <a:r>
              <a:rPr lang="en-US" altLang="zh-CN" dirty="0"/>
              <a:t>RDMA</a:t>
            </a:r>
            <a:r>
              <a:rPr lang="zh-CN" altLang="en-US" dirty="0"/>
              <a:t> 的原子操作最高支持</a:t>
            </a:r>
            <a:r>
              <a:rPr lang="en-US" altLang="zh-CN" dirty="0"/>
              <a:t>8</a:t>
            </a:r>
            <a:r>
              <a:rPr lang="zh-CN" altLang="en-US" dirty="0"/>
              <a:t>字节，这样才能以原子的方式写一个</a:t>
            </a:r>
            <a:r>
              <a:rPr lang="en-US" altLang="zh-CN" dirty="0"/>
              <a:t>slot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乐观并发控制也依赖于这种原子性。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Bucket Header</a:t>
            </a:r>
            <a:r>
              <a:rPr lang="zh-CN" altLang="en-US" dirty="0"/>
              <a:t>中的</a:t>
            </a:r>
            <a:r>
              <a:rPr lang="en-US" altLang="zh-CN" dirty="0"/>
              <a:t>Local Depth</a:t>
            </a:r>
            <a:r>
              <a:rPr lang="zh-CN" altLang="en-US" dirty="0"/>
              <a:t>和</a:t>
            </a:r>
            <a:r>
              <a:rPr lang="en-US" altLang="zh-CN" dirty="0"/>
              <a:t>Suffix</a:t>
            </a:r>
            <a:r>
              <a:rPr lang="zh-CN" altLang="en-US" dirty="0"/>
              <a:t>，可以看做随扩容操作而变化的版本号，注意</a:t>
            </a:r>
            <a:r>
              <a:rPr lang="en-US" altLang="zh-CN" dirty="0"/>
              <a:t>Header</a:t>
            </a:r>
            <a:r>
              <a:rPr lang="zh-CN" altLang="en-US" dirty="0"/>
              <a:t>也是</a:t>
            </a:r>
            <a:r>
              <a:rPr lang="en-US" altLang="zh-CN" dirty="0"/>
              <a:t>8 Bytes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扩容时会修改</a:t>
            </a:r>
            <a:r>
              <a:rPr lang="en-US" altLang="zh-CN" dirty="0"/>
              <a:t>Bucket Header</a:t>
            </a:r>
            <a:r>
              <a:rPr lang="zh-CN" altLang="en-US" dirty="0"/>
              <a:t>，而读和写操作都会检查</a:t>
            </a:r>
            <a:r>
              <a:rPr lang="en-US" altLang="zh-CN" dirty="0"/>
              <a:t>Bucket Header</a:t>
            </a:r>
            <a:r>
              <a:rPr lang="zh-CN" altLang="en-US" dirty="0"/>
              <a:t>以判断是否发生了扩容，从而实现扩容和读写操作的并发执行，并保证正确性。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Slot</a:t>
            </a:r>
            <a:r>
              <a:rPr lang="zh-CN" altLang="en-US" dirty="0"/>
              <a:t>中记录的元信息包括。</a:t>
            </a:r>
            <a:r>
              <a:rPr lang="en-US" altLang="zh-CN" dirty="0" err="1"/>
              <a:t>Fp</a:t>
            </a:r>
            <a:r>
              <a:rPr lang="zh-CN" altLang="en-US" dirty="0"/>
              <a:t>：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8bits </a:t>
            </a:r>
            <a:r>
              <a:rPr lang="zh-CN" altLang="en-US" dirty="0"/>
              <a:t>哈希值，用于在乐观并发控制过程中区分</a:t>
            </a:r>
            <a:r>
              <a:rPr lang="en-US" altLang="zh-CN" dirty="0"/>
              <a:t>Key</a:t>
            </a:r>
            <a:r>
              <a:rPr lang="zh-CN" altLang="en-US" dirty="0"/>
              <a:t>；</a:t>
            </a:r>
            <a:r>
              <a:rPr lang="en-US" altLang="zh-CN" dirty="0"/>
              <a:t>Len</a:t>
            </a:r>
            <a:r>
              <a:rPr lang="zh-CN" altLang="en-US" dirty="0"/>
              <a:t>：</a:t>
            </a:r>
            <a:r>
              <a:rPr lang="en-US" altLang="zh-CN" dirty="0" err="1"/>
              <a:t>KVBlock</a:t>
            </a:r>
            <a:r>
              <a:rPr lang="zh-CN" altLang="en-US" dirty="0"/>
              <a:t>的长度。</a:t>
            </a:r>
            <a:r>
              <a:rPr lang="en-US" altLang="zh-CN" dirty="0"/>
              <a:t>Pointer</a:t>
            </a:r>
            <a:r>
              <a:rPr lang="zh-CN" altLang="en-US" dirty="0"/>
              <a:t>：</a:t>
            </a:r>
            <a:r>
              <a:rPr lang="en-US" altLang="zh-CN" dirty="0" err="1"/>
              <a:t>KVBlock</a:t>
            </a:r>
            <a:r>
              <a:rPr lang="zh-CN" altLang="en-US" dirty="0"/>
              <a:t>地址。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KVBlock</a:t>
            </a:r>
            <a:r>
              <a:rPr lang="zh-CN" altLang="en-US" dirty="0"/>
              <a:t>中记录了</a:t>
            </a:r>
            <a:r>
              <a:rPr lang="en-US" altLang="zh-CN" dirty="0"/>
              <a:t>Key</a:t>
            </a:r>
            <a:r>
              <a:rPr lang="zh-CN" altLang="en-US" dirty="0"/>
              <a:t>、</a:t>
            </a:r>
            <a:r>
              <a:rPr lang="en-US" altLang="zh-CN" dirty="0"/>
              <a:t>Value</a:t>
            </a:r>
            <a:r>
              <a:rPr lang="zh-CN" altLang="en-US" dirty="0"/>
              <a:t>及其长度，还有一个</a:t>
            </a:r>
            <a:r>
              <a:rPr lang="en-US" altLang="zh-CN" dirty="0"/>
              <a:t>CRC</a:t>
            </a:r>
            <a:r>
              <a:rPr lang="zh-CN" altLang="en-US" dirty="0"/>
              <a:t>校验字段，用于数据完整性校验。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18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首先来了解一下</a:t>
            </a:r>
            <a:r>
              <a:rPr lang="en-US" altLang="zh-CN" dirty="0"/>
              <a:t>DM</a:t>
            </a:r>
            <a:r>
              <a:rPr lang="zh-CN" altLang="en-US" dirty="0"/>
              <a:t>，原本的一体式架构中，服务器节点同时拥有内存资源和计算资源。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一体式架构的优势在于本地内存访问延迟低、性能高。</a:t>
            </a:r>
            <a:endParaRPr lang="en-US" altLang="zh-CN" dirty="0"/>
          </a:p>
          <a:p>
            <a:r>
              <a:rPr lang="zh-CN" altLang="en-US" dirty="0"/>
              <a:t>然而，在计算资源和内存资源绑定的情况下：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）资源可能无法充分利用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）无法单独对计算资源和进行扩缩容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）由于内存和</a:t>
            </a:r>
            <a:r>
              <a:rPr lang="en-US" altLang="zh-CN" dirty="0"/>
              <a:t>CPU</a:t>
            </a:r>
            <a:r>
              <a:rPr lang="zh-CN" altLang="en-US" dirty="0"/>
              <a:t>绑定在一起，内存损坏或</a:t>
            </a:r>
            <a:r>
              <a:rPr lang="en-US" altLang="zh-CN" dirty="0"/>
              <a:t>CPU</a:t>
            </a:r>
            <a:r>
              <a:rPr lang="zh-CN" altLang="en-US" dirty="0"/>
              <a:t>损坏都会导致整个节点不可用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dirty="0"/>
              <a:t>DM</a:t>
            </a:r>
            <a:r>
              <a:rPr lang="zh-CN" altLang="en-US" dirty="0"/>
              <a:t>架构指的是将计算资源和内存分离开，构成内存资源池和计算资源池，计算资源池共享内存资源池；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计算资源和内存资源分离有助于提高资源利用率、独立进行弹性扩缩容。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计算资源池共享内存资源池之间一般使用高速网络互联，比如</a:t>
            </a:r>
            <a:r>
              <a:rPr lang="en-US" altLang="zh-CN" dirty="0"/>
              <a:t>RDMA</a:t>
            </a:r>
            <a:r>
              <a:rPr lang="zh-CN" altLang="en-US" dirty="0"/>
              <a:t>，以降低访问延迟。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然而，通过本地内存相比通过</a:t>
            </a:r>
            <a:r>
              <a:rPr lang="en-US" altLang="zh-CN" dirty="0"/>
              <a:t>RMDA</a:t>
            </a:r>
            <a:r>
              <a:rPr lang="zh-CN" altLang="en-US" dirty="0"/>
              <a:t>连接的远程内存池，访问延迟仍然有数据级级别的差异。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因此需要针对性的设计以优化</a:t>
            </a:r>
            <a:r>
              <a:rPr lang="en-US" altLang="zh-CN" dirty="0"/>
              <a:t>DM</a:t>
            </a:r>
            <a:r>
              <a:rPr lang="zh-CN" altLang="en-US" dirty="0"/>
              <a:t>架构下的程序性能。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2514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不需要</a:t>
            </a:r>
            <a:r>
              <a:rPr lang="en-US" altLang="zh-CN" dirty="0" err="1"/>
              <a:t>resizeing</a:t>
            </a:r>
            <a:r>
              <a:rPr lang="zh-CN" altLang="en-US" dirty="0"/>
              <a:t>情况下的插入流程：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第一步：并发执行两对</a:t>
            </a:r>
            <a:r>
              <a:rPr lang="en-US" altLang="zh-CN" dirty="0"/>
              <a:t>combined bucket</a:t>
            </a:r>
            <a:r>
              <a:rPr lang="zh-CN" altLang="en-US" dirty="0"/>
              <a:t>的读取操作 和 </a:t>
            </a:r>
            <a:r>
              <a:rPr lang="en-US" altLang="zh-CN" dirty="0" err="1"/>
              <a:t>KVBlock</a:t>
            </a:r>
            <a:r>
              <a:rPr lang="zh-CN" altLang="en-US" dirty="0"/>
              <a:t>写入操作；</a:t>
            </a:r>
            <a:endParaRPr lang="en-US" altLang="zh-CN" dirty="0"/>
          </a:p>
          <a:p>
            <a:r>
              <a:rPr lang="zh-CN" altLang="en-US" dirty="0"/>
              <a:t>第二步：在比较空置的</a:t>
            </a:r>
            <a:r>
              <a:rPr lang="en-US" altLang="zh-CN" dirty="0"/>
              <a:t>bucket</a:t>
            </a:r>
            <a:r>
              <a:rPr lang="zh-CN" altLang="en-US" dirty="0"/>
              <a:t>中选择一个</a:t>
            </a:r>
            <a:r>
              <a:rPr lang="en-US" altLang="zh-CN" dirty="0"/>
              <a:t>slot</a:t>
            </a:r>
            <a:r>
              <a:rPr lang="zh-CN" altLang="en-US" dirty="0"/>
              <a:t>，使用 </a:t>
            </a:r>
            <a:r>
              <a:rPr lang="en-US" altLang="zh-CN" dirty="0"/>
              <a:t>RDMA CAS </a:t>
            </a:r>
            <a:r>
              <a:rPr lang="zh-CN" altLang="en-US" dirty="0"/>
              <a:t>操作将 </a:t>
            </a:r>
            <a:r>
              <a:rPr lang="en-US" altLang="zh-CN" dirty="0" err="1"/>
              <a:t>KVBlock</a:t>
            </a:r>
            <a:r>
              <a:rPr lang="en-US" altLang="zh-CN" dirty="0"/>
              <a:t> </a:t>
            </a:r>
            <a:r>
              <a:rPr lang="zh-CN" altLang="en-US" dirty="0"/>
              <a:t>地址写入 </a:t>
            </a:r>
            <a:r>
              <a:rPr lang="en-US" altLang="zh-CN" dirty="0"/>
              <a:t>slot</a:t>
            </a:r>
            <a:r>
              <a:rPr lang="zh-CN" altLang="en-US" dirty="0"/>
              <a:t>；（如果失败，说明有并发写入，重新启动该操作）</a:t>
            </a:r>
            <a:endParaRPr lang="en-US" altLang="zh-CN" dirty="0"/>
          </a:p>
          <a:p>
            <a:r>
              <a:rPr lang="zh-CN" altLang="en-US" dirty="0"/>
              <a:t>第三步：重新读取一次，检查</a:t>
            </a:r>
            <a:r>
              <a:rPr lang="en-US" altLang="zh-CN" dirty="0"/>
              <a:t>Key</a:t>
            </a:r>
            <a:r>
              <a:rPr lang="zh-CN" altLang="en-US" dirty="0"/>
              <a:t>是否重复，如果重重复，保留</a:t>
            </a:r>
            <a:r>
              <a:rPr lang="en-US" altLang="zh-CN" dirty="0"/>
              <a:t>Bucket ID </a:t>
            </a:r>
            <a:r>
              <a:rPr lang="zh-CN" altLang="en-US" dirty="0"/>
              <a:t>和 </a:t>
            </a:r>
            <a:r>
              <a:rPr lang="en-US" altLang="zh-CN" dirty="0"/>
              <a:t>Slot ID</a:t>
            </a:r>
            <a:r>
              <a:rPr lang="zh-CN" altLang="en-US" dirty="0"/>
              <a:t>较小者，删除其它项；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时延：约 </a:t>
            </a:r>
            <a:r>
              <a:rPr lang="en-US" altLang="zh-CN" dirty="0"/>
              <a:t>3 RTT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09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在没有检查到 </a:t>
            </a:r>
            <a:r>
              <a:rPr lang="en-US" altLang="zh-CN" dirty="0"/>
              <a:t>Resize </a:t>
            </a:r>
            <a:r>
              <a:rPr lang="zh-CN" altLang="en-US" dirty="0"/>
              <a:t>情况下的 </a:t>
            </a:r>
            <a:r>
              <a:rPr lang="en-US" altLang="zh-CN" dirty="0"/>
              <a:t>Search </a:t>
            </a:r>
            <a:r>
              <a:rPr lang="zh-CN" altLang="en-US" dirty="0"/>
              <a:t>流程：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第一步：同时获取两对</a:t>
            </a:r>
            <a:r>
              <a:rPr lang="en-US" altLang="zh-CN" dirty="0"/>
              <a:t>combined bucket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第二步：通过 </a:t>
            </a:r>
            <a:r>
              <a:rPr lang="en-US" altLang="zh-CN" dirty="0"/>
              <a:t>fingerprint </a:t>
            </a:r>
            <a:r>
              <a:rPr lang="zh-CN" altLang="en-US" dirty="0"/>
              <a:t>尝试匹配到 </a:t>
            </a:r>
            <a:r>
              <a:rPr lang="en-US" altLang="zh-CN" dirty="0"/>
              <a:t>Key</a:t>
            </a:r>
            <a:r>
              <a:rPr lang="zh-CN" altLang="en-US" dirty="0"/>
              <a:t>，若找到则得到 </a:t>
            </a:r>
            <a:r>
              <a:rPr lang="en-US" altLang="zh-CN" dirty="0" err="1"/>
              <a:t>KVBlock</a:t>
            </a:r>
            <a:r>
              <a:rPr lang="en-US" altLang="zh-CN" dirty="0"/>
              <a:t> </a:t>
            </a:r>
            <a:r>
              <a:rPr lang="zh-CN" altLang="en-US" dirty="0"/>
              <a:t>地址；</a:t>
            </a:r>
            <a:endParaRPr lang="en-US" altLang="zh-CN" dirty="0"/>
          </a:p>
          <a:p>
            <a:r>
              <a:rPr lang="zh-CN" altLang="en-US" dirty="0"/>
              <a:t>第三步：访问 </a:t>
            </a:r>
            <a:r>
              <a:rPr lang="en-US" altLang="zh-CN" dirty="0" err="1"/>
              <a:t>KVBlock</a:t>
            </a:r>
            <a:r>
              <a:rPr lang="en-US" altLang="zh-CN" dirty="0"/>
              <a:t> </a:t>
            </a:r>
            <a:r>
              <a:rPr lang="zh-CN" altLang="en-US" dirty="0"/>
              <a:t>地址，并进行数据校验，若正确则返回结果；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时延：约 </a:t>
            </a:r>
            <a:r>
              <a:rPr lang="en-US" altLang="zh-CN" dirty="0"/>
              <a:t>2 RTT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480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扩容流程：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）锁定 </a:t>
            </a:r>
            <a:r>
              <a:rPr lang="en-US" altLang="zh-CN" dirty="0"/>
              <a:t>directory </a:t>
            </a:r>
            <a:r>
              <a:rPr lang="zh-CN" altLang="en-US" dirty="0"/>
              <a:t>中的 </a:t>
            </a:r>
            <a:r>
              <a:rPr lang="en-US" altLang="zh-CN" dirty="0"/>
              <a:t>entry</a:t>
            </a:r>
            <a:r>
              <a:rPr lang="zh-CN" altLang="en-US" dirty="0"/>
              <a:t>，新建</a:t>
            </a:r>
            <a:r>
              <a:rPr lang="en-US" altLang="zh-CN" dirty="0" err="1"/>
              <a:t>Subtable</a:t>
            </a:r>
            <a:r>
              <a:rPr lang="zh-CN" altLang="en-US" dirty="0"/>
              <a:t>放置到对应的</a:t>
            </a:r>
            <a:r>
              <a:rPr lang="en-US" altLang="zh-CN" dirty="0"/>
              <a:t>directory entry</a:t>
            </a:r>
            <a:r>
              <a:rPr lang="zh-CN" altLang="en-US" dirty="0"/>
              <a:t>中，并同时锁定，此锁仅阻塞并发的 </a:t>
            </a:r>
            <a:r>
              <a:rPr lang="en-US" altLang="zh-CN" dirty="0"/>
              <a:t>resize </a:t>
            </a:r>
            <a:r>
              <a:rPr lang="zh-CN" altLang="en-US" dirty="0"/>
              <a:t>操作；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）对于 </a:t>
            </a:r>
            <a:r>
              <a:rPr lang="en-US" altLang="zh-CN" dirty="0"/>
              <a:t>entry </a:t>
            </a:r>
            <a:r>
              <a:rPr lang="zh-CN" altLang="en-US" dirty="0"/>
              <a:t>对应的 </a:t>
            </a:r>
            <a:r>
              <a:rPr lang="en-US" altLang="zh-CN" dirty="0" err="1"/>
              <a:t>subtable</a:t>
            </a:r>
            <a:r>
              <a:rPr lang="zh-CN" altLang="en-US" dirty="0"/>
              <a:t> 中的每一个 </a:t>
            </a:r>
            <a:r>
              <a:rPr lang="en-US" altLang="zh-CN" dirty="0"/>
              <a:t>Bucket</a:t>
            </a:r>
            <a:r>
              <a:rPr lang="zh-CN" altLang="en-US" dirty="0"/>
              <a:t>，原子更新其 </a:t>
            </a:r>
            <a:r>
              <a:rPr lang="en-US" altLang="zh-CN" dirty="0"/>
              <a:t>Header</a:t>
            </a:r>
            <a:r>
              <a:rPr lang="zh-CN" altLang="en-US" dirty="0"/>
              <a:t>（</a:t>
            </a:r>
            <a:r>
              <a:rPr lang="en-US" altLang="zh-CN" dirty="0"/>
              <a:t>Local Depth </a:t>
            </a:r>
            <a:r>
              <a:rPr lang="zh-CN" altLang="en-US" dirty="0"/>
              <a:t>和 </a:t>
            </a:r>
            <a:r>
              <a:rPr lang="en-US" altLang="zh-CN" dirty="0"/>
              <a:t>Suffix</a:t>
            </a:r>
            <a:r>
              <a:rPr lang="zh-CN" altLang="en-US" dirty="0"/>
              <a:t>），本质上标识每个</a:t>
            </a:r>
            <a:r>
              <a:rPr lang="en-US" altLang="zh-CN" dirty="0"/>
              <a:t>Bucket</a:t>
            </a:r>
            <a:r>
              <a:rPr lang="zh-CN" altLang="en-US" dirty="0"/>
              <a:t>随扩容而演进的版本号；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）根据</a:t>
            </a:r>
            <a:r>
              <a:rPr lang="en-US" altLang="zh-CN" dirty="0"/>
              <a:t>Bucket</a:t>
            </a:r>
            <a:r>
              <a:rPr lang="zh-CN" altLang="en-US" dirty="0"/>
              <a:t>中各个</a:t>
            </a:r>
            <a:r>
              <a:rPr lang="en-US" altLang="zh-CN" dirty="0"/>
              <a:t>Item</a:t>
            </a:r>
            <a:r>
              <a:rPr lang="zh-CN" altLang="en-US" dirty="0"/>
              <a:t>的</a:t>
            </a:r>
            <a:r>
              <a:rPr lang="en-US" altLang="zh-CN" dirty="0"/>
              <a:t>Hash Suffix</a:t>
            </a:r>
            <a:r>
              <a:rPr lang="zh-CN" altLang="en-US" dirty="0"/>
              <a:t>，将其迁移到新的</a:t>
            </a:r>
            <a:r>
              <a:rPr lang="en-US" altLang="zh-CN" dirty="0"/>
              <a:t>Bucket</a:t>
            </a:r>
            <a:r>
              <a:rPr lang="zh-CN" altLang="en-US" dirty="0"/>
              <a:t>中或者保留；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）从旧的</a:t>
            </a:r>
            <a:r>
              <a:rPr lang="en-US" altLang="zh-CN" dirty="0"/>
              <a:t>Bucket</a:t>
            </a:r>
            <a:r>
              <a:rPr lang="zh-CN" altLang="en-US" dirty="0"/>
              <a:t>中删除已迁移的</a:t>
            </a:r>
            <a:r>
              <a:rPr lang="en-US" altLang="zh-CN" dirty="0"/>
              <a:t>Item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注意到：它是先复制到新的</a:t>
            </a:r>
            <a:r>
              <a:rPr lang="en-US" altLang="zh-CN" dirty="0"/>
              <a:t>Bucket</a:t>
            </a:r>
            <a:r>
              <a:rPr lang="zh-CN" altLang="en-US" dirty="0"/>
              <a:t>，再从旧</a:t>
            </a:r>
            <a:r>
              <a:rPr lang="en-US" altLang="zh-CN" dirty="0"/>
              <a:t>Bucket</a:t>
            </a:r>
            <a:r>
              <a:rPr lang="zh-CN" altLang="en-US" dirty="0"/>
              <a:t>中删除，也就意味着，并发读取是可以读到数据的！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20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在这个工作当中，</a:t>
            </a:r>
            <a:r>
              <a:rPr lang="en-US" altLang="zh-CN" dirty="0"/>
              <a:t>Client </a:t>
            </a:r>
            <a:r>
              <a:rPr lang="zh-CN" altLang="en-US" dirty="0"/>
              <a:t>会缓存 </a:t>
            </a:r>
            <a:r>
              <a:rPr lang="en-US" altLang="zh-CN" dirty="0"/>
              <a:t>Directory </a:t>
            </a:r>
            <a:r>
              <a:rPr lang="zh-CN" altLang="en-US" dirty="0"/>
              <a:t>，从而尽可能避免对全局 </a:t>
            </a:r>
            <a:r>
              <a:rPr lang="en-US" altLang="zh-CN" dirty="0"/>
              <a:t>Directory </a:t>
            </a:r>
            <a:r>
              <a:rPr lang="zh-CN" altLang="en-US" dirty="0"/>
              <a:t>的访问。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保证缓存一致有个比较朴素的思路：在 </a:t>
            </a:r>
            <a:r>
              <a:rPr lang="en-US" altLang="zh-CN" dirty="0"/>
              <a:t>resize </a:t>
            </a:r>
            <a:r>
              <a:rPr lang="zh-CN" altLang="en-US" dirty="0"/>
              <a:t>之前，先通知各个 </a:t>
            </a:r>
            <a:r>
              <a:rPr lang="en-US" altLang="zh-CN" dirty="0"/>
              <a:t>Client</a:t>
            </a:r>
            <a:r>
              <a:rPr lang="zh-CN" altLang="en-US" dirty="0"/>
              <a:t>，收到 </a:t>
            </a:r>
            <a:r>
              <a:rPr lang="en-US" altLang="zh-CN" dirty="0"/>
              <a:t>ACK </a:t>
            </a:r>
            <a:r>
              <a:rPr lang="zh-CN" altLang="en-US" dirty="0"/>
              <a:t>之后再进行 </a:t>
            </a:r>
            <a:r>
              <a:rPr lang="en-US" altLang="zh-CN" dirty="0"/>
              <a:t>resize</a:t>
            </a:r>
            <a:r>
              <a:rPr lang="zh-CN" altLang="en-US" dirty="0"/>
              <a:t>，在 </a:t>
            </a:r>
            <a:r>
              <a:rPr lang="en-US" altLang="zh-CN" dirty="0"/>
              <a:t>resize </a:t>
            </a:r>
            <a:r>
              <a:rPr lang="zh-CN" altLang="en-US" dirty="0"/>
              <a:t>期间，其它 </a:t>
            </a:r>
            <a:r>
              <a:rPr lang="en-US" altLang="zh-CN" dirty="0"/>
              <a:t>Clients </a:t>
            </a:r>
            <a:r>
              <a:rPr lang="zh-CN" altLang="en-US" dirty="0"/>
              <a:t>暂停操作。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但是这种方式，会影响并发性能。这个工作保证，</a:t>
            </a:r>
            <a:r>
              <a:rPr lang="en-US" altLang="zh-CN" dirty="0"/>
              <a:t>resize </a:t>
            </a:r>
            <a:r>
              <a:rPr lang="zh-CN" altLang="en-US" dirty="0"/>
              <a:t>和 其它客户端的操作可以并发，并且也能保证结果正确性。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Client Directory</a:t>
            </a:r>
            <a:r>
              <a:rPr lang="zh-CN" altLang="en-US" dirty="0"/>
              <a:t>与全局不一致时如何保证结果正确？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是这样的，我们已经知道，每个</a:t>
            </a:r>
            <a:r>
              <a:rPr lang="en-US" altLang="zh-CN" dirty="0"/>
              <a:t>Bucket</a:t>
            </a:r>
            <a:r>
              <a:rPr lang="zh-CN" altLang="en-US" dirty="0"/>
              <a:t>的</a:t>
            </a:r>
            <a:r>
              <a:rPr lang="en-US" altLang="zh-CN" dirty="0"/>
              <a:t>Header</a:t>
            </a:r>
            <a:r>
              <a:rPr lang="zh-CN" altLang="en-US" dirty="0"/>
              <a:t>都会记录它的</a:t>
            </a:r>
            <a:r>
              <a:rPr lang="en-US" altLang="zh-CN" dirty="0"/>
              <a:t>Local Depth</a:t>
            </a:r>
            <a:r>
              <a:rPr lang="zh-CN" altLang="en-US" dirty="0"/>
              <a:t>，也就是可以视为随扩容而演进的版本号，可以比较</a:t>
            </a:r>
            <a:r>
              <a:rPr lang="en-US" altLang="zh-CN" dirty="0"/>
              <a:t>Client</a:t>
            </a:r>
            <a:r>
              <a:rPr lang="zh-CN" altLang="en-US" dirty="0"/>
              <a:t>端缓存的</a:t>
            </a:r>
            <a:r>
              <a:rPr lang="en-US" altLang="zh-CN" dirty="0"/>
              <a:t>Local Depth</a:t>
            </a:r>
            <a:r>
              <a:rPr lang="zh-CN" altLang="en-US" dirty="0"/>
              <a:t>、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和</a:t>
            </a:r>
            <a:r>
              <a:rPr lang="en-US" altLang="zh-CN" dirty="0"/>
              <a:t>Bucket</a:t>
            </a:r>
            <a:r>
              <a:rPr lang="zh-CN" altLang="en-US" dirty="0"/>
              <a:t>的</a:t>
            </a:r>
            <a:r>
              <a:rPr lang="en-US" altLang="zh-CN" dirty="0"/>
              <a:t>Header</a:t>
            </a:r>
            <a:r>
              <a:rPr lang="zh-CN" altLang="en-US" dirty="0"/>
              <a:t>比较，来判断是否发生了扩容和数据迁移。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假如 </a:t>
            </a:r>
            <a:r>
              <a:rPr lang="en-US" altLang="zh-CN" dirty="0"/>
              <a:t>Client </a:t>
            </a:r>
            <a:r>
              <a:rPr lang="zh-CN" altLang="en-US" dirty="0"/>
              <a:t>根据 自己缓存的 </a:t>
            </a:r>
            <a:r>
              <a:rPr lang="en-US" altLang="zh-CN" dirty="0"/>
              <a:t>Directory </a:t>
            </a:r>
            <a:r>
              <a:rPr lang="zh-CN" altLang="en-US" dirty="0"/>
              <a:t>获取了 某个 </a:t>
            </a:r>
            <a:r>
              <a:rPr lang="en-US" altLang="zh-CN" dirty="0"/>
              <a:t>Key </a:t>
            </a:r>
            <a:r>
              <a:rPr lang="zh-CN" altLang="en-US" dirty="0"/>
              <a:t>对应的 </a:t>
            </a:r>
            <a:r>
              <a:rPr lang="en-US" altLang="zh-CN" dirty="0" err="1"/>
              <a:t>Subtable</a:t>
            </a:r>
            <a:r>
              <a:rPr lang="zh-CN" altLang="en-US" dirty="0"/>
              <a:t>，并读取得到了 </a:t>
            </a:r>
            <a:r>
              <a:rPr lang="en-US" altLang="zh-CN" dirty="0"/>
              <a:t>Bucket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如上图所示：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Client Local Depth</a:t>
            </a:r>
            <a:r>
              <a:rPr lang="zh-CN" altLang="en-US" dirty="0"/>
              <a:t>，</a:t>
            </a:r>
            <a:r>
              <a:rPr lang="en-US" altLang="zh-CN" dirty="0"/>
              <a:t>Key</a:t>
            </a:r>
            <a:r>
              <a:rPr lang="zh-CN" altLang="en-US" dirty="0"/>
              <a:t>的</a:t>
            </a:r>
            <a:r>
              <a:rPr lang="en-US" altLang="zh-CN" dirty="0"/>
              <a:t>Hash</a:t>
            </a:r>
            <a:r>
              <a:rPr lang="zh-CN" altLang="en-US" dirty="0"/>
              <a:t>和</a:t>
            </a:r>
            <a:r>
              <a:rPr lang="en-US" altLang="zh-CN" dirty="0"/>
              <a:t>Bucket Header</a:t>
            </a:r>
            <a:r>
              <a:rPr lang="zh-CN" altLang="en-US" dirty="0"/>
              <a:t>比较共有三种情况：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Client Local Depth </a:t>
            </a:r>
            <a:r>
              <a:rPr lang="zh-CN" altLang="en-US" dirty="0"/>
              <a:t>和 </a:t>
            </a:r>
            <a:r>
              <a:rPr lang="en-US" altLang="zh-CN" dirty="0"/>
              <a:t>Bucket Local Depth</a:t>
            </a:r>
            <a:r>
              <a:rPr lang="zh-CN" altLang="en-US" dirty="0"/>
              <a:t>能匹配上，</a:t>
            </a:r>
            <a:r>
              <a:rPr lang="en-US" altLang="zh-CN" dirty="0"/>
              <a:t>Suffix</a:t>
            </a:r>
            <a:r>
              <a:rPr lang="zh-CN" altLang="en-US" dirty="0"/>
              <a:t>也能匹配上，说明没发生扩容，正常搜索</a:t>
            </a:r>
            <a:r>
              <a:rPr lang="en-US" altLang="zh-CN" dirty="0"/>
              <a:t>Bucket</a:t>
            </a:r>
            <a:r>
              <a:rPr lang="zh-CN" altLang="en-US" dirty="0"/>
              <a:t>即可。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Local Depth</a:t>
            </a:r>
            <a:r>
              <a:rPr lang="zh-CN" altLang="en-US" dirty="0"/>
              <a:t>不匹配，但</a:t>
            </a:r>
            <a:r>
              <a:rPr lang="en-US" altLang="zh-CN" dirty="0"/>
              <a:t>Suffix</a:t>
            </a:r>
            <a:r>
              <a:rPr lang="zh-CN" altLang="en-US" dirty="0"/>
              <a:t>匹配上了，说明发生了扩容，但数据仍在此</a:t>
            </a:r>
            <a:r>
              <a:rPr lang="en-US" altLang="zh-CN" dirty="0"/>
              <a:t>Bucket</a:t>
            </a:r>
            <a:r>
              <a:rPr lang="zh-CN" altLang="en-US" dirty="0"/>
              <a:t>上，正常搜索</a:t>
            </a:r>
            <a:r>
              <a:rPr lang="en-US" altLang="zh-CN" dirty="0"/>
              <a:t>Bucket</a:t>
            </a:r>
            <a:r>
              <a:rPr lang="zh-CN" altLang="en-US" dirty="0"/>
              <a:t>即可。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Local Depth</a:t>
            </a:r>
            <a:r>
              <a:rPr lang="zh-CN" altLang="en-US" dirty="0"/>
              <a:t>和</a:t>
            </a:r>
            <a:r>
              <a:rPr lang="en-US" altLang="zh-CN" dirty="0"/>
              <a:t>Suffix</a:t>
            </a:r>
            <a:r>
              <a:rPr lang="zh-CN" altLang="en-US" dirty="0"/>
              <a:t>均不匹配，说明发生了扩容，且数据迁移到其它</a:t>
            </a:r>
            <a:r>
              <a:rPr lang="en-US" altLang="zh-CN" dirty="0"/>
              <a:t>Bucket</a:t>
            </a:r>
            <a:r>
              <a:rPr lang="zh-CN" altLang="en-US" dirty="0"/>
              <a:t>中，那么应当由</a:t>
            </a:r>
            <a:r>
              <a:rPr lang="en-US" altLang="zh-CN" dirty="0"/>
              <a:t>Client</a:t>
            </a:r>
            <a:r>
              <a:rPr lang="zh-CN" altLang="en-US" dirty="0"/>
              <a:t>同步新的 全局</a:t>
            </a:r>
            <a:r>
              <a:rPr lang="en-US" altLang="zh-CN" dirty="0"/>
              <a:t>Directory</a:t>
            </a:r>
            <a:r>
              <a:rPr lang="zh-CN" altLang="en-US" dirty="0"/>
              <a:t>，重新执行读取。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521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RACE</a:t>
            </a:r>
            <a:r>
              <a:rPr lang="zh-CN" altLang="en-US" dirty="0"/>
              <a:t>的操作延迟保持稳定，不随负载因子而上升，因为它可靠的负载均衡机制，并且插入过程只要不扩容、不冲突就能在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r>
              <a:rPr lang="zh-CN" altLang="en-US" dirty="0"/>
              <a:t>完成。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220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SEARCH</a:t>
            </a:r>
            <a:r>
              <a:rPr lang="zh-CN" altLang="en-US" dirty="0"/>
              <a:t>也是类似的结论，基本上可以在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RTT</a:t>
            </a:r>
            <a:r>
              <a:rPr lang="zh-CN" altLang="en-US" dirty="0"/>
              <a:t>完成操作。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86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YCSB</a:t>
            </a:r>
            <a:r>
              <a:rPr lang="zh-CN" altLang="en-US" dirty="0"/>
              <a:t>，无论读密集、还是写密集负载，</a:t>
            </a:r>
            <a:r>
              <a:rPr lang="en-US" altLang="zh-CN" dirty="0"/>
              <a:t>RACE</a:t>
            </a:r>
            <a:r>
              <a:rPr lang="zh-CN" altLang="en-US" dirty="0"/>
              <a:t>性能表现都最好。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40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这个实验展示了</a:t>
            </a:r>
            <a:r>
              <a:rPr lang="en-US" altLang="zh-CN" dirty="0"/>
              <a:t>Client Directory Cache</a:t>
            </a:r>
            <a:r>
              <a:rPr lang="zh-CN" altLang="en-US" dirty="0"/>
              <a:t>的效果，黄色代表不启用</a:t>
            </a:r>
            <a:r>
              <a:rPr lang="en-US" altLang="zh-CN" dirty="0"/>
              <a:t>Cache</a:t>
            </a:r>
            <a:r>
              <a:rPr lang="zh-CN" altLang="en-US" dirty="0"/>
              <a:t>，可以看到启用</a:t>
            </a:r>
            <a:r>
              <a:rPr lang="en-US" altLang="zh-CN" dirty="0"/>
              <a:t>Directory</a:t>
            </a:r>
            <a:r>
              <a:rPr lang="zh-CN" altLang="en-US" dirty="0"/>
              <a:t>之后，延迟降低</a:t>
            </a:r>
            <a:r>
              <a:rPr lang="en-US" altLang="zh-CN" dirty="0"/>
              <a:t>23%~32%</a:t>
            </a:r>
            <a:r>
              <a:rPr lang="zh-CN" altLang="en-US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501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传统的一体式架构下，</a:t>
            </a:r>
            <a:r>
              <a:rPr lang="en-US" altLang="zh-CN" dirty="0"/>
              <a:t>CPU</a:t>
            </a:r>
            <a:r>
              <a:rPr lang="zh-CN" altLang="en-US" dirty="0"/>
              <a:t>使用</a:t>
            </a:r>
            <a:r>
              <a:rPr lang="en-US" altLang="zh-CN" dirty="0"/>
              <a:t>LOAD</a:t>
            </a:r>
            <a:r>
              <a:rPr lang="zh-CN" altLang="en-US" dirty="0"/>
              <a:t>、</a:t>
            </a:r>
            <a:r>
              <a:rPr lang="en-US" altLang="zh-CN" dirty="0"/>
              <a:t>STORE</a:t>
            </a:r>
            <a:r>
              <a:rPr lang="zh-CN" altLang="en-US" dirty="0"/>
              <a:t>等指令访问内存，基于本地内存构建哈希索引。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3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在使用</a:t>
            </a:r>
            <a:r>
              <a:rPr lang="en-US" altLang="zh-CN" dirty="0"/>
              <a:t>RDMA</a:t>
            </a:r>
            <a:r>
              <a:rPr lang="zh-CN" altLang="en-US" dirty="0"/>
              <a:t>互联的</a:t>
            </a:r>
            <a:r>
              <a:rPr lang="en-US" altLang="zh-CN" dirty="0"/>
              <a:t>DM</a:t>
            </a:r>
            <a:r>
              <a:rPr lang="zh-CN" altLang="en-US" dirty="0"/>
              <a:t>架构下，计算节点使用 </a:t>
            </a:r>
            <a:r>
              <a:rPr lang="en-US" altLang="zh-CN" dirty="0"/>
              <a:t>READ/WRITE/ATOMIC </a:t>
            </a:r>
            <a:r>
              <a:rPr lang="zh-CN" altLang="en-US" dirty="0"/>
              <a:t>等指令操作读写远程内存、或执行原子操作。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利用内存池构建哈希索引。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262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但是原先为一体式架构设计的哈希索引架构并不能很好的迁移到</a:t>
            </a:r>
            <a:r>
              <a:rPr lang="en-US" altLang="zh-CN" dirty="0"/>
              <a:t>DM</a:t>
            </a:r>
            <a:r>
              <a:rPr lang="zh-CN" altLang="en-US" dirty="0"/>
              <a:t>架构下。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主要有几个问题：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第一个问题是：</a:t>
            </a:r>
            <a:endParaRPr lang="en-US" altLang="zh-CN" b="1" dirty="0"/>
          </a:p>
          <a:p>
            <a:r>
              <a:rPr lang="zh-CN" altLang="en-US" dirty="0"/>
              <a:t>在采用本地内存构建哈希索引的情况下，为了解决哈希冲突或对哈希表进行扩缩容的时候，大量内存读写请求尚且可以接受，因为本地内存访问速度快、延迟低。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然而由于远程内存池访问速度相比本地内存存在数量级的差距，因此有必要重新设计软件架构，尽可能减少</a:t>
            </a:r>
            <a:r>
              <a:rPr lang="en-US" altLang="zh-CN" dirty="0"/>
              <a:t>RDMA</a:t>
            </a:r>
            <a:r>
              <a:rPr lang="zh-CN" altLang="en-US" dirty="0"/>
              <a:t>访问次数。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一方面是数据读写的时候，要尽可能减少</a:t>
            </a:r>
            <a:r>
              <a:rPr lang="en-US" altLang="zh-CN" dirty="0"/>
              <a:t>RDMA</a:t>
            </a:r>
            <a:r>
              <a:rPr lang="zh-CN" altLang="en-US" dirty="0"/>
              <a:t>请求数量。</a:t>
            </a:r>
            <a:endParaRPr lang="en-US" altLang="zh-CN" dirty="0"/>
          </a:p>
          <a:p>
            <a:r>
              <a:rPr lang="zh-CN" altLang="en-US" dirty="0"/>
              <a:t>另一方面，哈希冲突解决、哈希表扩容等操作也应当尽可能减少数据移动，以减少</a:t>
            </a:r>
            <a:r>
              <a:rPr lang="en-US" altLang="zh-CN" dirty="0"/>
              <a:t>RDMA</a:t>
            </a:r>
            <a:r>
              <a:rPr lang="zh-CN" altLang="en-US" dirty="0"/>
              <a:t>请求数量。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362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目前的几种</a:t>
            </a:r>
            <a:r>
              <a:rPr lang="en-US" altLang="zh-CN" dirty="0"/>
              <a:t>Hash</a:t>
            </a:r>
            <a:r>
              <a:rPr lang="zh-CN" altLang="en-US" dirty="0"/>
              <a:t>索引方案都是针对一体式架构设计的，它们在</a:t>
            </a:r>
            <a:r>
              <a:rPr lang="en-US" altLang="zh-CN" dirty="0"/>
              <a:t>DM</a:t>
            </a:r>
            <a:r>
              <a:rPr lang="zh-CN" altLang="en-US" dirty="0"/>
              <a:t>架构下会产生大量</a:t>
            </a:r>
            <a:r>
              <a:rPr lang="en-US" altLang="zh-CN" dirty="0"/>
              <a:t>RDMA</a:t>
            </a:r>
            <a:r>
              <a:rPr lang="zh-CN" altLang="en-US" dirty="0"/>
              <a:t>请求。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布谷鸟哈希在进行数据写入的时候存在大量数据替换操作，在</a:t>
            </a:r>
            <a:r>
              <a:rPr lang="en-US" altLang="zh-CN" dirty="0"/>
              <a:t>DM</a:t>
            </a:r>
            <a:r>
              <a:rPr lang="zh-CN" altLang="en-US" dirty="0"/>
              <a:t>架构下会转换成</a:t>
            </a:r>
            <a:r>
              <a:rPr lang="en-US" altLang="zh-CN" dirty="0"/>
              <a:t>RDMA WRITE</a:t>
            </a:r>
            <a:r>
              <a:rPr lang="zh-CN" altLang="en-US" dirty="0"/>
              <a:t>请求。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0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这个工作在进行数据写入的时候存在大量数据移动操作，在</a:t>
            </a:r>
            <a:r>
              <a:rPr lang="en-US" altLang="zh-CN" dirty="0"/>
              <a:t>DM</a:t>
            </a:r>
            <a:r>
              <a:rPr lang="zh-CN" altLang="en-US" dirty="0"/>
              <a:t>架构下会转换成</a:t>
            </a:r>
            <a:r>
              <a:rPr lang="en-US" altLang="zh-CN" dirty="0"/>
              <a:t>RDMA READ</a:t>
            </a:r>
            <a:r>
              <a:rPr lang="zh-CN" altLang="en-US" dirty="0"/>
              <a:t>和</a:t>
            </a:r>
            <a:r>
              <a:rPr lang="en-US" altLang="zh-CN" dirty="0"/>
              <a:t>WRITE</a:t>
            </a:r>
            <a:r>
              <a:rPr lang="zh-CN" altLang="en-US" dirty="0"/>
              <a:t>请求。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70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这个工作采用连接的方式解决哈希冲突，链表操作也会导致大量</a:t>
            </a:r>
            <a:r>
              <a:rPr lang="en-US" altLang="zh-CN" dirty="0"/>
              <a:t>RDMA</a:t>
            </a:r>
            <a:r>
              <a:rPr lang="zh-CN" altLang="en-US" dirty="0"/>
              <a:t>访问请求。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970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第二个问题是：</a:t>
            </a:r>
            <a:endParaRPr lang="en-US" altLang="zh-CN" b="1" dirty="0"/>
          </a:p>
          <a:p>
            <a:r>
              <a:rPr lang="zh-CN" altLang="en-US" dirty="0"/>
              <a:t>在采用本地内存构建哈希索引的情况下，为了解决协调并发操作，通常采用基于锁的并发控制。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一种朴素的策略是，每一个读或写操作，都先</a:t>
            </a:r>
            <a:r>
              <a:rPr lang="en-US" altLang="zh-CN" dirty="0"/>
              <a:t>lock</a:t>
            </a:r>
            <a:r>
              <a:rPr lang="zh-CN" altLang="en-US" dirty="0"/>
              <a:t>，然后</a:t>
            </a:r>
            <a:r>
              <a:rPr lang="en-US" altLang="zh-CN" dirty="0"/>
              <a:t>read/write</a:t>
            </a:r>
            <a:r>
              <a:rPr lang="zh-CN" altLang="en-US" dirty="0"/>
              <a:t>，最后</a:t>
            </a:r>
            <a:r>
              <a:rPr lang="en-US" altLang="zh-CN" dirty="0"/>
              <a:t>unlock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然而，在</a:t>
            </a:r>
            <a:r>
              <a:rPr lang="en-US" altLang="zh-CN" dirty="0"/>
              <a:t>DM</a:t>
            </a:r>
            <a:r>
              <a:rPr lang="zh-CN" altLang="en-US" dirty="0"/>
              <a:t>架构下，如果在远程内存池上，利用</a:t>
            </a:r>
            <a:r>
              <a:rPr lang="en-US" altLang="zh-CN" dirty="0"/>
              <a:t>RDMA</a:t>
            </a:r>
            <a:r>
              <a:rPr lang="zh-CN" altLang="en-US" dirty="0"/>
              <a:t>原子操作实现</a:t>
            </a:r>
            <a:r>
              <a:rPr lang="en-US" altLang="zh-CN" dirty="0"/>
              <a:t>lock</a:t>
            </a:r>
            <a:r>
              <a:rPr lang="zh-CN" altLang="en-US" dirty="0"/>
              <a:t>、</a:t>
            </a:r>
            <a:r>
              <a:rPr lang="en-US" altLang="zh-CN" dirty="0"/>
              <a:t>unlock</a:t>
            </a:r>
            <a:r>
              <a:rPr lang="zh-CN" altLang="en-US" dirty="0"/>
              <a:t>，那么每一个</a:t>
            </a:r>
            <a:r>
              <a:rPr lang="en-US" altLang="zh-CN" dirty="0"/>
              <a:t>lock/unlock</a:t>
            </a:r>
            <a:r>
              <a:rPr lang="zh-CN" altLang="en-US" dirty="0"/>
              <a:t>操作都会转变成</a:t>
            </a:r>
            <a:r>
              <a:rPr lang="en-US" altLang="zh-CN" dirty="0"/>
              <a:t>RDMA</a:t>
            </a:r>
            <a:r>
              <a:rPr lang="zh-CN" altLang="en-US" dirty="0"/>
              <a:t>请求。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意味着每次访问，都需要至少三次</a:t>
            </a:r>
            <a:r>
              <a:rPr lang="en-US" altLang="zh-CN" dirty="0"/>
              <a:t>RDMA</a:t>
            </a:r>
            <a:r>
              <a:rPr lang="zh-CN" altLang="en-US" dirty="0"/>
              <a:t>请求。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CBBE6-2962-419D-8A79-255AF502B7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4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876" y="2127948"/>
            <a:ext cx="10368598" cy="14415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52" y="3844036"/>
            <a:ext cx="8538845" cy="1716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A6A6A6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A40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A6A6A6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A40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917" y="1578800"/>
            <a:ext cx="5306282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2150" y="1578800"/>
            <a:ext cx="5306282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A6A6A6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524" y="1523"/>
            <a:ext cx="12191999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058400" y="6432803"/>
            <a:ext cx="1808988" cy="2529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A40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A6A6A6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A6A6A6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5175" y="6440423"/>
            <a:ext cx="1808988" cy="2529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10562843" y="6373366"/>
            <a:ext cx="1223772" cy="3688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9714" y="137922"/>
            <a:ext cx="591058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A400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917" y="1578800"/>
            <a:ext cx="10978515" cy="4530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7439" y="6383845"/>
            <a:ext cx="3903472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917" y="6383845"/>
            <a:ext cx="2805620" cy="343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128011" y="6516039"/>
            <a:ext cx="16700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A6A6A6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3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blp.org/db/journals/sigops/sigops57.html#MarufC23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" y="1523"/>
            <a:ext cx="12191999" cy="6857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58400" y="6432803"/>
            <a:ext cx="1808988" cy="252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9117" y="1713433"/>
            <a:ext cx="1119568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8625" marR="5080" indent="-416559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C00000"/>
                </a:solidFill>
                <a:latin typeface="微软雅黑"/>
                <a:cs typeface="微软雅黑"/>
              </a:rPr>
              <a:t>One-Sided </a:t>
            </a:r>
            <a:r>
              <a:rPr sz="4400" spc="-5" dirty="0">
                <a:solidFill>
                  <a:srgbClr val="C00000"/>
                </a:solidFill>
                <a:latin typeface="微软雅黑"/>
                <a:cs typeface="微软雅黑"/>
              </a:rPr>
              <a:t>RDMA-Conscious Extendible  Hashing for Disaggregated</a:t>
            </a:r>
            <a:r>
              <a:rPr sz="4400" spc="-85" dirty="0">
                <a:solidFill>
                  <a:srgbClr val="C00000"/>
                </a:solidFill>
                <a:latin typeface="微软雅黑"/>
                <a:cs typeface="微软雅黑"/>
              </a:rPr>
              <a:t> </a:t>
            </a:r>
            <a:r>
              <a:rPr sz="4400" spc="30" dirty="0">
                <a:solidFill>
                  <a:srgbClr val="C00000"/>
                </a:solidFill>
                <a:latin typeface="微软雅黑"/>
                <a:cs typeface="微软雅黑"/>
              </a:rPr>
              <a:t>Memory</a:t>
            </a:r>
            <a:endParaRPr sz="4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7983" y="3814698"/>
            <a:ext cx="10274935" cy="1814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Pengfei </a:t>
            </a:r>
            <a:r>
              <a:rPr sz="28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Zuo</a:t>
            </a:r>
            <a:r>
              <a:rPr sz="2800" spc="-1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Jiazhao Sun, Liu </a:t>
            </a:r>
            <a:r>
              <a:rPr sz="2800" spc="-45" dirty="0">
                <a:latin typeface="Arial"/>
                <a:cs typeface="Arial"/>
              </a:rPr>
              <a:t>Yang, </a:t>
            </a:r>
            <a:r>
              <a:rPr sz="2800" spc="-5" dirty="0">
                <a:latin typeface="Arial"/>
                <a:cs typeface="Arial"/>
              </a:rPr>
              <a:t>Shuangwu Zhang, </a:t>
            </a:r>
            <a:r>
              <a:rPr sz="2800" spc="-90" dirty="0">
                <a:latin typeface="Arial"/>
                <a:cs typeface="Arial"/>
              </a:rPr>
              <a:t>Yu</a:t>
            </a:r>
            <a:r>
              <a:rPr sz="2800" spc="1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Hua*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Huawei</a:t>
            </a:r>
            <a:r>
              <a:rPr sz="2800" i="1" spc="2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Cloud</a:t>
            </a:r>
            <a:endParaRPr sz="2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i="1" spc="-5" dirty="0">
                <a:latin typeface="Arial"/>
                <a:cs typeface="Arial"/>
              </a:rPr>
              <a:t>*Huazhong University of Science </a:t>
            </a:r>
            <a:r>
              <a:rPr sz="2800" i="1" dirty="0">
                <a:latin typeface="Arial"/>
                <a:cs typeface="Arial"/>
              </a:rPr>
              <a:t>and</a:t>
            </a:r>
            <a:r>
              <a:rPr sz="2800" i="1" spc="65" dirty="0">
                <a:latin typeface="Arial"/>
                <a:cs typeface="Arial"/>
              </a:rPr>
              <a:t> </a:t>
            </a:r>
            <a:r>
              <a:rPr sz="2800" i="1" spc="-30" dirty="0">
                <a:latin typeface="Arial"/>
                <a:cs typeface="Arial"/>
              </a:rPr>
              <a:t>Technology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456" y="27431"/>
            <a:ext cx="1386840" cy="1386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6296" y="45719"/>
            <a:ext cx="1682495" cy="12618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12007" y="6437477"/>
            <a:ext cx="48260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USENIX </a:t>
            </a:r>
            <a:r>
              <a:rPr sz="1600" b="1" spc="-15" dirty="0">
                <a:latin typeface="Arial"/>
                <a:cs typeface="Arial"/>
              </a:rPr>
              <a:t>Annual </a:t>
            </a:r>
            <a:r>
              <a:rPr sz="1600" b="1" spc="-20" dirty="0">
                <a:latin typeface="Arial"/>
                <a:cs typeface="Arial"/>
              </a:rPr>
              <a:t>Technical </a:t>
            </a:r>
            <a:r>
              <a:rPr sz="1600" b="1" spc="-5" dirty="0">
                <a:latin typeface="Arial"/>
                <a:cs typeface="Arial"/>
              </a:rPr>
              <a:t>Conference </a:t>
            </a:r>
            <a:r>
              <a:rPr sz="1600" b="1" spc="-35" dirty="0">
                <a:latin typeface="Arial"/>
                <a:cs typeface="Arial"/>
              </a:rPr>
              <a:t>(ATC),</a:t>
            </a:r>
            <a:r>
              <a:rPr sz="1600" b="1" spc="1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2021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82607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Challenge 2: Concurrency</a:t>
            </a:r>
            <a:r>
              <a:rPr spc="-15" dirty="0"/>
              <a:t> </a:t>
            </a:r>
            <a:r>
              <a:rPr spc="-5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334" y="1341881"/>
            <a:ext cx="1440180" cy="433070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200"/>
              </a:spcBef>
            </a:pPr>
            <a:r>
              <a:rPr sz="2400" b="1" spc="-10" dirty="0"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2250" y="1198625"/>
            <a:ext cx="7391400" cy="1760220"/>
          </a:xfrm>
          <a:custGeom>
            <a:avLst/>
            <a:gdLst/>
            <a:ahLst/>
            <a:cxnLst/>
            <a:rect l="l" t="t" r="r" b="b"/>
            <a:pathLst>
              <a:path w="7391400" h="1760220">
                <a:moveTo>
                  <a:pt x="0" y="236600"/>
                </a:moveTo>
                <a:lnTo>
                  <a:pt x="4806" y="188914"/>
                </a:lnTo>
                <a:lnTo>
                  <a:pt x="18591" y="144500"/>
                </a:lnTo>
                <a:lnTo>
                  <a:pt x="40404" y="104309"/>
                </a:lnTo>
                <a:lnTo>
                  <a:pt x="69294" y="69294"/>
                </a:lnTo>
                <a:lnTo>
                  <a:pt x="104309" y="40404"/>
                </a:lnTo>
                <a:lnTo>
                  <a:pt x="144500" y="18591"/>
                </a:lnTo>
                <a:lnTo>
                  <a:pt x="188914" y="4806"/>
                </a:lnTo>
                <a:lnTo>
                  <a:pt x="236600" y="0"/>
                </a:lnTo>
                <a:lnTo>
                  <a:pt x="7154799" y="0"/>
                </a:lnTo>
                <a:lnTo>
                  <a:pt x="7202485" y="4806"/>
                </a:lnTo>
                <a:lnTo>
                  <a:pt x="7246899" y="18591"/>
                </a:lnTo>
                <a:lnTo>
                  <a:pt x="7287090" y="40404"/>
                </a:lnTo>
                <a:lnTo>
                  <a:pt x="7322105" y="69294"/>
                </a:lnTo>
                <a:lnTo>
                  <a:pt x="7350995" y="104309"/>
                </a:lnTo>
                <a:lnTo>
                  <a:pt x="7372808" y="144500"/>
                </a:lnTo>
                <a:lnTo>
                  <a:pt x="7386593" y="188914"/>
                </a:lnTo>
                <a:lnTo>
                  <a:pt x="7391400" y="236600"/>
                </a:lnTo>
                <a:lnTo>
                  <a:pt x="7391400" y="1523619"/>
                </a:lnTo>
                <a:lnTo>
                  <a:pt x="7386593" y="1571305"/>
                </a:lnTo>
                <a:lnTo>
                  <a:pt x="7372808" y="1615719"/>
                </a:lnTo>
                <a:lnTo>
                  <a:pt x="7350995" y="1655910"/>
                </a:lnTo>
                <a:lnTo>
                  <a:pt x="7322105" y="1690925"/>
                </a:lnTo>
                <a:lnTo>
                  <a:pt x="7287090" y="1719815"/>
                </a:lnTo>
                <a:lnTo>
                  <a:pt x="7246899" y="1741628"/>
                </a:lnTo>
                <a:lnTo>
                  <a:pt x="7202485" y="1755413"/>
                </a:lnTo>
                <a:lnTo>
                  <a:pt x="7154799" y="1760220"/>
                </a:lnTo>
                <a:lnTo>
                  <a:pt x="236600" y="1760220"/>
                </a:lnTo>
                <a:lnTo>
                  <a:pt x="188914" y="1755413"/>
                </a:lnTo>
                <a:lnTo>
                  <a:pt x="144500" y="1741628"/>
                </a:lnTo>
                <a:lnTo>
                  <a:pt x="104309" y="1719815"/>
                </a:lnTo>
                <a:lnTo>
                  <a:pt x="69294" y="1690925"/>
                </a:lnTo>
                <a:lnTo>
                  <a:pt x="40404" y="1655910"/>
                </a:lnTo>
                <a:lnTo>
                  <a:pt x="18591" y="1615719"/>
                </a:lnTo>
                <a:lnTo>
                  <a:pt x="4806" y="1571305"/>
                </a:lnTo>
                <a:lnTo>
                  <a:pt x="0" y="1523619"/>
                </a:lnTo>
                <a:lnTo>
                  <a:pt x="0" y="236600"/>
                </a:lnTo>
                <a:close/>
              </a:path>
            </a:pathLst>
          </a:custGeom>
          <a:ln w="380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9191" y="1223263"/>
            <a:ext cx="11283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Compute  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1089" y="1774697"/>
            <a:ext cx="852169" cy="2160270"/>
          </a:xfrm>
          <a:custGeom>
            <a:avLst/>
            <a:gdLst/>
            <a:ahLst/>
            <a:cxnLst/>
            <a:rect l="l" t="t" r="r" b="b"/>
            <a:pathLst>
              <a:path w="852170" h="2160270">
                <a:moveTo>
                  <a:pt x="780717" y="2060308"/>
                </a:moveTo>
                <a:lnTo>
                  <a:pt x="745236" y="2073909"/>
                </a:lnTo>
                <a:lnTo>
                  <a:pt x="839470" y="2160270"/>
                </a:lnTo>
                <a:lnTo>
                  <a:pt x="847506" y="2078101"/>
                </a:lnTo>
                <a:lnTo>
                  <a:pt x="787526" y="2078101"/>
                </a:lnTo>
                <a:lnTo>
                  <a:pt x="780717" y="2060308"/>
                </a:lnTo>
                <a:close/>
              </a:path>
              <a:path w="852170" h="2160270">
                <a:moveTo>
                  <a:pt x="816373" y="2046640"/>
                </a:moveTo>
                <a:lnTo>
                  <a:pt x="780717" y="2060308"/>
                </a:lnTo>
                <a:lnTo>
                  <a:pt x="787526" y="2078101"/>
                </a:lnTo>
                <a:lnTo>
                  <a:pt x="823213" y="2064512"/>
                </a:lnTo>
                <a:lnTo>
                  <a:pt x="816373" y="2046640"/>
                </a:lnTo>
                <a:close/>
              </a:path>
              <a:path w="852170" h="2160270">
                <a:moveTo>
                  <a:pt x="851915" y="2033015"/>
                </a:moveTo>
                <a:lnTo>
                  <a:pt x="816373" y="2046640"/>
                </a:lnTo>
                <a:lnTo>
                  <a:pt x="823213" y="2064512"/>
                </a:lnTo>
                <a:lnTo>
                  <a:pt x="787526" y="2078101"/>
                </a:lnTo>
                <a:lnTo>
                  <a:pt x="847506" y="2078101"/>
                </a:lnTo>
                <a:lnTo>
                  <a:pt x="851915" y="2033015"/>
                </a:lnTo>
                <a:close/>
              </a:path>
              <a:path w="852170" h="2160270">
                <a:moveTo>
                  <a:pt x="71196" y="99952"/>
                </a:moveTo>
                <a:lnTo>
                  <a:pt x="35629" y="113527"/>
                </a:lnTo>
                <a:lnTo>
                  <a:pt x="780717" y="2060308"/>
                </a:lnTo>
                <a:lnTo>
                  <a:pt x="816373" y="2046640"/>
                </a:lnTo>
                <a:lnTo>
                  <a:pt x="71196" y="99952"/>
                </a:lnTo>
                <a:close/>
              </a:path>
              <a:path w="852170" h="2160270">
                <a:moveTo>
                  <a:pt x="12573" y="0"/>
                </a:moveTo>
                <a:lnTo>
                  <a:pt x="0" y="127126"/>
                </a:lnTo>
                <a:lnTo>
                  <a:pt x="35629" y="113527"/>
                </a:lnTo>
                <a:lnTo>
                  <a:pt x="28828" y="95758"/>
                </a:lnTo>
                <a:lnTo>
                  <a:pt x="64388" y="82168"/>
                </a:lnTo>
                <a:lnTo>
                  <a:pt x="102233" y="82168"/>
                </a:lnTo>
                <a:lnTo>
                  <a:pt x="12573" y="0"/>
                </a:lnTo>
                <a:close/>
              </a:path>
              <a:path w="852170" h="2160270">
                <a:moveTo>
                  <a:pt x="64388" y="82168"/>
                </a:moveTo>
                <a:lnTo>
                  <a:pt x="28828" y="95758"/>
                </a:lnTo>
                <a:lnTo>
                  <a:pt x="35629" y="113527"/>
                </a:lnTo>
                <a:lnTo>
                  <a:pt x="71196" y="99952"/>
                </a:lnTo>
                <a:lnTo>
                  <a:pt x="64388" y="82168"/>
                </a:lnTo>
                <a:close/>
              </a:path>
              <a:path w="852170" h="2160270">
                <a:moveTo>
                  <a:pt x="102233" y="82168"/>
                </a:moveTo>
                <a:lnTo>
                  <a:pt x="64388" y="82168"/>
                </a:lnTo>
                <a:lnTo>
                  <a:pt x="71196" y="99952"/>
                </a:lnTo>
                <a:lnTo>
                  <a:pt x="106807" y="86360"/>
                </a:lnTo>
                <a:lnTo>
                  <a:pt x="102233" y="821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97017" y="1388745"/>
            <a:ext cx="362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Search/Insertion/Deletion/Update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4158" y="3229102"/>
            <a:ext cx="3159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RDMA</a:t>
            </a:r>
            <a:r>
              <a:rPr sz="1800" b="1" i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0000FF"/>
                </a:solidFill>
                <a:latin typeface="Arial"/>
                <a:cs typeface="Arial"/>
              </a:rPr>
              <a:t>READ/WRITE/ATOMIC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7761" y="3934205"/>
            <a:ext cx="7391400" cy="1873250"/>
          </a:xfrm>
          <a:custGeom>
            <a:avLst/>
            <a:gdLst/>
            <a:ahLst/>
            <a:cxnLst/>
            <a:rect l="l" t="t" r="r" b="b"/>
            <a:pathLst>
              <a:path w="7391400" h="1873250">
                <a:moveTo>
                  <a:pt x="0" y="251714"/>
                </a:moveTo>
                <a:lnTo>
                  <a:pt x="4053" y="206455"/>
                </a:lnTo>
                <a:lnTo>
                  <a:pt x="15742" y="163863"/>
                </a:lnTo>
                <a:lnTo>
                  <a:pt x="34355" y="124648"/>
                </a:lnTo>
                <a:lnTo>
                  <a:pt x="59184" y="89518"/>
                </a:lnTo>
                <a:lnTo>
                  <a:pt x="89518" y="59184"/>
                </a:lnTo>
                <a:lnTo>
                  <a:pt x="124648" y="34355"/>
                </a:lnTo>
                <a:lnTo>
                  <a:pt x="163863" y="15742"/>
                </a:lnTo>
                <a:lnTo>
                  <a:pt x="206455" y="4053"/>
                </a:lnTo>
                <a:lnTo>
                  <a:pt x="251713" y="0"/>
                </a:lnTo>
                <a:lnTo>
                  <a:pt x="7139686" y="0"/>
                </a:lnTo>
                <a:lnTo>
                  <a:pt x="7184944" y="4053"/>
                </a:lnTo>
                <a:lnTo>
                  <a:pt x="7227536" y="15742"/>
                </a:lnTo>
                <a:lnTo>
                  <a:pt x="7266751" y="34355"/>
                </a:lnTo>
                <a:lnTo>
                  <a:pt x="7301881" y="59184"/>
                </a:lnTo>
                <a:lnTo>
                  <a:pt x="7332215" y="89518"/>
                </a:lnTo>
                <a:lnTo>
                  <a:pt x="7357044" y="124648"/>
                </a:lnTo>
                <a:lnTo>
                  <a:pt x="7375657" y="163863"/>
                </a:lnTo>
                <a:lnTo>
                  <a:pt x="7387346" y="206455"/>
                </a:lnTo>
                <a:lnTo>
                  <a:pt x="7391400" y="251714"/>
                </a:lnTo>
                <a:lnTo>
                  <a:pt x="7391400" y="1621282"/>
                </a:lnTo>
                <a:lnTo>
                  <a:pt x="7387346" y="1666523"/>
                </a:lnTo>
                <a:lnTo>
                  <a:pt x="7375657" y="1709106"/>
                </a:lnTo>
                <a:lnTo>
                  <a:pt x="7357044" y="1748319"/>
                </a:lnTo>
                <a:lnTo>
                  <a:pt x="7332215" y="1783451"/>
                </a:lnTo>
                <a:lnTo>
                  <a:pt x="7301881" y="1813790"/>
                </a:lnTo>
                <a:lnTo>
                  <a:pt x="7266751" y="1838626"/>
                </a:lnTo>
                <a:lnTo>
                  <a:pt x="7227536" y="1857246"/>
                </a:lnTo>
                <a:lnTo>
                  <a:pt x="7184944" y="1868940"/>
                </a:lnTo>
                <a:lnTo>
                  <a:pt x="7139686" y="1872996"/>
                </a:lnTo>
                <a:lnTo>
                  <a:pt x="251713" y="1872996"/>
                </a:lnTo>
                <a:lnTo>
                  <a:pt x="206455" y="1868940"/>
                </a:lnTo>
                <a:lnTo>
                  <a:pt x="163863" y="1857246"/>
                </a:lnTo>
                <a:lnTo>
                  <a:pt x="124648" y="1838626"/>
                </a:lnTo>
                <a:lnTo>
                  <a:pt x="89518" y="1813790"/>
                </a:lnTo>
                <a:lnTo>
                  <a:pt x="59184" y="1783451"/>
                </a:lnTo>
                <a:lnTo>
                  <a:pt x="34355" y="1748319"/>
                </a:lnTo>
                <a:lnTo>
                  <a:pt x="15742" y="1709106"/>
                </a:lnTo>
                <a:lnTo>
                  <a:pt x="4053" y="1666523"/>
                </a:lnTo>
                <a:lnTo>
                  <a:pt x="0" y="1621282"/>
                </a:lnTo>
                <a:lnTo>
                  <a:pt x="0" y="25171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5358" y="3972000"/>
            <a:ext cx="100139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Me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ory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87370" y="5913831"/>
            <a:ext cx="586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Challenge 2: </a:t>
            </a:r>
            <a:r>
              <a:rPr sz="2400" b="1" i="1" dirty="0">
                <a:solidFill>
                  <a:srgbClr val="C00000"/>
                </a:solidFill>
                <a:latin typeface="Arial"/>
                <a:cs typeface="Arial"/>
              </a:rPr>
              <a:t>Locking has high</a:t>
            </a:r>
            <a:r>
              <a:rPr sz="2400" b="1" i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overhead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5670" y="4510277"/>
            <a:ext cx="5821680" cy="426720"/>
          </a:xfrm>
          <a:custGeom>
            <a:avLst/>
            <a:gdLst/>
            <a:ahLst/>
            <a:cxnLst/>
            <a:rect l="l" t="t" r="r" b="b"/>
            <a:pathLst>
              <a:path w="5821680" h="426720">
                <a:moveTo>
                  <a:pt x="0" y="426720"/>
                </a:moveTo>
                <a:lnTo>
                  <a:pt x="5821680" y="426720"/>
                </a:lnTo>
                <a:lnTo>
                  <a:pt x="582168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solidFill>
            <a:srgbClr val="00AF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55670" y="4510277"/>
            <a:ext cx="5821680" cy="426720"/>
          </a:xfrm>
          <a:custGeom>
            <a:avLst/>
            <a:gdLst/>
            <a:ahLst/>
            <a:cxnLst/>
            <a:rect l="l" t="t" r="r" b="b"/>
            <a:pathLst>
              <a:path w="5821680" h="426720">
                <a:moveTo>
                  <a:pt x="0" y="426720"/>
                </a:moveTo>
                <a:lnTo>
                  <a:pt x="5821680" y="426720"/>
                </a:lnTo>
                <a:lnTo>
                  <a:pt x="5821680" y="0"/>
                </a:lnTo>
                <a:lnTo>
                  <a:pt x="0" y="0"/>
                </a:lnTo>
                <a:lnTo>
                  <a:pt x="0" y="42672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39232" y="4520565"/>
            <a:ext cx="165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Hash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49979" y="4149852"/>
            <a:ext cx="437388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7115" y="4149852"/>
            <a:ext cx="437388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65776" y="4149852"/>
            <a:ext cx="437388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3883" y="4149852"/>
            <a:ext cx="437387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11311" y="4149852"/>
            <a:ext cx="437388" cy="49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547361" y="1956942"/>
            <a:ext cx="148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C00000"/>
                </a:solidFill>
                <a:latin typeface="Arial"/>
                <a:cs typeface="Arial"/>
              </a:rPr>
              <a:t>Lock&amp;Unlock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7277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Challenge 3: </a:t>
            </a:r>
            <a:r>
              <a:rPr spc="-10" dirty="0"/>
              <a:t>Remote</a:t>
            </a:r>
            <a:r>
              <a:rPr spc="30" dirty="0"/>
              <a:t> </a:t>
            </a:r>
            <a:r>
              <a:rPr spc="-5" dirty="0"/>
              <a:t>Resizing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334" y="1341881"/>
            <a:ext cx="1440180" cy="433070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200"/>
              </a:spcBef>
            </a:pPr>
            <a:r>
              <a:rPr sz="2400" b="1" spc="-10" dirty="0"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2250" y="1198625"/>
            <a:ext cx="7391400" cy="1760220"/>
          </a:xfrm>
          <a:custGeom>
            <a:avLst/>
            <a:gdLst/>
            <a:ahLst/>
            <a:cxnLst/>
            <a:rect l="l" t="t" r="r" b="b"/>
            <a:pathLst>
              <a:path w="7391400" h="1760220">
                <a:moveTo>
                  <a:pt x="0" y="236600"/>
                </a:moveTo>
                <a:lnTo>
                  <a:pt x="4806" y="188914"/>
                </a:lnTo>
                <a:lnTo>
                  <a:pt x="18591" y="144500"/>
                </a:lnTo>
                <a:lnTo>
                  <a:pt x="40404" y="104309"/>
                </a:lnTo>
                <a:lnTo>
                  <a:pt x="69294" y="69294"/>
                </a:lnTo>
                <a:lnTo>
                  <a:pt x="104309" y="40404"/>
                </a:lnTo>
                <a:lnTo>
                  <a:pt x="144500" y="18591"/>
                </a:lnTo>
                <a:lnTo>
                  <a:pt x="188914" y="4806"/>
                </a:lnTo>
                <a:lnTo>
                  <a:pt x="236600" y="0"/>
                </a:lnTo>
                <a:lnTo>
                  <a:pt x="7154799" y="0"/>
                </a:lnTo>
                <a:lnTo>
                  <a:pt x="7202485" y="4806"/>
                </a:lnTo>
                <a:lnTo>
                  <a:pt x="7246899" y="18591"/>
                </a:lnTo>
                <a:lnTo>
                  <a:pt x="7287090" y="40404"/>
                </a:lnTo>
                <a:lnTo>
                  <a:pt x="7322105" y="69294"/>
                </a:lnTo>
                <a:lnTo>
                  <a:pt x="7350995" y="104309"/>
                </a:lnTo>
                <a:lnTo>
                  <a:pt x="7372808" y="144500"/>
                </a:lnTo>
                <a:lnTo>
                  <a:pt x="7386593" y="188914"/>
                </a:lnTo>
                <a:lnTo>
                  <a:pt x="7391400" y="236600"/>
                </a:lnTo>
                <a:lnTo>
                  <a:pt x="7391400" y="1523619"/>
                </a:lnTo>
                <a:lnTo>
                  <a:pt x="7386593" y="1571305"/>
                </a:lnTo>
                <a:lnTo>
                  <a:pt x="7372808" y="1615719"/>
                </a:lnTo>
                <a:lnTo>
                  <a:pt x="7350995" y="1655910"/>
                </a:lnTo>
                <a:lnTo>
                  <a:pt x="7322105" y="1690925"/>
                </a:lnTo>
                <a:lnTo>
                  <a:pt x="7287090" y="1719815"/>
                </a:lnTo>
                <a:lnTo>
                  <a:pt x="7246899" y="1741628"/>
                </a:lnTo>
                <a:lnTo>
                  <a:pt x="7202485" y="1755413"/>
                </a:lnTo>
                <a:lnTo>
                  <a:pt x="7154799" y="1760220"/>
                </a:lnTo>
                <a:lnTo>
                  <a:pt x="236600" y="1760220"/>
                </a:lnTo>
                <a:lnTo>
                  <a:pt x="188914" y="1755413"/>
                </a:lnTo>
                <a:lnTo>
                  <a:pt x="144500" y="1741628"/>
                </a:lnTo>
                <a:lnTo>
                  <a:pt x="104309" y="1719815"/>
                </a:lnTo>
                <a:lnTo>
                  <a:pt x="69294" y="1690925"/>
                </a:lnTo>
                <a:lnTo>
                  <a:pt x="40404" y="1655910"/>
                </a:lnTo>
                <a:lnTo>
                  <a:pt x="18591" y="1615719"/>
                </a:lnTo>
                <a:lnTo>
                  <a:pt x="4806" y="1571305"/>
                </a:lnTo>
                <a:lnTo>
                  <a:pt x="0" y="1523619"/>
                </a:lnTo>
                <a:lnTo>
                  <a:pt x="0" y="236600"/>
                </a:lnTo>
                <a:close/>
              </a:path>
            </a:pathLst>
          </a:custGeom>
          <a:ln w="380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9191" y="1223263"/>
            <a:ext cx="11283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Compute  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97017" y="1388745"/>
            <a:ext cx="3620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Search/Insertion/Deletion/Update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07173" y="3288538"/>
            <a:ext cx="3159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RDMA</a:t>
            </a:r>
            <a:r>
              <a:rPr sz="1800" b="1" i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0000FF"/>
                </a:solidFill>
                <a:latin typeface="Arial"/>
                <a:cs typeface="Arial"/>
              </a:rPr>
              <a:t>READ/WRITE/ATOMIC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7761" y="3934205"/>
            <a:ext cx="7391400" cy="1873250"/>
          </a:xfrm>
          <a:custGeom>
            <a:avLst/>
            <a:gdLst/>
            <a:ahLst/>
            <a:cxnLst/>
            <a:rect l="l" t="t" r="r" b="b"/>
            <a:pathLst>
              <a:path w="7391400" h="1873250">
                <a:moveTo>
                  <a:pt x="0" y="251714"/>
                </a:moveTo>
                <a:lnTo>
                  <a:pt x="4053" y="206455"/>
                </a:lnTo>
                <a:lnTo>
                  <a:pt x="15742" y="163863"/>
                </a:lnTo>
                <a:lnTo>
                  <a:pt x="34355" y="124648"/>
                </a:lnTo>
                <a:lnTo>
                  <a:pt x="59184" y="89518"/>
                </a:lnTo>
                <a:lnTo>
                  <a:pt x="89518" y="59184"/>
                </a:lnTo>
                <a:lnTo>
                  <a:pt x="124648" y="34355"/>
                </a:lnTo>
                <a:lnTo>
                  <a:pt x="163863" y="15742"/>
                </a:lnTo>
                <a:lnTo>
                  <a:pt x="206455" y="4053"/>
                </a:lnTo>
                <a:lnTo>
                  <a:pt x="251713" y="0"/>
                </a:lnTo>
                <a:lnTo>
                  <a:pt x="7139686" y="0"/>
                </a:lnTo>
                <a:lnTo>
                  <a:pt x="7184944" y="4053"/>
                </a:lnTo>
                <a:lnTo>
                  <a:pt x="7227536" y="15742"/>
                </a:lnTo>
                <a:lnTo>
                  <a:pt x="7266751" y="34355"/>
                </a:lnTo>
                <a:lnTo>
                  <a:pt x="7301881" y="59184"/>
                </a:lnTo>
                <a:lnTo>
                  <a:pt x="7332215" y="89518"/>
                </a:lnTo>
                <a:lnTo>
                  <a:pt x="7357044" y="124648"/>
                </a:lnTo>
                <a:lnTo>
                  <a:pt x="7375657" y="163863"/>
                </a:lnTo>
                <a:lnTo>
                  <a:pt x="7387346" y="206455"/>
                </a:lnTo>
                <a:lnTo>
                  <a:pt x="7391400" y="251714"/>
                </a:lnTo>
                <a:lnTo>
                  <a:pt x="7391400" y="1621282"/>
                </a:lnTo>
                <a:lnTo>
                  <a:pt x="7387346" y="1666523"/>
                </a:lnTo>
                <a:lnTo>
                  <a:pt x="7375657" y="1709106"/>
                </a:lnTo>
                <a:lnTo>
                  <a:pt x="7357044" y="1748319"/>
                </a:lnTo>
                <a:lnTo>
                  <a:pt x="7332215" y="1783451"/>
                </a:lnTo>
                <a:lnTo>
                  <a:pt x="7301881" y="1813790"/>
                </a:lnTo>
                <a:lnTo>
                  <a:pt x="7266751" y="1838626"/>
                </a:lnTo>
                <a:lnTo>
                  <a:pt x="7227536" y="1857246"/>
                </a:lnTo>
                <a:lnTo>
                  <a:pt x="7184944" y="1868940"/>
                </a:lnTo>
                <a:lnTo>
                  <a:pt x="7139686" y="1872996"/>
                </a:lnTo>
                <a:lnTo>
                  <a:pt x="251713" y="1872996"/>
                </a:lnTo>
                <a:lnTo>
                  <a:pt x="206455" y="1868940"/>
                </a:lnTo>
                <a:lnTo>
                  <a:pt x="163863" y="1857246"/>
                </a:lnTo>
                <a:lnTo>
                  <a:pt x="124648" y="1838626"/>
                </a:lnTo>
                <a:lnTo>
                  <a:pt x="89518" y="1813790"/>
                </a:lnTo>
                <a:lnTo>
                  <a:pt x="59184" y="1783451"/>
                </a:lnTo>
                <a:lnTo>
                  <a:pt x="34355" y="1748319"/>
                </a:lnTo>
                <a:lnTo>
                  <a:pt x="15742" y="1709106"/>
                </a:lnTo>
                <a:lnTo>
                  <a:pt x="4053" y="1666523"/>
                </a:lnTo>
                <a:lnTo>
                  <a:pt x="0" y="1621282"/>
                </a:lnTo>
                <a:lnTo>
                  <a:pt x="0" y="25171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75358" y="3972000"/>
            <a:ext cx="100139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Me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ory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1371" y="5913831"/>
            <a:ext cx="8889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Challenge 3: Moving </a:t>
            </a:r>
            <a:r>
              <a:rPr sz="2400" b="1" i="1" dirty="0">
                <a:solidFill>
                  <a:srgbClr val="C00000"/>
                </a:solidFill>
                <a:latin typeface="Arial"/>
                <a:cs typeface="Arial"/>
              </a:rPr>
              <a:t>items </a:t>
            </a: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from </a:t>
            </a:r>
            <a:r>
              <a:rPr sz="2400" b="1" i="1" dirty="0">
                <a:solidFill>
                  <a:srgbClr val="C00000"/>
                </a:solidFill>
                <a:latin typeface="Arial"/>
                <a:cs typeface="Arial"/>
              </a:rPr>
              <a:t>the old table to the new</a:t>
            </a:r>
            <a:r>
              <a:rPr sz="2400" b="1" i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6005" y="4510277"/>
            <a:ext cx="1778635" cy="426720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80"/>
              </a:spcBef>
            </a:pPr>
            <a:r>
              <a:rPr sz="2400" b="1" dirty="0">
                <a:latin typeface="Arial"/>
                <a:cs typeface="Arial"/>
              </a:rPr>
              <a:t>Old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1334" y="4510277"/>
            <a:ext cx="3672840" cy="426720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082040">
              <a:lnSpc>
                <a:spcPct val="100000"/>
              </a:lnSpc>
              <a:spcBef>
                <a:spcPts val="180"/>
              </a:spcBef>
            </a:pPr>
            <a:r>
              <a:rPr sz="2400" b="1" spc="-5" dirty="0">
                <a:latin typeface="Arial"/>
                <a:cs typeface="Arial"/>
              </a:rPr>
              <a:t>New 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29173" y="2422397"/>
            <a:ext cx="1872614" cy="2007235"/>
          </a:xfrm>
          <a:custGeom>
            <a:avLst/>
            <a:gdLst/>
            <a:ahLst/>
            <a:cxnLst/>
            <a:rect l="l" t="t" r="r" b="b"/>
            <a:pathLst>
              <a:path w="1872615" h="2007235">
                <a:moveTo>
                  <a:pt x="1872487" y="1505331"/>
                </a:moveTo>
                <a:lnTo>
                  <a:pt x="1311782" y="1505331"/>
                </a:lnTo>
                <a:lnTo>
                  <a:pt x="1640840" y="2007108"/>
                </a:lnTo>
                <a:lnTo>
                  <a:pt x="1872487" y="1505331"/>
                </a:lnTo>
                <a:close/>
              </a:path>
              <a:path w="1872615" h="2007235">
                <a:moveTo>
                  <a:pt x="211327" y="0"/>
                </a:moveTo>
                <a:lnTo>
                  <a:pt x="0" y="0"/>
                </a:lnTo>
                <a:lnTo>
                  <a:pt x="42752" y="770"/>
                </a:lnTo>
                <a:lnTo>
                  <a:pt x="85265" y="3070"/>
                </a:lnTo>
                <a:lnTo>
                  <a:pt x="127521" y="6881"/>
                </a:lnTo>
                <a:lnTo>
                  <a:pt x="169501" y="12185"/>
                </a:lnTo>
                <a:lnTo>
                  <a:pt x="211189" y="18965"/>
                </a:lnTo>
                <a:lnTo>
                  <a:pt x="252567" y="27202"/>
                </a:lnTo>
                <a:lnTo>
                  <a:pt x="293616" y="36879"/>
                </a:lnTo>
                <a:lnTo>
                  <a:pt x="334319" y="47977"/>
                </a:lnTo>
                <a:lnTo>
                  <a:pt x="374659" y="60478"/>
                </a:lnTo>
                <a:lnTo>
                  <a:pt x="414617" y="74366"/>
                </a:lnTo>
                <a:lnTo>
                  <a:pt x="454176" y="89620"/>
                </a:lnTo>
                <a:lnTo>
                  <a:pt x="493318" y="106225"/>
                </a:lnTo>
                <a:lnTo>
                  <a:pt x="532026" y="124161"/>
                </a:lnTo>
                <a:lnTo>
                  <a:pt x="570281" y="143411"/>
                </a:lnTo>
                <a:lnTo>
                  <a:pt x="608067" y="163957"/>
                </a:lnTo>
                <a:lnTo>
                  <a:pt x="645364" y="185780"/>
                </a:lnTo>
                <a:lnTo>
                  <a:pt x="682157" y="208864"/>
                </a:lnTo>
                <a:lnTo>
                  <a:pt x="718425" y="233189"/>
                </a:lnTo>
                <a:lnTo>
                  <a:pt x="754154" y="258739"/>
                </a:lnTo>
                <a:lnTo>
                  <a:pt x="789323" y="285494"/>
                </a:lnTo>
                <a:lnTo>
                  <a:pt x="823916" y="313438"/>
                </a:lnTo>
                <a:lnTo>
                  <a:pt x="857915" y="342552"/>
                </a:lnTo>
                <a:lnTo>
                  <a:pt x="891302" y="372818"/>
                </a:lnTo>
                <a:lnTo>
                  <a:pt x="924059" y="404218"/>
                </a:lnTo>
                <a:lnTo>
                  <a:pt x="956169" y="436734"/>
                </a:lnTo>
                <a:lnTo>
                  <a:pt x="987615" y="470349"/>
                </a:lnTo>
                <a:lnTo>
                  <a:pt x="1018377" y="505044"/>
                </a:lnTo>
                <a:lnTo>
                  <a:pt x="1048439" y="540802"/>
                </a:lnTo>
                <a:lnTo>
                  <a:pt x="1077783" y="577604"/>
                </a:lnTo>
                <a:lnTo>
                  <a:pt x="1106390" y="615432"/>
                </a:lnTo>
                <a:lnTo>
                  <a:pt x="1134245" y="654269"/>
                </a:lnTo>
                <a:lnTo>
                  <a:pt x="1161327" y="694097"/>
                </a:lnTo>
                <a:lnTo>
                  <a:pt x="1187621" y="734897"/>
                </a:lnTo>
                <a:lnTo>
                  <a:pt x="1213108" y="776652"/>
                </a:lnTo>
                <a:lnTo>
                  <a:pt x="1237770" y="819344"/>
                </a:lnTo>
                <a:lnTo>
                  <a:pt x="1261590" y="862954"/>
                </a:lnTo>
                <a:lnTo>
                  <a:pt x="1284550" y="907466"/>
                </a:lnTo>
                <a:lnTo>
                  <a:pt x="1306632" y="952860"/>
                </a:lnTo>
                <a:lnTo>
                  <a:pt x="1327819" y="999119"/>
                </a:lnTo>
                <a:lnTo>
                  <a:pt x="1348092" y="1046225"/>
                </a:lnTo>
                <a:lnTo>
                  <a:pt x="1367435" y="1094160"/>
                </a:lnTo>
                <a:lnTo>
                  <a:pt x="1385829" y="1142906"/>
                </a:lnTo>
                <a:lnTo>
                  <a:pt x="1403256" y="1192445"/>
                </a:lnTo>
                <a:lnTo>
                  <a:pt x="1419700" y="1242760"/>
                </a:lnTo>
                <a:lnTo>
                  <a:pt x="1435141" y="1293831"/>
                </a:lnTo>
                <a:lnTo>
                  <a:pt x="1449563" y="1345642"/>
                </a:lnTo>
                <a:lnTo>
                  <a:pt x="1462948" y="1398174"/>
                </a:lnTo>
                <a:lnTo>
                  <a:pt x="1475278" y="1451410"/>
                </a:lnTo>
                <a:lnTo>
                  <a:pt x="1486534" y="1505331"/>
                </a:lnTo>
                <a:lnTo>
                  <a:pt x="1697735" y="1505331"/>
                </a:lnTo>
                <a:lnTo>
                  <a:pt x="1686479" y="1451410"/>
                </a:lnTo>
                <a:lnTo>
                  <a:pt x="1674149" y="1398174"/>
                </a:lnTo>
                <a:lnTo>
                  <a:pt x="1660764" y="1345642"/>
                </a:lnTo>
                <a:lnTo>
                  <a:pt x="1646342" y="1293831"/>
                </a:lnTo>
                <a:lnTo>
                  <a:pt x="1630901" y="1242760"/>
                </a:lnTo>
                <a:lnTo>
                  <a:pt x="1614457" y="1192445"/>
                </a:lnTo>
                <a:lnTo>
                  <a:pt x="1597030" y="1142906"/>
                </a:lnTo>
                <a:lnTo>
                  <a:pt x="1578636" y="1094160"/>
                </a:lnTo>
                <a:lnTo>
                  <a:pt x="1559294" y="1046225"/>
                </a:lnTo>
                <a:lnTo>
                  <a:pt x="1539021" y="999119"/>
                </a:lnTo>
                <a:lnTo>
                  <a:pt x="1517834" y="952860"/>
                </a:lnTo>
                <a:lnTo>
                  <a:pt x="1495753" y="907466"/>
                </a:lnTo>
                <a:lnTo>
                  <a:pt x="1472793" y="862954"/>
                </a:lnTo>
                <a:lnTo>
                  <a:pt x="1448974" y="819344"/>
                </a:lnTo>
                <a:lnTo>
                  <a:pt x="1424312" y="776652"/>
                </a:lnTo>
                <a:lnTo>
                  <a:pt x="1398826" y="734897"/>
                </a:lnTo>
                <a:lnTo>
                  <a:pt x="1372534" y="694097"/>
                </a:lnTo>
                <a:lnTo>
                  <a:pt x="1345452" y="654269"/>
                </a:lnTo>
                <a:lnTo>
                  <a:pt x="1317599" y="615432"/>
                </a:lnTo>
                <a:lnTo>
                  <a:pt x="1288992" y="577604"/>
                </a:lnTo>
                <a:lnTo>
                  <a:pt x="1259650" y="540802"/>
                </a:lnTo>
                <a:lnTo>
                  <a:pt x="1229589" y="505044"/>
                </a:lnTo>
                <a:lnTo>
                  <a:pt x="1198829" y="470349"/>
                </a:lnTo>
                <a:lnTo>
                  <a:pt x="1167385" y="436734"/>
                </a:lnTo>
                <a:lnTo>
                  <a:pt x="1135277" y="404218"/>
                </a:lnTo>
                <a:lnTo>
                  <a:pt x="1102522" y="372818"/>
                </a:lnTo>
                <a:lnTo>
                  <a:pt x="1069137" y="342552"/>
                </a:lnTo>
                <a:lnTo>
                  <a:pt x="1035141" y="313438"/>
                </a:lnTo>
                <a:lnTo>
                  <a:pt x="1000550" y="285494"/>
                </a:lnTo>
                <a:lnTo>
                  <a:pt x="965384" y="258739"/>
                </a:lnTo>
                <a:lnTo>
                  <a:pt x="929659" y="233189"/>
                </a:lnTo>
                <a:lnTo>
                  <a:pt x="893393" y="208864"/>
                </a:lnTo>
                <a:lnTo>
                  <a:pt x="856604" y="185780"/>
                </a:lnTo>
                <a:lnTo>
                  <a:pt x="819310" y="163957"/>
                </a:lnTo>
                <a:lnTo>
                  <a:pt x="781529" y="143411"/>
                </a:lnTo>
                <a:lnTo>
                  <a:pt x="743277" y="124161"/>
                </a:lnTo>
                <a:lnTo>
                  <a:pt x="704574" y="106225"/>
                </a:lnTo>
                <a:lnTo>
                  <a:pt x="665436" y="89620"/>
                </a:lnTo>
                <a:lnTo>
                  <a:pt x="625882" y="74366"/>
                </a:lnTo>
                <a:lnTo>
                  <a:pt x="585929" y="60478"/>
                </a:lnTo>
                <a:lnTo>
                  <a:pt x="545594" y="47977"/>
                </a:lnTo>
                <a:lnTo>
                  <a:pt x="504897" y="36879"/>
                </a:lnTo>
                <a:lnTo>
                  <a:pt x="463853" y="27202"/>
                </a:lnTo>
                <a:lnTo>
                  <a:pt x="422482" y="18965"/>
                </a:lnTo>
                <a:lnTo>
                  <a:pt x="380801" y="12185"/>
                </a:lnTo>
                <a:lnTo>
                  <a:pt x="338827" y="6881"/>
                </a:lnTo>
                <a:lnTo>
                  <a:pt x="296578" y="3070"/>
                </a:lnTo>
                <a:lnTo>
                  <a:pt x="254072" y="770"/>
                </a:lnTo>
                <a:lnTo>
                  <a:pt x="211327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3997" y="2422397"/>
            <a:ext cx="1640839" cy="2007235"/>
          </a:xfrm>
          <a:custGeom>
            <a:avLst/>
            <a:gdLst/>
            <a:ahLst/>
            <a:cxnLst/>
            <a:rect l="l" t="t" r="r" b="b"/>
            <a:pathLst>
              <a:path w="1640839" h="2007235">
                <a:moveTo>
                  <a:pt x="1535176" y="0"/>
                </a:moveTo>
                <a:lnTo>
                  <a:pt x="1493610" y="721"/>
                </a:lnTo>
                <a:lnTo>
                  <a:pt x="1452316" y="2873"/>
                </a:lnTo>
                <a:lnTo>
                  <a:pt x="1411310" y="6438"/>
                </a:lnTo>
                <a:lnTo>
                  <a:pt x="1370604" y="11398"/>
                </a:lnTo>
                <a:lnTo>
                  <a:pt x="1330213" y="17733"/>
                </a:lnTo>
                <a:lnTo>
                  <a:pt x="1290150" y="25427"/>
                </a:lnTo>
                <a:lnTo>
                  <a:pt x="1250430" y="34460"/>
                </a:lnTo>
                <a:lnTo>
                  <a:pt x="1211066" y="44815"/>
                </a:lnTo>
                <a:lnTo>
                  <a:pt x="1172072" y="56474"/>
                </a:lnTo>
                <a:lnTo>
                  <a:pt x="1133462" y="69417"/>
                </a:lnTo>
                <a:lnTo>
                  <a:pt x="1095251" y="83628"/>
                </a:lnTo>
                <a:lnTo>
                  <a:pt x="1057451" y="99087"/>
                </a:lnTo>
                <a:lnTo>
                  <a:pt x="1020078" y="115777"/>
                </a:lnTo>
                <a:lnTo>
                  <a:pt x="983144" y="133679"/>
                </a:lnTo>
                <a:lnTo>
                  <a:pt x="946664" y="152775"/>
                </a:lnTo>
                <a:lnTo>
                  <a:pt x="910652" y="173047"/>
                </a:lnTo>
                <a:lnTo>
                  <a:pt x="875121" y="194477"/>
                </a:lnTo>
                <a:lnTo>
                  <a:pt x="840087" y="217046"/>
                </a:lnTo>
                <a:lnTo>
                  <a:pt x="805561" y="240737"/>
                </a:lnTo>
                <a:lnTo>
                  <a:pt x="771559" y="265531"/>
                </a:lnTo>
                <a:lnTo>
                  <a:pt x="738094" y="291409"/>
                </a:lnTo>
                <a:lnTo>
                  <a:pt x="705181" y="318355"/>
                </a:lnTo>
                <a:lnTo>
                  <a:pt x="672833" y="346348"/>
                </a:lnTo>
                <a:lnTo>
                  <a:pt x="641064" y="375372"/>
                </a:lnTo>
                <a:lnTo>
                  <a:pt x="609888" y="405408"/>
                </a:lnTo>
                <a:lnTo>
                  <a:pt x="579319" y="436438"/>
                </a:lnTo>
                <a:lnTo>
                  <a:pt x="549371" y="468443"/>
                </a:lnTo>
                <a:lnTo>
                  <a:pt x="520057" y="501406"/>
                </a:lnTo>
                <a:lnTo>
                  <a:pt x="491393" y="535308"/>
                </a:lnTo>
                <a:lnTo>
                  <a:pt x="463391" y="570131"/>
                </a:lnTo>
                <a:lnTo>
                  <a:pt x="436066" y="605857"/>
                </a:lnTo>
                <a:lnTo>
                  <a:pt x="409431" y="642467"/>
                </a:lnTo>
                <a:lnTo>
                  <a:pt x="383501" y="679944"/>
                </a:lnTo>
                <a:lnTo>
                  <a:pt x="358289" y="718269"/>
                </a:lnTo>
                <a:lnTo>
                  <a:pt x="333809" y="757424"/>
                </a:lnTo>
                <a:lnTo>
                  <a:pt x="310076" y="797390"/>
                </a:lnTo>
                <a:lnTo>
                  <a:pt x="287103" y="838151"/>
                </a:lnTo>
                <a:lnTo>
                  <a:pt x="264904" y="879686"/>
                </a:lnTo>
                <a:lnTo>
                  <a:pt x="243493" y="921979"/>
                </a:lnTo>
                <a:lnTo>
                  <a:pt x="222884" y="965010"/>
                </a:lnTo>
                <a:lnTo>
                  <a:pt x="203090" y="1008762"/>
                </a:lnTo>
                <a:lnTo>
                  <a:pt x="184127" y="1053217"/>
                </a:lnTo>
                <a:lnTo>
                  <a:pt x="166007" y="1098356"/>
                </a:lnTo>
                <a:lnTo>
                  <a:pt x="148745" y="1144160"/>
                </a:lnTo>
                <a:lnTo>
                  <a:pt x="132354" y="1190613"/>
                </a:lnTo>
                <a:lnTo>
                  <a:pt x="116849" y="1237696"/>
                </a:lnTo>
                <a:lnTo>
                  <a:pt x="102243" y="1285390"/>
                </a:lnTo>
                <a:lnTo>
                  <a:pt x="88551" y="1333677"/>
                </a:lnTo>
                <a:lnTo>
                  <a:pt x="75786" y="1382539"/>
                </a:lnTo>
                <a:lnTo>
                  <a:pt x="63962" y="1431958"/>
                </a:lnTo>
                <a:lnTo>
                  <a:pt x="53093" y="1481915"/>
                </a:lnTo>
                <a:lnTo>
                  <a:pt x="43193" y="1532393"/>
                </a:lnTo>
                <a:lnTo>
                  <a:pt x="34276" y="1583373"/>
                </a:lnTo>
                <a:lnTo>
                  <a:pt x="26357" y="1634837"/>
                </a:lnTo>
                <a:lnTo>
                  <a:pt x="19447" y="1686767"/>
                </a:lnTo>
                <a:lnTo>
                  <a:pt x="13563" y="1739144"/>
                </a:lnTo>
                <a:lnTo>
                  <a:pt x="8717" y="1791951"/>
                </a:lnTo>
                <a:lnTo>
                  <a:pt x="4924" y="1845169"/>
                </a:lnTo>
                <a:lnTo>
                  <a:pt x="2198" y="1898780"/>
                </a:lnTo>
                <a:lnTo>
                  <a:pt x="551" y="1952765"/>
                </a:lnTo>
                <a:lnTo>
                  <a:pt x="0" y="2007108"/>
                </a:lnTo>
                <a:lnTo>
                  <a:pt x="211200" y="2007108"/>
                </a:lnTo>
                <a:lnTo>
                  <a:pt x="211755" y="1952709"/>
                </a:lnTo>
                <a:lnTo>
                  <a:pt x="213411" y="1898651"/>
                </a:lnTo>
                <a:lnTo>
                  <a:pt x="216153" y="1844953"/>
                </a:lnTo>
                <a:lnTo>
                  <a:pt x="219969" y="1791632"/>
                </a:lnTo>
                <a:lnTo>
                  <a:pt x="224844" y="1738709"/>
                </a:lnTo>
                <a:lnTo>
                  <a:pt x="230765" y="1686203"/>
                </a:lnTo>
                <a:lnTo>
                  <a:pt x="237718" y="1634133"/>
                </a:lnTo>
                <a:lnTo>
                  <a:pt x="245690" y="1582517"/>
                </a:lnTo>
                <a:lnTo>
                  <a:pt x="254666" y="1531376"/>
                </a:lnTo>
                <a:lnTo>
                  <a:pt x="264634" y="1480727"/>
                </a:lnTo>
                <a:lnTo>
                  <a:pt x="275579" y="1430591"/>
                </a:lnTo>
                <a:lnTo>
                  <a:pt x="287489" y="1380987"/>
                </a:lnTo>
                <a:lnTo>
                  <a:pt x="300348" y="1331933"/>
                </a:lnTo>
                <a:lnTo>
                  <a:pt x="314144" y="1283449"/>
                </a:lnTo>
                <a:lnTo>
                  <a:pt x="328863" y="1235554"/>
                </a:lnTo>
                <a:lnTo>
                  <a:pt x="344491" y="1188267"/>
                </a:lnTo>
                <a:lnTo>
                  <a:pt x="361014" y="1141607"/>
                </a:lnTo>
                <a:lnTo>
                  <a:pt x="378420" y="1095593"/>
                </a:lnTo>
                <a:lnTo>
                  <a:pt x="396693" y="1050245"/>
                </a:lnTo>
                <a:lnTo>
                  <a:pt x="415822" y="1005581"/>
                </a:lnTo>
                <a:lnTo>
                  <a:pt x="435791" y="961621"/>
                </a:lnTo>
                <a:lnTo>
                  <a:pt x="456587" y="918384"/>
                </a:lnTo>
                <a:lnTo>
                  <a:pt x="478196" y="875889"/>
                </a:lnTo>
                <a:lnTo>
                  <a:pt x="500606" y="834155"/>
                </a:lnTo>
                <a:lnTo>
                  <a:pt x="523802" y="793201"/>
                </a:lnTo>
                <a:lnTo>
                  <a:pt x="547770" y="753047"/>
                </a:lnTo>
                <a:lnTo>
                  <a:pt x="572497" y="713711"/>
                </a:lnTo>
                <a:lnTo>
                  <a:pt x="597969" y="675213"/>
                </a:lnTo>
                <a:lnTo>
                  <a:pt x="624173" y="637571"/>
                </a:lnTo>
                <a:lnTo>
                  <a:pt x="651094" y="600806"/>
                </a:lnTo>
                <a:lnTo>
                  <a:pt x="678720" y="564935"/>
                </a:lnTo>
                <a:lnTo>
                  <a:pt x="707036" y="529979"/>
                </a:lnTo>
                <a:lnTo>
                  <a:pt x="736029" y="495956"/>
                </a:lnTo>
                <a:lnTo>
                  <a:pt x="765685" y="462886"/>
                </a:lnTo>
                <a:lnTo>
                  <a:pt x="795991" y="430787"/>
                </a:lnTo>
                <a:lnTo>
                  <a:pt x="826932" y="399679"/>
                </a:lnTo>
                <a:lnTo>
                  <a:pt x="858496" y="369581"/>
                </a:lnTo>
                <a:lnTo>
                  <a:pt x="890668" y="340512"/>
                </a:lnTo>
                <a:lnTo>
                  <a:pt x="923435" y="312491"/>
                </a:lnTo>
                <a:lnTo>
                  <a:pt x="956783" y="285538"/>
                </a:lnTo>
                <a:lnTo>
                  <a:pt x="990699" y="259671"/>
                </a:lnTo>
                <a:lnTo>
                  <a:pt x="1025168" y="234909"/>
                </a:lnTo>
                <a:lnTo>
                  <a:pt x="1060177" y="211272"/>
                </a:lnTo>
                <a:lnTo>
                  <a:pt x="1095713" y="188779"/>
                </a:lnTo>
                <a:lnTo>
                  <a:pt x="1131762" y="167449"/>
                </a:lnTo>
                <a:lnTo>
                  <a:pt x="1168310" y="147301"/>
                </a:lnTo>
                <a:lnTo>
                  <a:pt x="1205343" y="128355"/>
                </a:lnTo>
                <a:lnTo>
                  <a:pt x="1242848" y="110629"/>
                </a:lnTo>
                <a:lnTo>
                  <a:pt x="1280811" y="94142"/>
                </a:lnTo>
                <a:lnTo>
                  <a:pt x="1319219" y="78914"/>
                </a:lnTo>
                <a:lnTo>
                  <a:pt x="1358057" y="64964"/>
                </a:lnTo>
                <a:lnTo>
                  <a:pt x="1397313" y="52311"/>
                </a:lnTo>
                <a:lnTo>
                  <a:pt x="1436972" y="40973"/>
                </a:lnTo>
                <a:lnTo>
                  <a:pt x="1477020" y="30971"/>
                </a:lnTo>
                <a:lnTo>
                  <a:pt x="1517445" y="22324"/>
                </a:lnTo>
                <a:lnTo>
                  <a:pt x="1558232" y="15050"/>
                </a:lnTo>
                <a:lnTo>
                  <a:pt x="1599368" y="9168"/>
                </a:lnTo>
                <a:lnTo>
                  <a:pt x="1640839" y="4699"/>
                </a:lnTo>
                <a:lnTo>
                  <a:pt x="1614453" y="2625"/>
                </a:lnTo>
                <a:lnTo>
                  <a:pt x="1588055" y="1158"/>
                </a:lnTo>
                <a:lnTo>
                  <a:pt x="1561633" y="287"/>
                </a:lnTo>
                <a:lnTo>
                  <a:pt x="1535176" y="0"/>
                </a:lnTo>
                <a:close/>
              </a:path>
            </a:pathLst>
          </a:custGeom>
          <a:solidFill>
            <a:srgbClr val="9A40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3997" y="2422397"/>
            <a:ext cx="3408045" cy="2007235"/>
          </a:xfrm>
          <a:custGeom>
            <a:avLst/>
            <a:gdLst/>
            <a:ahLst/>
            <a:cxnLst/>
            <a:rect l="l" t="t" r="r" b="b"/>
            <a:pathLst>
              <a:path w="3408045" h="2007235">
                <a:moveTo>
                  <a:pt x="1640839" y="4699"/>
                </a:moveTo>
                <a:lnTo>
                  <a:pt x="1599368" y="9168"/>
                </a:lnTo>
                <a:lnTo>
                  <a:pt x="1558232" y="15050"/>
                </a:lnTo>
                <a:lnTo>
                  <a:pt x="1517445" y="22324"/>
                </a:lnTo>
                <a:lnTo>
                  <a:pt x="1477020" y="30971"/>
                </a:lnTo>
                <a:lnTo>
                  <a:pt x="1436972" y="40973"/>
                </a:lnTo>
                <a:lnTo>
                  <a:pt x="1397313" y="52311"/>
                </a:lnTo>
                <a:lnTo>
                  <a:pt x="1358057" y="64964"/>
                </a:lnTo>
                <a:lnTo>
                  <a:pt x="1319219" y="78914"/>
                </a:lnTo>
                <a:lnTo>
                  <a:pt x="1280811" y="94142"/>
                </a:lnTo>
                <a:lnTo>
                  <a:pt x="1242848" y="110629"/>
                </a:lnTo>
                <a:lnTo>
                  <a:pt x="1205343" y="128355"/>
                </a:lnTo>
                <a:lnTo>
                  <a:pt x="1168310" y="147301"/>
                </a:lnTo>
                <a:lnTo>
                  <a:pt x="1131762" y="167449"/>
                </a:lnTo>
                <a:lnTo>
                  <a:pt x="1095713" y="188779"/>
                </a:lnTo>
                <a:lnTo>
                  <a:pt x="1060177" y="211272"/>
                </a:lnTo>
                <a:lnTo>
                  <a:pt x="1025168" y="234909"/>
                </a:lnTo>
                <a:lnTo>
                  <a:pt x="990699" y="259671"/>
                </a:lnTo>
                <a:lnTo>
                  <a:pt x="956783" y="285538"/>
                </a:lnTo>
                <a:lnTo>
                  <a:pt x="923435" y="312491"/>
                </a:lnTo>
                <a:lnTo>
                  <a:pt x="890668" y="340512"/>
                </a:lnTo>
                <a:lnTo>
                  <a:pt x="858496" y="369581"/>
                </a:lnTo>
                <a:lnTo>
                  <a:pt x="826932" y="399679"/>
                </a:lnTo>
                <a:lnTo>
                  <a:pt x="795991" y="430787"/>
                </a:lnTo>
                <a:lnTo>
                  <a:pt x="765685" y="462886"/>
                </a:lnTo>
                <a:lnTo>
                  <a:pt x="736029" y="495956"/>
                </a:lnTo>
                <a:lnTo>
                  <a:pt x="707036" y="529979"/>
                </a:lnTo>
                <a:lnTo>
                  <a:pt x="678720" y="564935"/>
                </a:lnTo>
                <a:lnTo>
                  <a:pt x="651094" y="600806"/>
                </a:lnTo>
                <a:lnTo>
                  <a:pt x="624173" y="637571"/>
                </a:lnTo>
                <a:lnTo>
                  <a:pt x="597969" y="675213"/>
                </a:lnTo>
                <a:lnTo>
                  <a:pt x="572497" y="713711"/>
                </a:lnTo>
                <a:lnTo>
                  <a:pt x="547770" y="753047"/>
                </a:lnTo>
                <a:lnTo>
                  <a:pt x="523802" y="793201"/>
                </a:lnTo>
                <a:lnTo>
                  <a:pt x="500606" y="834155"/>
                </a:lnTo>
                <a:lnTo>
                  <a:pt x="478196" y="875889"/>
                </a:lnTo>
                <a:lnTo>
                  <a:pt x="456587" y="918384"/>
                </a:lnTo>
                <a:lnTo>
                  <a:pt x="435791" y="961621"/>
                </a:lnTo>
                <a:lnTo>
                  <a:pt x="415822" y="1005581"/>
                </a:lnTo>
                <a:lnTo>
                  <a:pt x="396693" y="1050245"/>
                </a:lnTo>
                <a:lnTo>
                  <a:pt x="378420" y="1095593"/>
                </a:lnTo>
                <a:lnTo>
                  <a:pt x="361014" y="1141607"/>
                </a:lnTo>
                <a:lnTo>
                  <a:pt x="344491" y="1188267"/>
                </a:lnTo>
                <a:lnTo>
                  <a:pt x="328863" y="1235554"/>
                </a:lnTo>
                <a:lnTo>
                  <a:pt x="314144" y="1283449"/>
                </a:lnTo>
                <a:lnTo>
                  <a:pt x="300348" y="1331933"/>
                </a:lnTo>
                <a:lnTo>
                  <a:pt x="287489" y="1380987"/>
                </a:lnTo>
                <a:lnTo>
                  <a:pt x="275579" y="1430591"/>
                </a:lnTo>
                <a:lnTo>
                  <a:pt x="264634" y="1480727"/>
                </a:lnTo>
                <a:lnTo>
                  <a:pt x="254666" y="1531376"/>
                </a:lnTo>
                <a:lnTo>
                  <a:pt x="245690" y="1582517"/>
                </a:lnTo>
                <a:lnTo>
                  <a:pt x="237718" y="1634133"/>
                </a:lnTo>
                <a:lnTo>
                  <a:pt x="230765" y="1686203"/>
                </a:lnTo>
                <a:lnTo>
                  <a:pt x="224844" y="1738709"/>
                </a:lnTo>
                <a:lnTo>
                  <a:pt x="219969" y="1791632"/>
                </a:lnTo>
                <a:lnTo>
                  <a:pt x="216153" y="1844953"/>
                </a:lnTo>
                <a:lnTo>
                  <a:pt x="213411" y="1898651"/>
                </a:lnTo>
                <a:lnTo>
                  <a:pt x="211755" y="1952709"/>
                </a:lnTo>
                <a:lnTo>
                  <a:pt x="211200" y="2007108"/>
                </a:lnTo>
                <a:lnTo>
                  <a:pt x="0" y="2007108"/>
                </a:lnTo>
                <a:lnTo>
                  <a:pt x="551" y="1952765"/>
                </a:lnTo>
                <a:lnTo>
                  <a:pt x="2198" y="1898780"/>
                </a:lnTo>
                <a:lnTo>
                  <a:pt x="4924" y="1845169"/>
                </a:lnTo>
                <a:lnTo>
                  <a:pt x="8717" y="1791951"/>
                </a:lnTo>
                <a:lnTo>
                  <a:pt x="13563" y="1739144"/>
                </a:lnTo>
                <a:lnTo>
                  <a:pt x="19447" y="1686767"/>
                </a:lnTo>
                <a:lnTo>
                  <a:pt x="26357" y="1634837"/>
                </a:lnTo>
                <a:lnTo>
                  <a:pt x="34276" y="1583373"/>
                </a:lnTo>
                <a:lnTo>
                  <a:pt x="43193" y="1532393"/>
                </a:lnTo>
                <a:lnTo>
                  <a:pt x="53093" y="1481915"/>
                </a:lnTo>
                <a:lnTo>
                  <a:pt x="63962" y="1431958"/>
                </a:lnTo>
                <a:lnTo>
                  <a:pt x="75786" y="1382539"/>
                </a:lnTo>
                <a:lnTo>
                  <a:pt x="88551" y="1333677"/>
                </a:lnTo>
                <a:lnTo>
                  <a:pt x="102243" y="1285390"/>
                </a:lnTo>
                <a:lnTo>
                  <a:pt x="116849" y="1237696"/>
                </a:lnTo>
                <a:lnTo>
                  <a:pt x="132354" y="1190613"/>
                </a:lnTo>
                <a:lnTo>
                  <a:pt x="148745" y="1144160"/>
                </a:lnTo>
                <a:lnTo>
                  <a:pt x="166007" y="1098356"/>
                </a:lnTo>
                <a:lnTo>
                  <a:pt x="184127" y="1053217"/>
                </a:lnTo>
                <a:lnTo>
                  <a:pt x="203090" y="1008762"/>
                </a:lnTo>
                <a:lnTo>
                  <a:pt x="222884" y="965010"/>
                </a:lnTo>
                <a:lnTo>
                  <a:pt x="243493" y="921979"/>
                </a:lnTo>
                <a:lnTo>
                  <a:pt x="264904" y="879686"/>
                </a:lnTo>
                <a:lnTo>
                  <a:pt x="287103" y="838151"/>
                </a:lnTo>
                <a:lnTo>
                  <a:pt x="310076" y="797390"/>
                </a:lnTo>
                <a:lnTo>
                  <a:pt x="333809" y="757424"/>
                </a:lnTo>
                <a:lnTo>
                  <a:pt x="358289" y="718269"/>
                </a:lnTo>
                <a:lnTo>
                  <a:pt x="383501" y="679944"/>
                </a:lnTo>
                <a:lnTo>
                  <a:pt x="409431" y="642467"/>
                </a:lnTo>
                <a:lnTo>
                  <a:pt x="436066" y="605857"/>
                </a:lnTo>
                <a:lnTo>
                  <a:pt x="463391" y="570131"/>
                </a:lnTo>
                <a:lnTo>
                  <a:pt x="491393" y="535308"/>
                </a:lnTo>
                <a:lnTo>
                  <a:pt x="520057" y="501406"/>
                </a:lnTo>
                <a:lnTo>
                  <a:pt x="549371" y="468443"/>
                </a:lnTo>
                <a:lnTo>
                  <a:pt x="579319" y="436438"/>
                </a:lnTo>
                <a:lnTo>
                  <a:pt x="609888" y="405408"/>
                </a:lnTo>
                <a:lnTo>
                  <a:pt x="641064" y="375372"/>
                </a:lnTo>
                <a:lnTo>
                  <a:pt x="672833" y="346348"/>
                </a:lnTo>
                <a:lnTo>
                  <a:pt x="705181" y="318355"/>
                </a:lnTo>
                <a:lnTo>
                  <a:pt x="738094" y="291409"/>
                </a:lnTo>
                <a:lnTo>
                  <a:pt x="771559" y="265531"/>
                </a:lnTo>
                <a:lnTo>
                  <a:pt x="805561" y="240737"/>
                </a:lnTo>
                <a:lnTo>
                  <a:pt x="840087" y="217046"/>
                </a:lnTo>
                <a:lnTo>
                  <a:pt x="875121" y="194477"/>
                </a:lnTo>
                <a:lnTo>
                  <a:pt x="910652" y="173047"/>
                </a:lnTo>
                <a:lnTo>
                  <a:pt x="946664" y="152775"/>
                </a:lnTo>
                <a:lnTo>
                  <a:pt x="983144" y="133679"/>
                </a:lnTo>
                <a:lnTo>
                  <a:pt x="1020078" y="115777"/>
                </a:lnTo>
                <a:lnTo>
                  <a:pt x="1057451" y="99087"/>
                </a:lnTo>
                <a:lnTo>
                  <a:pt x="1095251" y="83628"/>
                </a:lnTo>
                <a:lnTo>
                  <a:pt x="1133462" y="69417"/>
                </a:lnTo>
                <a:lnTo>
                  <a:pt x="1172072" y="56474"/>
                </a:lnTo>
                <a:lnTo>
                  <a:pt x="1211066" y="44815"/>
                </a:lnTo>
                <a:lnTo>
                  <a:pt x="1250430" y="34460"/>
                </a:lnTo>
                <a:lnTo>
                  <a:pt x="1290150" y="25427"/>
                </a:lnTo>
                <a:lnTo>
                  <a:pt x="1330213" y="17733"/>
                </a:lnTo>
                <a:lnTo>
                  <a:pt x="1370604" y="11398"/>
                </a:lnTo>
                <a:lnTo>
                  <a:pt x="1411310" y="6438"/>
                </a:lnTo>
                <a:lnTo>
                  <a:pt x="1452316" y="2873"/>
                </a:lnTo>
                <a:lnTo>
                  <a:pt x="1493610" y="721"/>
                </a:lnTo>
                <a:lnTo>
                  <a:pt x="1535176" y="0"/>
                </a:lnTo>
                <a:lnTo>
                  <a:pt x="1746503" y="0"/>
                </a:lnTo>
                <a:lnTo>
                  <a:pt x="1789248" y="770"/>
                </a:lnTo>
                <a:lnTo>
                  <a:pt x="1831754" y="3070"/>
                </a:lnTo>
                <a:lnTo>
                  <a:pt x="1874003" y="6881"/>
                </a:lnTo>
                <a:lnTo>
                  <a:pt x="1915977" y="12185"/>
                </a:lnTo>
                <a:lnTo>
                  <a:pt x="1957658" y="18965"/>
                </a:lnTo>
                <a:lnTo>
                  <a:pt x="1999029" y="27202"/>
                </a:lnTo>
                <a:lnTo>
                  <a:pt x="2040073" y="36879"/>
                </a:lnTo>
                <a:lnTo>
                  <a:pt x="2080770" y="47977"/>
                </a:lnTo>
                <a:lnTo>
                  <a:pt x="2121105" y="60478"/>
                </a:lnTo>
                <a:lnTo>
                  <a:pt x="2161058" y="74366"/>
                </a:lnTo>
                <a:lnTo>
                  <a:pt x="2200612" y="89620"/>
                </a:lnTo>
                <a:lnTo>
                  <a:pt x="2239750" y="106225"/>
                </a:lnTo>
                <a:lnTo>
                  <a:pt x="2278453" y="124161"/>
                </a:lnTo>
                <a:lnTo>
                  <a:pt x="2316705" y="143411"/>
                </a:lnTo>
                <a:lnTo>
                  <a:pt x="2354486" y="163957"/>
                </a:lnTo>
                <a:lnTo>
                  <a:pt x="2391780" y="185780"/>
                </a:lnTo>
                <a:lnTo>
                  <a:pt x="2428569" y="208864"/>
                </a:lnTo>
                <a:lnTo>
                  <a:pt x="2464835" y="233189"/>
                </a:lnTo>
                <a:lnTo>
                  <a:pt x="2500560" y="258739"/>
                </a:lnTo>
                <a:lnTo>
                  <a:pt x="2535726" y="285494"/>
                </a:lnTo>
                <a:lnTo>
                  <a:pt x="2570317" y="313438"/>
                </a:lnTo>
                <a:lnTo>
                  <a:pt x="2604313" y="342552"/>
                </a:lnTo>
                <a:lnTo>
                  <a:pt x="2637698" y="372818"/>
                </a:lnTo>
                <a:lnTo>
                  <a:pt x="2670453" y="404218"/>
                </a:lnTo>
                <a:lnTo>
                  <a:pt x="2702561" y="436734"/>
                </a:lnTo>
                <a:lnTo>
                  <a:pt x="2734005" y="470349"/>
                </a:lnTo>
                <a:lnTo>
                  <a:pt x="2764765" y="505044"/>
                </a:lnTo>
                <a:lnTo>
                  <a:pt x="2794826" y="540802"/>
                </a:lnTo>
                <a:lnTo>
                  <a:pt x="2824168" y="577604"/>
                </a:lnTo>
                <a:lnTo>
                  <a:pt x="2852775" y="615432"/>
                </a:lnTo>
                <a:lnTo>
                  <a:pt x="2880628" y="654269"/>
                </a:lnTo>
                <a:lnTo>
                  <a:pt x="2907710" y="694097"/>
                </a:lnTo>
                <a:lnTo>
                  <a:pt x="2934002" y="734897"/>
                </a:lnTo>
                <a:lnTo>
                  <a:pt x="2959488" y="776652"/>
                </a:lnTo>
                <a:lnTo>
                  <a:pt x="2984150" y="819344"/>
                </a:lnTo>
                <a:lnTo>
                  <a:pt x="3007969" y="862954"/>
                </a:lnTo>
                <a:lnTo>
                  <a:pt x="3030929" y="907466"/>
                </a:lnTo>
                <a:lnTo>
                  <a:pt x="3053010" y="952860"/>
                </a:lnTo>
                <a:lnTo>
                  <a:pt x="3074197" y="999119"/>
                </a:lnTo>
                <a:lnTo>
                  <a:pt x="3094470" y="1046225"/>
                </a:lnTo>
                <a:lnTo>
                  <a:pt x="3113812" y="1094160"/>
                </a:lnTo>
                <a:lnTo>
                  <a:pt x="3132206" y="1142906"/>
                </a:lnTo>
                <a:lnTo>
                  <a:pt x="3149633" y="1192445"/>
                </a:lnTo>
                <a:lnTo>
                  <a:pt x="3166077" y="1242760"/>
                </a:lnTo>
                <a:lnTo>
                  <a:pt x="3181518" y="1293831"/>
                </a:lnTo>
                <a:lnTo>
                  <a:pt x="3195940" y="1345642"/>
                </a:lnTo>
                <a:lnTo>
                  <a:pt x="3209325" y="1398174"/>
                </a:lnTo>
                <a:lnTo>
                  <a:pt x="3221655" y="1451410"/>
                </a:lnTo>
                <a:lnTo>
                  <a:pt x="3232911" y="1505331"/>
                </a:lnTo>
                <a:lnTo>
                  <a:pt x="3407663" y="1505331"/>
                </a:lnTo>
                <a:lnTo>
                  <a:pt x="3176016" y="2007108"/>
                </a:lnTo>
                <a:lnTo>
                  <a:pt x="2846958" y="1505331"/>
                </a:lnTo>
                <a:lnTo>
                  <a:pt x="3021710" y="1505331"/>
                </a:lnTo>
                <a:lnTo>
                  <a:pt x="3010454" y="1451410"/>
                </a:lnTo>
                <a:lnTo>
                  <a:pt x="2998124" y="1398174"/>
                </a:lnTo>
                <a:lnTo>
                  <a:pt x="2984739" y="1345642"/>
                </a:lnTo>
                <a:lnTo>
                  <a:pt x="2970317" y="1293831"/>
                </a:lnTo>
                <a:lnTo>
                  <a:pt x="2954876" y="1242760"/>
                </a:lnTo>
                <a:lnTo>
                  <a:pt x="2938432" y="1192445"/>
                </a:lnTo>
                <a:lnTo>
                  <a:pt x="2921005" y="1142906"/>
                </a:lnTo>
                <a:lnTo>
                  <a:pt x="2902611" y="1094160"/>
                </a:lnTo>
                <a:lnTo>
                  <a:pt x="2883268" y="1046225"/>
                </a:lnTo>
                <a:lnTo>
                  <a:pt x="2862995" y="999119"/>
                </a:lnTo>
                <a:lnTo>
                  <a:pt x="2841808" y="952860"/>
                </a:lnTo>
                <a:lnTo>
                  <a:pt x="2819726" y="907466"/>
                </a:lnTo>
                <a:lnTo>
                  <a:pt x="2796766" y="862954"/>
                </a:lnTo>
                <a:lnTo>
                  <a:pt x="2772946" y="819344"/>
                </a:lnTo>
                <a:lnTo>
                  <a:pt x="2748284" y="776652"/>
                </a:lnTo>
                <a:lnTo>
                  <a:pt x="2722797" y="734897"/>
                </a:lnTo>
                <a:lnTo>
                  <a:pt x="2696503" y="694097"/>
                </a:lnTo>
                <a:lnTo>
                  <a:pt x="2669421" y="654269"/>
                </a:lnTo>
                <a:lnTo>
                  <a:pt x="2641566" y="615432"/>
                </a:lnTo>
                <a:lnTo>
                  <a:pt x="2612959" y="577604"/>
                </a:lnTo>
                <a:lnTo>
                  <a:pt x="2583615" y="540802"/>
                </a:lnTo>
                <a:lnTo>
                  <a:pt x="2553553" y="505044"/>
                </a:lnTo>
                <a:lnTo>
                  <a:pt x="2522791" y="470349"/>
                </a:lnTo>
                <a:lnTo>
                  <a:pt x="2491345" y="436734"/>
                </a:lnTo>
                <a:lnTo>
                  <a:pt x="2459235" y="404218"/>
                </a:lnTo>
                <a:lnTo>
                  <a:pt x="2426478" y="372818"/>
                </a:lnTo>
                <a:lnTo>
                  <a:pt x="2393091" y="342552"/>
                </a:lnTo>
                <a:lnTo>
                  <a:pt x="2359092" y="313438"/>
                </a:lnTo>
                <a:lnTo>
                  <a:pt x="2324499" y="285494"/>
                </a:lnTo>
                <a:lnTo>
                  <a:pt x="2289330" y="258739"/>
                </a:lnTo>
                <a:lnTo>
                  <a:pt x="2253601" y="233189"/>
                </a:lnTo>
                <a:lnTo>
                  <a:pt x="2217333" y="208864"/>
                </a:lnTo>
                <a:lnTo>
                  <a:pt x="2180540" y="185780"/>
                </a:lnTo>
                <a:lnTo>
                  <a:pt x="2143243" y="163957"/>
                </a:lnTo>
                <a:lnTo>
                  <a:pt x="2105457" y="143411"/>
                </a:lnTo>
                <a:lnTo>
                  <a:pt x="2067202" y="124161"/>
                </a:lnTo>
                <a:lnTo>
                  <a:pt x="2028494" y="106225"/>
                </a:lnTo>
                <a:lnTo>
                  <a:pt x="1989352" y="89620"/>
                </a:lnTo>
                <a:lnTo>
                  <a:pt x="1949793" y="74366"/>
                </a:lnTo>
                <a:lnTo>
                  <a:pt x="1909835" y="60478"/>
                </a:lnTo>
                <a:lnTo>
                  <a:pt x="1869495" y="47977"/>
                </a:lnTo>
                <a:lnTo>
                  <a:pt x="1828792" y="36879"/>
                </a:lnTo>
                <a:lnTo>
                  <a:pt x="1787743" y="27202"/>
                </a:lnTo>
                <a:lnTo>
                  <a:pt x="1746365" y="18965"/>
                </a:lnTo>
                <a:lnTo>
                  <a:pt x="1704677" y="12185"/>
                </a:lnTo>
                <a:lnTo>
                  <a:pt x="1662697" y="6881"/>
                </a:lnTo>
                <a:lnTo>
                  <a:pt x="1620441" y="3070"/>
                </a:lnTo>
                <a:lnTo>
                  <a:pt x="1577928" y="770"/>
                </a:lnTo>
                <a:lnTo>
                  <a:pt x="1535176" y="0"/>
                </a:lnTo>
              </a:path>
            </a:pathLst>
          </a:custGeom>
          <a:ln w="254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79034" y="2038934"/>
            <a:ext cx="965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C00000"/>
                </a:solidFill>
                <a:latin typeface="Arial"/>
                <a:cs typeface="Arial"/>
              </a:rPr>
              <a:t>Resizing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7981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Challenge 3: Extendible</a:t>
            </a:r>
            <a:r>
              <a:rPr spc="5" dirty="0"/>
              <a:t> </a:t>
            </a:r>
            <a:r>
              <a:rPr spc="-5" dirty="0"/>
              <a:t>Resizing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1084884" y="1422019"/>
            <a:ext cx="8616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Directory: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76655" y="2226310"/>
            <a:ext cx="8362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Subtable: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96518" y="4123385"/>
            <a:ext cx="10985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Local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Depth: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27326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19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2269426" y="2188654"/>
          <a:ext cx="368935" cy="183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3224974" y="2188654"/>
          <a:ext cx="368935" cy="183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2361438" y="10638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40227" y="10638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18764" y="10638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00602" y="106387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704338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89" h="353694">
                <a:moveTo>
                  <a:pt x="0" y="353567"/>
                </a:moveTo>
                <a:lnTo>
                  <a:pt x="478536" y="353567"/>
                </a:lnTo>
                <a:lnTo>
                  <a:pt x="478536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04338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89" h="353694">
                <a:moveTo>
                  <a:pt x="0" y="353567"/>
                </a:moveTo>
                <a:lnTo>
                  <a:pt x="478536" y="353567"/>
                </a:lnTo>
                <a:lnTo>
                  <a:pt x="478536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82873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82873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59885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89" h="353694">
                <a:moveTo>
                  <a:pt x="0" y="353567"/>
                </a:moveTo>
                <a:lnTo>
                  <a:pt x="478536" y="353567"/>
                </a:lnTo>
                <a:lnTo>
                  <a:pt x="478536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9885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89" h="353694">
                <a:moveTo>
                  <a:pt x="0" y="353567"/>
                </a:moveTo>
                <a:lnTo>
                  <a:pt x="478536" y="353567"/>
                </a:lnTo>
                <a:lnTo>
                  <a:pt x="478536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22144" y="1515363"/>
            <a:ext cx="86360" cy="686435"/>
          </a:xfrm>
          <a:custGeom>
            <a:avLst/>
            <a:gdLst/>
            <a:ahLst/>
            <a:cxnLst/>
            <a:rect l="l" t="t" r="r" b="b"/>
            <a:pathLst>
              <a:path w="86360" h="686435">
                <a:moveTo>
                  <a:pt x="28698" y="600710"/>
                </a:moveTo>
                <a:lnTo>
                  <a:pt x="126" y="600710"/>
                </a:lnTo>
                <a:lnTo>
                  <a:pt x="42925" y="686435"/>
                </a:lnTo>
                <a:lnTo>
                  <a:pt x="78665" y="615061"/>
                </a:lnTo>
                <a:lnTo>
                  <a:pt x="28701" y="615061"/>
                </a:lnTo>
                <a:lnTo>
                  <a:pt x="28698" y="600710"/>
                </a:lnTo>
                <a:close/>
              </a:path>
              <a:path w="86360" h="686435">
                <a:moveTo>
                  <a:pt x="28583" y="82829"/>
                </a:moveTo>
                <a:lnTo>
                  <a:pt x="28701" y="615061"/>
                </a:lnTo>
                <a:lnTo>
                  <a:pt x="57276" y="615061"/>
                </a:lnTo>
                <a:lnTo>
                  <a:pt x="57159" y="85725"/>
                </a:lnTo>
                <a:lnTo>
                  <a:pt x="42925" y="85725"/>
                </a:lnTo>
                <a:lnTo>
                  <a:pt x="28583" y="82829"/>
                </a:lnTo>
                <a:close/>
              </a:path>
              <a:path w="86360" h="686435">
                <a:moveTo>
                  <a:pt x="85851" y="600710"/>
                </a:moveTo>
                <a:lnTo>
                  <a:pt x="57273" y="600710"/>
                </a:lnTo>
                <a:lnTo>
                  <a:pt x="57276" y="615061"/>
                </a:lnTo>
                <a:lnTo>
                  <a:pt x="78665" y="615061"/>
                </a:lnTo>
                <a:lnTo>
                  <a:pt x="85851" y="600710"/>
                </a:lnTo>
                <a:close/>
              </a:path>
              <a:path w="86360" h="686435">
                <a:moveTo>
                  <a:pt x="57150" y="42925"/>
                </a:moveTo>
                <a:lnTo>
                  <a:pt x="28575" y="42925"/>
                </a:lnTo>
                <a:lnTo>
                  <a:pt x="28676" y="82848"/>
                </a:lnTo>
                <a:lnTo>
                  <a:pt x="42925" y="85725"/>
                </a:lnTo>
                <a:lnTo>
                  <a:pt x="57158" y="82848"/>
                </a:lnTo>
                <a:lnTo>
                  <a:pt x="57150" y="42925"/>
                </a:lnTo>
                <a:close/>
              </a:path>
              <a:path w="86360" h="686435">
                <a:moveTo>
                  <a:pt x="57158" y="82848"/>
                </a:moveTo>
                <a:lnTo>
                  <a:pt x="42925" y="85725"/>
                </a:lnTo>
                <a:lnTo>
                  <a:pt x="57159" y="85725"/>
                </a:lnTo>
                <a:lnTo>
                  <a:pt x="57158" y="82848"/>
                </a:lnTo>
                <a:close/>
              </a:path>
              <a:path w="86360" h="686435">
                <a:moveTo>
                  <a:pt x="85725" y="42925"/>
                </a:moveTo>
                <a:lnTo>
                  <a:pt x="57150" y="42925"/>
                </a:lnTo>
                <a:lnTo>
                  <a:pt x="57158" y="82848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5725" y="42925"/>
                </a:lnTo>
                <a:close/>
              </a:path>
              <a:path w="86360" h="68643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28583" y="82829"/>
                </a:lnTo>
                <a:lnTo>
                  <a:pt x="28575" y="42925"/>
                </a:lnTo>
                <a:lnTo>
                  <a:pt x="85725" y="4292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79723" y="1515490"/>
            <a:ext cx="88900" cy="687705"/>
          </a:xfrm>
          <a:custGeom>
            <a:avLst/>
            <a:gdLst/>
            <a:ahLst/>
            <a:cxnLst/>
            <a:rect l="l" t="t" r="r" b="b"/>
            <a:pathLst>
              <a:path w="88900" h="687705">
                <a:moveTo>
                  <a:pt x="0" y="601599"/>
                </a:moveTo>
                <a:lnTo>
                  <a:pt x="42417" y="687578"/>
                </a:lnTo>
                <a:lnTo>
                  <a:pt x="78528" y="616204"/>
                </a:lnTo>
                <a:lnTo>
                  <a:pt x="57023" y="616204"/>
                </a:lnTo>
                <a:lnTo>
                  <a:pt x="28448" y="616077"/>
                </a:lnTo>
                <a:lnTo>
                  <a:pt x="28517" y="601725"/>
                </a:lnTo>
                <a:lnTo>
                  <a:pt x="0" y="601599"/>
                </a:lnTo>
                <a:close/>
              </a:path>
              <a:path w="88900" h="687705">
                <a:moveTo>
                  <a:pt x="28517" y="601725"/>
                </a:moveTo>
                <a:lnTo>
                  <a:pt x="28448" y="616077"/>
                </a:lnTo>
                <a:lnTo>
                  <a:pt x="57023" y="616204"/>
                </a:lnTo>
                <a:lnTo>
                  <a:pt x="57092" y="601852"/>
                </a:lnTo>
                <a:lnTo>
                  <a:pt x="28517" y="601725"/>
                </a:lnTo>
                <a:close/>
              </a:path>
              <a:path w="88900" h="687705">
                <a:moveTo>
                  <a:pt x="57092" y="601852"/>
                </a:moveTo>
                <a:lnTo>
                  <a:pt x="57023" y="616204"/>
                </a:lnTo>
                <a:lnTo>
                  <a:pt x="78528" y="616204"/>
                </a:lnTo>
                <a:lnTo>
                  <a:pt x="85725" y="601980"/>
                </a:lnTo>
                <a:lnTo>
                  <a:pt x="57092" y="601852"/>
                </a:lnTo>
                <a:close/>
              </a:path>
              <a:path w="88900" h="687705">
                <a:moveTo>
                  <a:pt x="31047" y="82690"/>
                </a:moveTo>
                <a:lnTo>
                  <a:pt x="28517" y="601725"/>
                </a:lnTo>
                <a:lnTo>
                  <a:pt x="57092" y="601852"/>
                </a:lnTo>
                <a:lnTo>
                  <a:pt x="59609" y="85598"/>
                </a:lnTo>
                <a:lnTo>
                  <a:pt x="45338" y="85598"/>
                </a:lnTo>
                <a:lnTo>
                  <a:pt x="31047" y="82690"/>
                </a:lnTo>
                <a:close/>
              </a:path>
              <a:path w="88900" h="687705">
                <a:moveTo>
                  <a:pt x="31241" y="42672"/>
                </a:moveTo>
                <a:lnTo>
                  <a:pt x="31047" y="82690"/>
                </a:lnTo>
                <a:lnTo>
                  <a:pt x="45338" y="85598"/>
                </a:lnTo>
                <a:lnTo>
                  <a:pt x="59622" y="82803"/>
                </a:lnTo>
                <a:lnTo>
                  <a:pt x="59816" y="42925"/>
                </a:lnTo>
                <a:lnTo>
                  <a:pt x="31241" y="42672"/>
                </a:lnTo>
                <a:close/>
              </a:path>
              <a:path w="88900" h="687705">
                <a:moveTo>
                  <a:pt x="59622" y="82803"/>
                </a:moveTo>
                <a:lnTo>
                  <a:pt x="45338" y="85598"/>
                </a:lnTo>
                <a:lnTo>
                  <a:pt x="59609" y="85598"/>
                </a:lnTo>
                <a:lnTo>
                  <a:pt x="59622" y="82803"/>
                </a:lnTo>
                <a:close/>
              </a:path>
              <a:path w="88900" h="687705">
                <a:moveTo>
                  <a:pt x="88317" y="42672"/>
                </a:moveTo>
                <a:lnTo>
                  <a:pt x="31241" y="42672"/>
                </a:lnTo>
                <a:lnTo>
                  <a:pt x="59816" y="42925"/>
                </a:lnTo>
                <a:lnTo>
                  <a:pt x="59622" y="82803"/>
                </a:lnTo>
                <a:lnTo>
                  <a:pt x="62067" y="82325"/>
                </a:lnTo>
                <a:lnTo>
                  <a:pt x="75723" y="73231"/>
                </a:lnTo>
                <a:lnTo>
                  <a:pt x="84951" y="59684"/>
                </a:lnTo>
                <a:lnTo>
                  <a:pt x="88391" y="43053"/>
                </a:lnTo>
                <a:lnTo>
                  <a:pt x="88317" y="42672"/>
                </a:lnTo>
                <a:close/>
              </a:path>
              <a:path w="88900" h="687705">
                <a:moveTo>
                  <a:pt x="45720" y="0"/>
                </a:moveTo>
                <a:lnTo>
                  <a:pt x="29045" y="3272"/>
                </a:lnTo>
                <a:lnTo>
                  <a:pt x="15382" y="12366"/>
                </a:lnTo>
                <a:lnTo>
                  <a:pt x="6125" y="25913"/>
                </a:lnTo>
                <a:lnTo>
                  <a:pt x="2666" y="42545"/>
                </a:lnTo>
                <a:lnTo>
                  <a:pt x="5959" y="59291"/>
                </a:lnTo>
                <a:lnTo>
                  <a:pt x="15097" y="72977"/>
                </a:lnTo>
                <a:lnTo>
                  <a:pt x="28688" y="82210"/>
                </a:lnTo>
                <a:lnTo>
                  <a:pt x="31047" y="82690"/>
                </a:lnTo>
                <a:lnTo>
                  <a:pt x="31241" y="42672"/>
                </a:lnTo>
                <a:lnTo>
                  <a:pt x="88317" y="42672"/>
                </a:lnTo>
                <a:lnTo>
                  <a:pt x="85117" y="26306"/>
                </a:lnTo>
                <a:lnTo>
                  <a:pt x="76009" y="12620"/>
                </a:lnTo>
                <a:lnTo>
                  <a:pt x="62424" y="3387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25901" y="1514411"/>
            <a:ext cx="900430" cy="666750"/>
          </a:xfrm>
          <a:custGeom>
            <a:avLst/>
            <a:gdLst/>
            <a:ahLst/>
            <a:cxnLst/>
            <a:rect l="l" t="t" r="r" b="b"/>
            <a:pathLst>
              <a:path w="900429" h="666750">
                <a:moveTo>
                  <a:pt x="44068" y="581596"/>
                </a:moveTo>
                <a:lnTo>
                  <a:pt x="0" y="666686"/>
                </a:lnTo>
                <a:lnTo>
                  <a:pt x="94487" y="650938"/>
                </a:lnTo>
                <a:lnTo>
                  <a:pt x="83776" y="636206"/>
                </a:lnTo>
                <a:lnTo>
                  <a:pt x="66167" y="636206"/>
                </a:lnTo>
                <a:lnTo>
                  <a:pt x="49403" y="613092"/>
                </a:lnTo>
                <a:lnTo>
                  <a:pt x="60889" y="604730"/>
                </a:lnTo>
                <a:lnTo>
                  <a:pt x="44068" y="581596"/>
                </a:lnTo>
                <a:close/>
              </a:path>
              <a:path w="900429" h="666750">
                <a:moveTo>
                  <a:pt x="60889" y="604730"/>
                </a:moveTo>
                <a:lnTo>
                  <a:pt x="49403" y="613092"/>
                </a:lnTo>
                <a:lnTo>
                  <a:pt x="66167" y="636206"/>
                </a:lnTo>
                <a:lnTo>
                  <a:pt x="77681" y="627824"/>
                </a:lnTo>
                <a:lnTo>
                  <a:pt x="60889" y="604730"/>
                </a:lnTo>
                <a:close/>
              </a:path>
              <a:path w="900429" h="666750">
                <a:moveTo>
                  <a:pt x="77681" y="627824"/>
                </a:moveTo>
                <a:lnTo>
                  <a:pt x="66167" y="636206"/>
                </a:lnTo>
                <a:lnTo>
                  <a:pt x="83776" y="636206"/>
                </a:lnTo>
                <a:lnTo>
                  <a:pt x="77681" y="627824"/>
                </a:lnTo>
                <a:close/>
              </a:path>
              <a:path w="900429" h="666750">
                <a:moveTo>
                  <a:pt x="816961" y="54303"/>
                </a:moveTo>
                <a:lnTo>
                  <a:pt x="60889" y="604730"/>
                </a:lnTo>
                <a:lnTo>
                  <a:pt x="77681" y="627824"/>
                </a:lnTo>
                <a:lnTo>
                  <a:pt x="833791" y="77457"/>
                </a:lnTo>
                <a:lnTo>
                  <a:pt x="823087" y="67627"/>
                </a:lnTo>
                <a:lnTo>
                  <a:pt x="816961" y="54303"/>
                </a:lnTo>
                <a:close/>
              </a:path>
              <a:path w="900429" h="666750">
                <a:moveTo>
                  <a:pt x="898607" y="30797"/>
                </a:moveTo>
                <a:lnTo>
                  <a:pt x="849249" y="30797"/>
                </a:lnTo>
                <a:lnTo>
                  <a:pt x="866139" y="53911"/>
                </a:lnTo>
                <a:lnTo>
                  <a:pt x="833791" y="77457"/>
                </a:lnTo>
                <a:lnTo>
                  <a:pt x="835576" y="79097"/>
                </a:lnTo>
                <a:lnTo>
                  <a:pt x="850995" y="84708"/>
                </a:lnTo>
                <a:lnTo>
                  <a:pt x="867413" y="84129"/>
                </a:lnTo>
                <a:lnTo>
                  <a:pt x="882903" y="77025"/>
                </a:lnTo>
                <a:lnTo>
                  <a:pt x="894427" y="64462"/>
                </a:lnTo>
                <a:lnTo>
                  <a:pt x="900033" y="49006"/>
                </a:lnTo>
                <a:lnTo>
                  <a:pt x="899423" y="32573"/>
                </a:lnTo>
                <a:lnTo>
                  <a:pt x="898607" y="30797"/>
                </a:lnTo>
                <a:close/>
              </a:path>
              <a:path w="900429" h="666750">
                <a:moveTo>
                  <a:pt x="849249" y="30797"/>
                </a:moveTo>
                <a:lnTo>
                  <a:pt x="816961" y="54303"/>
                </a:lnTo>
                <a:lnTo>
                  <a:pt x="823087" y="67627"/>
                </a:lnTo>
                <a:lnTo>
                  <a:pt x="833791" y="77457"/>
                </a:lnTo>
                <a:lnTo>
                  <a:pt x="866139" y="53911"/>
                </a:lnTo>
                <a:lnTo>
                  <a:pt x="849249" y="30797"/>
                </a:lnTo>
                <a:close/>
              </a:path>
              <a:path w="900429" h="666750">
                <a:moveTo>
                  <a:pt x="864393" y="0"/>
                </a:moveTo>
                <a:lnTo>
                  <a:pt x="847975" y="579"/>
                </a:lnTo>
                <a:lnTo>
                  <a:pt x="832485" y="7683"/>
                </a:lnTo>
                <a:lnTo>
                  <a:pt x="820961" y="20246"/>
                </a:lnTo>
                <a:lnTo>
                  <a:pt x="815355" y="35702"/>
                </a:lnTo>
                <a:lnTo>
                  <a:pt x="815965" y="52135"/>
                </a:lnTo>
                <a:lnTo>
                  <a:pt x="816961" y="54303"/>
                </a:lnTo>
                <a:lnTo>
                  <a:pt x="849249" y="30797"/>
                </a:lnTo>
                <a:lnTo>
                  <a:pt x="898607" y="30797"/>
                </a:lnTo>
                <a:lnTo>
                  <a:pt x="892301" y="17081"/>
                </a:lnTo>
                <a:lnTo>
                  <a:pt x="879812" y="5611"/>
                </a:lnTo>
                <a:lnTo>
                  <a:pt x="8643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2746438" y="2190178"/>
          <a:ext cx="367030" cy="183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0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" name="object 76"/>
          <p:cNvSpPr/>
          <p:nvPr/>
        </p:nvSpPr>
        <p:spPr>
          <a:xfrm>
            <a:off x="2900679" y="1515363"/>
            <a:ext cx="86360" cy="689610"/>
          </a:xfrm>
          <a:custGeom>
            <a:avLst/>
            <a:gdLst/>
            <a:ahLst/>
            <a:cxnLst/>
            <a:rect l="l" t="t" r="r" b="b"/>
            <a:pathLst>
              <a:path w="86360" h="689610">
                <a:moveTo>
                  <a:pt x="28698" y="603758"/>
                </a:moveTo>
                <a:lnTo>
                  <a:pt x="126" y="603758"/>
                </a:lnTo>
                <a:lnTo>
                  <a:pt x="42925" y="689483"/>
                </a:lnTo>
                <a:lnTo>
                  <a:pt x="78665" y="618109"/>
                </a:lnTo>
                <a:lnTo>
                  <a:pt x="28701" y="618109"/>
                </a:lnTo>
                <a:lnTo>
                  <a:pt x="28698" y="603758"/>
                </a:lnTo>
                <a:close/>
              </a:path>
              <a:path w="86360" h="689610">
                <a:moveTo>
                  <a:pt x="28583" y="82829"/>
                </a:moveTo>
                <a:lnTo>
                  <a:pt x="28701" y="618109"/>
                </a:lnTo>
                <a:lnTo>
                  <a:pt x="57276" y="618109"/>
                </a:lnTo>
                <a:lnTo>
                  <a:pt x="57159" y="85725"/>
                </a:lnTo>
                <a:lnTo>
                  <a:pt x="42925" y="85725"/>
                </a:lnTo>
                <a:lnTo>
                  <a:pt x="28583" y="82829"/>
                </a:lnTo>
                <a:close/>
              </a:path>
              <a:path w="86360" h="689610">
                <a:moveTo>
                  <a:pt x="85851" y="603758"/>
                </a:moveTo>
                <a:lnTo>
                  <a:pt x="57273" y="603758"/>
                </a:lnTo>
                <a:lnTo>
                  <a:pt x="57276" y="618109"/>
                </a:lnTo>
                <a:lnTo>
                  <a:pt x="78665" y="618109"/>
                </a:lnTo>
                <a:lnTo>
                  <a:pt x="85851" y="603758"/>
                </a:lnTo>
                <a:close/>
              </a:path>
              <a:path w="86360" h="689610">
                <a:moveTo>
                  <a:pt x="57150" y="42925"/>
                </a:moveTo>
                <a:lnTo>
                  <a:pt x="28575" y="42925"/>
                </a:lnTo>
                <a:lnTo>
                  <a:pt x="28676" y="82848"/>
                </a:lnTo>
                <a:lnTo>
                  <a:pt x="42925" y="85725"/>
                </a:lnTo>
                <a:lnTo>
                  <a:pt x="57158" y="82848"/>
                </a:lnTo>
                <a:lnTo>
                  <a:pt x="57150" y="42925"/>
                </a:lnTo>
                <a:close/>
              </a:path>
              <a:path w="86360" h="689610">
                <a:moveTo>
                  <a:pt x="57158" y="82848"/>
                </a:moveTo>
                <a:lnTo>
                  <a:pt x="42925" y="85725"/>
                </a:lnTo>
                <a:lnTo>
                  <a:pt x="57159" y="85725"/>
                </a:lnTo>
                <a:lnTo>
                  <a:pt x="57158" y="82848"/>
                </a:lnTo>
                <a:close/>
              </a:path>
              <a:path w="86360" h="689610">
                <a:moveTo>
                  <a:pt x="85725" y="42925"/>
                </a:moveTo>
                <a:lnTo>
                  <a:pt x="57150" y="42925"/>
                </a:lnTo>
                <a:lnTo>
                  <a:pt x="57158" y="82848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5725" y="42925"/>
                </a:lnTo>
                <a:close/>
              </a:path>
              <a:path w="86360" h="689610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28583" y="82829"/>
                </a:lnTo>
                <a:lnTo>
                  <a:pt x="28575" y="42925"/>
                </a:lnTo>
                <a:lnTo>
                  <a:pt x="85725" y="4292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812417" y="4009100"/>
            <a:ext cx="1715770" cy="77470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1005"/>
              </a:spcBef>
              <a:tabLst>
                <a:tab pos="1085850" algn="l"/>
                <a:tab pos="1539875" algn="l"/>
              </a:tabLst>
            </a:pPr>
            <a:r>
              <a:rPr sz="1400" b="1" dirty="0">
                <a:latin typeface="Arial"/>
                <a:cs typeface="Arial"/>
              </a:rPr>
              <a:t>2	</a:t>
            </a:r>
            <a:r>
              <a:rPr sz="1400" b="1" dirty="0">
                <a:solidFill>
                  <a:srgbClr val="00AF50"/>
                </a:solidFill>
                <a:latin typeface="Arial"/>
                <a:cs typeface="Arial"/>
              </a:rPr>
              <a:t>1	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571500" algn="l"/>
              </a:tabLst>
            </a:pPr>
            <a:r>
              <a:rPr sz="1800" dirty="0">
                <a:latin typeface="Times New Roman"/>
                <a:cs typeface="Times New Roman"/>
              </a:rPr>
              <a:t>(a)	</a:t>
            </a: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hash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1835276" y="4758690"/>
            <a:ext cx="167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(global depth =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7981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Challenge 3: Extendible</a:t>
            </a:r>
            <a:r>
              <a:rPr spc="5" dirty="0"/>
              <a:t> </a:t>
            </a:r>
            <a:r>
              <a:rPr spc="-5" dirty="0"/>
              <a:t>Resizing</a:t>
            </a:r>
          </a:p>
        </p:txBody>
      </p:sp>
      <p:sp>
        <p:nvSpPr>
          <p:cNvPr id="36" name="object 36"/>
          <p:cNvSpPr/>
          <p:nvPr/>
        </p:nvSpPr>
        <p:spPr>
          <a:xfrm>
            <a:off x="4865370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89" h="353694">
                <a:moveTo>
                  <a:pt x="0" y="353567"/>
                </a:moveTo>
                <a:lnTo>
                  <a:pt x="478536" y="353567"/>
                </a:lnTo>
                <a:lnTo>
                  <a:pt x="478536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907470" y="2188654"/>
          <a:ext cx="368935" cy="183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863018" y="2188654"/>
          <a:ext cx="367030" cy="1837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38100">
                      <a:solidFill>
                        <a:srgbClr val="FF006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5000625" y="10638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79541" y="10638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AF50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58332" y="10638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40170" y="106387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00AF5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343905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43905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22441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22441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99453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90" h="353694">
                <a:moveTo>
                  <a:pt x="0" y="353567"/>
                </a:moveTo>
                <a:lnTo>
                  <a:pt x="478535" y="353567"/>
                </a:lnTo>
                <a:lnTo>
                  <a:pt x="478535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99453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90" h="353694">
                <a:moveTo>
                  <a:pt x="0" y="353567"/>
                </a:moveTo>
                <a:lnTo>
                  <a:pt x="478535" y="353567"/>
                </a:lnTo>
                <a:lnTo>
                  <a:pt x="478535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61711" y="1515363"/>
            <a:ext cx="85725" cy="686435"/>
          </a:xfrm>
          <a:custGeom>
            <a:avLst/>
            <a:gdLst/>
            <a:ahLst/>
            <a:cxnLst/>
            <a:rect l="l" t="t" r="r" b="b"/>
            <a:pathLst>
              <a:path w="85725" h="686435">
                <a:moveTo>
                  <a:pt x="28575" y="600710"/>
                </a:moveTo>
                <a:lnTo>
                  <a:pt x="0" y="600710"/>
                </a:lnTo>
                <a:lnTo>
                  <a:pt x="42925" y="686435"/>
                </a:lnTo>
                <a:lnTo>
                  <a:pt x="78560" y="615061"/>
                </a:lnTo>
                <a:lnTo>
                  <a:pt x="28575" y="615061"/>
                </a:lnTo>
                <a:lnTo>
                  <a:pt x="28575" y="600710"/>
                </a:lnTo>
                <a:close/>
              </a:path>
              <a:path w="85725" h="686435">
                <a:moveTo>
                  <a:pt x="28575" y="82828"/>
                </a:moveTo>
                <a:lnTo>
                  <a:pt x="28575" y="615061"/>
                </a:lnTo>
                <a:lnTo>
                  <a:pt x="57150" y="615061"/>
                </a:lnTo>
                <a:lnTo>
                  <a:pt x="57150" y="85725"/>
                </a:lnTo>
                <a:lnTo>
                  <a:pt x="42925" y="85725"/>
                </a:lnTo>
                <a:lnTo>
                  <a:pt x="28575" y="82828"/>
                </a:lnTo>
                <a:close/>
              </a:path>
              <a:path w="85725" h="686435">
                <a:moveTo>
                  <a:pt x="85725" y="600710"/>
                </a:moveTo>
                <a:lnTo>
                  <a:pt x="57150" y="600710"/>
                </a:lnTo>
                <a:lnTo>
                  <a:pt x="57150" y="615061"/>
                </a:lnTo>
                <a:lnTo>
                  <a:pt x="78560" y="615061"/>
                </a:lnTo>
                <a:lnTo>
                  <a:pt x="85725" y="600710"/>
                </a:lnTo>
                <a:close/>
              </a:path>
              <a:path w="85725" h="686435">
                <a:moveTo>
                  <a:pt x="57150" y="42925"/>
                </a:moveTo>
                <a:lnTo>
                  <a:pt x="28575" y="42925"/>
                </a:lnTo>
                <a:lnTo>
                  <a:pt x="28685" y="82850"/>
                </a:lnTo>
                <a:lnTo>
                  <a:pt x="42925" y="85725"/>
                </a:lnTo>
                <a:lnTo>
                  <a:pt x="57150" y="82850"/>
                </a:lnTo>
                <a:lnTo>
                  <a:pt x="57150" y="42925"/>
                </a:lnTo>
                <a:close/>
              </a:path>
              <a:path w="85725" h="686435">
                <a:moveTo>
                  <a:pt x="57150" y="82850"/>
                </a:moveTo>
                <a:lnTo>
                  <a:pt x="42925" y="85725"/>
                </a:lnTo>
                <a:lnTo>
                  <a:pt x="57150" y="85725"/>
                </a:lnTo>
                <a:lnTo>
                  <a:pt x="57150" y="82850"/>
                </a:lnTo>
                <a:close/>
              </a:path>
              <a:path w="85725" h="686435">
                <a:moveTo>
                  <a:pt x="85725" y="42925"/>
                </a:moveTo>
                <a:lnTo>
                  <a:pt x="57150" y="42925"/>
                </a:lnTo>
                <a:lnTo>
                  <a:pt x="57150" y="82850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5725" y="42925"/>
                </a:lnTo>
                <a:close/>
              </a:path>
              <a:path w="85725" h="68643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28575" y="82828"/>
                </a:lnTo>
                <a:lnTo>
                  <a:pt x="28575" y="42925"/>
                </a:lnTo>
                <a:lnTo>
                  <a:pt x="85725" y="4292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9291" y="1515490"/>
            <a:ext cx="88900" cy="687705"/>
          </a:xfrm>
          <a:custGeom>
            <a:avLst/>
            <a:gdLst/>
            <a:ahLst/>
            <a:cxnLst/>
            <a:rect l="l" t="t" r="r" b="b"/>
            <a:pathLst>
              <a:path w="88900" h="687705">
                <a:moveTo>
                  <a:pt x="0" y="601599"/>
                </a:moveTo>
                <a:lnTo>
                  <a:pt x="42418" y="687578"/>
                </a:lnTo>
                <a:lnTo>
                  <a:pt x="78528" y="616204"/>
                </a:lnTo>
                <a:lnTo>
                  <a:pt x="57023" y="616204"/>
                </a:lnTo>
                <a:lnTo>
                  <a:pt x="28448" y="616077"/>
                </a:lnTo>
                <a:lnTo>
                  <a:pt x="28517" y="601725"/>
                </a:lnTo>
                <a:lnTo>
                  <a:pt x="0" y="601599"/>
                </a:lnTo>
                <a:close/>
              </a:path>
              <a:path w="88900" h="687705">
                <a:moveTo>
                  <a:pt x="28517" y="601725"/>
                </a:moveTo>
                <a:lnTo>
                  <a:pt x="28448" y="616077"/>
                </a:lnTo>
                <a:lnTo>
                  <a:pt x="57023" y="616204"/>
                </a:lnTo>
                <a:lnTo>
                  <a:pt x="57092" y="601852"/>
                </a:lnTo>
                <a:lnTo>
                  <a:pt x="28517" y="601725"/>
                </a:lnTo>
                <a:close/>
              </a:path>
              <a:path w="88900" h="687705">
                <a:moveTo>
                  <a:pt x="57092" y="601852"/>
                </a:moveTo>
                <a:lnTo>
                  <a:pt x="57023" y="616204"/>
                </a:lnTo>
                <a:lnTo>
                  <a:pt x="78528" y="616204"/>
                </a:lnTo>
                <a:lnTo>
                  <a:pt x="85725" y="601980"/>
                </a:lnTo>
                <a:lnTo>
                  <a:pt x="57092" y="601852"/>
                </a:lnTo>
                <a:close/>
              </a:path>
              <a:path w="88900" h="687705">
                <a:moveTo>
                  <a:pt x="31047" y="82690"/>
                </a:moveTo>
                <a:lnTo>
                  <a:pt x="28517" y="601725"/>
                </a:lnTo>
                <a:lnTo>
                  <a:pt x="57092" y="601852"/>
                </a:lnTo>
                <a:lnTo>
                  <a:pt x="59609" y="85598"/>
                </a:lnTo>
                <a:lnTo>
                  <a:pt x="45338" y="85598"/>
                </a:lnTo>
                <a:lnTo>
                  <a:pt x="31047" y="82690"/>
                </a:lnTo>
                <a:close/>
              </a:path>
              <a:path w="88900" h="687705">
                <a:moveTo>
                  <a:pt x="31242" y="42672"/>
                </a:moveTo>
                <a:lnTo>
                  <a:pt x="31047" y="82690"/>
                </a:lnTo>
                <a:lnTo>
                  <a:pt x="45338" y="85598"/>
                </a:lnTo>
                <a:lnTo>
                  <a:pt x="59622" y="82803"/>
                </a:lnTo>
                <a:lnTo>
                  <a:pt x="59817" y="42925"/>
                </a:lnTo>
                <a:lnTo>
                  <a:pt x="31242" y="42672"/>
                </a:lnTo>
                <a:close/>
              </a:path>
              <a:path w="88900" h="687705">
                <a:moveTo>
                  <a:pt x="59622" y="82803"/>
                </a:moveTo>
                <a:lnTo>
                  <a:pt x="45338" y="85598"/>
                </a:lnTo>
                <a:lnTo>
                  <a:pt x="59609" y="85598"/>
                </a:lnTo>
                <a:lnTo>
                  <a:pt x="59622" y="82803"/>
                </a:lnTo>
                <a:close/>
              </a:path>
              <a:path w="88900" h="687705">
                <a:moveTo>
                  <a:pt x="88317" y="42672"/>
                </a:moveTo>
                <a:lnTo>
                  <a:pt x="31242" y="42672"/>
                </a:lnTo>
                <a:lnTo>
                  <a:pt x="59817" y="42925"/>
                </a:lnTo>
                <a:lnTo>
                  <a:pt x="59622" y="82803"/>
                </a:lnTo>
                <a:lnTo>
                  <a:pt x="62067" y="82325"/>
                </a:lnTo>
                <a:lnTo>
                  <a:pt x="75723" y="73231"/>
                </a:lnTo>
                <a:lnTo>
                  <a:pt x="84951" y="59684"/>
                </a:lnTo>
                <a:lnTo>
                  <a:pt x="88392" y="43053"/>
                </a:lnTo>
                <a:lnTo>
                  <a:pt x="88317" y="42672"/>
                </a:lnTo>
                <a:close/>
              </a:path>
              <a:path w="88900" h="687705">
                <a:moveTo>
                  <a:pt x="45720" y="0"/>
                </a:moveTo>
                <a:lnTo>
                  <a:pt x="29045" y="3272"/>
                </a:lnTo>
                <a:lnTo>
                  <a:pt x="15382" y="12366"/>
                </a:lnTo>
                <a:lnTo>
                  <a:pt x="6125" y="25913"/>
                </a:lnTo>
                <a:lnTo>
                  <a:pt x="2667" y="42545"/>
                </a:lnTo>
                <a:lnTo>
                  <a:pt x="5959" y="59291"/>
                </a:lnTo>
                <a:lnTo>
                  <a:pt x="15097" y="72977"/>
                </a:lnTo>
                <a:lnTo>
                  <a:pt x="28688" y="82210"/>
                </a:lnTo>
                <a:lnTo>
                  <a:pt x="31047" y="82690"/>
                </a:lnTo>
                <a:lnTo>
                  <a:pt x="31242" y="42672"/>
                </a:lnTo>
                <a:lnTo>
                  <a:pt x="88317" y="42672"/>
                </a:lnTo>
                <a:lnTo>
                  <a:pt x="85117" y="26306"/>
                </a:lnTo>
                <a:lnTo>
                  <a:pt x="76009" y="12620"/>
                </a:lnTo>
                <a:lnTo>
                  <a:pt x="62424" y="3387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819015" y="4009100"/>
            <a:ext cx="1931670" cy="104965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005"/>
              </a:spcBef>
              <a:tabLst>
                <a:tab pos="718820" algn="l"/>
                <a:tab pos="1172210" algn="l"/>
                <a:tab pos="1664970" algn="l"/>
              </a:tabLst>
            </a:pPr>
            <a:r>
              <a:rPr sz="1400" b="1" dirty="0">
                <a:latin typeface="Arial"/>
                <a:cs typeface="Arial"/>
              </a:rPr>
              <a:t>2	</a:t>
            </a:r>
            <a:r>
              <a:rPr sz="1400" b="1" dirty="0">
                <a:solidFill>
                  <a:srgbClr val="00AF50"/>
                </a:solidFill>
                <a:latin typeface="Arial"/>
                <a:cs typeface="Arial"/>
              </a:rPr>
              <a:t>2	</a:t>
            </a:r>
            <a:r>
              <a:rPr sz="1400" b="1" dirty="0">
                <a:solidFill>
                  <a:srgbClr val="FF0066"/>
                </a:solidFill>
                <a:latin typeface="Arial"/>
                <a:cs typeface="Arial"/>
              </a:rPr>
              <a:t>2	</a:t>
            </a:r>
            <a:r>
              <a:rPr sz="1400" b="1" dirty="0">
                <a:solidFill>
                  <a:srgbClr val="00AF50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70815" marR="5080" indent="-158750">
              <a:lnSpc>
                <a:spcPct val="100000"/>
              </a:lnSpc>
              <a:spcBef>
                <a:spcPts val="1155"/>
              </a:spcBef>
            </a:pPr>
            <a:r>
              <a:rPr sz="1800" dirty="0">
                <a:latin typeface="Times New Roman"/>
                <a:cs typeface="Times New Roman"/>
              </a:rPr>
              <a:t>(b) Subtable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resizing  (global depth =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5386006" y="2185606"/>
          <a:ext cx="367030" cy="183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6341554" y="2191702"/>
          <a:ext cx="367030" cy="1837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6495796" y="1515363"/>
            <a:ext cx="85725" cy="689610"/>
          </a:xfrm>
          <a:custGeom>
            <a:avLst/>
            <a:gdLst/>
            <a:ahLst/>
            <a:cxnLst/>
            <a:rect l="l" t="t" r="r" b="b"/>
            <a:pathLst>
              <a:path w="85725" h="689610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74318" y="71500"/>
                </a:lnTo>
                <a:lnTo>
                  <a:pt x="28575" y="71500"/>
                </a:lnTo>
                <a:lnTo>
                  <a:pt x="28575" y="42925"/>
                </a:lnTo>
                <a:lnTo>
                  <a:pt x="85725" y="4292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85725" h="689610">
                <a:moveTo>
                  <a:pt x="57150" y="42925"/>
                </a:moveTo>
                <a:lnTo>
                  <a:pt x="28575" y="42925"/>
                </a:lnTo>
                <a:lnTo>
                  <a:pt x="28575" y="71500"/>
                </a:lnTo>
                <a:lnTo>
                  <a:pt x="57150" y="71500"/>
                </a:lnTo>
                <a:lnTo>
                  <a:pt x="57150" y="42925"/>
                </a:lnTo>
                <a:close/>
              </a:path>
              <a:path w="85725" h="689610">
                <a:moveTo>
                  <a:pt x="85725" y="42925"/>
                </a:moveTo>
                <a:lnTo>
                  <a:pt x="57150" y="42925"/>
                </a:lnTo>
                <a:lnTo>
                  <a:pt x="57150" y="71500"/>
                </a:lnTo>
                <a:lnTo>
                  <a:pt x="74318" y="71500"/>
                </a:lnTo>
                <a:lnTo>
                  <a:pt x="82359" y="59578"/>
                </a:lnTo>
                <a:lnTo>
                  <a:pt x="85725" y="42925"/>
                </a:lnTo>
                <a:close/>
              </a:path>
              <a:path w="85725" h="689610">
                <a:moveTo>
                  <a:pt x="57150" y="100075"/>
                </a:moveTo>
                <a:lnTo>
                  <a:pt x="28575" y="100075"/>
                </a:lnTo>
                <a:lnTo>
                  <a:pt x="28575" y="128650"/>
                </a:lnTo>
                <a:lnTo>
                  <a:pt x="57150" y="128650"/>
                </a:lnTo>
                <a:lnTo>
                  <a:pt x="57150" y="100075"/>
                </a:lnTo>
                <a:close/>
              </a:path>
              <a:path w="85725" h="689610">
                <a:moveTo>
                  <a:pt x="57150" y="157225"/>
                </a:moveTo>
                <a:lnTo>
                  <a:pt x="28575" y="157225"/>
                </a:lnTo>
                <a:lnTo>
                  <a:pt x="28575" y="185800"/>
                </a:lnTo>
                <a:lnTo>
                  <a:pt x="57150" y="185800"/>
                </a:lnTo>
                <a:lnTo>
                  <a:pt x="57150" y="157225"/>
                </a:lnTo>
                <a:close/>
              </a:path>
              <a:path w="85725" h="689610">
                <a:moveTo>
                  <a:pt x="57150" y="214375"/>
                </a:moveTo>
                <a:lnTo>
                  <a:pt x="28575" y="214375"/>
                </a:lnTo>
                <a:lnTo>
                  <a:pt x="28575" y="242950"/>
                </a:lnTo>
                <a:lnTo>
                  <a:pt x="57150" y="242950"/>
                </a:lnTo>
                <a:lnTo>
                  <a:pt x="57150" y="214375"/>
                </a:lnTo>
                <a:close/>
              </a:path>
              <a:path w="85725" h="689610">
                <a:moveTo>
                  <a:pt x="57150" y="271525"/>
                </a:moveTo>
                <a:lnTo>
                  <a:pt x="28575" y="271525"/>
                </a:lnTo>
                <a:lnTo>
                  <a:pt x="28575" y="300100"/>
                </a:lnTo>
                <a:lnTo>
                  <a:pt x="57150" y="300100"/>
                </a:lnTo>
                <a:lnTo>
                  <a:pt x="57150" y="271525"/>
                </a:lnTo>
                <a:close/>
              </a:path>
              <a:path w="85725" h="689610">
                <a:moveTo>
                  <a:pt x="57150" y="328675"/>
                </a:moveTo>
                <a:lnTo>
                  <a:pt x="28575" y="328675"/>
                </a:lnTo>
                <a:lnTo>
                  <a:pt x="28575" y="357250"/>
                </a:lnTo>
                <a:lnTo>
                  <a:pt x="57150" y="357250"/>
                </a:lnTo>
                <a:lnTo>
                  <a:pt x="57150" y="328675"/>
                </a:lnTo>
                <a:close/>
              </a:path>
              <a:path w="85725" h="689610">
                <a:moveTo>
                  <a:pt x="57150" y="385825"/>
                </a:moveTo>
                <a:lnTo>
                  <a:pt x="28575" y="385825"/>
                </a:lnTo>
                <a:lnTo>
                  <a:pt x="28575" y="414400"/>
                </a:lnTo>
                <a:lnTo>
                  <a:pt x="57150" y="414400"/>
                </a:lnTo>
                <a:lnTo>
                  <a:pt x="57150" y="385825"/>
                </a:lnTo>
                <a:close/>
              </a:path>
              <a:path w="85725" h="689610">
                <a:moveTo>
                  <a:pt x="57150" y="442975"/>
                </a:moveTo>
                <a:lnTo>
                  <a:pt x="28575" y="442975"/>
                </a:lnTo>
                <a:lnTo>
                  <a:pt x="28575" y="471550"/>
                </a:lnTo>
                <a:lnTo>
                  <a:pt x="57150" y="471550"/>
                </a:lnTo>
                <a:lnTo>
                  <a:pt x="57150" y="442975"/>
                </a:lnTo>
                <a:close/>
              </a:path>
              <a:path w="85725" h="689610">
                <a:moveTo>
                  <a:pt x="57150" y="500125"/>
                </a:moveTo>
                <a:lnTo>
                  <a:pt x="28575" y="500125"/>
                </a:lnTo>
                <a:lnTo>
                  <a:pt x="28575" y="528701"/>
                </a:lnTo>
                <a:lnTo>
                  <a:pt x="57150" y="528701"/>
                </a:lnTo>
                <a:lnTo>
                  <a:pt x="57150" y="500125"/>
                </a:lnTo>
                <a:close/>
              </a:path>
              <a:path w="85725" h="689610">
                <a:moveTo>
                  <a:pt x="57150" y="557276"/>
                </a:moveTo>
                <a:lnTo>
                  <a:pt x="28575" y="557276"/>
                </a:lnTo>
                <a:lnTo>
                  <a:pt x="28575" y="585851"/>
                </a:lnTo>
                <a:lnTo>
                  <a:pt x="57150" y="585851"/>
                </a:lnTo>
                <a:lnTo>
                  <a:pt x="57150" y="557276"/>
                </a:lnTo>
                <a:close/>
              </a:path>
              <a:path w="85725" h="689610">
                <a:moveTo>
                  <a:pt x="85725" y="603758"/>
                </a:moveTo>
                <a:lnTo>
                  <a:pt x="0" y="603758"/>
                </a:lnTo>
                <a:lnTo>
                  <a:pt x="42925" y="689483"/>
                </a:lnTo>
                <a:lnTo>
                  <a:pt x="78560" y="618109"/>
                </a:lnTo>
                <a:lnTo>
                  <a:pt x="28575" y="618109"/>
                </a:lnTo>
                <a:lnTo>
                  <a:pt x="28575" y="614426"/>
                </a:lnTo>
                <a:lnTo>
                  <a:pt x="80398" y="614426"/>
                </a:lnTo>
                <a:lnTo>
                  <a:pt x="85725" y="603758"/>
                </a:lnTo>
                <a:close/>
              </a:path>
              <a:path w="85725" h="689610">
                <a:moveTo>
                  <a:pt x="57150" y="614426"/>
                </a:moveTo>
                <a:lnTo>
                  <a:pt x="28575" y="614426"/>
                </a:lnTo>
                <a:lnTo>
                  <a:pt x="28575" y="618109"/>
                </a:lnTo>
                <a:lnTo>
                  <a:pt x="57150" y="618109"/>
                </a:lnTo>
                <a:lnTo>
                  <a:pt x="57150" y="614426"/>
                </a:lnTo>
                <a:close/>
              </a:path>
              <a:path w="85725" h="689610">
                <a:moveTo>
                  <a:pt x="80398" y="614426"/>
                </a:moveTo>
                <a:lnTo>
                  <a:pt x="57150" y="614426"/>
                </a:lnTo>
                <a:lnTo>
                  <a:pt x="57150" y="618109"/>
                </a:lnTo>
                <a:lnTo>
                  <a:pt x="78560" y="618109"/>
                </a:lnTo>
                <a:lnTo>
                  <a:pt x="80398" y="61442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40247" y="1515363"/>
            <a:ext cx="85725" cy="689610"/>
          </a:xfrm>
          <a:custGeom>
            <a:avLst/>
            <a:gdLst/>
            <a:ahLst/>
            <a:cxnLst/>
            <a:rect l="l" t="t" r="r" b="b"/>
            <a:pathLst>
              <a:path w="85725" h="689610">
                <a:moveTo>
                  <a:pt x="28575" y="603758"/>
                </a:moveTo>
                <a:lnTo>
                  <a:pt x="0" y="603758"/>
                </a:lnTo>
                <a:lnTo>
                  <a:pt x="42925" y="689483"/>
                </a:lnTo>
                <a:lnTo>
                  <a:pt x="78560" y="618109"/>
                </a:lnTo>
                <a:lnTo>
                  <a:pt x="28575" y="618109"/>
                </a:lnTo>
                <a:lnTo>
                  <a:pt x="28575" y="603758"/>
                </a:lnTo>
                <a:close/>
              </a:path>
              <a:path w="85725" h="689610">
                <a:moveTo>
                  <a:pt x="28575" y="82828"/>
                </a:moveTo>
                <a:lnTo>
                  <a:pt x="28575" y="618109"/>
                </a:lnTo>
                <a:lnTo>
                  <a:pt x="57150" y="618109"/>
                </a:lnTo>
                <a:lnTo>
                  <a:pt x="57150" y="85725"/>
                </a:lnTo>
                <a:lnTo>
                  <a:pt x="42925" y="85725"/>
                </a:lnTo>
                <a:lnTo>
                  <a:pt x="28575" y="82828"/>
                </a:lnTo>
                <a:close/>
              </a:path>
              <a:path w="85725" h="689610">
                <a:moveTo>
                  <a:pt x="85725" y="603758"/>
                </a:moveTo>
                <a:lnTo>
                  <a:pt x="57150" y="603758"/>
                </a:lnTo>
                <a:lnTo>
                  <a:pt x="57150" y="618109"/>
                </a:lnTo>
                <a:lnTo>
                  <a:pt x="78560" y="618109"/>
                </a:lnTo>
                <a:lnTo>
                  <a:pt x="85725" y="603758"/>
                </a:lnTo>
                <a:close/>
              </a:path>
              <a:path w="85725" h="689610">
                <a:moveTo>
                  <a:pt x="57150" y="42925"/>
                </a:moveTo>
                <a:lnTo>
                  <a:pt x="28575" y="42925"/>
                </a:lnTo>
                <a:lnTo>
                  <a:pt x="28685" y="82850"/>
                </a:lnTo>
                <a:lnTo>
                  <a:pt x="42925" y="85725"/>
                </a:lnTo>
                <a:lnTo>
                  <a:pt x="57150" y="82850"/>
                </a:lnTo>
                <a:lnTo>
                  <a:pt x="57150" y="42925"/>
                </a:lnTo>
                <a:close/>
              </a:path>
              <a:path w="85725" h="689610">
                <a:moveTo>
                  <a:pt x="57150" y="82850"/>
                </a:moveTo>
                <a:lnTo>
                  <a:pt x="42925" y="85725"/>
                </a:lnTo>
                <a:lnTo>
                  <a:pt x="57150" y="85725"/>
                </a:lnTo>
                <a:lnTo>
                  <a:pt x="57150" y="82850"/>
                </a:lnTo>
                <a:close/>
              </a:path>
              <a:path w="85725" h="689610">
                <a:moveTo>
                  <a:pt x="85725" y="42925"/>
                </a:moveTo>
                <a:lnTo>
                  <a:pt x="57150" y="42925"/>
                </a:lnTo>
                <a:lnTo>
                  <a:pt x="57150" y="82850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5725" y="42925"/>
                </a:lnTo>
                <a:close/>
              </a:path>
              <a:path w="85725" h="689610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28575" y="82828"/>
                </a:lnTo>
                <a:lnTo>
                  <a:pt x="28575" y="42925"/>
                </a:lnTo>
                <a:lnTo>
                  <a:pt x="85725" y="4292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84884" y="1422019"/>
            <a:ext cx="8616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Directory: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76655" y="2226310"/>
            <a:ext cx="8362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Subtable: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96518" y="4123385"/>
            <a:ext cx="10985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Local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Depth: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27326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19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2269426" y="2188654"/>
          <a:ext cx="368935" cy="183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3224974" y="2188654"/>
          <a:ext cx="368935" cy="183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2361438" y="10638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40227" y="10638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18764" y="10638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00602" y="106387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704338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89" h="353694">
                <a:moveTo>
                  <a:pt x="0" y="353567"/>
                </a:moveTo>
                <a:lnTo>
                  <a:pt x="478536" y="353567"/>
                </a:lnTo>
                <a:lnTo>
                  <a:pt x="478536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04338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89" h="353694">
                <a:moveTo>
                  <a:pt x="0" y="353567"/>
                </a:moveTo>
                <a:lnTo>
                  <a:pt x="478536" y="353567"/>
                </a:lnTo>
                <a:lnTo>
                  <a:pt x="478536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82873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82873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59885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89" h="353694">
                <a:moveTo>
                  <a:pt x="0" y="353567"/>
                </a:moveTo>
                <a:lnTo>
                  <a:pt x="478536" y="353567"/>
                </a:lnTo>
                <a:lnTo>
                  <a:pt x="478536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9885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89" h="353694">
                <a:moveTo>
                  <a:pt x="0" y="353567"/>
                </a:moveTo>
                <a:lnTo>
                  <a:pt x="478536" y="353567"/>
                </a:lnTo>
                <a:lnTo>
                  <a:pt x="478536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22144" y="1515363"/>
            <a:ext cx="86360" cy="686435"/>
          </a:xfrm>
          <a:custGeom>
            <a:avLst/>
            <a:gdLst/>
            <a:ahLst/>
            <a:cxnLst/>
            <a:rect l="l" t="t" r="r" b="b"/>
            <a:pathLst>
              <a:path w="86360" h="686435">
                <a:moveTo>
                  <a:pt x="28698" y="600710"/>
                </a:moveTo>
                <a:lnTo>
                  <a:pt x="126" y="600710"/>
                </a:lnTo>
                <a:lnTo>
                  <a:pt x="42925" y="686435"/>
                </a:lnTo>
                <a:lnTo>
                  <a:pt x="78665" y="615061"/>
                </a:lnTo>
                <a:lnTo>
                  <a:pt x="28701" y="615061"/>
                </a:lnTo>
                <a:lnTo>
                  <a:pt x="28698" y="600710"/>
                </a:lnTo>
                <a:close/>
              </a:path>
              <a:path w="86360" h="686435">
                <a:moveTo>
                  <a:pt x="28583" y="82829"/>
                </a:moveTo>
                <a:lnTo>
                  <a:pt x="28701" y="615061"/>
                </a:lnTo>
                <a:lnTo>
                  <a:pt x="57276" y="615061"/>
                </a:lnTo>
                <a:lnTo>
                  <a:pt x="57159" y="85725"/>
                </a:lnTo>
                <a:lnTo>
                  <a:pt x="42925" y="85725"/>
                </a:lnTo>
                <a:lnTo>
                  <a:pt x="28583" y="82829"/>
                </a:lnTo>
                <a:close/>
              </a:path>
              <a:path w="86360" h="686435">
                <a:moveTo>
                  <a:pt x="85851" y="600710"/>
                </a:moveTo>
                <a:lnTo>
                  <a:pt x="57273" y="600710"/>
                </a:lnTo>
                <a:lnTo>
                  <a:pt x="57276" y="615061"/>
                </a:lnTo>
                <a:lnTo>
                  <a:pt x="78665" y="615061"/>
                </a:lnTo>
                <a:lnTo>
                  <a:pt x="85851" y="600710"/>
                </a:lnTo>
                <a:close/>
              </a:path>
              <a:path w="86360" h="686435">
                <a:moveTo>
                  <a:pt x="57150" y="42925"/>
                </a:moveTo>
                <a:lnTo>
                  <a:pt x="28575" y="42925"/>
                </a:lnTo>
                <a:lnTo>
                  <a:pt x="28676" y="82848"/>
                </a:lnTo>
                <a:lnTo>
                  <a:pt x="42925" y="85725"/>
                </a:lnTo>
                <a:lnTo>
                  <a:pt x="57158" y="82848"/>
                </a:lnTo>
                <a:lnTo>
                  <a:pt x="57150" y="42925"/>
                </a:lnTo>
                <a:close/>
              </a:path>
              <a:path w="86360" h="686435">
                <a:moveTo>
                  <a:pt x="57158" y="82848"/>
                </a:moveTo>
                <a:lnTo>
                  <a:pt x="42925" y="85725"/>
                </a:lnTo>
                <a:lnTo>
                  <a:pt x="57159" y="85725"/>
                </a:lnTo>
                <a:lnTo>
                  <a:pt x="57158" y="82848"/>
                </a:lnTo>
                <a:close/>
              </a:path>
              <a:path w="86360" h="686435">
                <a:moveTo>
                  <a:pt x="85725" y="42925"/>
                </a:moveTo>
                <a:lnTo>
                  <a:pt x="57150" y="42925"/>
                </a:lnTo>
                <a:lnTo>
                  <a:pt x="57158" y="82848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5725" y="42925"/>
                </a:lnTo>
                <a:close/>
              </a:path>
              <a:path w="86360" h="68643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28583" y="82829"/>
                </a:lnTo>
                <a:lnTo>
                  <a:pt x="28575" y="42925"/>
                </a:lnTo>
                <a:lnTo>
                  <a:pt x="85725" y="4292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79723" y="1515490"/>
            <a:ext cx="88900" cy="687705"/>
          </a:xfrm>
          <a:custGeom>
            <a:avLst/>
            <a:gdLst/>
            <a:ahLst/>
            <a:cxnLst/>
            <a:rect l="l" t="t" r="r" b="b"/>
            <a:pathLst>
              <a:path w="88900" h="687705">
                <a:moveTo>
                  <a:pt x="0" y="601599"/>
                </a:moveTo>
                <a:lnTo>
                  <a:pt x="42417" y="687578"/>
                </a:lnTo>
                <a:lnTo>
                  <a:pt x="78528" y="616204"/>
                </a:lnTo>
                <a:lnTo>
                  <a:pt x="57023" y="616204"/>
                </a:lnTo>
                <a:lnTo>
                  <a:pt x="28448" y="616077"/>
                </a:lnTo>
                <a:lnTo>
                  <a:pt x="28517" y="601725"/>
                </a:lnTo>
                <a:lnTo>
                  <a:pt x="0" y="601599"/>
                </a:lnTo>
                <a:close/>
              </a:path>
              <a:path w="88900" h="687705">
                <a:moveTo>
                  <a:pt x="28517" y="601725"/>
                </a:moveTo>
                <a:lnTo>
                  <a:pt x="28448" y="616077"/>
                </a:lnTo>
                <a:lnTo>
                  <a:pt x="57023" y="616204"/>
                </a:lnTo>
                <a:lnTo>
                  <a:pt x="57092" y="601852"/>
                </a:lnTo>
                <a:lnTo>
                  <a:pt x="28517" y="601725"/>
                </a:lnTo>
                <a:close/>
              </a:path>
              <a:path w="88900" h="687705">
                <a:moveTo>
                  <a:pt x="57092" y="601852"/>
                </a:moveTo>
                <a:lnTo>
                  <a:pt x="57023" y="616204"/>
                </a:lnTo>
                <a:lnTo>
                  <a:pt x="78528" y="616204"/>
                </a:lnTo>
                <a:lnTo>
                  <a:pt x="85725" y="601980"/>
                </a:lnTo>
                <a:lnTo>
                  <a:pt x="57092" y="601852"/>
                </a:lnTo>
                <a:close/>
              </a:path>
              <a:path w="88900" h="687705">
                <a:moveTo>
                  <a:pt x="31047" y="82690"/>
                </a:moveTo>
                <a:lnTo>
                  <a:pt x="28517" y="601725"/>
                </a:lnTo>
                <a:lnTo>
                  <a:pt x="57092" y="601852"/>
                </a:lnTo>
                <a:lnTo>
                  <a:pt x="59609" y="85598"/>
                </a:lnTo>
                <a:lnTo>
                  <a:pt x="45338" y="85598"/>
                </a:lnTo>
                <a:lnTo>
                  <a:pt x="31047" y="82690"/>
                </a:lnTo>
                <a:close/>
              </a:path>
              <a:path w="88900" h="687705">
                <a:moveTo>
                  <a:pt x="31241" y="42672"/>
                </a:moveTo>
                <a:lnTo>
                  <a:pt x="31047" y="82690"/>
                </a:lnTo>
                <a:lnTo>
                  <a:pt x="45338" y="85598"/>
                </a:lnTo>
                <a:lnTo>
                  <a:pt x="59622" y="82803"/>
                </a:lnTo>
                <a:lnTo>
                  <a:pt x="59816" y="42925"/>
                </a:lnTo>
                <a:lnTo>
                  <a:pt x="31241" y="42672"/>
                </a:lnTo>
                <a:close/>
              </a:path>
              <a:path w="88900" h="687705">
                <a:moveTo>
                  <a:pt x="59622" y="82803"/>
                </a:moveTo>
                <a:lnTo>
                  <a:pt x="45338" y="85598"/>
                </a:lnTo>
                <a:lnTo>
                  <a:pt x="59609" y="85598"/>
                </a:lnTo>
                <a:lnTo>
                  <a:pt x="59622" y="82803"/>
                </a:lnTo>
                <a:close/>
              </a:path>
              <a:path w="88900" h="687705">
                <a:moveTo>
                  <a:pt x="88317" y="42672"/>
                </a:moveTo>
                <a:lnTo>
                  <a:pt x="31241" y="42672"/>
                </a:lnTo>
                <a:lnTo>
                  <a:pt x="59816" y="42925"/>
                </a:lnTo>
                <a:lnTo>
                  <a:pt x="59622" y="82803"/>
                </a:lnTo>
                <a:lnTo>
                  <a:pt x="62067" y="82325"/>
                </a:lnTo>
                <a:lnTo>
                  <a:pt x="75723" y="73231"/>
                </a:lnTo>
                <a:lnTo>
                  <a:pt x="84951" y="59684"/>
                </a:lnTo>
                <a:lnTo>
                  <a:pt x="88391" y="43053"/>
                </a:lnTo>
                <a:lnTo>
                  <a:pt x="88317" y="42672"/>
                </a:lnTo>
                <a:close/>
              </a:path>
              <a:path w="88900" h="687705">
                <a:moveTo>
                  <a:pt x="45720" y="0"/>
                </a:moveTo>
                <a:lnTo>
                  <a:pt x="29045" y="3272"/>
                </a:lnTo>
                <a:lnTo>
                  <a:pt x="15382" y="12366"/>
                </a:lnTo>
                <a:lnTo>
                  <a:pt x="6125" y="25913"/>
                </a:lnTo>
                <a:lnTo>
                  <a:pt x="2666" y="42545"/>
                </a:lnTo>
                <a:lnTo>
                  <a:pt x="5959" y="59291"/>
                </a:lnTo>
                <a:lnTo>
                  <a:pt x="15097" y="72977"/>
                </a:lnTo>
                <a:lnTo>
                  <a:pt x="28688" y="82210"/>
                </a:lnTo>
                <a:lnTo>
                  <a:pt x="31047" y="82690"/>
                </a:lnTo>
                <a:lnTo>
                  <a:pt x="31241" y="42672"/>
                </a:lnTo>
                <a:lnTo>
                  <a:pt x="88317" y="42672"/>
                </a:lnTo>
                <a:lnTo>
                  <a:pt x="85117" y="26306"/>
                </a:lnTo>
                <a:lnTo>
                  <a:pt x="76009" y="12620"/>
                </a:lnTo>
                <a:lnTo>
                  <a:pt x="62424" y="3387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25901" y="1514411"/>
            <a:ext cx="900430" cy="666750"/>
          </a:xfrm>
          <a:custGeom>
            <a:avLst/>
            <a:gdLst/>
            <a:ahLst/>
            <a:cxnLst/>
            <a:rect l="l" t="t" r="r" b="b"/>
            <a:pathLst>
              <a:path w="900429" h="666750">
                <a:moveTo>
                  <a:pt x="44068" y="581596"/>
                </a:moveTo>
                <a:lnTo>
                  <a:pt x="0" y="666686"/>
                </a:lnTo>
                <a:lnTo>
                  <a:pt x="94487" y="650938"/>
                </a:lnTo>
                <a:lnTo>
                  <a:pt x="83776" y="636206"/>
                </a:lnTo>
                <a:lnTo>
                  <a:pt x="66167" y="636206"/>
                </a:lnTo>
                <a:lnTo>
                  <a:pt x="49403" y="613092"/>
                </a:lnTo>
                <a:lnTo>
                  <a:pt x="60889" y="604730"/>
                </a:lnTo>
                <a:lnTo>
                  <a:pt x="44068" y="581596"/>
                </a:lnTo>
                <a:close/>
              </a:path>
              <a:path w="900429" h="666750">
                <a:moveTo>
                  <a:pt x="60889" y="604730"/>
                </a:moveTo>
                <a:lnTo>
                  <a:pt x="49403" y="613092"/>
                </a:lnTo>
                <a:lnTo>
                  <a:pt x="66167" y="636206"/>
                </a:lnTo>
                <a:lnTo>
                  <a:pt x="77681" y="627824"/>
                </a:lnTo>
                <a:lnTo>
                  <a:pt x="60889" y="604730"/>
                </a:lnTo>
                <a:close/>
              </a:path>
              <a:path w="900429" h="666750">
                <a:moveTo>
                  <a:pt x="77681" y="627824"/>
                </a:moveTo>
                <a:lnTo>
                  <a:pt x="66167" y="636206"/>
                </a:lnTo>
                <a:lnTo>
                  <a:pt x="83776" y="636206"/>
                </a:lnTo>
                <a:lnTo>
                  <a:pt x="77681" y="627824"/>
                </a:lnTo>
                <a:close/>
              </a:path>
              <a:path w="900429" h="666750">
                <a:moveTo>
                  <a:pt x="816961" y="54303"/>
                </a:moveTo>
                <a:lnTo>
                  <a:pt x="60889" y="604730"/>
                </a:lnTo>
                <a:lnTo>
                  <a:pt x="77681" y="627824"/>
                </a:lnTo>
                <a:lnTo>
                  <a:pt x="833791" y="77457"/>
                </a:lnTo>
                <a:lnTo>
                  <a:pt x="823087" y="67627"/>
                </a:lnTo>
                <a:lnTo>
                  <a:pt x="816961" y="54303"/>
                </a:lnTo>
                <a:close/>
              </a:path>
              <a:path w="900429" h="666750">
                <a:moveTo>
                  <a:pt x="898607" y="30797"/>
                </a:moveTo>
                <a:lnTo>
                  <a:pt x="849249" y="30797"/>
                </a:lnTo>
                <a:lnTo>
                  <a:pt x="866139" y="53911"/>
                </a:lnTo>
                <a:lnTo>
                  <a:pt x="833791" y="77457"/>
                </a:lnTo>
                <a:lnTo>
                  <a:pt x="835576" y="79097"/>
                </a:lnTo>
                <a:lnTo>
                  <a:pt x="850995" y="84708"/>
                </a:lnTo>
                <a:lnTo>
                  <a:pt x="867413" y="84129"/>
                </a:lnTo>
                <a:lnTo>
                  <a:pt x="882903" y="77025"/>
                </a:lnTo>
                <a:lnTo>
                  <a:pt x="894427" y="64462"/>
                </a:lnTo>
                <a:lnTo>
                  <a:pt x="900033" y="49006"/>
                </a:lnTo>
                <a:lnTo>
                  <a:pt x="899423" y="32573"/>
                </a:lnTo>
                <a:lnTo>
                  <a:pt x="898607" y="30797"/>
                </a:lnTo>
                <a:close/>
              </a:path>
              <a:path w="900429" h="666750">
                <a:moveTo>
                  <a:pt x="849249" y="30797"/>
                </a:moveTo>
                <a:lnTo>
                  <a:pt x="816961" y="54303"/>
                </a:lnTo>
                <a:lnTo>
                  <a:pt x="823087" y="67627"/>
                </a:lnTo>
                <a:lnTo>
                  <a:pt x="833791" y="77457"/>
                </a:lnTo>
                <a:lnTo>
                  <a:pt x="866139" y="53911"/>
                </a:lnTo>
                <a:lnTo>
                  <a:pt x="849249" y="30797"/>
                </a:lnTo>
                <a:close/>
              </a:path>
              <a:path w="900429" h="666750">
                <a:moveTo>
                  <a:pt x="864393" y="0"/>
                </a:moveTo>
                <a:lnTo>
                  <a:pt x="847975" y="579"/>
                </a:lnTo>
                <a:lnTo>
                  <a:pt x="832485" y="7683"/>
                </a:lnTo>
                <a:lnTo>
                  <a:pt x="820961" y="20246"/>
                </a:lnTo>
                <a:lnTo>
                  <a:pt x="815355" y="35702"/>
                </a:lnTo>
                <a:lnTo>
                  <a:pt x="815965" y="52135"/>
                </a:lnTo>
                <a:lnTo>
                  <a:pt x="816961" y="54303"/>
                </a:lnTo>
                <a:lnTo>
                  <a:pt x="849249" y="30797"/>
                </a:lnTo>
                <a:lnTo>
                  <a:pt x="898607" y="30797"/>
                </a:lnTo>
                <a:lnTo>
                  <a:pt x="892301" y="17081"/>
                </a:lnTo>
                <a:lnTo>
                  <a:pt x="879812" y="5611"/>
                </a:lnTo>
                <a:lnTo>
                  <a:pt x="8643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2746438" y="2190178"/>
          <a:ext cx="367030" cy="183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0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" name="object 76"/>
          <p:cNvSpPr/>
          <p:nvPr/>
        </p:nvSpPr>
        <p:spPr>
          <a:xfrm>
            <a:off x="2900679" y="1515363"/>
            <a:ext cx="86360" cy="689610"/>
          </a:xfrm>
          <a:custGeom>
            <a:avLst/>
            <a:gdLst/>
            <a:ahLst/>
            <a:cxnLst/>
            <a:rect l="l" t="t" r="r" b="b"/>
            <a:pathLst>
              <a:path w="86360" h="689610">
                <a:moveTo>
                  <a:pt x="28698" y="603758"/>
                </a:moveTo>
                <a:lnTo>
                  <a:pt x="126" y="603758"/>
                </a:lnTo>
                <a:lnTo>
                  <a:pt x="42925" y="689483"/>
                </a:lnTo>
                <a:lnTo>
                  <a:pt x="78665" y="618109"/>
                </a:lnTo>
                <a:lnTo>
                  <a:pt x="28701" y="618109"/>
                </a:lnTo>
                <a:lnTo>
                  <a:pt x="28698" y="603758"/>
                </a:lnTo>
                <a:close/>
              </a:path>
              <a:path w="86360" h="689610">
                <a:moveTo>
                  <a:pt x="28583" y="82829"/>
                </a:moveTo>
                <a:lnTo>
                  <a:pt x="28701" y="618109"/>
                </a:lnTo>
                <a:lnTo>
                  <a:pt x="57276" y="618109"/>
                </a:lnTo>
                <a:lnTo>
                  <a:pt x="57159" y="85725"/>
                </a:lnTo>
                <a:lnTo>
                  <a:pt x="42925" y="85725"/>
                </a:lnTo>
                <a:lnTo>
                  <a:pt x="28583" y="82829"/>
                </a:lnTo>
                <a:close/>
              </a:path>
              <a:path w="86360" h="689610">
                <a:moveTo>
                  <a:pt x="85851" y="603758"/>
                </a:moveTo>
                <a:lnTo>
                  <a:pt x="57273" y="603758"/>
                </a:lnTo>
                <a:lnTo>
                  <a:pt x="57276" y="618109"/>
                </a:lnTo>
                <a:lnTo>
                  <a:pt x="78665" y="618109"/>
                </a:lnTo>
                <a:lnTo>
                  <a:pt x="85851" y="603758"/>
                </a:lnTo>
                <a:close/>
              </a:path>
              <a:path w="86360" h="689610">
                <a:moveTo>
                  <a:pt x="57150" y="42925"/>
                </a:moveTo>
                <a:lnTo>
                  <a:pt x="28575" y="42925"/>
                </a:lnTo>
                <a:lnTo>
                  <a:pt x="28676" y="82848"/>
                </a:lnTo>
                <a:lnTo>
                  <a:pt x="42925" y="85725"/>
                </a:lnTo>
                <a:lnTo>
                  <a:pt x="57158" y="82848"/>
                </a:lnTo>
                <a:lnTo>
                  <a:pt x="57150" y="42925"/>
                </a:lnTo>
                <a:close/>
              </a:path>
              <a:path w="86360" h="689610">
                <a:moveTo>
                  <a:pt x="57158" y="82848"/>
                </a:moveTo>
                <a:lnTo>
                  <a:pt x="42925" y="85725"/>
                </a:lnTo>
                <a:lnTo>
                  <a:pt x="57159" y="85725"/>
                </a:lnTo>
                <a:lnTo>
                  <a:pt x="57158" y="82848"/>
                </a:lnTo>
                <a:close/>
              </a:path>
              <a:path w="86360" h="689610">
                <a:moveTo>
                  <a:pt x="85725" y="42925"/>
                </a:moveTo>
                <a:lnTo>
                  <a:pt x="57150" y="42925"/>
                </a:lnTo>
                <a:lnTo>
                  <a:pt x="57158" y="82848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5725" y="42925"/>
                </a:lnTo>
                <a:close/>
              </a:path>
              <a:path w="86360" h="689610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28583" y="82829"/>
                </a:lnTo>
                <a:lnTo>
                  <a:pt x="28575" y="42925"/>
                </a:lnTo>
                <a:lnTo>
                  <a:pt x="85725" y="4292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812417" y="4009100"/>
            <a:ext cx="1715770" cy="77470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1005"/>
              </a:spcBef>
              <a:tabLst>
                <a:tab pos="1085850" algn="l"/>
                <a:tab pos="1539875" algn="l"/>
              </a:tabLst>
            </a:pPr>
            <a:r>
              <a:rPr sz="1400" b="1" dirty="0">
                <a:latin typeface="Arial"/>
                <a:cs typeface="Arial"/>
              </a:rPr>
              <a:t>2	</a:t>
            </a:r>
            <a:r>
              <a:rPr sz="1400" b="1" dirty="0">
                <a:solidFill>
                  <a:srgbClr val="00AF50"/>
                </a:solidFill>
                <a:latin typeface="Arial"/>
                <a:cs typeface="Arial"/>
              </a:rPr>
              <a:t>1	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571500" algn="l"/>
              </a:tabLst>
            </a:pPr>
            <a:r>
              <a:rPr sz="1800" dirty="0">
                <a:latin typeface="Times New Roman"/>
                <a:cs typeface="Times New Roman"/>
              </a:rPr>
              <a:t>(a)	</a:t>
            </a: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hash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1835276" y="4758690"/>
            <a:ext cx="167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(global depth =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198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79813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Challenge 3: Extendible</a:t>
            </a:r>
            <a:r>
              <a:rPr spc="5" dirty="0"/>
              <a:t> </a:t>
            </a:r>
            <a:r>
              <a:rPr spc="-5" dirty="0"/>
              <a:t>Resizing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2477" y="5282665"/>
            <a:ext cx="10480675" cy="9804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Challenge of using </a:t>
            </a:r>
            <a:r>
              <a:rPr sz="2800" dirty="0">
                <a:latin typeface="Arial"/>
                <a:cs typeface="Arial"/>
              </a:rPr>
              <a:t>extendible resizing in disaggregated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– One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extra RDMA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accessing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93330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635430" y="2188654"/>
          <a:ext cx="368935" cy="183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112442" y="2191702"/>
          <a:ext cx="368935" cy="183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589454" y="2202941"/>
          <a:ext cx="370840" cy="183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067990" y="2205989"/>
          <a:ext cx="368935" cy="183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070342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90" h="353694">
                <a:moveTo>
                  <a:pt x="0" y="353567"/>
                </a:moveTo>
                <a:lnTo>
                  <a:pt x="478535" y="353567"/>
                </a:lnTo>
                <a:lnTo>
                  <a:pt x="478535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70342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90" h="353694">
                <a:moveTo>
                  <a:pt x="0" y="353567"/>
                </a:moveTo>
                <a:lnTo>
                  <a:pt x="478535" y="353567"/>
                </a:lnTo>
                <a:lnTo>
                  <a:pt x="478535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48878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48878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25890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90" h="353694">
                <a:moveTo>
                  <a:pt x="0" y="353567"/>
                </a:moveTo>
                <a:lnTo>
                  <a:pt x="478535" y="353567"/>
                </a:lnTo>
                <a:lnTo>
                  <a:pt x="478535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25890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90" h="353694">
                <a:moveTo>
                  <a:pt x="0" y="353567"/>
                </a:moveTo>
                <a:lnTo>
                  <a:pt x="478535" y="353567"/>
                </a:lnTo>
                <a:lnTo>
                  <a:pt x="478535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760589" y="4123385"/>
            <a:ext cx="1250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05950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1" y="353567"/>
                </a:lnTo>
                <a:lnTo>
                  <a:pt x="477011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505950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1" y="353567"/>
                </a:lnTo>
                <a:lnTo>
                  <a:pt x="477011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685278" y="1063574"/>
            <a:ext cx="36163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1490" algn="l"/>
                <a:tab pos="970280" algn="l"/>
                <a:tab pos="1452245" algn="l"/>
                <a:tab pos="1925320" algn="l"/>
                <a:tab pos="2404745" algn="l"/>
                <a:tab pos="2886075" algn="l"/>
                <a:tab pos="3369945" algn="l"/>
              </a:tabLst>
            </a:pPr>
            <a:r>
              <a:rPr sz="1200" b="1" spc="-5" dirty="0">
                <a:latin typeface="Arial"/>
                <a:cs typeface="Arial"/>
              </a:rPr>
              <a:t>000	001	</a:t>
            </a: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010	</a:t>
            </a:r>
            <a:r>
              <a:rPr sz="1200" b="1" spc="-5" dirty="0">
                <a:latin typeface="Arial"/>
                <a:cs typeface="Arial"/>
              </a:rPr>
              <a:t>0</a:t>
            </a:r>
            <a:r>
              <a:rPr sz="1200" b="1" spc="-65" dirty="0">
                <a:latin typeface="Arial"/>
                <a:cs typeface="Arial"/>
              </a:rPr>
              <a:t>1</a:t>
            </a:r>
            <a:r>
              <a:rPr sz="1200" b="1" spc="-5" dirty="0">
                <a:latin typeface="Arial"/>
                <a:cs typeface="Arial"/>
              </a:rPr>
              <a:t>1</a:t>
            </a:r>
            <a:r>
              <a:rPr sz="1200" b="1" dirty="0">
                <a:latin typeface="Arial"/>
                <a:cs typeface="Arial"/>
              </a:rPr>
              <a:t>	100	101	</a:t>
            </a:r>
            <a:r>
              <a:rPr sz="1200" b="1" spc="-60" dirty="0">
                <a:solidFill>
                  <a:srgbClr val="FF0066"/>
                </a:solidFill>
                <a:latin typeface="Arial"/>
                <a:cs typeface="Arial"/>
              </a:rPr>
              <a:t>1</a:t>
            </a:r>
            <a:r>
              <a:rPr sz="1200" b="1" dirty="0">
                <a:solidFill>
                  <a:srgbClr val="FF0066"/>
                </a:solidFill>
                <a:latin typeface="Arial"/>
                <a:cs typeface="Arial"/>
              </a:rPr>
              <a:t>10	</a:t>
            </a:r>
            <a:r>
              <a:rPr sz="1200" b="1" spc="-60" dirty="0">
                <a:latin typeface="Arial"/>
                <a:cs typeface="Arial"/>
              </a:rPr>
              <a:t>111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982961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90" h="353694">
                <a:moveTo>
                  <a:pt x="0" y="353567"/>
                </a:moveTo>
                <a:lnTo>
                  <a:pt x="478535" y="353567"/>
                </a:lnTo>
                <a:lnTo>
                  <a:pt x="478535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982961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90" h="353694">
                <a:moveTo>
                  <a:pt x="0" y="353567"/>
                </a:moveTo>
                <a:lnTo>
                  <a:pt x="478535" y="353567"/>
                </a:lnTo>
                <a:lnTo>
                  <a:pt x="478535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461497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90" h="353694">
                <a:moveTo>
                  <a:pt x="0" y="353567"/>
                </a:moveTo>
                <a:lnTo>
                  <a:pt x="478535" y="353567"/>
                </a:lnTo>
                <a:lnTo>
                  <a:pt x="478535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461497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90" h="353694">
                <a:moveTo>
                  <a:pt x="0" y="353567"/>
                </a:moveTo>
                <a:lnTo>
                  <a:pt x="478535" y="353567"/>
                </a:lnTo>
                <a:lnTo>
                  <a:pt x="478535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940033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940033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0503598" y="2198369"/>
          <a:ext cx="370205" cy="1839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10605896" y="4119752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66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85100" y="1515490"/>
            <a:ext cx="89535" cy="687070"/>
          </a:xfrm>
          <a:custGeom>
            <a:avLst/>
            <a:gdLst/>
            <a:ahLst/>
            <a:cxnLst/>
            <a:rect l="l" t="t" r="r" b="b"/>
            <a:pathLst>
              <a:path w="89534" h="687069">
                <a:moveTo>
                  <a:pt x="32166" y="601048"/>
                </a:moveTo>
                <a:lnTo>
                  <a:pt x="3555" y="601218"/>
                </a:lnTo>
                <a:lnTo>
                  <a:pt x="46990" y="686688"/>
                </a:lnTo>
                <a:lnTo>
                  <a:pt x="82097" y="615315"/>
                </a:lnTo>
                <a:lnTo>
                  <a:pt x="32257" y="615315"/>
                </a:lnTo>
                <a:lnTo>
                  <a:pt x="32166" y="601048"/>
                </a:lnTo>
                <a:close/>
              </a:path>
              <a:path w="89534" h="687069">
                <a:moveTo>
                  <a:pt x="60740" y="600879"/>
                </a:moveTo>
                <a:lnTo>
                  <a:pt x="32166" y="601048"/>
                </a:lnTo>
                <a:lnTo>
                  <a:pt x="32257" y="615315"/>
                </a:lnTo>
                <a:lnTo>
                  <a:pt x="60832" y="615188"/>
                </a:lnTo>
                <a:lnTo>
                  <a:pt x="60740" y="600879"/>
                </a:lnTo>
                <a:close/>
              </a:path>
              <a:path w="89534" h="687069">
                <a:moveTo>
                  <a:pt x="89280" y="600710"/>
                </a:moveTo>
                <a:lnTo>
                  <a:pt x="60740" y="600879"/>
                </a:lnTo>
                <a:lnTo>
                  <a:pt x="60832" y="615188"/>
                </a:lnTo>
                <a:lnTo>
                  <a:pt x="32257" y="615315"/>
                </a:lnTo>
                <a:lnTo>
                  <a:pt x="82097" y="615315"/>
                </a:lnTo>
                <a:lnTo>
                  <a:pt x="89280" y="600710"/>
                </a:lnTo>
                <a:close/>
              </a:path>
              <a:path w="89534" h="687069">
                <a:moveTo>
                  <a:pt x="57407" y="82642"/>
                </a:moveTo>
                <a:lnTo>
                  <a:pt x="43179" y="85598"/>
                </a:lnTo>
                <a:lnTo>
                  <a:pt x="28849" y="85598"/>
                </a:lnTo>
                <a:lnTo>
                  <a:pt x="32166" y="601048"/>
                </a:lnTo>
                <a:lnTo>
                  <a:pt x="60740" y="600879"/>
                </a:lnTo>
                <a:lnTo>
                  <a:pt x="57426" y="85598"/>
                </a:lnTo>
                <a:lnTo>
                  <a:pt x="43179" y="85598"/>
                </a:lnTo>
                <a:lnTo>
                  <a:pt x="28831" y="82844"/>
                </a:lnTo>
                <a:lnTo>
                  <a:pt x="57408" y="82844"/>
                </a:lnTo>
                <a:lnTo>
                  <a:pt x="57407" y="82642"/>
                </a:lnTo>
                <a:close/>
              </a:path>
              <a:path w="89534" h="687069">
                <a:moveTo>
                  <a:pt x="57150" y="42672"/>
                </a:moveTo>
                <a:lnTo>
                  <a:pt x="28575" y="42925"/>
                </a:lnTo>
                <a:lnTo>
                  <a:pt x="28831" y="82844"/>
                </a:lnTo>
                <a:lnTo>
                  <a:pt x="43179" y="85598"/>
                </a:lnTo>
                <a:lnTo>
                  <a:pt x="57407" y="82642"/>
                </a:lnTo>
                <a:lnTo>
                  <a:pt x="57150" y="42672"/>
                </a:lnTo>
                <a:close/>
              </a:path>
              <a:path w="89534" h="687069">
                <a:moveTo>
                  <a:pt x="42672" y="0"/>
                </a:moveTo>
                <a:lnTo>
                  <a:pt x="25967" y="3458"/>
                </a:lnTo>
                <a:lnTo>
                  <a:pt x="12382" y="12715"/>
                </a:lnTo>
                <a:lnTo>
                  <a:pt x="3274" y="26378"/>
                </a:lnTo>
                <a:lnTo>
                  <a:pt x="0" y="43053"/>
                </a:lnTo>
                <a:lnTo>
                  <a:pt x="3532" y="59755"/>
                </a:lnTo>
                <a:lnTo>
                  <a:pt x="12826" y="73326"/>
                </a:lnTo>
                <a:lnTo>
                  <a:pt x="26503" y="82397"/>
                </a:lnTo>
                <a:lnTo>
                  <a:pt x="28831" y="82844"/>
                </a:lnTo>
                <a:lnTo>
                  <a:pt x="28575" y="42925"/>
                </a:lnTo>
                <a:lnTo>
                  <a:pt x="85700" y="42672"/>
                </a:lnTo>
                <a:lnTo>
                  <a:pt x="82266" y="25842"/>
                </a:lnTo>
                <a:lnTo>
                  <a:pt x="73009" y="12271"/>
                </a:lnTo>
                <a:lnTo>
                  <a:pt x="59346" y="3200"/>
                </a:lnTo>
                <a:lnTo>
                  <a:pt x="42672" y="0"/>
                </a:lnTo>
                <a:close/>
              </a:path>
              <a:path w="89534" h="687069">
                <a:moveTo>
                  <a:pt x="85700" y="42672"/>
                </a:moveTo>
                <a:lnTo>
                  <a:pt x="57150" y="42672"/>
                </a:lnTo>
                <a:lnTo>
                  <a:pt x="57407" y="82642"/>
                </a:lnTo>
                <a:lnTo>
                  <a:pt x="59828" y="82139"/>
                </a:lnTo>
                <a:lnTo>
                  <a:pt x="73405" y="72882"/>
                </a:lnTo>
                <a:lnTo>
                  <a:pt x="82506" y="59219"/>
                </a:lnTo>
                <a:lnTo>
                  <a:pt x="85700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66683" y="1513839"/>
            <a:ext cx="85725" cy="691515"/>
          </a:xfrm>
          <a:custGeom>
            <a:avLst/>
            <a:gdLst/>
            <a:ahLst/>
            <a:cxnLst/>
            <a:rect l="l" t="t" r="r" b="b"/>
            <a:pathLst>
              <a:path w="85725" h="691514">
                <a:moveTo>
                  <a:pt x="28575" y="605663"/>
                </a:moveTo>
                <a:lnTo>
                  <a:pt x="0" y="605663"/>
                </a:lnTo>
                <a:lnTo>
                  <a:pt x="42925" y="691388"/>
                </a:lnTo>
                <a:lnTo>
                  <a:pt x="78560" y="620013"/>
                </a:lnTo>
                <a:lnTo>
                  <a:pt x="28575" y="620013"/>
                </a:lnTo>
                <a:lnTo>
                  <a:pt x="28575" y="605663"/>
                </a:lnTo>
                <a:close/>
              </a:path>
              <a:path w="85725" h="691514">
                <a:moveTo>
                  <a:pt x="28575" y="82828"/>
                </a:moveTo>
                <a:lnTo>
                  <a:pt x="28575" y="620013"/>
                </a:lnTo>
                <a:lnTo>
                  <a:pt x="57150" y="620013"/>
                </a:lnTo>
                <a:lnTo>
                  <a:pt x="57150" y="85725"/>
                </a:lnTo>
                <a:lnTo>
                  <a:pt x="42925" y="85725"/>
                </a:lnTo>
                <a:lnTo>
                  <a:pt x="28575" y="82828"/>
                </a:lnTo>
                <a:close/>
              </a:path>
              <a:path w="85725" h="691514">
                <a:moveTo>
                  <a:pt x="85725" y="605663"/>
                </a:moveTo>
                <a:lnTo>
                  <a:pt x="57150" y="605663"/>
                </a:lnTo>
                <a:lnTo>
                  <a:pt x="57150" y="620013"/>
                </a:lnTo>
                <a:lnTo>
                  <a:pt x="78560" y="620013"/>
                </a:lnTo>
                <a:lnTo>
                  <a:pt x="85725" y="605663"/>
                </a:lnTo>
                <a:close/>
              </a:path>
              <a:path w="85725" h="691514">
                <a:moveTo>
                  <a:pt x="57150" y="42925"/>
                </a:moveTo>
                <a:lnTo>
                  <a:pt x="28575" y="42925"/>
                </a:lnTo>
                <a:lnTo>
                  <a:pt x="28685" y="82850"/>
                </a:lnTo>
                <a:lnTo>
                  <a:pt x="42925" y="85725"/>
                </a:lnTo>
                <a:lnTo>
                  <a:pt x="57150" y="82850"/>
                </a:lnTo>
                <a:lnTo>
                  <a:pt x="57150" y="42925"/>
                </a:lnTo>
                <a:close/>
              </a:path>
              <a:path w="85725" h="691514">
                <a:moveTo>
                  <a:pt x="57150" y="82850"/>
                </a:moveTo>
                <a:lnTo>
                  <a:pt x="42925" y="85725"/>
                </a:lnTo>
                <a:lnTo>
                  <a:pt x="57150" y="85725"/>
                </a:lnTo>
                <a:lnTo>
                  <a:pt x="57150" y="82850"/>
                </a:lnTo>
                <a:close/>
              </a:path>
              <a:path w="85725" h="691514">
                <a:moveTo>
                  <a:pt x="85725" y="42925"/>
                </a:moveTo>
                <a:lnTo>
                  <a:pt x="57150" y="42925"/>
                </a:lnTo>
                <a:lnTo>
                  <a:pt x="57150" y="82850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5725" y="42925"/>
                </a:lnTo>
                <a:close/>
              </a:path>
              <a:path w="85725" h="691514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28575" y="82828"/>
                </a:lnTo>
                <a:lnTo>
                  <a:pt x="28575" y="42925"/>
                </a:lnTo>
                <a:lnTo>
                  <a:pt x="85725" y="4292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48268" y="1513839"/>
            <a:ext cx="86360" cy="689610"/>
          </a:xfrm>
          <a:custGeom>
            <a:avLst/>
            <a:gdLst/>
            <a:ahLst/>
            <a:cxnLst/>
            <a:rect l="l" t="t" r="r" b="b"/>
            <a:pathLst>
              <a:path w="86359" h="689610">
                <a:moveTo>
                  <a:pt x="28578" y="603504"/>
                </a:moveTo>
                <a:lnTo>
                  <a:pt x="0" y="603504"/>
                </a:lnTo>
                <a:lnTo>
                  <a:pt x="42925" y="689229"/>
                </a:lnTo>
                <a:lnTo>
                  <a:pt x="78623" y="617728"/>
                </a:lnTo>
                <a:lnTo>
                  <a:pt x="28575" y="617728"/>
                </a:lnTo>
                <a:lnTo>
                  <a:pt x="28578" y="603504"/>
                </a:lnTo>
                <a:close/>
              </a:path>
              <a:path w="86359" h="689610">
                <a:moveTo>
                  <a:pt x="28693" y="82848"/>
                </a:moveTo>
                <a:lnTo>
                  <a:pt x="28575" y="617728"/>
                </a:lnTo>
                <a:lnTo>
                  <a:pt x="57150" y="617728"/>
                </a:lnTo>
                <a:lnTo>
                  <a:pt x="57267" y="85725"/>
                </a:lnTo>
                <a:lnTo>
                  <a:pt x="42925" y="85725"/>
                </a:lnTo>
                <a:lnTo>
                  <a:pt x="28693" y="82848"/>
                </a:lnTo>
                <a:close/>
              </a:path>
              <a:path w="86359" h="689610">
                <a:moveTo>
                  <a:pt x="85725" y="603504"/>
                </a:moveTo>
                <a:lnTo>
                  <a:pt x="57153" y="603504"/>
                </a:lnTo>
                <a:lnTo>
                  <a:pt x="57150" y="617728"/>
                </a:lnTo>
                <a:lnTo>
                  <a:pt x="78623" y="617728"/>
                </a:lnTo>
                <a:lnTo>
                  <a:pt x="85725" y="603504"/>
                </a:lnTo>
                <a:close/>
              </a:path>
              <a:path w="86359" h="689610">
                <a:moveTo>
                  <a:pt x="57276" y="42925"/>
                </a:moveTo>
                <a:lnTo>
                  <a:pt x="28701" y="42925"/>
                </a:lnTo>
                <a:lnTo>
                  <a:pt x="28693" y="82848"/>
                </a:lnTo>
                <a:lnTo>
                  <a:pt x="42925" y="85725"/>
                </a:lnTo>
                <a:lnTo>
                  <a:pt x="57175" y="82848"/>
                </a:lnTo>
                <a:lnTo>
                  <a:pt x="57276" y="42925"/>
                </a:lnTo>
                <a:close/>
              </a:path>
              <a:path w="86359" h="689610">
                <a:moveTo>
                  <a:pt x="57268" y="82829"/>
                </a:moveTo>
                <a:lnTo>
                  <a:pt x="42925" y="85725"/>
                </a:lnTo>
                <a:lnTo>
                  <a:pt x="57267" y="85725"/>
                </a:lnTo>
                <a:lnTo>
                  <a:pt x="57268" y="82829"/>
                </a:lnTo>
                <a:close/>
              </a:path>
              <a:path w="86359" h="689610">
                <a:moveTo>
                  <a:pt x="42925" y="0"/>
                </a:moveTo>
                <a:lnTo>
                  <a:pt x="26273" y="3385"/>
                </a:lnTo>
                <a:lnTo>
                  <a:pt x="12668" y="12604"/>
                </a:lnTo>
                <a:lnTo>
                  <a:pt x="3492" y="26253"/>
                </a:lnTo>
                <a:lnTo>
                  <a:pt x="126" y="42925"/>
                </a:lnTo>
                <a:lnTo>
                  <a:pt x="3492" y="59578"/>
                </a:lnTo>
                <a:lnTo>
                  <a:pt x="12668" y="73183"/>
                </a:lnTo>
                <a:lnTo>
                  <a:pt x="26273" y="82359"/>
                </a:lnTo>
                <a:lnTo>
                  <a:pt x="28693" y="82848"/>
                </a:lnTo>
                <a:lnTo>
                  <a:pt x="28701" y="42925"/>
                </a:lnTo>
                <a:lnTo>
                  <a:pt x="85851" y="42925"/>
                </a:lnTo>
                <a:lnTo>
                  <a:pt x="82466" y="26253"/>
                </a:lnTo>
                <a:lnTo>
                  <a:pt x="73247" y="12604"/>
                </a:lnTo>
                <a:lnTo>
                  <a:pt x="59598" y="3385"/>
                </a:lnTo>
                <a:lnTo>
                  <a:pt x="42925" y="0"/>
                </a:lnTo>
                <a:close/>
              </a:path>
              <a:path w="86359" h="689610">
                <a:moveTo>
                  <a:pt x="85851" y="42925"/>
                </a:moveTo>
                <a:lnTo>
                  <a:pt x="57276" y="42925"/>
                </a:lnTo>
                <a:lnTo>
                  <a:pt x="57268" y="82829"/>
                </a:lnTo>
                <a:lnTo>
                  <a:pt x="59598" y="82359"/>
                </a:lnTo>
                <a:lnTo>
                  <a:pt x="73247" y="73183"/>
                </a:lnTo>
                <a:lnTo>
                  <a:pt x="82466" y="59578"/>
                </a:lnTo>
                <a:lnTo>
                  <a:pt x="85851" y="42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22231" y="1515363"/>
            <a:ext cx="85725" cy="689610"/>
          </a:xfrm>
          <a:custGeom>
            <a:avLst/>
            <a:gdLst/>
            <a:ahLst/>
            <a:cxnLst/>
            <a:rect l="l" t="t" r="r" b="b"/>
            <a:pathLst>
              <a:path w="85725" h="689610">
                <a:moveTo>
                  <a:pt x="28575" y="603758"/>
                </a:moveTo>
                <a:lnTo>
                  <a:pt x="0" y="603758"/>
                </a:lnTo>
                <a:lnTo>
                  <a:pt x="42925" y="689483"/>
                </a:lnTo>
                <a:lnTo>
                  <a:pt x="78560" y="618109"/>
                </a:lnTo>
                <a:lnTo>
                  <a:pt x="28575" y="618109"/>
                </a:lnTo>
                <a:lnTo>
                  <a:pt x="28575" y="603758"/>
                </a:lnTo>
                <a:close/>
              </a:path>
              <a:path w="85725" h="689610">
                <a:moveTo>
                  <a:pt x="28575" y="82828"/>
                </a:moveTo>
                <a:lnTo>
                  <a:pt x="28575" y="618109"/>
                </a:lnTo>
                <a:lnTo>
                  <a:pt x="57150" y="618109"/>
                </a:lnTo>
                <a:lnTo>
                  <a:pt x="57150" y="85725"/>
                </a:lnTo>
                <a:lnTo>
                  <a:pt x="42925" y="85725"/>
                </a:lnTo>
                <a:lnTo>
                  <a:pt x="28575" y="82828"/>
                </a:lnTo>
                <a:close/>
              </a:path>
              <a:path w="85725" h="689610">
                <a:moveTo>
                  <a:pt x="85725" y="603758"/>
                </a:moveTo>
                <a:lnTo>
                  <a:pt x="57150" y="603758"/>
                </a:lnTo>
                <a:lnTo>
                  <a:pt x="57150" y="618109"/>
                </a:lnTo>
                <a:lnTo>
                  <a:pt x="78560" y="618109"/>
                </a:lnTo>
                <a:lnTo>
                  <a:pt x="85725" y="603758"/>
                </a:lnTo>
                <a:close/>
              </a:path>
              <a:path w="85725" h="689610">
                <a:moveTo>
                  <a:pt x="57150" y="42925"/>
                </a:moveTo>
                <a:lnTo>
                  <a:pt x="28575" y="42925"/>
                </a:lnTo>
                <a:lnTo>
                  <a:pt x="28685" y="82850"/>
                </a:lnTo>
                <a:lnTo>
                  <a:pt x="42925" y="85725"/>
                </a:lnTo>
                <a:lnTo>
                  <a:pt x="57150" y="82850"/>
                </a:lnTo>
                <a:lnTo>
                  <a:pt x="57150" y="42925"/>
                </a:lnTo>
                <a:close/>
              </a:path>
              <a:path w="85725" h="689610">
                <a:moveTo>
                  <a:pt x="57150" y="82850"/>
                </a:moveTo>
                <a:lnTo>
                  <a:pt x="42925" y="85725"/>
                </a:lnTo>
                <a:lnTo>
                  <a:pt x="57150" y="85725"/>
                </a:lnTo>
                <a:lnTo>
                  <a:pt x="57150" y="82850"/>
                </a:lnTo>
                <a:close/>
              </a:path>
              <a:path w="85725" h="689610">
                <a:moveTo>
                  <a:pt x="85725" y="42925"/>
                </a:moveTo>
                <a:lnTo>
                  <a:pt x="57150" y="42925"/>
                </a:lnTo>
                <a:lnTo>
                  <a:pt x="57150" y="82850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5725" y="42925"/>
                </a:lnTo>
                <a:close/>
              </a:path>
              <a:path w="85725" h="689610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28575" y="82828"/>
                </a:lnTo>
                <a:lnTo>
                  <a:pt x="28575" y="42925"/>
                </a:lnTo>
                <a:lnTo>
                  <a:pt x="85725" y="4292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660888" y="1515363"/>
            <a:ext cx="85725" cy="683895"/>
          </a:xfrm>
          <a:custGeom>
            <a:avLst/>
            <a:gdLst/>
            <a:ahLst/>
            <a:cxnLst/>
            <a:rect l="l" t="t" r="r" b="b"/>
            <a:pathLst>
              <a:path w="85725" h="683894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74318" y="71500"/>
                </a:lnTo>
                <a:lnTo>
                  <a:pt x="28575" y="71500"/>
                </a:lnTo>
                <a:lnTo>
                  <a:pt x="28575" y="42925"/>
                </a:lnTo>
                <a:lnTo>
                  <a:pt x="85725" y="4292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85725" h="683894">
                <a:moveTo>
                  <a:pt x="57150" y="42925"/>
                </a:moveTo>
                <a:lnTo>
                  <a:pt x="28575" y="42925"/>
                </a:lnTo>
                <a:lnTo>
                  <a:pt x="28575" y="71500"/>
                </a:lnTo>
                <a:lnTo>
                  <a:pt x="57150" y="71500"/>
                </a:lnTo>
                <a:lnTo>
                  <a:pt x="57150" y="42925"/>
                </a:lnTo>
                <a:close/>
              </a:path>
              <a:path w="85725" h="683894">
                <a:moveTo>
                  <a:pt x="85725" y="42925"/>
                </a:moveTo>
                <a:lnTo>
                  <a:pt x="57150" y="42925"/>
                </a:lnTo>
                <a:lnTo>
                  <a:pt x="57150" y="71500"/>
                </a:lnTo>
                <a:lnTo>
                  <a:pt x="74318" y="71500"/>
                </a:lnTo>
                <a:lnTo>
                  <a:pt x="82359" y="59578"/>
                </a:lnTo>
                <a:lnTo>
                  <a:pt x="85725" y="42925"/>
                </a:lnTo>
                <a:close/>
              </a:path>
              <a:path w="85725" h="683894">
                <a:moveTo>
                  <a:pt x="57150" y="100075"/>
                </a:moveTo>
                <a:lnTo>
                  <a:pt x="28575" y="100075"/>
                </a:lnTo>
                <a:lnTo>
                  <a:pt x="28575" y="128650"/>
                </a:lnTo>
                <a:lnTo>
                  <a:pt x="57150" y="128650"/>
                </a:lnTo>
                <a:lnTo>
                  <a:pt x="57150" y="100075"/>
                </a:lnTo>
                <a:close/>
              </a:path>
              <a:path w="85725" h="683894">
                <a:moveTo>
                  <a:pt x="57150" y="157225"/>
                </a:moveTo>
                <a:lnTo>
                  <a:pt x="28575" y="157225"/>
                </a:lnTo>
                <a:lnTo>
                  <a:pt x="28575" y="185800"/>
                </a:lnTo>
                <a:lnTo>
                  <a:pt x="57150" y="185800"/>
                </a:lnTo>
                <a:lnTo>
                  <a:pt x="57150" y="157225"/>
                </a:lnTo>
                <a:close/>
              </a:path>
              <a:path w="85725" h="683894">
                <a:moveTo>
                  <a:pt x="57150" y="214375"/>
                </a:moveTo>
                <a:lnTo>
                  <a:pt x="28575" y="214375"/>
                </a:lnTo>
                <a:lnTo>
                  <a:pt x="28575" y="242950"/>
                </a:lnTo>
                <a:lnTo>
                  <a:pt x="57150" y="242950"/>
                </a:lnTo>
                <a:lnTo>
                  <a:pt x="57150" y="214375"/>
                </a:lnTo>
                <a:close/>
              </a:path>
              <a:path w="85725" h="683894">
                <a:moveTo>
                  <a:pt x="57150" y="271525"/>
                </a:moveTo>
                <a:lnTo>
                  <a:pt x="28575" y="271525"/>
                </a:lnTo>
                <a:lnTo>
                  <a:pt x="28575" y="300100"/>
                </a:lnTo>
                <a:lnTo>
                  <a:pt x="57150" y="300100"/>
                </a:lnTo>
                <a:lnTo>
                  <a:pt x="57150" y="271525"/>
                </a:lnTo>
                <a:close/>
              </a:path>
              <a:path w="85725" h="683894">
                <a:moveTo>
                  <a:pt x="57150" y="328675"/>
                </a:moveTo>
                <a:lnTo>
                  <a:pt x="28575" y="328675"/>
                </a:lnTo>
                <a:lnTo>
                  <a:pt x="28575" y="357250"/>
                </a:lnTo>
                <a:lnTo>
                  <a:pt x="57150" y="357250"/>
                </a:lnTo>
                <a:lnTo>
                  <a:pt x="57150" y="328675"/>
                </a:lnTo>
                <a:close/>
              </a:path>
              <a:path w="85725" h="683894">
                <a:moveTo>
                  <a:pt x="57150" y="385825"/>
                </a:moveTo>
                <a:lnTo>
                  <a:pt x="28575" y="385825"/>
                </a:lnTo>
                <a:lnTo>
                  <a:pt x="28575" y="414400"/>
                </a:lnTo>
                <a:lnTo>
                  <a:pt x="57150" y="414400"/>
                </a:lnTo>
                <a:lnTo>
                  <a:pt x="57150" y="385825"/>
                </a:lnTo>
                <a:close/>
              </a:path>
              <a:path w="85725" h="683894">
                <a:moveTo>
                  <a:pt x="57150" y="442975"/>
                </a:moveTo>
                <a:lnTo>
                  <a:pt x="28575" y="442975"/>
                </a:lnTo>
                <a:lnTo>
                  <a:pt x="28575" y="471550"/>
                </a:lnTo>
                <a:lnTo>
                  <a:pt x="57150" y="471550"/>
                </a:lnTo>
                <a:lnTo>
                  <a:pt x="57150" y="442975"/>
                </a:lnTo>
                <a:close/>
              </a:path>
              <a:path w="85725" h="683894">
                <a:moveTo>
                  <a:pt x="57150" y="500125"/>
                </a:moveTo>
                <a:lnTo>
                  <a:pt x="28575" y="500125"/>
                </a:lnTo>
                <a:lnTo>
                  <a:pt x="28575" y="528701"/>
                </a:lnTo>
                <a:lnTo>
                  <a:pt x="57150" y="528701"/>
                </a:lnTo>
                <a:lnTo>
                  <a:pt x="57150" y="500125"/>
                </a:lnTo>
                <a:close/>
              </a:path>
              <a:path w="85725" h="683894">
                <a:moveTo>
                  <a:pt x="57150" y="557276"/>
                </a:moveTo>
                <a:lnTo>
                  <a:pt x="28575" y="557276"/>
                </a:lnTo>
                <a:lnTo>
                  <a:pt x="28575" y="585851"/>
                </a:lnTo>
                <a:lnTo>
                  <a:pt x="57150" y="585851"/>
                </a:lnTo>
                <a:lnTo>
                  <a:pt x="57150" y="557276"/>
                </a:lnTo>
                <a:close/>
              </a:path>
              <a:path w="85725" h="683894">
                <a:moveTo>
                  <a:pt x="85725" y="597915"/>
                </a:moveTo>
                <a:lnTo>
                  <a:pt x="0" y="597915"/>
                </a:lnTo>
                <a:lnTo>
                  <a:pt x="42925" y="683640"/>
                </a:lnTo>
                <a:lnTo>
                  <a:pt x="85725" y="59791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31073" y="1515552"/>
            <a:ext cx="1955800" cy="699770"/>
          </a:xfrm>
          <a:custGeom>
            <a:avLst/>
            <a:gdLst/>
            <a:ahLst/>
            <a:cxnLst/>
            <a:rect l="l" t="t" r="r" b="b"/>
            <a:pathLst>
              <a:path w="1955800" h="699769">
                <a:moveTo>
                  <a:pt x="1916060" y="0"/>
                </a:moveTo>
                <a:lnTo>
                  <a:pt x="1899157" y="2097"/>
                </a:lnTo>
                <a:lnTo>
                  <a:pt x="1884396" y="10644"/>
                </a:lnTo>
                <a:lnTo>
                  <a:pt x="1874408" y="23703"/>
                </a:lnTo>
                <a:lnTo>
                  <a:pt x="1870065" y="39548"/>
                </a:lnTo>
                <a:lnTo>
                  <a:pt x="1872233" y="56453"/>
                </a:lnTo>
                <a:lnTo>
                  <a:pt x="1880725" y="71143"/>
                </a:lnTo>
                <a:lnTo>
                  <a:pt x="1893776" y="81107"/>
                </a:lnTo>
                <a:lnTo>
                  <a:pt x="1909613" y="85474"/>
                </a:lnTo>
                <a:lnTo>
                  <a:pt x="1926462" y="83377"/>
                </a:lnTo>
                <a:lnTo>
                  <a:pt x="1941224" y="74830"/>
                </a:lnTo>
                <a:lnTo>
                  <a:pt x="1948480" y="65343"/>
                </a:lnTo>
                <a:lnTo>
                  <a:pt x="1890268" y="65343"/>
                </a:lnTo>
                <a:lnTo>
                  <a:pt x="1881124" y="38292"/>
                </a:lnTo>
                <a:lnTo>
                  <a:pt x="1908302" y="29148"/>
                </a:lnTo>
                <a:lnTo>
                  <a:pt x="1953403" y="29148"/>
                </a:lnTo>
                <a:lnTo>
                  <a:pt x="1944913" y="14331"/>
                </a:lnTo>
                <a:lnTo>
                  <a:pt x="1931892" y="4367"/>
                </a:lnTo>
                <a:lnTo>
                  <a:pt x="1916060" y="0"/>
                </a:lnTo>
                <a:close/>
              </a:path>
              <a:path w="1955800" h="699769">
                <a:moveTo>
                  <a:pt x="1908302" y="29148"/>
                </a:moveTo>
                <a:lnTo>
                  <a:pt x="1881124" y="38292"/>
                </a:lnTo>
                <a:lnTo>
                  <a:pt x="1890268" y="65343"/>
                </a:lnTo>
                <a:lnTo>
                  <a:pt x="1917319" y="56326"/>
                </a:lnTo>
                <a:lnTo>
                  <a:pt x="1908302" y="29148"/>
                </a:lnTo>
                <a:close/>
              </a:path>
              <a:path w="1955800" h="699769">
                <a:moveTo>
                  <a:pt x="1953403" y="29148"/>
                </a:moveTo>
                <a:lnTo>
                  <a:pt x="1908302" y="29148"/>
                </a:lnTo>
                <a:lnTo>
                  <a:pt x="1917319" y="56326"/>
                </a:lnTo>
                <a:lnTo>
                  <a:pt x="1890268" y="65343"/>
                </a:lnTo>
                <a:lnTo>
                  <a:pt x="1948480" y="65343"/>
                </a:lnTo>
                <a:lnTo>
                  <a:pt x="1951212" y="61771"/>
                </a:lnTo>
                <a:lnTo>
                  <a:pt x="1955555" y="45926"/>
                </a:lnTo>
                <a:lnTo>
                  <a:pt x="1953403" y="29148"/>
                </a:lnTo>
                <a:close/>
              </a:path>
              <a:path w="1955800" h="699769">
                <a:moveTo>
                  <a:pt x="1854073" y="47436"/>
                </a:moveTo>
                <a:lnTo>
                  <a:pt x="1827022" y="56580"/>
                </a:lnTo>
                <a:lnTo>
                  <a:pt x="1836166" y="83631"/>
                </a:lnTo>
                <a:lnTo>
                  <a:pt x="1863217" y="74487"/>
                </a:lnTo>
                <a:lnTo>
                  <a:pt x="1854073" y="47436"/>
                </a:lnTo>
                <a:close/>
              </a:path>
              <a:path w="1955800" h="699769">
                <a:moveTo>
                  <a:pt x="1799971" y="65597"/>
                </a:moveTo>
                <a:lnTo>
                  <a:pt x="1772793" y="74741"/>
                </a:lnTo>
                <a:lnTo>
                  <a:pt x="1781936" y="101792"/>
                </a:lnTo>
                <a:lnTo>
                  <a:pt x="1808987" y="92775"/>
                </a:lnTo>
                <a:lnTo>
                  <a:pt x="1799971" y="65597"/>
                </a:lnTo>
                <a:close/>
              </a:path>
              <a:path w="1955800" h="699769">
                <a:moveTo>
                  <a:pt x="1745742" y="83885"/>
                </a:moveTo>
                <a:lnTo>
                  <a:pt x="1718691" y="93029"/>
                </a:lnTo>
                <a:lnTo>
                  <a:pt x="1727834" y="120080"/>
                </a:lnTo>
                <a:lnTo>
                  <a:pt x="1754885" y="110936"/>
                </a:lnTo>
                <a:lnTo>
                  <a:pt x="1745742" y="83885"/>
                </a:lnTo>
                <a:close/>
              </a:path>
              <a:path w="1955800" h="699769">
                <a:moveTo>
                  <a:pt x="1691640" y="102046"/>
                </a:moveTo>
                <a:lnTo>
                  <a:pt x="1664461" y="111190"/>
                </a:lnTo>
                <a:lnTo>
                  <a:pt x="1673605" y="138241"/>
                </a:lnTo>
                <a:lnTo>
                  <a:pt x="1700656" y="129224"/>
                </a:lnTo>
                <a:lnTo>
                  <a:pt x="1691640" y="102046"/>
                </a:lnTo>
                <a:close/>
              </a:path>
              <a:path w="1955800" h="699769">
                <a:moveTo>
                  <a:pt x="1637410" y="120334"/>
                </a:moveTo>
                <a:lnTo>
                  <a:pt x="1610359" y="129478"/>
                </a:lnTo>
                <a:lnTo>
                  <a:pt x="1619503" y="156529"/>
                </a:lnTo>
                <a:lnTo>
                  <a:pt x="1646554" y="147385"/>
                </a:lnTo>
                <a:lnTo>
                  <a:pt x="1637410" y="120334"/>
                </a:lnTo>
                <a:close/>
              </a:path>
              <a:path w="1955800" h="699769">
                <a:moveTo>
                  <a:pt x="1583308" y="138495"/>
                </a:moveTo>
                <a:lnTo>
                  <a:pt x="1556130" y="147639"/>
                </a:lnTo>
                <a:lnTo>
                  <a:pt x="1565275" y="174690"/>
                </a:lnTo>
                <a:lnTo>
                  <a:pt x="1592326" y="165673"/>
                </a:lnTo>
                <a:lnTo>
                  <a:pt x="1583308" y="138495"/>
                </a:lnTo>
                <a:close/>
              </a:path>
              <a:path w="1955800" h="699769">
                <a:moveTo>
                  <a:pt x="1529079" y="156783"/>
                </a:moveTo>
                <a:lnTo>
                  <a:pt x="1502028" y="165927"/>
                </a:lnTo>
                <a:lnTo>
                  <a:pt x="1511173" y="192978"/>
                </a:lnTo>
                <a:lnTo>
                  <a:pt x="1538224" y="183834"/>
                </a:lnTo>
                <a:lnTo>
                  <a:pt x="1529079" y="156783"/>
                </a:lnTo>
                <a:close/>
              </a:path>
              <a:path w="1955800" h="699769">
                <a:moveTo>
                  <a:pt x="1474977" y="174944"/>
                </a:moveTo>
                <a:lnTo>
                  <a:pt x="1447800" y="184088"/>
                </a:lnTo>
                <a:lnTo>
                  <a:pt x="1456944" y="211139"/>
                </a:lnTo>
                <a:lnTo>
                  <a:pt x="1483995" y="202122"/>
                </a:lnTo>
                <a:lnTo>
                  <a:pt x="1474977" y="174944"/>
                </a:lnTo>
                <a:close/>
              </a:path>
              <a:path w="1955800" h="699769">
                <a:moveTo>
                  <a:pt x="1420749" y="193232"/>
                </a:moveTo>
                <a:lnTo>
                  <a:pt x="1393698" y="202376"/>
                </a:lnTo>
                <a:lnTo>
                  <a:pt x="1402842" y="229427"/>
                </a:lnTo>
                <a:lnTo>
                  <a:pt x="1429893" y="220283"/>
                </a:lnTo>
                <a:lnTo>
                  <a:pt x="1420749" y="193232"/>
                </a:lnTo>
                <a:close/>
              </a:path>
              <a:path w="1955800" h="699769">
                <a:moveTo>
                  <a:pt x="1366647" y="211393"/>
                </a:moveTo>
                <a:lnTo>
                  <a:pt x="1339469" y="220537"/>
                </a:lnTo>
                <a:lnTo>
                  <a:pt x="1348612" y="247588"/>
                </a:lnTo>
                <a:lnTo>
                  <a:pt x="1375664" y="238571"/>
                </a:lnTo>
                <a:lnTo>
                  <a:pt x="1366647" y="211393"/>
                </a:lnTo>
                <a:close/>
              </a:path>
              <a:path w="1955800" h="699769">
                <a:moveTo>
                  <a:pt x="1312418" y="229681"/>
                </a:moveTo>
                <a:lnTo>
                  <a:pt x="1285367" y="238698"/>
                </a:lnTo>
                <a:lnTo>
                  <a:pt x="1294510" y="265876"/>
                </a:lnTo>
                <a:lnTo>
                  <a:pt x="1321561" y="256732"/>
                </a:lnTo>
                <a:lnTo>
                  <a:pt x="1312418" y="229681"/>
                </a:lnTo>
                <a:close/>
              </a:path>
              <a:path w="1955800" h="699769">
                <a:moveTo>
                  <a:pt x="1258316" y="247842"/>
                </a:moveTo>
                <a:lnTo>
                  <a:pt x="1231137" y="256986"/>
                </a:lnTo>
                <a:lnTo>
                  <a:pt x="1240281" y="284037"/>
                </a:lnTo>
                <a:lnTo>
                  <a:pt x="1267332" y="274893"/>
                </a:lnTo>
                <a:lnTo>
                  <a:pt x="1258316" y="247842"/>
                </a:lnTo>
                <a:close/>
              </a:path>
              <a:path w="1955800" h="699769">
                <a:moveTo>
                  <a:pt x="1204086" y="266130"/>
                </a:moveTo>
                <a:lnTo>
                  <a:pt x="1177035" y="275147"/>
                </a:lnTo>
                <a:lnTo>
                  <a:pt x="1186179" y="302325"/>
                </a:lnTo>
                <a:lnTo>
                  <a:pt x="1213230" y="293181"/>
                </a:lnTo>
                <a:lnTo>
                  <a:pt x="1204086" y="266130"/>
                </a:lnTo>
                <a:close/>
              </a:path>
              <a:path w="1955800" h="699769">
                <a:moveTo>
                  <a:pt x="1149984" y="284291"/>
                </a:moveTo>
                <a:lnTo>
                  <a:pt x="1122806" y="293435"/>
                </a:lnTo>
                <a:lnTo>
                  <a:pt x="1131951" y="320486"/>
                </a:lnTo>
                <a:lnTo>
                  <a:pt x="1159002" y="311342"/>
                </a:lnTo>
                <a:lnTo>
                  <a:pt x="1149984" y="284291"/>
                </a:lnTo>
                <a:close/>
              </a:path>
              <a:path w="1955800" h="699769">
                <a:moveTo>
                  <a:pt x="1095755" y="302579"/>
                </a:moveTo>
                <a:lnTo>
                  <a:pt x="1068704" y="311596"/>
                </a:lnTo>
                <a:lnTo>
                  <a:pt x="1077849" y="338774"/>
                </a:lnTo>
                <a:lnTo>
                  <a:pt x="1104900" y="329630"/>
                </a:lnTo>
                <a:lnTo>
                  <a:pt x="1095755" y="302579"/>
                </a:lnTo>
                <a:close/>
              </a:path>
              <a:path w="1955800" h="699769">
                <a:moveTo>
                  <a:pt x="1041653" y="320740"/>
                </a:moveTo>
                <a:lnTo>
                  <a:pt x="1014476" y="329884"/>
                </a:lnTo>
                <a:lnTo>
                  <a:pt x="1023620" y="356935"/>
                </a:lnTo>
                <a:lnTo>
                  <a:pt x="1050671" y="347791"/>
                </a:lnTo>
                <a:lnTo>
                  <a:pt x="1041653" y="320740"/>
                </a:lnTo>
                <a:close/>
              </a:path>
              <a:path w="1955800" h="699769">
                <a:moveTo>
                  <a:pt x="987425" y="339028"/>
                </a:moveTo>
                <a:lnTo>
                  <a:pt x="960374" y="348045"/>
                </a:lnTo>
                <a:lnTo>
                  <a:pt x="969518" y="375223"/>
                </a:lnTo>
                <a:lnTo>
                  <a:pt x="996569" y="366079"/>
                </a:lnTo>
                <a:lnTo>
                  <a:pt x="987425" y="339028"/>
                </a:lnTo>
                <a:close/>
              </a:path>
              <a:path w="1955800" h="699769">
                <a:moveTo>
                  <a:pt x="933323" y="357189"/>
                </a:moveTo>
                <a:lnTo>
                  <a:pt x="906145" y="366333"/>
                </a:lnTo>
                <a:lnTo>
                  <a:pt x="915289" y="393384"/>
                </a:lnTo>
                <a:lnTo>
                  <a:pt x="942340" y="384240"/>
                </a:lnTo>
                <a:lnTo>
                  <a:pt x="933323" y="357189"/>
                </a:lnTo>
                <a:close/>
              </a:path>
              <a:path w="1955800" h="699769">
                <a:moveTo>
                  <a:pt x="879094" y="375477"/>
                </a:moveTo>
                <a:lnTo>
                  <a:pt x="852043" y="384494"/>
                </a:lnTo>
                <a:lnTo>
                  <a:pt x="861186" y="411672"/>
                </a:lnTo>
                <a:lnTo>
                  <a:pt x="888237" y="402528"/>
                </a:lnTo>
                <a:lnTo>
                  <a:pt x="879094" y="375477"/>
                </a:lnTo>
                <a:close/>
              </a:path>
              <a:path w="1955800" h="699769">
                <a:moveTo>
                  <a:pt x="824992" y="393638"/>
                </a:moveTo>
                <a:lnTo>
                  <a:pt x="797814" y="402782"/>
                </a:lnTo>
                <a:lnTo>
                  <a:pt x="806957" y="429833"/>
                </a:lnTo>
                <a:lnTo>
                  <a:pt x="834008" y="420689"/>
                </a:lnTo>
                <a:lnTo>
                  <a:pt x="824992" y="393638"/>
                </a:lnTo>
                <a:close/>
              </a:path>
              <a:path w="1955800" h="699769">
                <a:moveTo>
                  <a:pt x="770762" y="411926"/>
                </a:moveTo>
                <a:lnTo>
                  <a:pt x="743711" y="420943"/>
                </a:lnTo>
                <a:lnTo>
                  <a:pt x="752855" y="448121"/>
                </a:lnTo>
                <a:lnTo>
                  <a:pt x="779906" y="438977"/>
                </a:lnTo>
                <a:lnTo>
                  <a:pt x="770762" y="411926"/>
                </a:lnTo>
                <a:close/>
              </a:path>
              <a:path w="1955800" h="699769">
                <a:moveTo>
                  <a:pt x="716660" y="430087"/>
                </a:moveTo>
                <a:lnTo>
                  <a:pt x="689482" y="439231"/>
                </a:lnTo>
                <a:lnTo>
                  <a:pt x="698626" y="466282"/>
                </a:lnTo>
                <a:lnTo>
                  <a:pt x="725677" y="457138"/>
                </a:lnTo>
                <a:lnTo>
                  <a:pt x="716660" y="430087"/>
                </a:lnTo>
                <a:close/>
              </a:path>
              <a:path w="1955800" h="699769">
                <a:moveTo>
                  <a:pt x="662431" y="448375"/>
                </a:moveTo>
                <a:lnTo>
                  <a:pt x="635380" y="457392"/>
                </a:lnTo>
                <a:lnTo>
                  <a:pt x="644398" y="484570"/>
                </a:lnTo>
                <a:lnTo>
                  <a:pt x="671576" y="475426"/>
                </a:lnTo>
                <a:lnTo>
                  <a:pt x="662431" y="448375"/>
                </a:lnTo>
                <a:close/>
              </a:path>
              <a:path w="1955800" h="699769">
                <a:moveTo>
                  <a:pt x="608202" y="466536"/>
                </a:moveTo>
                <a:lnTo>
                  <a:pt x="581151" y="475680"/>
                </a:lnTo>
                <a:lnTo>
                  <a:pt x="590296" y="502731"/>
                </a:lnTo>
                <a:lnTo>
                  <a:pt x="617347" y="493587"/>
                </a:lnTo>
                <a:lnTo>
                  <a:pt x="608202" y="466536"/>
                </a:lnTo>
                <a:close/>
              </a:path>
              <a:path w="1955800" h="699769">
                <a:moveTo>
                  <a:pt x="554101" y="484824"/>
                </a:moveTo>
                <a:lnTo>
                  <a:pt x="527050" y="493841"/>
                </a:lnTo>
                <a:lnTo>
                  <a:pt x="536067" y="521019"/>
                </a:lnTo>
                <a:lnTo>
                  <a:pt x="563245" y="511875"/>
                </a:lnTo>
                <a:lnTo>
                  <a:pt x="554101" y="484824"/>
                </a:lnTo>
                <a:close/>
              </a:path>
              <a:path w="1955800" h="699769">
                <a:moveTo>
                  <a:pt x="499872" y="502985"/>
                </a:moveTo>
                <a:lnTo>
                  <a:pt x="472821" y="512129"/>
                </a:lnTo>
                <a:lnTo>
                  <a:pt x="481965" y="539180"/>
                </a:lnTo>
                <a:lnTo>
                  <a:pt x="509016" y="530036"/>
                </a:lnTo>
                <a:lnTo>
                  <a:pt x="499872" y="502985"/>
                </a:lnTo>
                <a:close/>
              </a:path>
              <a:path w="1955800" h="699769">
                <a:moveTo>
                  <a:pt x="445770" y="521273"/>
                </a:moveTo>
                <a:lnTo>
                  <a:pt x="418719" y="530290"/>
                </a:lnTo>
                <a:lnTo>
                  <a:pt x="427735" y="557468"/>
                </a:lnTo>
                <a:lnTo>
                  <a:pt x="454914" y="548324"/>
                </a:lnTo>
                <a:lnTo>
                  <a:pt x="445770" y="521273"/>
                </a:lnTo>
                <a:close/>
              </a:path>
              <a:path w="1955800" h="699769">
                <a:moveTo>
                  <a:pt x="391541" y="539434"/>
                </a:moveTo>
                <a:lnTo>
                  <a:pt x="364490" y="548578"/>
                </a:lnTo>
                <a:lnTo>
                  <a:pt x="373633" y="575629"/>
                </a:lnTo>
                <a:lnTo>
                  <a:pt x="400684" y="566485"/>
                </a:lnTo>
                <a:lnTo>
                  <a:pt x="391541" y="539434"/>
                </a:lnTo>
                <a:close/>
              </a:path>
              <a:path w="1955800" h="699769">
                <a:moveTo>
                  <a:pt x="337439" y="557722"/>
                </a:moveTo>
                <a:lnTo>
                  <a:pt x="310387" y="566739"/>
                </a:lnTo>
                <a:lnTo>
                  <a:pt x="319404" y="593917"/>
                </a:lnTo>
                <a:lnTo>
                  <a:pt x="346582" y="584773"/>
                </a:lnTo>
                <a:lnTo>
                  <a:pt x="337439" y="557722"/>
                </a:lnTo>
                <a:close/>
              </a:path>
              <a:path w="1955800" h="699769">
                <a:moveTo>
                  <a:pt x="283209" y="575883"/>
                </a:moveTo>
                <a:lnTo>
                  <a:pt x="256158" y="585027"/>
                </a:lnTo>
                <a:lnTo>
                  <a:pt x="265302" y="612078"/>
                </a:lnTo>
                <a:lnTo>
                  <a:pt x="292353" y="602934"/>
                </a:lnTo>
                <a:lnTo>
                  <a:pt x="283209" y="575883"/>
                </a:lnTo>
                <a:close/>
              </a:path>
              <a:path w="1955800" h="699769">
                <a:moveTo>
                  <a:pt x="229107" y="594171"/>
                </a:moveTo>
                <a:lnTo>
                  <a:pt x="202056" y="603188"/>
                </a:lnTo>
                <a:lnTo>
                  <a:pt x="211074" y="630366"/>
                </a:lnTo>
                <a:lnTo>
                  <a:pt x="238251" y="621222"/>
                </a:lnTo>
                <a:lnTo>
                  <a:pt x="229107" y="594171"/>
                </a:lnTo>
                <a:close/>
              </a:path>
              <a:path w="1955800" h="699769">
                <a:moveTo>
                  <a:pt x="174878" y="612332"/>
                </a:moveTo>
                <a:lnTo>
                  <a:pt x="147827" y="621476"/>
                </a:lnTo>
                <a:lnTo>
                  <a:pt x="156972" y="648527"/>
                </a:lnTo>
                <a:lnTo>
                  <a:pt x="184023" y="639383"/>
                </a:lnTo>
                <a:lnTo>
                  <a:pt x="174878" y="612332"/>
                </a:lnTo>
                <a:close/>
              </a:path>
              <a:path w="1955800" h="699769">
                <a:moveTo>
                  <a:pt x="67564" y="618301"/>
                </a:moveTo>
                <a:lnTo>
                  <a:pt x="0" y="686246"/>
                </a:lnTo>
                <a:lnTo>
                  <a:pt x="94869" y="699581"/>
                </a:lnTo>
                <a:lnTo>
                  <a:pt x="87274" y="676975"/>
                </a:lnTo>
                <a:lnTo>
                  <a:pt x="72262" y="676975"/>
                </a:lnTo>
                <a:lnTo>
                  <a:pt x="63119" y="649924"/>
                </a:lnTo>
                <a:lnTo>
                  <a:pt x="66548" y="648781"/>
                </a:lnTo>
                <a:lnTo>
                  <a:pt x="77803" y="648781"/>
                </a:lnTo>
                <a:lnTo>
                  <a:pt x="67564" y="618301"/>
                </a:lnTo>
                <a:close/>
              </a:path>
              <a:path w="1955800" h="699769">
                <a:moveTo>
                  <a:pt x="66548" y="648781"/>
                </a:moveTo>
                <a:lnTo>
                  <a:pt x="63119" y="649924"/>
                </a:lnTo>
                <a:lnTo>
                  <a:pt x="72262" y="676975"/>
                </a:lnTo>
                <a:lnTo>
                  <a:pt x="75692" y="675832"/>
                </a:lnTo>
                <a:lnTo>
                  <a:pt x="66548" y="648781"/>
                </a:lnTo>
                <a:close/>
              </a:path>
              <a:path w="1955800" h="699769">
                <a:moveTo>
                  <a:pt x="77803" y="648781"/>
                </a:moveTo>
                <a:lnTo>
                  <a:pt x="66548" y="648781"/>
                </a:lnTo>
                <a:lnTo>
                  <a:pt x="75692" y="675832"/>
                </a:lnTo>
                <a:lnTo>
                  <a:pt x="72262" y="676975"/>
                </a:lnTo>
                <a:lnTo>
                  <a:pt x="87274" y="676975"/>
                </a:lnTo>
                <a:lnTo>
                  <a:pt x="77803" y="648781"/>
                </a:lnTo>
                <a:close/>
              </a:path>
              <a:path w="1955800" h="699769">
                <a:moveTo>
                  <a:pt x="120776" y="630493"/>
                </a:moveTo>
                <a:lnTo>
                  <a:pt x="93725" y="639637"/>
                </a:lnTo>
                <a:lnTo>
                  <a:pt x="102743" y="666688"/>
                </a:lnTo>
                <a:lnTo>
                  <a:pt x="129921" y="657671"/>
                </a:lnTo>
                <a:lnTo>
                  <a:pt x="120776" y="630493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09609" y="1515534"/>
            <a:ext cx="1955800" cy="702945"/>
          </a:xfrm>
          <a:custGeom>
            <a:avLst/>
            <a:gdLst/>
            <a:ahLst/>
            <a:cxnLst/>
            <a:rect l="l" t="t" r="r" b="b"/>
            <a:pathLst>
              <a:path w="1955800" h="702944">
                <a:moveTo>
                  <a:pt x="1916007" y="0"/>
                </a:moveTo>
                <a:lnTo>
                  <a:pt x="1899158" y="2115"/>
                </a:lnTo>
                <a:lnTo>
                  <a:pt x="1884396" y="10662"/>
                </a:lnTo>
                <a:lnTo>
                  <a:pt x="1874408" y="23721"/>
                </a:lnTo>
                <a:lnTo>
                  <a:pt x="1870065" y="39566"/>
                </a:lnTo>
                <a:lnTo>
                  <a:pt x="1872234" y="56471"/>
                </a:lnTo>
                <a:lnTo>
                  <a:pt x="1880780" y="71215"/>
                </a:lnTo>
                <a:lnTo>
                  <a:pt x="1893839" y="81172"/>
                </a:lnTo>
                <a:lnTo>
                  <a:pt x="1909685" y="85510"/>
                </a:lnTo>
                <a:lnTo>
                  <a:pt x="1926590" y="83395"/>
                </a:lnTo>
                <a:lnTo>
                  <a:pt x="1941278" y="74830"/>
                </a:lnTo>
                <a:lnTo>
                  <a:pt x="1948380" y="65488"/>
                </a:lnTo>
                <a:lnTo>
                  <a:pt x="1890268" y="65488"/>
                </a:lnTo>
                <a:lnTo>
                  <a:pt x="1881124" y="38310"/>
                </a:lnTo>
                <a:lnTo>
                  <a:pt x="1908302" y="29166"/>
                </a:lnTo>
                <a:lnTo>
                  <a:pt x="1953403" y="29166"/>
                </a:lnTo>
                <a:lnTo>
                  <a:pt x="1944895" y="14295"/>
                </a:lnTo>
                <a:lnTo>
                  <a:pt x="1931844" y="4337"/>
                </a:lnTo>
                <a:lnTo>
                  <a:pt x="1916007" y="0"/>
                </a:lnTo>
                <a:close/>
              </a:path>
              <a:path w="1955800" h="702944">
                <a:moveTo>
                  <a:pt x="1908302" y="29166"/>
                </a:moveTo>
                <a:lnTo>
                  <a:pt x="1881124" y="38310"/>
                </a:lnTo>
                <a:lnTo>
                  <a:pt x="1890268" y="65488"/>
                </a:lnTo>
                <a:lnTo>
                  <a:pt x="1917446" y="56344"/>
                </a:lnTo>
                <a:lnTo>
                  <a:pt x="1908302" y="29166"/>
                </a:lnTo>
                <a:close/>
              </a:path>
              <a:path w="1955800" h="702944">
                <a:moveTo>
                  <a:pt x="1953403" y="29166"/>
                </a:moveTo>
                <a:lnTo>
                  <a:pt x="1908302" y="29166"/>
                </a:lnTo>
                <a:lnTo>
                  <a:pt x="1917446" y="56344"/>
                </a:lnTo>
                <a:lnTo>
                  <a:pt x="1890268" y="65488"/>
                </a:lnTo>
                <a:lnTo>
                  <a:pt x="1948380" y="65488"/>
                </a:lnTo>
                <a:lnTo>
                  <a:pt x="1951227" y="61741"/>
                </a:lnTo>
                <a:lnTo>
                  <a:pt x="1955557" y="45890"/>
                </a:lnTo>
                <a:lnTo>
                  <a:pt x="1953403" y="29166"/>
                </a:lnTo>
                <a:close/>
              </a:path>
              <a:path w="1955800" h="702944">
                <a:moveTo>
                  <a:pt x="1854073" y="47581"/>
                </a:moveTo>
                <a:lnTo>
                  <a:pt x="1827022" y="56725"/>
                </a:lnTo>
                <a:lnTo>
                  <a:pt x="1836166" y="83776"/>
                </a:lnTo>
                <a:lnTo>
                  <a:pt x="1863217" y="74632"/>
                </a:lnTo>
                <a:lnTo>
                  <a:pt x="1854073" y="47581"/>
                </a:lnTo>
                <a:close/>
              </a:path>
              <a:path w="1955800" h="702944">
                <a:moveTo>
                  <a:pt x="1799971" y="65869"/>
                </a:moveTo>
                <a:lnTo>
                  <a:pt x="1772920" y="75013"/>
                </a:lnTo>
                <a:lnTo>
                  <a:pt x="1782064" y="102064"/>
                </a:lnTo>
                <a:lnTo>
                  <a:pt x="1809115" y="92920"/>
                </a:lnTo>
                <a:lnTo>
                  <a:pt x="1799971" y="65869"/>
                </a:lnTo>
                <a:close/>
              </a:path>
              <a:path w="1955800" h="702944">
                <a:moveTo>
                  <a:pt x="1745869" y="84157"/>
                </a:moveTo>
                <a:lnTo>
                  <a:pt x="1718818" y="93301"/>
                </a:lnTo>
                <a:lnTo>
                  <a:pt x="1727962" y="120352"/>
                </a:lnTo>
                <a:lnTo>
                  <a:pt x="1755013" y="111208"/>
                </a:lnTo>
                <a:lnTo>
                  <a:pt x="1745869" y="84157"/>
                </a:lnTo>
                <a:close/>
              </a:path>
              <a:path w="1955800" h="702944">
                <a:moveTo>
                  <a:pt x="1691640" y="102445"/>
                </a:moveTo>
                <a:lnTo>
                  <a:pt x="1664589" y="111589"/>
                </a:lnTo>
                <a:lnTo>
                  <a:pt x="1673733" y="138640"/>
                </a:lnTo>
                <a:lnTo>
                  <a:pt x="1700784" y="129496"/>
                </a:lnTo>
                <a:lnTo>
                  <a:pt x="1691640" y="102445"/>
                </a:lnTo>
                <a:close/>
              </a:path>
              <a:path w="1955800" h="702944">
                <a:moveTo>
                  <a:pt x="1637538" y="120733"/>
                </a:moveTo>
                <a:lnTo>
                  <a:pt x="1610487" y="129877"/>
                </a:lnTo>
                <a:lnTo>
                  <a:pt x="1619631" y="156928"/>
                </a:lnTo>
                <a:lnTo>
                  <a:pt x="1646682" y="147784"/>
                </a:lnTo>
                <a:lnTo>
                  <a:pt x="1637538" y="120733"/>
                </a:lnTo>
                <a:close/>
              </a:path>
              <a:path w="1955800" h="702944">
                <a:moveTo>
                  <a:pt x="1583436" y="139021"/>
                </a:moveTo>
                <a:lnTo>
                  <a:pt x="1556385" y="148165"/>
                </a:lnTo>
                <a:lnTo>
                  <a:pt x="1565529" y="175216"/>
                </a:lnTo>
                <a:lnTo>
                  <a:pt x="1592580" y="166072"/>
                </a:lnTo>
                <a:lnTo>
                  <a:pt x="1583436" y="139021"/>
                </a:lnTo>
                <a:close/>
              </a:path>
              <a:path w="1955800" h="702944">
                <a:moveTo>
                  <a:pt x="1529207" y="157309"/>
                </a:moveTo>
                <a:lnTo>
                  <a:pt x="1502156" y="166453"/>
                </a:lnTo>
                <a:lnTo>
                  <a:pt x="1511300" y="193504"/>
                </a:lnTo>
                <a:lnTo>
                  <a:pt x="1538478" y="184360"/>
                </a:lnTo>
                <a:lnTo>
                  <a:pt x="1529207" y="157309"/>
                </a:lnTo>
                <a:close/>
              </a:path>
              <a:path w="1955800" h="702944">
                <a:moveTo>
                  <a:pt x="1475105" y="175597"/>
                </a:moveTo>
                <a:lnTo>
                  <a:pt x="1448054" y="184741"/>
                </a:lnTo>
                <a:lnTo>
                  <a:pt x="1457198" y="211792"/>
                </a:lnTo>
                <a:lnTo>
                  <a:pt x="1484249" y="202648"/>
                </a:lnTo>
                <a:lnTo>
                  <a:pt x="1475105" y="175597"/>
                </a:lnTo>
                <a:close/>
              </a:path>
              <a:path w="1955800" h="702944">
                <a:moveTo>
                  <a:pt x="1421003" y="193885"/>
                </a:moveTo>
                <a:lnTo>
                  <a:pt x="1393952" y="203029"/>
                </a:lnTo>
                <a:lnTo>
                  <a:pt x="1403096" y="230207"/>
                </a:lnTo>
                <a:lnTo>
                  <a:pt x="1430147" y="221063"/>
                </a:lnTo>
                <a:lnTo>
                  <a:pt x="1421003" y="193885"/>
                </a:lnTo>
                <a:close/>
              </a:path>
              <a:path w="1955800" h="702944">
                <a:moveTo>
                  <a:pt x="1366901" y="212173"/>
                </a:moveTo>
                <a:lnTo>
                  <a:pt x="1339723" y="221444"/>
                </a:lnTo>
                <a:lnTo>
                  <a:pt x="1348867" y="248495"/>
                </a:lnTo>
                <a:lnTo>
                  <a:pt x="1376045" y="239351"/>
                </a:lnTo>
                <a:lnTo>
                  <a:pt x="1366901" y="212173"/>
                </a:lnTo>
                <a:close/>
              </a:path>
              <a:path w="1955800" h="702944">
                <a:moveTo>
                  <a:pt x="1312672" y="230588"/>
                </a:moveTo>
                <a:lnTo>
                  <a:pt x="1285621" y="239732"/>
                </a:lnTo>
                <a:lnTo>
                  <a:pt x="1294765" y="266783"/>
                </a:lnTo>
                <a:lnTo>
                  <a:pt x="1321816" y="257639"/>
                </a:lnTo>
                <a:lnTo>
                  <a:pt x="1312672" y="230588"/>
                </a:lnTo>
                <a:close/>
              </a:path>
              <a:path w="1955800" h="702944">
                <a:moveTo>
                  <a:pt x="1258570" y="248876"/>
                </a:moveTo>
                <a:lnTo>
                  <a:pt x="1231519" y="258020"/>
                </a:lnTo>
                <a:lnTo>
                  <a:pt x="1240663" y="285071"/>
                </a:lnTo>
                <a:lnTo>
                  <a:pt x="1267714" y="275927"/>
                </a:lnTo>
                <a:lnTo>
                  <a:pt x="1258570" y="248876"/>
                </a:lnTo>
                <a:close/>
              </a:path>
              <a:path w="1955800" h="702944">
                <a:moveTo>
                  <a:pt x="1204468" y="267164"/>
                </a:moveTo>
                <a:lnTo>
                  <a:pt x="1177417" y="276308"/>
                </a:lnTo>
                <a:lnTo>
                  <a:pt x="1186561" y="303359"/>
                </a:lnTo>
                <a:lnTo>
                  <a:pt x="1213612" y="294215"/>
                </a:lnTo>
                <a:lnTo>
                  <a:pt x="1204468" y="267164"/>
                </a:lnTo>
                <a:close/>
              </a:path>
              <a:path w="1955800" h="702944">
                <a:moveTo>
                  <a:pt x="1150239" y="285452"/>
                </a:moveTo>
                <a:lnTo>
                  <a:pt x="1123188" y="294596"/>
                </a:lnTo>
                <a:lnTo>
                  <a:pt x="1132332" y="321647"/>
                </a:lnTo>
                <a:lnTo>
                  <a:pt x="1159383" y="312503"/>
                </a:lnTo>
                <a:lnTo>
                  <a:pt x="1150239" y="285452"/>
                </a:lnTo>
                <a:close/>
              </a:path>
              <a:path w="1955800" h="702944">
                <a:moveTo>
                  <a:pt x="1096137" y="303740"/>
                </a:moveTo>
                <a:lnTo>
                  <a:pt x="1069086" y="312884"/>
                </a:lnTo>
                <a:lnTo>
                  <a:pt x="1078230" y="339935"/>
                </a:lnTo>
                <a:lnTo>
                  <a:pt x="1105281" y="330791"/>
                </a:lnTo>
                <a:lnTo>
                  <a:pt x="1096137" y="303740"/>
                </a:lnTo>
                <a:close/>
              </a:path>
              <a:path w="1955800" h="702944">
                <a:moveTo>
                  <a:pt x="1042035" y="322028"/>
                </a:moveTo>
                <a:lnTo>
                  <a:pt x="1014984" y="331172"/>
                </a:lnTo>
                <a:lnTo>
                  <a:pt x="1024128" y="358223"/>
                </a:lnTo>
                <a:lnTo>
                  <a:pt x="1051179" y="349079"/>
                </a:lnTo>
                <a:lnTo>
                  <a:pt x="1042035" y="322028"/>
                </a:lnTo>
                <a:close/>
              </a:path>
              <a:path w="1955800" h="702944">
                <a:moveTo>
                  <a:pt x="987806" y="340316"/>
                </a:moveTo>
                <a:lnTo>
                  <a:pt x="960755" y="349460"/>
                </a:lnTo>
                <a:lnTo>
                  <a:pt x="969899" y="376511"/>
                </a:lnTo>
                <a:lnTo>
                  <a:pt x="996950" y="367367"/>
                </a:lnTo>
                <a:lnTo>
                  <a:pt x="987806" y="340316"/>
                </a:lnTo>
                <a:close/>
              </a:path>
              <a:path w="1955800" h="702944">
                <a:moveTo>
                  <a:pt x="933704" y="358604"/>
                </a:moveTo>
                <a:lnTo>
                  <a:pt x="906653" y="367748"/>
                </a:lnTo>
                <a:lnTo>
                  <a:pt x="915797" y="394926"/>
                </a:lnTo>
                <a:lnTo>
                  <a:pt x="942848" y="385655"/>
                </a:lnTo>
                <a:lnTo>
                  <a:pt x="933704" y="358604"/>
                </a:lnTo>
                <a:close/>
              </a:path>
              <a:path w="1955800" h="702944">
                <a:moveTo>
                  <a:pt x="879601" y="376892"/>
                </a:moveTo>
                <a:lnTo>
                  <a:pt x="852551" y="386036"/>
                </a:lnTo>
                <a:lnTo>
                  <a:pt x="861695" y="413214"/>
                </a:lnTo>
                <a:lnTo>
                  <a:pt x="888746" y="404070"/>
                </a:lnTo>
                <a:lnTo>
                  <a:pt x="879601" y="376892"/>
                </a:lnTo>
                <a:close/>
              </a:path>
              <a:path w="1955800" h="702944">
                <a:moveTo>
                  <a:pt x="825500" y="395307"/>
                </a:moveTo>
                <a:lnTo>
                  <a:pt x="798322" y="404451"/>
                </a:lnTo>
                <a:lnTo>
                  <a:pt x="807466" y="431502"/>
                </a:lnTo>
                <a:lnTo>
                  <a:pt x="834644" y="422358"/>
                </a:lnTo>
                <a:lnTo>
                  <a:pt x="825500" y="395307"/>
                </a:lnTo>
                <a:close/>
              </a:path>
              <a:path w="1955800" h="702944">
                <a:moveTo>
                  <a:pt x="771271" y="413595"/>
                </a:moveTo>
                <a:lnTo>
                  <a:pt x="744220" y="422739"/>
                </a:lnTo>
                <a:lnTo>
                  <a:pt x="753364" y="449790"/>
                </a:lnTo>
                <a:lnTo>
                  <a:pt x="780415" y="440646"/>
                </a:lnTo>
                <a:lnTo>
                  <a:pt x="771271" y="413595"/>
                </a:lnTo>
                <a:close/>
              </a:path>
              <a:path w="1955800" h="702944">
                <a:moveTo>
                  <a:pt x="717169" y="431883"/>
                </a:moveTo>
                <a:lnTo>
                  <a:pt x="690118" y="441027"/>
                </a:lnTo>
                <a:lnTo>
                  <a:pt x="699262" y="468078"/>
                </a:lnTo>
                <a:lnTo>
                  <a:pt x="726313" y="458934"/>
                </a:lnTo>
                <a:lnTo>
                  <a:pt x="717169" y="431883"/>
                </a:lnTo>
                <a:close/>
              </a:path>
              <a:path w="1955800" h="702944">
                <a:moveTo>
                  <a:pt x="663067" y="450171"/>
                </a:moveTo>
                <a:lnTo>
                  <a:pt x="635889" y="459315"/>
                </a:lnTo>
                <a:lnTo>
                  <a:pt x="645160" y="486366"/>
                </a:lnTo>
                <a:lnTo>
                  <a:pt x="672211" y="477222"/>
                </a:lnTo>
                <a:lnTo>
                  <a:pt x="663067" y="450171"/>
                </a:lnTo>
                <a:close/>
              </a:path>
              <a:path w="1955800" h="702944">
                <a:moveTo>
                  <a:pt x="608838" y="468459"/>
                </a:moveTo>
                <a:lnTo>
                  <a:pt x="581787" y="477603"/>
                </a:lnTo>
                <a:lnTo>
                  <a:pt x="590931" y="504654"/>
                </a:lnTo>
                <a:lnTo>
                  <a:pt x="617982" y="495510"/>
                </a:lnTo>
                <a:lnTo>
                  <a:pt x="608838" y="468459"/>
                </a:lnTo>
                <a:close/>
              </a:path>
              <a:path w="1955800" h="702944">
                <a:moveTo>
                  <a:pt x="554736" y="486747"/>
                </a:moveTo>
                <a:lnTo>
                  <a:pt x="527685" y="495891"/>
                </a:lnTo>
                <a:lnTo>
                  <a:pt x="536829" y="522942"/>
                </a:lnTo>
                <a:lnTo>
                  <a:pt x="563880" y="513798"/>
                </a:lnTo>
                <a:lnTo>
                  <a:pt x="554736" y="486747"/>
                </a:lnTo>
                <a:close/>
              </a:path>
              <a:path w="1955800" h="702944">
                <a:moveTo>
                  <a:pt x="500634" y="505035"/>
                </a:moveTo>
                <a:lnTo>
                  <a:pt x="473583" y="514179"/>
                </a:lnTo>
                <a:lnTo>
                  <a:pt x="482726" y="541230"/>
                </a:lnTo>
                <a:lnTo>
                  <a:pt x="509778" y="532086"/>
                </a:lnTo>
                <a:lnTo>
                  <a:pt x="500634" y="505035"/>
                </a:lnTo>
                <a:close/>
              </a:path>
              <a:path w="1955800" h="702944">
                <a:moveTo>
                  <a:pt x="446405" y="523323"/>
                </a:moveTo>
                <a:lnTo>
                  <a:pt x="419354" y="532467"/>
                </a:lnTo>
                <a:lnTo>
                  <a:pt x="428498" y="559518"/>
                </a:lnTo>
                <a:lnTo>
                  <a:pt x="455549" y="550374"/>
                </a:lnTo>
                <a:lnTo>
                  <a:pt x="446405" y="523323"/>
                </a:lnTo>
                <a:close/>
              </a:path>
              <a:path w="1955800" h="702944">
                <a:moveTo>
                  <a:pt x="392303" y="541611"/>
                </a:moveTo>
                <a:lnTo>
                  <a:pt x="365251" y="550755"/>
                </a:lnTo>
                <a:lnTo>
                  <a:pt x="374396" y="577933"/>
                </a:lnTo>
                <a:lnTo>
                  <a:pt x="401447" y="568789"/>
                </a:lnTo>
                <a:lnTo>
                  <a:pt x="392303" y="541611"/>
                </a:lnTo>
                <a:close/>
              </a:path>
              <a:path w="1955800" h="702944">
                <a:moveTo>
                  <a:pt x="338200" y="559899"/>
                </a:moveTo>
                <a:lnTo>
                  <a:pt x="311150" y="569170"/>
                </a:lnTo>
                <a:lnTo>
                  <a:pt x="320294" y="596221"/>
                </a:lnTo>
                <a:lnTo>
                  <a:pt x="347345" y="587077"/>
                </a:lnTo>
                <a:lnTo>
                  <a:pt x="338200" y="559899"/>
                </a:lnTo>
                <a:close/>
              </a:path>
              <a:path w="1955800" h="702944">
                <a:moveTo>
                  <a:pt x="284099" y="578314"/>
                </a:moveTo>
                <a:lnTo>
                  <a:pt x="256921" y="587458"/>
                </a:lnTo>
                <a:lnTo>
                  <a:pt x="266065" y="614509"/>
                </a:lnTo>
                <a:lnTo>
                  <a:pt x="293243" y="605365"/>
                </a:lnTo>
                <a:lnTo>
                  <a:pt x="284099" y="578314"/>
                </a:lnTo>
                <a:close/>
              </a:path>
              <a:path w="1955800" h="702944">
                <a:moveTo>
                  <a:pt x="229870" y="596602"/>
                </a:moveTo>
                <a:lnTo>
                  <a:pt x="202819" y="605746"/>
                </a:lnTo>
                <a:lnTo>
                  <a:pt x="211963" y="632797"/>
                </a:lnTo>
                <a:lnTo>
                  <a:pt x="239014" y="623653"/>
                </a:lnTo>
                <a:lnTo>
                  <a:pt x="229870" y="596602"/>
                </a:lnTo>
                <a:close/>
              </a:path>
              <a:path w="1955800" h="702944">
                <a:moveTo>
                  <a:pt x="175768" y="614890"/>
                </a:moveTo>
                <a:lnTo>
                  <a:pt x="148717" y="624034"/>
                </a:lnTo>
                <a:lnTo>
                  <a:pt x="157861" y="651085"/>
                </a:lnTo>
                <a:lnTo>
                  <a:pt x="184912" y="641941"/>
                </a:lnTo>
                <a:lnTo>
                  <a:pt x="175768" y="614890"/>
                </a:lnTo>
                <a:close/>
              </a:path>
              <a:path w="1955800" h="702944">
                <a:moveTo>
                  <a:pt x="67437" y="621240"/>
                </a:moveTo>
                <a:lnTo>
                  <a:pt x="0" y="689312"/>
                </a:lnTo>
                <a:lnTo>
                  <a:pt x="94996" y="702520"/>
                </a:lnTo>
                <a:lnTo>
                  <a:pt x="87374" y="680041"/>
                </a:lnTo>
                <a:lnTo>
                  <a:pt x="72263" y="680041"/>
                </a:lnTo>
                <a:lnTo>
                  <a:pt x="63119" y="652990"/>
                </a:lnTo>
                <a:lnTo>
                  <a:pt x="67437" y="651466"/>
                </a:lnTo>
                <a:lnTo>
                  <a:pt x="77685" y="651466"/>
                </a:lnTo>
                <a:lnTo>
                  <a:pt x="67437" y="621240"/>
                </a:lnTo>
                <a:close/>
              </a:path>
              <a:path w="1955800" h="702944">
                <a:moveTo>
                  <a:pt x="67437" y="651466"/>
                </a:moveTo>
                <a:lnTo>
                  <a:pt x="63119" y="652990"/>
                </a:lnTo>
                <a:lnTo>
                  <a:pt x="72263" y="680041"/>
                </a:lnTo>
                <a:lnTo>
                  <a:pt x="76581" y="678517"/>
                </a:lnTo>
                <a:lnTo>
                  <a:pt x="67437" y="651466"/>
                </a:lnTo>
                <a:close/>
              </a:path>
              <a:path w="1955800" h="702944">
                <a:moveTo>
                  <a:pt x="77685" y="651466"/>
                </a:moveTo>
                <a:lnTo>
                  <a:pt x="67437" y="651466"/>
                </a:lnTo>
                <a:lnTo>
                  <a:pt x="76581" y="678517"/>
                </a:lnTo>
                <a:lnTo>
                  <a:pt x="72263" y="680041"/>
                </a:lnTo>
                <a:lnTo>
                  <a:pt x="87374" y="680041"/>
                </a:lnTo>
                <a:lnTo>
                  <a:pt x="77685" y="651466"/>
                </a:lnTo>
                <a:close/>
              </a:path>
              <a:path w="1955800" h="702944">
                <a:moveTo>
                  <a:pt x="121666" y="633178"/>
                </a:moveTo>
                <a:lnTo>
                  <a:pt x="94488" y="642322"/>
                </a:lnTo>
                <a:lnTo>
                  <a:pt x="103759" y="669373"/>
                </a:lnTo>
                <a:lnTo>
                  <a:pt x="130810" y="660229"/>
                </a:lnTo>
                <a:lnTo>
                  <a:pt x="121666" y="63317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65157" y="1515534"/>
            <a:ext cx="1955800" cy="702945"/>
          </a:xfrm>
          <a:custGeom>
            <a:avLst/>
            <a:gdLst/>
            <a:ahLst/>
            <a:cxnLst/>
            <a:rect l="l" t="t" r="r" b="b"/>
            <a:pathLst>
              <a:path w="1955800" h="702944">
                <a:moveTo>
                  <a:pt x="1916007" y="0"/>
                </a:moveTo>
                <a:lnTo>
                  <a:pt x="1899158" y="2115"/>
                </a:lnTo>
                <a:lnTo>
                  <a:pt x="1884396" y="10662"/>
                </a:lnTo>
                <a:lnTo>
                  <a:pt x="1874408" y="23721"/>
                </a:lnTo>
                <a:lnTo>
                  <a:pt x="1870065" y="39566"/>
                </a:lnTo>
                <a:lnTo>
                  <a:pt x="1872234" y="56471"/>
                </a:lnTo>
                <a:lnTo>
                  <a:pt x="1880780" y="71215"/>
                </a:lnTo>
                <a:lnTo>
                  <a:pt x="1893839" y="81172"/>
                </a:lnTo>
                <a:lnTo>
                  <a:pt x="1909685" y="85510"/>
                </a:lnTo>
                <a:lnTo>
                  <a:pt x="1926590" y="83395"/>
                </a:lnTo>
                <a:lnTo>
                  <a:pt x="1941278" y="74830"/>
                </a:lnTo>
                <a:lnTo>
                  <a:pt x="1948380" y="65488"/>
                </a:lnTo>
                <a:lnTo>
                  <a:pt x="1890268" y="65488"/>
                </a:lnTo>
                <a:lnTo>
                  <a:pt x="1881124" y="38310"/>
                </a:lnTo>
                <a:lnTo>
                  <a:pt x="1908302" y="29166"/>
                </a:lnTo>
                <a:lnTo>
                  <a:pt x="1953403" y="29166"/>
                </a:lnTo>
                <a:lnTo>
                  <a:pt x="1944895" y="14295"/>
                </a:lnTo>
                <a:lnTo>
                  <a:pt x="1931844" y="4337"/>
                </a:lnTo>
                <a:lnTo>
                  <a:pt x="1916007" y="0"/>
                </a:lnTo>
                <a:close/>
              </a:path>
              <a:path w="1955800" h="702944">
                <a:moveTo>
                  <a:pt x="1908302" y="29166"/>
                </a:moveTo>
                <a:lnTo>
                  <a:pt x="1881124" y="38310"/>
                </a:lnTo>
                <a:lnTo>
                  <a:pt x="1890268" y="65488"/>
                </a:lnTo>
                <a:lnTo>
                  <a:pt x="1917446" y="56344"/>
                </a:lnTo>
                <a:lnTo>
                  <a:pt x="1908302" y="29166"/>
                </a:lnTo>
                <a:close/>
              </a:path>
              <a:path w="1955800" h="702944">
                <a:moveTo>
                  <a:pt x="1953403" y="29166"/>
                </a:moveTo>
                <a:lnTo>
                  <a:pt x="1908302" y="29166"/>
                </a:lnTo>
                <a:lnTo>
                  <a:pt x="1917446" y="56344"/>
                </a:lnTo>
                <a:lnTo>
                  <a:pt x="1890268" y="65488"/>
                </a:lnTo>
                <a:lnTo>
                  <a:pt x="1948380" y="65488"/>
                </a:lnTo>
                <a:lnTo>
                  <a:pt x="1951227" y="61741"/>
                </a:lnTo>
                <a:lnTo>
                  <a:pt x="1955557" y="45890"/>
                </a:lnTo>
                <a:lnTo>
                  <a:pt x="1953403" y="29166"/>
                </a:lnTo>
                <a:close/>
              </a:path>
              <a:path w="1955800" h="702944">
                <a:moveTo>
                  <a:pt x="1854073" y="47581"/>
                </a:moveTo>
                <a:lnTo>
                  <a:pt x="1827022" y="56725"/>
                </a:lnTo>
                <a:lnTo>
                  <a:pt x="1836166" y="83776"/>
                </a:lnTo>
                <a:lnTo>
                  <a:pt x="1863217" y="74632"/>
                </a:lnTo>
                <a:lnTo>
                  <a:pt x="1854073" y="47581"/>
                </a:lnTo>
                <a:close/>
              </a:path>
              <a:path w="1955800" h="702944">
                <a:moveTo>
                  <a:pt x="1799971" y="65869"/>
                </a:moveTo>
                <a:lnTo>
                  <a:pt x="1772920" y="75013"/>
                </a:lnTo>
                <a:lnTo>
                  <a:pt x="1782064" y="102064"/>
                </a:lnTo>
                <a:lnTo>
                  <a:pt x="1809115" y="92920"/>
                </a:lnTo>
                <a:lnTo>
                  <a:pt x="1799971" y="65869"/>
                </a:lnTo>
                <a:close/>
              </a:path>
              <a:path w="1955800" h="702944">
                <a:moveTo>
                  <a:pt x="1745869" y="84157"/>
                </a:moveTo>
                <a:lnTo>
                  <a:pt x="1718818" y="93301"/>
                </a:lnTo>
                <a:lnTo>
                  <a:pt x="1727962" y="120352"/>
                </a:lnTo>
                <a:lnTo>
                  <a:pt x="1755013" y="111208"/>
                </a:lnTo>
                <a:lnTo>
                  <a:pt x="1745869" y="84157"/>
                </a:lnTo>
                <a:close/>
              </a:path>
              <a:path w="1955800" h="702944">
                <a:moveTo>
                  <a:pt x="1691640" y="102445"/>
                </a:moveTo>
                <a:lnTo>
                  <a:pt x="1664589" y="111589"/>
                </a:lnTo>
                <a:lnTo>
                  <a:pt x="1673733" y="138640"/>
                </a:lnTo>
                <a:lnTo>
                  <a:pt x="1700784" y="129496"/>
                </a:lnTo>
                <a:lnTo>
                  <a:pt x="1691640" y="102445"/>
                </a:lnTo>
                <a:close/>
              </a:path>
              <a:path w="1955800" h="702944">
                <a:moveTo>
                  <a:pt x="1637538" y="120733"/>
                </a:moveTo>
                <a:lnTo>
                  <a:pt x="1610487" y="129877"/>
                </a:lnTo>
                <a:lnTo>
                  <a:pt x="1619631" y="156928"/>
                </a:lnTo>
                <a:lnTo>
                  <a:pt x="1646682" y="147784"/>
                </a:lnTo>
                <a:lnTo>
                  <a:pt x="1637538" y="120733"/>
                </a:lnTo>
                <a:close/>
              </a:path>
              <a:path w="1955800" h="702944">
                <a:moveTo>
                  <a:pt x="1583436" y="139021"/>
                </a:moveTo>
                <a:lnTo>
                  <a:pt x="1556385" y="148165"/>
                </a:lnTo>
                <a:lnTo>
                  <a:pt x="1565528" y="175216"/>
                </a:lnTo>
                <a:lnTo>
                  <a:pt x="1592580" y="166072"/>
                </a:lnTo>
                <a:lnTo>
                  <a:pt x="1583436" y="139021"/>
                </a:lnTo>
                <a:close/>
              </a:path>
              <a:path w="1955800" h="702944">
                <a:moveTo>
                  <a:pt x="1529207" y="157309"/>
                </a:moveTo>
                <a:lnTo>
                  <a:pt x="1502156" y="166453"/>
                </a:lnTo>
                <a:lnTo>
                  <a:pt x="1511300" y="193504"/>
                </a:lnTo>
                <a:lnTo>
                  <a:pt x="1538477" y="184360"/>
                </a:lnTo>
                <a:lnTo>
                  <a:pt x="1529207" y="157309"/>
                </a:lnTo>
                <a:close/>
              </a:path>
              <a:path w="1955800" h="702944">
                <a:moveTo>
                  <a:pt x="1475105" y="175597"/>
                </a:moveTo>
                <a:lnTo>
                  <a:pt x="1448053" y="184741"/>
                </a:lnTo>
                <a:lnTo>
                  <a:pt x="1457198" y="211792"/>
                </a:lnTo>
                <a:lnTo>
                  <a:pt x="1484249" y="202648"/>
                </a:lnTo>
                <a:lnTo>
                  <a:pt x="1475105" y="175597"/>
                </a:lnTo>
                <a:close/>
              </a:path>
              <a:path w="1955800" h="702944">
                <a:moveTo>
                  <a:pt x="1421002" y="193885"/>
                </a:moveTo>
                <a:lnTo>
                  <a:pt x="1393952" y="203029"/>
                </a:lnTo>
                <a:lnTo>
                  <a:pt x="1403096" y="230207"/>
                </a:lnTo>
                <a:lnTo>
                  <a:pt x="1430147" y="221063"/>
                </a:lnTo>
                <a:lnTo>
                  <a:pt x="1421002" y="193885"/>
                </a:lnTo>
                <a:close/>
              </a:path>
              <a:path w="1955800" h="702944">
                <a:moveTo>
                  <a:pt x="1366901" y="212173"/>
                </a:moveTo>
                <a:lnTo>
                  <a:pt x="1339723" y="221444"/>
                </a:lnTo>
                <a:lnTo>
                  <a:pt x="1348867" y="248495"/>
                </a:lnTo>
                <a:lnTo>
                  <a:pt x="1376045" y="239351"/>
                </a:lnTo>
                <a:lnTo>
                  <a:pt x="1366901" y="212173"/>
                </a:lnTo>
                <a:close/>
              </a:path>
              <a:path w="1955800" h="702944">
                <a:moveTo>
                  <a:pt x="1312672" y="230588"/>
                </a:moveTo>
                <a:lnTo>
                  <a:pt x="1285621" y="239732"/>
                </a:lnTo>
                <a:lnTo>
                  <a:pt x="1294765" y="266783"/>
                </a:lnTo>
                <a:lnTo>
                  <a:pt x="1321816" y="257639"/>
                </a:lnTo>
                <a:lnTo>
                  <a:pt x="1312672" y="230588"/>
                </a:lnTo>
                <a:close/>
              </a:path>
              <a:path w="1955800" h="702944">
                <a:moveTo>
                  <a:pt x="1258570" y="248876"/>
                </a:moveTo>
                <a:lnTo>
                  <a:pt x="1231519" y="258020"/>
                </a:lnTo>
                <a:lnTo>
                  <a:pt x="1240663" y="285071"/>
                </a:lnTo>
                <a:lnTo>
                  <a:pt x="1267714" y="275927"/>
                </a:lnTo>
                <a:lnTo>
                  <a:pt x="1258570" y="248876"/>
                </a:lnTo>
                <a:close/>
              </a:path>
              <a:path w="1955800" h="702944">
                <a:moveTo>
                  <a:pt x="1204468" y="267164"/>
                </a:moveTo>
                <a:lnTo>
                  <a:pt x="1177417" y="276308"/>
                </a:lnTo>
                <a:lnTo>
                  <a:pt x="1186561" y="303359"/>
                </a:lnTo>
                <a:lnTo>
                  <a:pt x="1213612" y="294215"/>
                </a:lnTo>
                <a:lnTo>
                  <a:pt x="1204468" y="267164"/>
                </a:lnTo>
                <a:close/>
              </a:path>
              <a:path w="1955800" h="702944">
                <a:moveTo>
                  <a:pt x="1150239" y="285452"/>
                </a:moveTo>
                <a:lnTo>
                  <a:pt x="1123188" y="294596"/>
                </a:lnTo>
                <a:lnTo>
                  <a:pt x="1132332" y="321647"/>
                </a:lnTo>
                <a:lnTo>
                  <a:pt x="1159383" y="312503"/>
                </a:lnTo>
                <a:lnTo>
                  <a:pt x="1150239" y="285452"/>
                </a:lnTo>
                <a:close/>
              </a:path>
              <a:path w="1955800" h="702944">
                <a:moveTo>
                  <a:pt x="1096137" y="303740"/>
                </a:moveTo>
                <a:lnTo>
                  <a:pt x="1069086" y="312884"/>
                </a:lnTo>
                <a:lnTo>
                  <a:pt x="1078230" y="339935"/>
                </a:lnTo>
                <a:lnTo>
                  <a:pt x="1105281" y="330791"/>
                </a:lnTo>
                <a:lnTo>
                  <a:pt x="1096137" y="303740"/>
                </a:lnTo>
                <a:close/>
              </a:path>
              <a:path w="1955800" h="702944">
                <a:moveTo>
                  <a:pt x="1042035" y="322028"/>
                </a:moveTo>
                <a:lnTo>
                  <a:pt x="1014984" y="331172"/>
                </a:lnTo>
                <a:lnTo>
                  <a:pt x="1024127" y="358223"/>
                </a:lnTo>
                <a:lnTo>
                  <a:pt x="1051178" y="349079"/>
                </a:lnTo>
                <a:lnTo>
                  <a:pt x="1042035" y="322028"/>
                </a:lnTo>
                <a:close/>
              </a:path>
              <a:path w="1955800" h="702944">
                <a:moveTo>
                  <a:pt x="987806" y="340316"/>
                </a:moveTo>
                <a:lnTo>
                  <a:pt x="960755" y="349460"/>
                </a:lnTo>
                <a:lnTo>
                  <a:pt x="969899" y="376511"/>
                </a:lnTo>
                <a:lnTo>
                  <a:pt x="996950" y="367367"/>
                </a:lnTo>
                <a:lnTo>
                  <a:pt x="987806" y="340316"/>
                </a:lnTo>
                <a:close/>
              </a:path>
              <a:path w="1955800" h="702944">
                <a:moveTo>
                  <a:pt x="933703" y="358604"/>
                </a:moveTo>
                <a:lnTo>
                  <a:pt x="906652" y="367748"/>
                </a:lnTo>
                <a:lnTo>
                  <a:pt x="915797" y="394926"/>
                </a:lnTo>
                <a:lnTo>
                  <a:pt x="942848" y="385655"/>
                </a:lnTo>
                <a:lnTo>
                  <a:pt x="933703" y="358604"/>
                </a:lnTo>
                <a:close/>
              </a:path>
              <a:path w="1955800" h="702944">
                <a:moveTo>
                  <a:pt x="879601" y="376892"/>
                </a:moveTo>
                <a:lnTo>
                  <a:pt x="852551" y="386036"/>
                </a:lnTo>
                <a:lnTo>
                  <a:pt x="861695" y="413214"/>
                </a:lnTo>
                <a:lnTo>
                  <a:pt x="888746" y="404070"/>
                </a:lnTo>
                <a:lnTo>
                  <a:pt x="879601" y="376892"/>
                </a:lnTo>
                <a:close/>
              </a:path>
              <a:path w="1955800" h="702944">
                <a:moveTo>
                  <a:pt x="825500" y="395307"/>
                </a:moveTo>
                <a:lnTo>
                  <a:pt x="798322" y="404451"/>
                </a:lnTo>
                <a:lnTo>
                  <a:pt x="807466" y="431502"/>
                </a:lnTo>
                <a:lnTo>
                  <a:pt x="834644" y="422358"/>
                </a:lnTo>
                <a:lnTo>
                  <a:pt x="825500" y="395307"/>
                </a:lnTo>
                <a:close/>
              </a:path>
              <a:path w="1955800" h="702944">
                <a:moveTo>
                  <a:pt x="771271" y="413595"/>
                </a:moveTo>
                <a:lnTo>
                  <a:pt x="744220" y="422739"/>
                </a:lnTo>
                <a:lnTo>
                  <a:pt x="753364" y="449790"/>
                </a:lnTo>
                <a:lnTo>
                  <a:pt x="780415" y="440646"/>
                </a:lnTo>
                <a:lnTo>
                  <a:pt x="771271" y="413595"/>
                </a:lnTo>
                <a:close/>
              </a:path>
              <a:path w="1955800" h="702944">
                <a:moveTo>
                  <a:pt x="717169" y="431883"/>
                </a:moveTo>
                <a:lnTo>
                  <a:pt x="690118" y="441027"/>
                </a:lnTo>
                <a:lnTo>
                  <a:pt x="699262" y="468078"/>
                </a:lnTo>
                <a:lnTo>
                  <a:pt x="726313" y="458934"/>
                </a:lnTo>
                <a:lnTo>
                  <a:pt x="717169" y="431883"/>
                </a:lnTo>
                <a:close/>
              </a:path>
              <a:path w="1955800" h="702944">
                <a:moveTo>
                  <a:pt x="663067" y="450171"/>
                </a:moveTo>
                <a:lnTo>
                  <a:pt x="635889" y="459315"/>
                </a:lnTo>
                <a:lnTo>
                  <a:pt x="645160" y="486366"/>
                </a:lnTo>
                <a:lnTo>
                  <a:pt x="672211" y="477222"/>
                </a:lnTo>
                <a:lnTo>
                  <a:pt x="663067" y="450171"/>
                </a:lnTo>
                <a:close/>
              </a:path>
              <a:path w="1955800" h="702944">
                <a:moveTo>
                  <a:pt x="608838" y="468459"/>
                </a:moveTo>
                <a:lnTo>
                  <a:pt x="581787" y="477603"/>
                </a:lnTo>
                <a:lnTo>
                  <a:pt x="590931" y="504654"/>
                </a:lnTo>
                <a:lnTo>
                  <a:pt x="617982" y="495510"/>
                </a:lnTo>
                <a:lnTo>
                  <a:pt x="608838" y="468459"/>
                </a:lnTo>
                <a:close/>
              </a:path>
              <a:path w="1955800" h="702944">
                <a:moveTo>
                  <a:pt x="554736" y="486747"/>
                </a:moveTo>
                <a:lnTo>
                  <a:pt x="527685" y="495891"/>
                </a:lnTo>
                <a:lnTo>
                  <a:pt x="536828" y="522942"/>
                </a:lnTo>
                <a:lnTo>
                  <a:pt x="563880" y="513798"/>
                </a:lnTo>
                <a:lnTo>
                  <a:pt x="554736" y="486747"/>
                </a:lnTo>
                <a:close/>
              </a:path>
              <a:path w="1955800" h="702944">
                <a:moveTo>
                  <a:pt x="500634" y="505035"/>
                </a:moveTo>
                <a:lnTo>
                  <a:pt x="473583" y="514179"/>
                </a:lnTo>
                <a:lnTo>
                  <a:pt x="482726" y="541230"/>
                </a:lnTo>
                <a:lnTo>
                  <a:pt x="509777" y="532086"/>
                </a:lnTo>
                <a:lnTo>
                  <a:pt x="500634" y="505035"/>
                </a:lnTo>
                <a:close/>
              </a:path>
              <a:path w="1955800" h="702944">
                <a:moveTo>
                  <a:pt x="446405" y="523323"/>
                </a:moveTo>
                <a:lnTo>
                  <a:pt x="419353" y="532467"/>
                </a:lnTo>
                <a:lnTo>
                  <a:pt x="428498" y="559518"/>
                </a:lnTo>
                <a:lnTo>
                  <a:pt x="455549" y="550374"/>
                </a:lnTo>
                <a:lnTo>
                  <a:pt x="446405" y="523323"/>
                </a:lnTo>
                <a:close/>
              </a:path>
              <a:path w="1955800" h="702944">
                <a:moveTo>
                  <a:pt x="392302" y="541611"/>
                </a:moveTo>
                <a:lnTo>
                  <a:pt x="365251" y="550755"/>
                </a:lnTo>
                <a:lnTo>
                  <a:pt x="374396" y="577933"/>
                </a:lnTo>
                <a:lnTo>
                  <a:pt x="401447" y="568789"/>
                </a:lnTo>
                <a:lnTo>
                  <a:pt x="392302" y="541611"/>
                </a:lnTo>
                <a:close/>
              </a:path>
              <a:path w="1955800" h="702944">
                <a:moveTo>
                  <a:pt x="338200" y="559899"/>
                </a:moveTo>
                <a:lnTo>
                  <a:pt x="311150" y="569170"/>
                </a:lnTo>
                <a:lnTo>
                  <a:pt x="320294" y="596221"/>
                </a:lnTo>
                <a:lnTo>
                  <a:pt x="347345" y="587077"/>
                </a:lnTo>
                <a:lnTo>
                  <a:pt x="338200" y="559899"/>
                </a:lnTo>
                <a:close/>
              </a:path>
              <a:path w="1955800" h="702944">
                <a:moveTo>
                  <a:pt x="284099" y="578314"/>
                </a:moveTo>
                <a:lnTo>
                  <a:pt x="256921" y="587458"/>
                </a:lnTo>
                <a:lnTo>
                  <a:pt x="266065" y="614509"/>
                </a:lnTo>
                <a:lnTo>
                  <a:pt x="293243" y="605365"/>
                </a:lnTo>
                <a:lnTo>
                  <a:pt x="284099" y="578314"/>
                </a:lnTo>
                <a:close/>
              </a:path>
              <a:path w="1955800" h="702944">
                <a:moveTo>
                  <a:pt x="229870" y="596602"/>
                </a:moveTo>
                <a:lnTo>
                  <a:pt x="202819" y="605746"/>
                </a:lnTo>
                <a:lnTo>
                  <a:pt x="211963" y="632797"/>
                </a:lnTo>
                <a:lnTo>
                  <a:pt x="239014" y="623653"/>
                </a:lnTo>
                <a:lnTo>
                  <a:pt x="229870" y="596602"/>
                </a:lnTo>
                <a:close/>
              </a:path>
              <a:path w="1955800" h="702944">
                <a:moveTo>
                  <a:pt x="175768" y="614890"/>
                </a:moveTo>
                <a:lnTo>
                  <a:pt x="148717" y="624034"/>
                </a:lnTo>
                <a:lnTo>
                  <a:pt x="157861" y="651085"/>
                </a:lnTo>
                <a:lnTo>
                  <a:pt x="184912" y="641941"/>
                </a:lnTo>
                <a:lnTo>
                  <a:pt x="175768" y="614890"/>
                </a:lnTo>
                <a:close/>
              </a:path>
              <a:path w="1955800" h="702944">
                <a:moveTo>
                  <a:pt x="67437" y="621240"/>
                </a:moveTo>
                <a:lnTo>
                  <a:pt x="0" y="689312"/>
                </a:lnTo>
                <a:lnTo>
                  <a:pt x="94996" y="702520"/>
                </a:lnTo>
                <a:lnTo>
                  <a:pt x="87374" y="680041"/>
                </a:lnTo>
                <a:lnTo>
                  <a:pt x="72263" y="680041"/>
                </a:lnTo>
                <a:lnTo>
                  <a:pt x="63119" y="652990"/>
                </a:lnTo>
                <a:lnTo>
                  <a:pt x="67437" y="651466"/>
                </a:lnTo>
                <a:lnTo>
                  <a:pt x="77685" y="651466"/>
                </a:lnTo>
                <a:lnTo>
                  <a:pt x="67437" y="621240"/>
                </a:lnTo>
                <a:close/>
              </a:path>
              <a:path w="1955800" h="702944">
                <a:moveTo>
                  <a:pt x="67437" y="651466"/>
                </a:moveTo>
                <a:lnTo>
                  <a:pt x="63119" y="652990"/>
                </a:lnTo>
                <a:lnTo>
                  <a:pt x="72263" y="680041"/>
                </a:lnTo>
                <a:lnTo>
                  <a:pt x="76581" y="678517"/>
                </a:lnTo>
                <a:lnTo>
                  <a:pt x="67437" y="651466"/>
                </a:lnTo>
                <a:close/>
              </a:path>
              <a:path w="1955800" h="702944">
                <a:moveTo>
                  <a:pt x="77685" y="651466"/>
                </a:moveTo>
                <a:lnTo>
                  <a:pt x="67437" y="651466"/>
                </a:lnTo>
                <a:lnTo>
                  <a:pt x="76581" y="678517"/>
                </a:lnTo>
                <a:lnTo>
                  <a:pt x="72263" y="680041"/>
                </a:lnTo>
                <a:lnTo>
                  <a:pt x="87374" y="680041"/>
                </a:lnTo>
                <a:lnTo>
                  <a:pt x="77685" y="651466"/>
                </a:lnTo>
                <a:close/>
              </a:path>
              <a:path w="1955800" h="702944">
                <a:moveTo>
                  <a:pt x="121666" y="633178"/>
                </a:moveTo>
                <a:lnTo>
                  <a:pt x="94488" y="642322"/>
                </a:lnTo>
                <a:lnTo>
                  <a:pt x="103759" y="669373"/>
                </a:lnTo>
                <a:lnTo>
                  <a:pt x="130810" y="660229"/>
                </a:lnTo>
                <a:lnTo>
                  <a:pt x="121666" y="63317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253221" y="4009100"/>
            <a:ext cx="2263140" cy="104965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465455" algn="l"/>
                <a:tab pos="958215" algn="l"/>
              </a:tabLst>
            </a:pPr>
            <a:r>
              <a:rPr sz="1400" b="1" dirty="0">
                <a:latin typeface="Arial"/>
                <a:cs typeface="Arial"/>
              </a:rPr>
              <a:t>2	</a:t>
            </a:r>
            <a:r>
              <a:rPr sz="1400" b="1" dirty="0">
                <a:solidFill>
                  <a:srgbClr val="FF0066"/>
                </a:solidFill>
                <a:latin typeface="Arial"/>
                <a:cs typeface="Arial"/>
              </a:rPr>
              <a:t>3	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469900" marR="5080" indent="-189230">
              <a:lnSpc>
                <a:spcPct val="100000"/>
              </a:lnSpc>
              <a:spcBef>
                <a:spcPts val="1155"/>
              </a:spcBef>
            </a:pPr>
            <a:r>
              <a:rPr sz="1800" dirty="0">
                <a:latin typeface="Times New Roman"/>
                <a:cs typeface="Times New Roman"/>
              </a:rPr>
              <a:t>(c) Directory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resizing  (global depth =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865370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89" h="353694">
                <a:moveTo>
                  <a:pt x="0" y="353567"/>
                </a:moveTo>
                <a:lnTo>
                  <a:pt x="478536" y="353567"/>
                </a:lnTo>
                <a:lnTo>
                  <a:pt x="478536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4907470" y="2188654"/>
          <a:ext cx="368935" cy="183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5863018" y="2188654"/>
          <a:ext cx="367030" cy="1837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38100">
                      <a:solidFill>
                        <a:srgbClr val="FF006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006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5000625" y="10638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479541" y="10638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AF50"/>
                </a:solidFill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58332" y="10638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0066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40170" y="106387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solidFill>
                  <a:srgbClr val="00AF50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343905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43905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822441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22441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299453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90" h="353694">
                <a:moveTo>
                  <a:pt x="0" y="353567"/>
                </a:moveTo>
                <a:lnTo>
                  <a:pt x="478535" y="353567"/>
                </a:lnTo>
                <a:lnTo>
                  <a:pt x="478535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99453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90" h="353694">
                <a:moveTo>
                  <a:pt x="0" y="353567"/>
                </a:moveTo>
                <a:lnTo>
                  <a:pt x="478535" y="353567"/>
                </a:lnTo>
                <a:lnTo>
                  <a:pt x="478535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61711" y="1515363"/>
            <a:ext cx="85725" cy="686435"/>
          </a:xfrm>
          <a:custGeom>
            <a:avLst/>
            <a:gdLst/>
            <a:ahLst/>
            <a:cxnLst/>
            <a:rect l="l" t="t" r="r" b="b"/>
            <a:pathLst>
              <a:path w="85725" h="686435">
                <a:moveTo>
                  <a:pt x="28575" y="600710"/>
                </a:moveTo>
                <a:lnTo>
                  <a:pt x="0" y="600710"/>
                </a:lnTo>
                <a:lnTo>
                  <a:pt x="42925" y="686435"/>
                </a:lnTo>
                <a:lnTo>
                  <a:pt x="78560" y="615061"/>
                </a:lnTo>
                <a:lnTo>
                  <a:pt x="28575" y="615061"/>
                </a:lnTo>
                <a:lnTo>
                  <a:pt x="28575" y="600710"/>
                </a:lnTo>
                <a:close/>
              </a:path>
              <a:path w="85725" h="686435">
                <a:moveTo>
                  <a:pt x="28575" y="82828"/>
                </a:moveTo>
                <a:lnTo>
                  <a:pt x="28575" y="615061"/>
                </a:lnTo>
                <a:lnTo>
                  <a:pt x="57150" y="615061"/>
                </a:lnTo>
                <a:lnTo>
                  <a:pt x="57150" y="85725"/>
                </a:lnTo>
                <a:lnTo>
                  <a:pt x="42925" y="85725"/>
                </a:lnTo>
                <a:lnTo>
                  <a:pt x="28575" y="82828"/>
                </a:lnTo>
                <a:close/>
              </a:path>
              <a:path w="85725" h="686435">
                <a:moveTo>
                  <a:pt x="85725" y="600710"/>
                </a:moveTo>
                <a:lnTo>
                  <a:pt x="57150" y="600710"/>
                </a:lnTo>
                <a:lnTo>
                  <a:pt x="57150" y="615061"/>
                </a:lnTo>
                <a:lnTo>
                  <a:pt x="78560" y="615061"/>
                </a:lnTo>
                <a:lnTo>
                  <a:pt x="85725" y="600710"/>
                </a:lnTo>
                <a:close/>
              </a:path>
              <a:path w="85725" h="686435">
                <a:moveTo>
                  <a:pt x="57150" y="42925"/>
                </a:moveTo>
                <a:lnTo>
                  <a:pt x="28575" y="42925"/>
                </a:lnTo>
                <a:lnTo>
                  <a:pt x="28685" y="82850"/>
                </a:lnTo>
                <a:lnTo>
                  <a:pt x="42925" y="85725"/>
                </a:lnTo>
                <a:lnTo>
                  <a:pt x="57150" y="82850"/>
                </a:lnTo>
                <a:lnTo>
                  <a:pt x="57150" y="42925"/>
                </a:lnTo>
                <a:close/>
              </a:path>
              <a:path w="85725" h="686435">
                <a:moveTo>
                  <a:pt x="57150" y="82850"/>
                </a:moveTo>
                <a:lnTo>
                  <a:pt x="42925" y="85725"/>
                </a:lnTo>
                <a:lnTo>
                  <a:pt x="57150" y="85725"/>
                </a:lnTo>
                <a:lnTo>
                  <a:pt x="57150" y="82850"/>
                </a:lnTo>
                <a:close/>
              </a:path>
              <a:path w="85725" h="686435">
                <a:moveTo>
                  <a:pt x="85725" y="42925"/>
                </a:moveTo>
                <a:lnTo>
                  <a:pt x="57150" y="42925"/>
                </a:lnTo>
                <a:lnTo>
                  <a:pt x="57150" y="82850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5725" y="42925"/>
                </a:lnTo>
                <a:close/>
              </a:path>
              <a:path w="85725" h="68643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28575" y="82828"/>
                </a:lnTo>
                <a:lnTo>
                  <a:pt x="28575" y="42925"/>
                </a:lnTo>
                <a:lnTo>
                  <a:pt x="85725" y="4292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19291" y="1515490"/>
            <a:ext cx="88900" cy="687705"/>
          </a:xfrm>
          <a:custGeom>
            <a:avLst/>
            <a:gdLst/>
            <a:ahLst/>
            <a:cxnLst/>
            <a:rect l="l" t="t" r="r" b="b"/>
            <a:pathLst>
              <a:path w="88900" h="687705">
                <a:moveTo>
                  <a:pt x="0" y="601599"/>
                </a:moveTo>
                <a:lnTo>
                  <a:pt x="42418" y="687578"/>
                </a:lnTo>
                <a:lnTo>
                  <a:pt x="78528" y="616204"/>
                </a:lnTo>
                <a:lnTo>
                  <a:pt x="57023" y="616204"/>
                </a:lnTo>
                <a:lnTo>
                  <a:pt x="28448" y="616077"/>
                </a:lnTo>
                <a:lnTo>
                  <a:pt x="28517" y="601725"/>
                </a:lnTo>
                <a:lnTo>
                  <a:pt x="0" y="601599"/>
                </a:lnTo>
                <a:close/>
              </a:path>
              <a:path w="88900" h="687705">
                <a:moveTo>
                  <a:pt x="28517" y="601725"/>
                </a:moveTo>
                <a:lnTo>
                  <a:pt x="28448" y="616077"/>
                </a:lnTo>
                <a:lnTo>
                  <a:pt x="57023" y="616204"/>
                </a:lnTo>
                <a:lnTo>
                  <a:pt x="57092" y="601852"/>
                </a:lnTo>
                <a:lnTo>
                  <a:pt x="28517" y="601725"/>
                </a:lnTo>
                <a:close/>
              </a:path>
              <a:path w="88900" h="687705">
                <a:moveTo>
                  <a:pt x="57092" y="601852"/>
                </a:moveTo>
                <a:lnTo>
                  <a:pt x="57023" y="616204"/>
                </a:lnTo>
                <a:lnTo>
                  <a:pt x="78528" y="616204"/>
                </a:lnTo>
                <a:lnTo>
                  <a:pt x="85725" y="601980"/>
                </a:lnTo>
                <a:lnTo>
                  <a:pt x="57092" y="601852"/>
                </a:lnTo>
                <a:close/>
              </a:path>
              <a:path w="88900" h="687705">
                <a:moveTo>
                  <a:pt x="31047" y="82690"/>
                </a:moveTo>
                <a:lnTo>
                  <a:pt x="28517" y="601725"/>
                </a:lnTo>
                <a:lnTo>
                  <a:pt x="57092" y="601852"/>
                </a:lnTo>
                <a:lnTo>
                  <a:pt x="59609" y="85598"/>
                </a:lnTo>
                <a:lnTo>
                  <a:pt x="45338" y="85598"/>
                </a:lnTo>
                <a:lnTo>
                  <a:pt x="31047" y="82690"/>
                </a:lnTo>
                <a:close/>
              </a:path>
              <a:path w="88900" h="687705">
                <a:moveTo>
                  <a:pt x="31242" y="42672"/>
                </a:moveTo>
                <a:lnTo>
                  <a:pt x="31047" y="82690"/>
                </a:lnTo>
                <a:lnTo>
                  <a:pt x="45338" y="85598"/>
                </a:lnTo>
                <a:lnTo>
                  <a:pt x="59622" y="82803"/>
                </a:lnTo>
                <a:lnTo>
                  <a:pt x="59817" y="42925"/>
                </a:lnTo>
                <a:lnTo>
                  <a:pt x="31242" y="42672"/>
                </a:lnTo>
                <a:close/>
              </a:path>
              <a:path w="88900" h="687705">
                <a:moveTo>
                  <a:pt x="59622" y="82803"/>
                </a:moveTo>
                <a:lnTo>
                  <a:pt x="45338" y="85598"/>
                </a:lnTo>
                <a:lnTo>
                  <a:pt x="59609" y="85598"/>
                </a:lnTo>
                <a:lnTo>
                  <a:pt x="59622" y="82803"/>
                </a:lnTo>
                <a:close/>
              </a:path>
              <a:path w="88900" h="687705">
                <a:moveTo>
                  <a:pt x="88317" y="42672"/>
                </a:moveTo>
                <a:lnTo>
                  <a:pt x="31242" y="42672"/>
                </a:lnTo>
                <a:lnTo>
                  <a:pt x="59817" y="42925"/>
                </a:lnTo>
                <a:lnTo>
                  <a:pt x="59622" y="82803"/>
                </a:lnTo>
                <a:lnTo>
                  <a:pt x="62067" y="82325"/>
                </a:lnTo>
                <a:lnTo>
                  <a:pt x="75723" y="73231"/>
                </a:lnTo>
                <a:lnTo>
                  <a:pt x="84951" y="59684"/>
                </a:lnTo>
                <a:lnTo>
                  <a:pt x="88392" y="43053"/>
                </a:lnTo>
                <a:lnTo>
                  <a:pt x="88317" y="42672"/>
                </a:lnTo>
                <a:close/>
              </a:path>
              <a:path w="88900" h="687705">
                <a:moveTo>
                  <a:pt x="45720" y="0"/>
                </a:moveTo>
                <a:lnTo>
                  <a:pt x="29045" y="3272"/>
                </a:lnTo>
                <a:lnTo>
                  <a:pt x="15382" y="12366"/>
                </a:lnTo>
                <a:lnTo>
                  <a:pt x="6125" y="25913"/>
                </a:lnTo>
                <a:lnTo>
                  <a:pt x="2667" y="42545"/>
                </a:lnTo>
                <a:lnTo>
                  <a:pt x="5959" y="59291"/>
                </a:lnTo>
                <a:lnTo>
                  <a:pt x="15097" y="72977"/>
                </a:lnTo>
                <a:lnTo>
                  <a:pt x="28688" y="82210"/>
                </a:lnTo>
                <a:lnTo>
                  <a:pt x="31047" y="82690"/>
                </a:lnTo>
                <a:lnTo>
                  <a:pt x="31242" y="42672"/>
                </a:lnTo>
                <a:lnTo>
                  <a:pt x="88317" y="42672"/>
                </a:lnTo>
                <a:lnTo>
                  <a:pt x="85117" y="26306"/>
                </a:lnTo>
                <a:lnTo>
                  <a:pt x="76009" y="12620"/>
                </a:lnTo>
                <a:lnTo>
                  <a:pt x="62424" y="3387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819015" y="4009100"/>
            <a:ext cx="1931670" cy="104965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005"/>
              </a:spcBef>
              <a:tabLst>
                <a:tab pos="718820" algn="l"/>
                <a:tab pos="1172210" algn="l"/>
                <a:tab pos="1664970" algn="l"/>
              </a:tabLst>
            </a:pPr>
            <a:r>
              <a:rPr sz="1400" b="1" dirty="0">
                <a:latin typeface="Arial"/>
                <a:cs typeface="Arial"/>
              </a:rPr>
              <a:t>2	</a:t>
            </a:r>
            <a:r>
              <a:rPr sz="1400" b="1" dirty="0">
                <a:solidFill>
                  <a:srgbClr val="00AF50"/>
                </a:solidFill>
                <a:latin typeface="Arial"/>
                <a:cs typeface="Arial"/>
              </a:rPr>
              <a:t>2	</a:t>
            </a:r>
            <a:r>
              <a:rPr sz="1400" b="1" dirty="0">
                <a:solidFill>
                  <a:srgbClr val="FF0066"/>
                </a:solidFill>
                <a:latin typeface="Arial"/>
                <a:cs typeface="Arial"/>
              </a:rPr>
              <a:t>2	</a:t>
            </a:r>
            <a:r>
              <a:rPr sz="1400" b="1" dirty="0">
                <a:solidFill>
                  <a:srgbClr val="00AF50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70815" marR="5080" indent="-158750">
              <a:lnSpc>
                <a:spcPct val="100000"/>
              </a:lnSpc>
              <a:spcBef>
                <a:spcPts val="1155"/>
              </a:spcBef>
            </a:pPr>
            <a:r>
              <a:rPr sz="1800" dirty="0">
                <a:latin typeface="Times New Roman"/>
                <a:cs typeface="Times New Roman"/>
              </a:rPr>
              <a:t>(b) Subtable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resizing  (global depth =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5386006" y="2185606"/>
          <a:ext cx="367030" cy="183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9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0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6341554" y="2191702"/>
          <a:ext cx="367030" cy="1837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" name="object 54"/>
          <p:cNvSpPr/>
          <p:nvPr/>
        </p:nvSpPr>
        <p:spPr>
          <a:xfrm>
            <a:off x="6495796" y="1515363"/>
            <a:ext cx="85725" cy="689610"/>
          </a:xfrm>
          <a:custGeom>
            <a:avLst/>
            <a:gdLst/>
            <a:ahLst/>
            <a:cxnLst/>
            <a:rect l="l" t="t" r="r" b="b"/>
            <a:pathLst>
              <a:path w="85725" h="689610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74318" y="71500"/>
                </a:lnTo>
                <a:lnTo>
                  <a:pt x="28575" y="71500"/>
                </a:lnTo>
                <a:lnTo>
                  <a:pt x="28575" y="42925"/>
                </a:lnTo>
                <a:lnTo>
                  <a:pt x="85725" y="4292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85725" h="689610">
                <a:moveTo>
                  <a:pt x="57150" y="42925"/>
                </a:moveTo>
                <a:lnTo>
                  <a:pt x="28575" y="42925"/>
                </a:lnTo>
                <a:lnTo>
                  <a:pt x="28575" y="71500"/>
                </a:lnTo>
                <a:lnTo>
                  <a:pt x="57150" y="71500"/>
                </a:lnTo>
                <a:lnTo>
                  <a:pt x="57150" y="42925"/>
                </a:lnTo>
                <a:close/>
              </a:path>
              <a:path w="85725" h="689610">
                <a:moveTo>
                  <a:pt x="85725" y="42925"/>
                </a:moveTo>
                <a:lnTo>
                  <a:pt x="57150" y="42925"/>
                </a:lnTo>
                <a:lnTo>
                  <a:pt x="57150" y="71500"/>
                </a:lnTo>
                <a:lnTo>
                  <a:pt x="74318" y="71500"/>
                </a:lnTo>
                <a:lnTo>
                  <a:pt x="82359" y="59578"/>
                </a:lnTo>
                <a:lnTo>
                  <a:pt x="85725" y="42925"/>
                </a:lnTo>
                <a:close/>
              </a:path>
              <a:path w="85725" h="689610">
                <a:moveTo>
                  <a:pt x="57150" y="100075"/>
                </a:moveTo>
                <a:lnTo>
                  <a:pt x="28575" y="100075"/>
                </a:lnTo>
                <a:lnTo>
                  <a:pt x="28575" y="128650"/>
                </a:lnTo>
                <a:lnTo>
                  <a:pt x="57150" y="128650"/>
                </a:lnTo>
                <a:lnTo>
                  <a:pt x="57150" y="100075"/>
                </a:lnTo>
                <a:close/>
              </a:path>
              <a:path w="85725" h="689610">
                <a:moveTo>
                  <a:pt x="57150" y="157225"/>
                </a:moveTo>
                <a:lnTo>
                  <a:pt x="28575" y="157225"/>
                </a:lnTo>
                <a:lnTo>
                  <a:pt x="28575" y="185800"/>
                </a:lnTo>
                <a:lnTo>
                  <a:pt x="57150" y="185800"/>
                </a:lnTo>
                <a:lnTo>
                  <a:pt x="57150" y="157225"/>
                </a:lnTo>
                <a:close/>
              </a:path>
              <a:path w="85725" h="689610">
                <a:moveTo>
                  <a:pt x="57150" y="214375"/>
                </a:moveTo>
                <a:lnTo>
                  <a:pt x="28575" y="214375"/>
                </a:lnTo>
                <a:lnTo>
                  <a:pt x="28575" y="242950"/>
                </a:lnTo>
                <a:lnTo>
                  <a:pt x="57150" y="242950"/>
                </a:lnTo>
                <a:lnTo>
                  <a:pt x="57150" y="214375"/>
                </a:lnTo>
                <a:close/>
              </a:path>
              <a:path w="85725" h="689610">
                <a:moveTo>
                  <a:pt x="57150" y="271525"/>
                </a:moveTo>
                <a:lnTo>
                  <a:pt x="28575" y="271525"/>
                </a:lnTo>
                <a:lnTo>
                  <a:pt x="28575" y="300100"/>
                </a:lnTo>
                <a:lnTo>
                  <a:pt x="57150" y="300100"/>
                </a:lnTo>
                <a:lnTo>
                  <a:pt x="57150" y="271525"/>
                </a:lnTo>
                <a:close/>
              </a:path>
              <a:path w="85725" h="689610">
                <a:moveTo>
                  <a:pt x="57150" y="328675"/>
                </a:moveTo>
                <a:lnTo>
                  <a:pt x="28575" y="328675"/>
                </a:lnTo>
                <a:lnTo>
                  <a:pt x="28575" y="357250"/>
                </a:lnTo>
                <a:lnTo>
                  <a:pt x="57150" y="357250"/>
                </a:lnTo>
                <a:lnTo>
                  <a:pt x="57150" y="328675"/>
                </a:lnTo>
                <a:close/>
              </a:path>
              <a:path w="85725" h="689610">
                <a:moveTo>
                  <a:pt x="57150" y="385825"/>
                </a:moveTo>
                <a:lnTo>
                  <a:pt x="28575" y="385825"/>
                </a:lnTo>
                <a:lnTo>
                  <a:pt x="28575" y="414400"/>
                </a:lnTo>
                <a:lnTo>
                  <a:pt x="57150" y="414400"/>
                </a:lnTo>
                <a:lnTo>
                  <a:pt x="57150" y="385825"/>
                </a:lnTo>
                <a:close/>
              </a:path>
              <a:path w="85725" h="689610">
                <a:moveTo>
                  <a:pt x="57150" y="442975"/>
                </a:moveTo>
                <a:lnTo>
                  <a:pt x="28575" y="442975"/>
                </a:lnTo>
                <a:lnTo>
                  <a:pt x="28575" y="471550"/>
                </a:lnTo>
                <a:lnTo>
                  <a:pt x="57150" y="471550"/>
                </a:lnTo>
                <a:lnTo>
                  <a:pt x="57150" y="442975"/>
                </a:lnTo>
                <a:close/>
              </a:path>
              <a:path w="85725" h="689610">
                <a:moveTo>
                  <a:pt x="57150" y="500125"/>
                </a:moveTo>
                <a:lnTo>
                  <a:pt x="28575" y="500125"/>
                </a:lnTo>
                <a:lnTo>
                  <a:pt x="28575" y="528701"/>
                </a:lnTo>
                <a:lnTo>
                  <a:pt x="57150" y="528701"/>
                </a:lnTo>
                <a:lnTo>
                  <a:pt x="57150" y="500125"/>
                </a:lnTo>
                <a:close/>
              </a:path>
              <a:path w="85725" h="689610">
                <a:moveTo>
                  <a:pt x="57150" y="557276"/>
                </a:moveTo>
                <a:lnTo>
                  <a:pt x="28575" y="557276"/>
                </a:lnTo>
                <a:lnTo>
                  <a:pt x="28575" y="585851"/>
                </a:lnTo>
                <a:lnTo>
                  <a:pt x="57150" y="585851"/>
                </a:lnTo>
                <a:lnTo>
                  <a:pt x="57150" y="557276"/>
                </a:lnTo>
                <a:close/>
              </a:path>
              <a:path w="85725" h="689610">
                <a:moveTo>
                  <a:pt x="85725" y="603758"/>
                </a:moveTo>
                <a:lnTo>
                  <a:pt x="0" y="603758"/>
                </a:lnTo>
                <a:lnTo>
                  <a:pt x="42925" y="689483"/>
                </a:lnTo>
                <a:lnTo>
                  <a:pt x="78560" y="618109"/>
                </a:lnTo>
                <a:lnTo>
                  <a:pt x="28575" y="618109"/>
                </a:lnTo>
                <a:lnTo>
                  <a:pt x="28575" y="614426"/>
                </a:lnTo>
                <a:lnTo>
                  <a:pt x="80398" y="614426"/>
                </a:lnTo>
                <a:lnTo>
                  <a:pt x="85725" y="603758"/>
                </a:lnTo>
                <a:close/>
              </a:path>
              <a:path w="85725" h="689610">
                <a:moveTo>
                  <a:pt x="57150" y="614426"/>
                </a:moveTo>
                <a:lnTo>
                  <a:pt x="28575" y="614426"/>
                </a:lnTo>
                <a:lnTo>
                  <a:pt x="28575" y="618109"/>
                </a:lnTo>
                <a:lnTo>
                  <a:pt x="57150" y="618109"/>
                </a:lnTo>
                <a:lnTo>
                  <a:pt x="57150" y="614426"/>
                </a:lnTo>
                <a:close/>
              </a:path>
              <a:path w="85725" h="689610">
                <a:moveTo>
                  <a:pt x="80398" y="614426"/>
                </a:moveTo>
                <a:lnTo>
                  <a:pt x="57150" y="614426"/>
                </a:lnTo>
                <a:lnTo>
                  <a:pt x="57150" y="618109"/>
                </a:lnTo>
                <a:lnTo>
                  <a:pt x="78560" y="618109"/>
                </a:lnTo>
                <a:lnTo>
                  <a:pt x="80398" y="61442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540247" y="1515363"/>
            <a:ext cx="85725" cy="689610"/>
          </a:xfrm>
          <a:custGeom>
            <a:avLst/>
            <a:gdLst/>
            <a:ahLst/>
            <a:cxnLst/>
            <a:rect l="l" t="t" r="r" b="b"/>
            <a:pathLst>
              <a:path w="85725" h="689610">
                <a:moveTo>
                  <a:pt x="28575" y="603758"/>
                </a:moveTo>
                <a:lnTo>
                  <a:pt x="0" y="603758"/>
                </a:lnTo>
                <a:lnTo>
                  <a:pt x="42925" y="689483"/>
                </a:lnTo>
                <a:lnTo>
                  <a:pt x="78560" y="618109"/>
                </a:lnTo>
                <a:lnTo>
                  <a:pt x="28575" y="618109"/>
                </a:lnTo>
                <a:lnTo>
                  <a:pt x="28575" y="603758"/>
                </a:lnTo>
                <a:close/>
              </a:path>
              <a:path w="85725" h="689610">
                <a:moveTo>
                  <a:pt x="28575" y="82828"/>
                </a:moveTo>
                <a:lnTo>
                  <a:pt x="28575" y="618109"/>
                </a:lnTo>
                <a:lnTo>
                  <a:pt x="57150" y="618109"/>
                </a:lnTo>
                <a:lnTo>
                  <a:pt x="57150" y="85725"/>
                </a:lnTo>
                <a:lnTo>
                  <a:pt x="42925" y="85725"/>
                </a:lnTo>
                <a:lnTo>
                  <a:pt x="28575" y="82828"/>
                </a:lnTo>
                <a:close/>
              </a:path>
              <a:path w="85725" h="689610">
                <a:moveTo>
                  <a:pt x="85725" y="603758"/>
                </a:moveTo>
                <a:lnTo>
                  <a:pt x="57150" y="603758"/>
                </a:lnTo>
                <a:lnTo>
                  <a:pt x="57150" y="618109"/>
                </a:lnTo>
                <a:lnTo>
                  <a:pt x="78560" y="618109"/>
                </a:lnTo>
                <a:lnTo>
                  <a:pt x="85725" y="603758"/>
                </a:lnTo>
                <a:close/>
              </a:path>
              <a:path w="85725" h="689610">
                <a:moveTo>
                  <a:pt x="57150" y="42925"/>
                </a:moveTo>
                <a:lnTo>
                  <a:pt x="28575" y="42925"/>
                </a:lnTo>
                <a:lnTo>
                  <a:pt x="28685" y="82850"/>
                </a:lnTo>
                <a:lnTo>
                  <a:pt x="42925" y="85725"/>
                </a:lnTo>
                <a:lnTo>
                  <a:pt x="57150" y="82850"/>
                </a:lnTo>
                <a:lnTo>
                  <a:pt x="57150" y="42925"/>
                </a:lnTo>
                <a:close/>
              </a:path>
              <a:path w="85725" h="689610">
                <a:moveTo>
                  <a:pt x="57150" y="82850"/>
                </a:moveTo>
                <a:lnTo>
                  <a:pt x="42925" y="85725"/>
                </a:lnTo>
                <a:lnTo>
                  <a:pt x="57150" y="85725"/>
                </a:lnTo>
                <a:lnTo>
                  <a:pt x="57150" y="82850"/>
                </a:lnTo>
                <a:close/>
              </a:path>
              <a:path w="85725" h="689610">
                <a:moveTo>
                  <a:pt x="85725" y="42925"/>
                </a:moveTo>
                <a:lnTo>
                  <a:pt x="57150" y="42925"/>
                </a:lnTo>
                <a:lnTo>
                  <a:pt x="57150" y="82850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5725" y="42925"/>
                </a:lnTo>
                <a:close/>
              </a:path>
              <a:path w="85725" h="689610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28575" y="82828"/>
                </a:lnTo>
                <a:lnTo>
                  <a:pt x="28575" y="42925"/>
                </a:lnTo>
                <a:lnTo>
                  <a:pt x="85725" y="4292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1084884" y="1422019"/>
            <a:ext cx="8616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Directory: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76655" y="2226310"/>
            <a:ext cx="83629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Subtable: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96518" y="4123385"/>
            <a:ext cx="109855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Local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Depth: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27326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19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/>
        </p:nvGraphicFramePr>
        <p:xfrm>
          <a:off x="2269426" y="2188654"/>
          <a:ext cx="368935" cy="183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3224974" y="2188654"/>
          <a:ext cx="368935" cy="183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2361438" y="10638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40227" y="10638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01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318764" y="1063878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800602" y="1063878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65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704338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89" h="353694">
                <a:moveTo>
                  <a:pt x="0" y="353567"/>
                </a:moveTo>
                <a:lnTo>
                  <a:pt x="478536" y="353567"/>
                </a:lnTo>
                <a:lnTo>
                  <a:pt x="478536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704338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89" h="353694">
                <a:moveTo>
                  <a:pt x="0" y="353567"/>
                </a:moveTo>
                <a:lnTo>
                  <a:pt x="478536" y="353567"/>
                </a:lnTo>
                <a:lnTo>
                  <a:pt x="478536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82873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82873" y="1379981"/>
            <a:ext cx="477520" cy="353695"/>
          </a:xfrm>
          <a:custGeom>
            <a:avLst/>
            <a:gdLst/>
            <a:ahLst/>
            <a:cxnLst/>
            <a:rect l="l" t="t" r="r" b="b"/>
            <a:pathLst>
              <a:path w="477520" h="353694">
                <a:moveTo>
                  <a:pt x="0" y="353567"/>
                </a:moveTo>
                <a:lnTo>
                  <a:pt x="477012" y="353567"/>
                </a:lnTo>
                <a:lnTo>
                  <a:pt x="477012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59885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89" h="353694">
                <a:moveTo>
                  <a:pt x="0" y="353567"/>
                </a:moveTo>
                <a:lnTo>
                  <a:pt x="478536" y="353567"/>
                </a:lnTo>
                <a:lnTo>
                  <a:pt x="478536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9885" y="1379981"/>
            <a:ext cx="478790" cy="353695"/>
          </a:xfrm>
          <a:custGeom>
            <a:avLst/>
            <a:gdLst/>
            <a:ahLst/>
            <a:cxnLst/>
            <a:rect l="l" t="t" r="r" b="b"/>
            <a:pathLst>
              <a:path w="478789" h="353694">
                <a:moveTo>
                  <a:pt x="0" y="353567"/>
                </a:moveTo>
                <a:lnTo>
                  <a:pt x="478536" y="353567"/>
                </a:lnTo>
                <a:lnTo>
                  <a:pt x="478536" y="0"/>
                </a:lnTo>
                <a:lnTo>
                  <a:pt x="0" y="0"/>
                </a:lnTo>
                <a:lnTo>
                  <a:pt x="0" y="35356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422144" y="1515363"/>
            <a:ext cx="86360" cy="686435"/>
          </a:xfrm>
          <a:custGeom>
            <a:avLst/>
            <a:gdLst/>
            <a:ahLst/>
            <a:cxnLst/>
            <a:rect l="l" t="t" r="r" b="b"/>
            <a:pathLst>
              <a:path w="86360" h="686435">
                <a:moveTo>
                  <a:pt x="28698" y="600710"/>
                </a:moveTo>
                <a:lnTo>
                  <a:pt x="126" y="600710"/>
                </a:lnTo>
                <a:lnTo>
                  <a:pt x="42925" y="686435"/>
                </a:lnTo>
                <a:lnTo>
                  <a:pt x="78665" y="615061"/>
                </a:lnTo>
                <a:lnTo>
                  <a:pt x="28701" y="615061"/>
                </a:lnTo>
                <a:lnTo>
                  <a:pt x="28698" y="600710"/>
                </a:lnTo>
                <a:close/>
              </a:path>
              <a:path w="86360" h="686435">
                <a:moveTo>
                  <a:pt x="28583" y="82829"/>
                </a:moveTo>
                <a:lnTo>
                  <a:pt x="28701" y="615061"/>
                </a:lnTo>
                <a:lnTo>
                  <a:pt x="57276" y="615061"/>
                </a:lnTo>
                <a:lnTo>
                  <a:pt x="57159" y="85725"/>
                </a:lnTo>
                <a:lnTo>
                  <a:pt x="42925" y="85725"/>
                </a:lnTo>
                <a:lnTo>
                  <a:pt x="28583" y="82829"/>
                </a:lnTo>
                <a:close/>
              </a:path>
              <a:path w="86360" h="686435">
                <a:moveTo>
                  <a:pt x="85851" y="600710"/>
                </a:moveTo>
                <a:lnTo>
                  <a:pt x="57273" y="600710"/>
                </a:lnTo>
                <a:lnTo>
                  <a:pt x="57276" y="615061"/>
                </a:lnTo>
                <a:lnTo>
                  <a:pt x="78665" y="615061"/>
                </a:lnTo>
                <a:lnTo>
                  <a:pt x="85851" y="600710"/>
                </a:lnTo>
                <a:close/>
              </a:path>
              <a:path w="86360" h="686435">
                <a:moveTo>
                  <a:pt x="57150" y="42925"/>
                </a:moveTo>
                <a:lnTo>
                  <a:pt x="28575" y="42925"/>
                </a:lnTo>
                <a:lnTo>
                  <a:pt x="28676" y="82848"/>
                </a:lnTo>
                <a:lnTo>
                  <a:pt x="42925" y="85725"/>
                </a:lnTo>
                <a:lnTo>
                  <a:pt x="57158" y="82848"/>
                </a:lnTo>
                <a:lnTo>
                  <a:pt x="57150" y="42925"/>
                </a:lnTo>
                <a:close/>
              </a:path>
              <a:path w="86360" h="686435">
                <a:moveTo>
                  <a:pt x="57158" y="82848"/>
                </a:moveTo>
                <a:lnTo>
                  <a:pt x="42925" y="85725"/>
                </a:lnTo>
                <a:lnTo>
                  <a:pt x="57159" y="85725"/>
                </a:lnTo>
                <a:lnTo>
                  <a:pt x="57158" y="82848"/>
                </a:lnTo>
                <a:close/>
              </a:path>
              <a:path w="86360" h="686435">
                <a:moveTo>
                  <a:pt x="85725" y="42925"/>
                </a:moveTo>
                <a:lnTo>
                  <a:pt x="57150" y="42925"/>
                </a:lnTo>
                <a:lnTo>
                  <a:pt x="57158" y="82848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5725" y="42925"/>
                </a:lnTo>
                <a:close/>
              </a:path>
              <a:path w="86360" h="68643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28583" y="82829"/>
                </a:lnTo>
                <a:lnTo>
                  <a:pt x="28575" y="42925"/>
                </a:lnTo>
                <a:lnTo>
                  <a:pt x="85725" y="4292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79723" y="1515490"/>
            <a:ext cx="88900" cy="687705"/>
          </a:xfrm>
          <a:custGeom>
            <a:avLst/>
            <a:gdLst/>
            <a:ahLst/>
            <a:cxnLst/>
            <a:rect l="l" t="t" r="r" b="b"/>
            <a:pathLst>
              <a:path w="88900" h="687705">
                <a:moveTo>
                  <a:pt x="0" y="601599"/>
                </a:moveTo>
                <a:lnTo>
                  <a:pt x="42417" y="687578"/>
                </a:lnTo>
                <a:lnTo>
                  <a:pt x="78528" y="616204"/>
                </a:lnTo>
                <a:lnTo>
                  <a:pt x="57023" y="616204"/>
                </a:lnTo>
                <a:lnTo>
                  <a:pt x="28448" y="616077"/>
                </a:lnTo>
                <a:lnTo>
                  <a:pt x="28517" y="601725"/>
                </a:lnTo>
                <a:lnTo>
                  <a:pt x="0" y="601599"/>
                </a:lnTo>
                <a:close/>
              </a:path>
              <a:path w="88900" h="687705">
                <a:moveTo>
                  <a:pt x="28517" y="601725"/>
                </a:moveTo>
                <a:lnTo>
                  <a:pt x="28448" y="616077"/>
                </a:lnTo>
                <a:lnTo>
                  <a:pt x="57023" y="616204"/>
                </a:lnTo>
                <a:lnTo>
                  <a:pt x="57092" y="601852"/>
                </a:lnTo>
                <a:lnTo>
                  <a:pt x="28517" y="601725"/>
                </a:lnTo>
                <a:close/>
              </a:path>
              <a:path w="88900" h="687705">
                <a:moveTo>
                  <a:pt x="57092" y="601852"/>
                </a:moveTo>
                <a:lnTo>
                  <a:pt x="57023" y="616204"/>
                </a:lnTo>
                <a:lnTo>
                  <a:pt x="78528" y="616204"/>
                </a:lnTo>
                <a:lnTo>
                  <a:pt x="85725" y="601980"/>
                </a:lnTo>
                <a:lnTo>
                  <a:pt x="57092" y="601852"/>
                </a:lnTo>
                <a:close/>
              </a:path>
              <a:path w="88900" h="687705">
                <a:moveTo>
                  <a:pt x="31047" y="82690"/>
                </a:moveTo>
                <a:lnTo>
                  <a:pt x="28517" y="601725"/>
                </a:lnTo>
                <a:lnTo>
                  <a:pt x="57092" y="601852"/>
                </a:lnTo>
                <a:lnTo>
                  <a:pt x="59609" y="85598"/>
                </a:lnTo>
                <a:lnTo>
                  <a:pt x="45338" y="85598"/>
                </a:lnTo>
                <a:lnTo>
                  <a:pt x="31047" y="82690"/>
                </a:lnTo>
                <a:close/>
              </a:path>
              <a:path w="88900" h="687705">
                <a:moveTo>
                  <a:pt x="31241" y="42672"/>
                </a:moveTo>
                <a:lnTo>
                  <a:pt x="31047" y="82690"/>
                </a:lnTo>
                <a:lnTo>
                  <a:pt x="45338" y="85598"/>
                </a:lnTo>
                <a:lnTo>
                  <a:pt x="59622" y="82803"/>
                </a:lnTo>
                <a:lnTo>
                  <a:pt x="59816" y="42925"/>
                </a:lnTo>
                <a:lnTo>
                  <a:pt x="31241" y="42672"/>
                </a:lnTo>
                <a:close/>
              </a:path>
              <a:path w="88900" h="687705">
                <a:moveTo>
                  <a:pt x="59622" y="82803"/>
                </a:moveTo>
                <a:lnTo>
                  <a:pt x="45338" y="85598"/>
                </a:lnTo>
                <a:lnTo>
                  <a:pt x="59609" y="85598"/>
                </a:lnTo>
                <a:lnTo>
                  <a:pt x="59622" y="82803"/>
                </a:lnTo>
                <a:close/>
              </a:path>
              <a:path w="88900" h="687705">
                <a:moveTo>
                  <a:pt x="88317" y="42672"/>
                </a:moveTo>
                <a:lnTo>
                  <a:pt x="31241" y="42672"/>
                </a:lnTo>
                <a:lnTo>
                  <a:pt x="59816" y="42925"/>
                </a:lnTo>
                <a:lnTo>
                  <a:pt x="59622" y="82803"/>
                </a:lnTo>
                <a:lnTo>
                  <a:pt x="62067" y="82325"/>
                </a:lnTo>
                <a:lnTo>
                  <a:pt x="75723" y="73231"/>
                </a:lnTo>
                <a:lnTo>
                  <a:pt x="84951" y="59684"/>
                </a:lnTo>
                <a:lnTo>
                  <a:pt x="88391" y="43053"/>
                </a:lnTo>
                <a:lnTo>
                  <a:pt x="88317" y="42672"/>
                </a:lnTo>
                <a:close/>
              </a:path>
              <a:path w="88900" h="687705">
                <a:moveTo>
                  <a:pt x="45720" y="0"/>
                </a:moveTo>
                <a:lnTo>
                  <a:pt x="29045" y="3272"/>
                </a:lnTo>
                <a:lnTo>
                  <a:pt x="15382" y="12366"/>
                </a:lnTo>
                <a:lnTo>
                  <a:pt x="6125" y="25913"/>
                </a:lnTo>
                <a:lnTo>
                  <a:pt x="2666" y="42545"/>
                </a:lnTo>
                <a:lnTo>
                  <a:pt x="5959" y="59291"/>
                </a:lnTo>
                <a:lnTo>
                  <a:pt x="15097" y="72977"/>
                </a:lnTo>
                <a:lnTo>
                  <a:pt x="28688" y="82210"/>
                </a:lnTo>
                <a:lnTo>
                  <a:pt x="31047" y="82690"/>
                </a:lnTo>
                <a:lnTo>
                  <a:pt x="31241" y="42672"/>
                </a:lnTo>
                <a:lnTo>
                  <a:pt x="88317" y="42672"/>
                </a:lnTo>
                <a:lnTo>
                  <a:pt x="85117" y="26306"/>
                </a:lnTo>
                <a:lnTo>
                  <a:pt x="76009" y="12620"/>
                </a:lnTo>
                <a:lnTo>
                  <a:pt x="62424" y="3387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25901" y="1514411"/>
            <a:ext cx="900430" cy="666750"/>
          </a:xfrm>
          <a:custGeom>
            <a:avLst/>
            <a:gdLst/>
            <a:ahLst/>
            <a:cxnLst/>
            <a:rect l="l" t="t" r="r" b="b"/>
            <a:pathLst>
              <a:path w="900429" h="666750">
                <a:moveTo>
                  <a:pt x="44068" y="581596"/>
                </a:moveTo>
                <a:lnTo>
                  <a:pt x="0" y="666686"/>
                </a:lnTo>
                <a:lnTo>
                  <a:pt x="94487" y="650938"/>
                </a:lnTo>
                <a:lnTo>
                  <a:pt x="83776" y="636206"/>
                </a:lnTo>
                <a:lnTo>
                  <a:pt x="66167" y="636206"/>
                </a:lnTo>
                <a:lnTo>
                  <a:pt x="49403" y="613092"/>
                </a:lnTo>
                <a:lnTo>
                  <a:pt x="60889" y="604730"/>
                </a:lnTo>
                <a:lnTo>
                  <a:pt x="44068" y="581596"/>
                </a:lnTo>
                <a:close/>
              </a:path>
              <a:path w="900429" h="666750">
                <a:moveTo>
                  <a:pt x="60889" y="604730"/>
                </a:moveTo>
                <a:lnTo>
                  <a:pt x="49403" y="613092"/>
                </a:lnTo>
                <a:lnTo>
                  <a:pt x="66167" y="636206"/>
                </a:lnTo>
                <a:lnTo>
                  <a:pt x="77681" y="627824"/>
                </a:lnTo>
                <a:lnTo>
                  <a:pt x="60889" y="604730"/>
                </a:lnTo>
                <a:close/>
              </a:path>
              <a:path w="900429" h="666750">
                <a:moveTo>
                  <a:pt x="77681" y="627824"/>
                </a:moveTo>
                <a:lnTo>
                  <a:pt x="66167" y="636206"/>
                </a:lnTo>
                <a:lnTo>
                  <a:pt x="83776" y="636206"/>
                </a:lnTo>
                <a:lnTo>
                  <a:pt x="77681" y="627824"/>
                </a:lnTo>
                <a:close/>
              </a:path>
              <a:path w="900429" h="666750">
                <a:moveTo>
                  <a:pt x="816961" y="54303"/>
                </a:moveTo>
                <a:lnTo>
                  <a:pt x="60889" y="604730"/>
                </a:lnTo>
                <a:lnTo>
                  <a:pt x="77681" y="627824"/>
                </a:lnTo>
                <a:lnTo>
                  <a:pt x="833791" y="77457"/>
                </a:lnTo>
                <a:lnTo>
                  <a:pt x="823087" y="67627"/>
                </a:lnTo>
                <a:lnTo>
                  <a:pt x="816961" y="54303"/>
                </a:lnTo>
                <a:close/>
              </a:path>
              <a:path w="900429" h="666750">
                <a:moveTo>
                  <a:pt x="898607" y="30797"/>
                </a:moveTo>
                <a:lnTo>
                  <a:pt x="849249" y="30797"/>
                </a:lnTo>
                <a:lnTo>
                  <a:pt x="866139" y="53911"/>
                </a:lnTo>
                <a:lnTo>
                  <a:pt x="833791" y="77457"/>
                </a:lnTo>
                <a:lnTo>
                  <a:pt x="835576" y="79097"/>
                </a:lnTo>
                <a:lnTo>
                  <a:pt x="850995" y="84708"/>
                </a:lnTo>
                <a:lnTo>
                  <a:pt x="867413" y="84129"/>
                </a:lnTo>
                <a:lnTo>
                  <a:pt x="882903" y="77025"/>
                </a:lnTo>
                <a:lnTo>
                  <a:pt x="894427" y="64462"/>
                </a:lnTo>
                <a:lnTo>
                  <a:pt x="900033" y="49006"/>
                </a:lnTo>
                <a:lnTo>
                  <a:pt x="899423" y="32573"/>
                </a:lnTo>
                <a:lnTo>
                  <a:pt x="898607" y="30797"/>
                </a:lnTo>
                <a:close/>
              </a:path>
              <a:path w="900429" h="666750">
                <a:moveTo>
                  <a:pt x="849249" y="30797"/>
                </a:moveTo>
                <a:lnTo>
                  <a:pt x="816961" y="54303"/>
                </a:lnTo>
                <a:lnTo>
                  <a:pt x="823087" y="67627"/>
                </a:lnTo>
                <a:lnTo>
                  <a:pt x="833791" y="77457"/>
                </a:lnTo>
                <a:lnTo>
                  <a:pt x="866139" y="53911"/>
                </a:lnTo>
                <a:lnTo>
                  <a:pt x="849249" y="30797"/>
                </a:lnTo>
                <a:close/>
              </a:path>
              <a:path w="900429" h="666750">
                <a:moveTo>
                  <a:pt x="864393" y="0"/>
                </a:moveTo>
                <a:lnTo>
                  <a:pt x="847975" y="579"/>
                </a:lnTo>
                <a:lnTo>
                  <a:pt x="832485" y="7683"/>
                </a:lnTo>
                <a:lnTo>
                  <a:pt x="820961" y="20246"/>
                </a:lnTo>
                <a:lnTo>
                  <a:pt x="815355" y="35702"/>
                </a:lnTo>
                <a:lnTo>
                  <a:pt x="815965" y="52135"/>
                </a:lnTo>
                <a:lnTo>
                  <a:pt x="816961" y="54303"/>
                </a:lnTo>
                <a:lnTo>
                  <a:pt x="849249" y="30797"/>
                </a:lnTo>
                <a:lnTo>
                  <a:pt x="898607" y="30797"/>
                </a:lnTo>
                <a:lnTo>
                  <a:pt x="892301" y="17081"/>
                </a:lnTo>
                <a:lnTo>
                  <a:pt x="879812" y="5611"/>
                </a:lnTo>
                <a:lnTo>
                  <a:pt x="8643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5" name="object 75"/>
          <p:cNvGraphicFramePr>
            <a:graphicFrameLocks noGrp="1"/>
          </p:cNvGraphicFramePr>
          <p:nvPr/>
        </p:nvGraphicFramePr>
        <p:xfrm>
          <a:off x="2746438" y="2190178"/>
          <a:ext cx="367030" cy="1837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0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00AF5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AF50"/>
                      </a:solidFill>
                      <a:prstDash val="solid"/>
                    </a:lnL>
                    <a:lnR w="38100">
                      <a:solidFill>
                        <a:srgbClr val="00AF5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AF5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" name="object 76"/>
          <p:cNvSpPr/>
          <p:nvPr/>
        </p:nvSpPr>
        <p:spPr>
          <a:xfrm>
            <a:off x="2900679" y="1515363"/>
            <a:ext cx="86360" cy="689610"/>
          </a:xfrm>
          <a:custGeom>
            <a:avLst/>
            <a:gdLst/>
            <a:ahLst/>
            <a:cxnLst/>
            <a:rect l="l" t="t" r="r" b="b"/>
            <a:pathLst>
              <a:path w="86360" h="689610">
                <a:moveTo>
                  <a:pt x="28698" y="603758"/>
                </a:moveTo>
                <a:lnTo>
                  <a:pt x="126" y="603758"/>
                </a:lnTo>
                <a:lnTo>
                  <a:pt x="42925" y="689483"/>
                </a:lnTo>
                <a:lnTo>
                  <a:pt x="78665" y="618109"/>
                </a:lnTo>
                <a:lnTo>
                  <a:pt x="28701" y="618109"/>
                </a:lnTo>
                <a:lnTo>
                  <a:pt x="28698" y="603758"/>
                </a:lnTo>
                <a:close/>
              </a:path>
              <a:path w="86360" h="689610">
                <a:moveTo>
                  <a:pt x="28583" y="82829"/>
                </a:moveTo>
                <a:lnTo>
                  <a:pt x="28701" y="618109"/>
                </a:lnTo>
                <a:lnTo>
                  <a:pt x="57276" y="618109"/>
                </a:lnTo>
                <a:lnTo>
                  <a:pt x="57159" y="85725"/>
                </a:lnTo>
                <a:lnTo>
                  <a:pt x="42925" y="85725"/>
                </a:lnTo>
                <a:lnTo>
                  <a:pt x="28583" y="82829"/>
                </a:lnTo>
                <a:close/>
              </a:path>
              <a:path w="86360" h="689610">
                <a:moveTo>
                  <a:pt x="85851" y="603758"/>
                </a:moveTo>
                <a:lnTo>
                  <a:pt x="57273" y="603758"/>
                </a:lnTo>
                <a:lnTo>
                  <a:pt x="57276" y="618109"/>
                </a:lnTo>
                <a:lnTo>
                  <a:pt x="78665" y="618109"/>
                </a:lnTo>
                <a:lnTo>
                  <a:pt x="85851" y="603758"/>
                </a:lnTo>
                <a:close/>
              </a:path>
              <a:path w="86360" h="689610">
                <a:moveTo>
                  <a:pt x="57150" y="42925"/>
                </a:moveTo>
                <a:lnTo>
                  <a:pt x="28575" y="42925"/>
                </a:lnTo>
                <a:lnTo>
                  <a:pt x="28676" y="82848"/>
                </a:lnTo>
                <a:lnTo>
                  <a:pt x="42925" y="85725"/>
                </a:lnTo>
                <a:lnTo>
                  <a:pt x="57158" y="82848"/>
                </a:lnTo>
                <a:lnTo>
                  <a:pt x="57150" y="42925"/>
                </a:lnTo>
                <a:close/>
              </a:path>
              <a:path w="86360" h="689610">
                <a:moveTo>
                  <a:pt x="57158" y="82848"/>
                </a:moveTo>
                <a:lnTo>
                  <a:pt x="42925" y="85725"/>
                </a:lnTo>
                <a:lnTo>
                  <a:pt x="57159" y="85725"/>
                </a:lnTo>
                <a:lnTo>
                  <a:pt x="57158" y="82848"/>
                </a:lnTo>
                <a:close/>
              </a:path>
              <a:path w="86360" h="689610">
                <a:moveTo>
                  <a:pt x="85725" y="42925"/>
                </a:moveTo>
                <a:lnTo>
                  <a:pt x="57150" y="42925"/>
                </a:lnTo>
                <a:lnTo>
                  <a:pt x="57158" y="82848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5725" y="42925"/>
                </a:lnTo>
                <a:close/>
              </a:path>
              <a:path w="86360" h="689610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28583" y="82829"/>
                </a:lnTo>
                <a:lnTo>
                  <a:pt x="28575" y="42925"/>
                </a:lnTo>
                <a:lnTo>
                  <a:pt x="85725" y="4292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1812417" y="4009100"/>
            <a:ext cx="1715770" cy="77470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593725">
              <a:lnSpc>
                <a:spcPct val="100000"/>
              </a:lnSpc>
              <a:spcBef>
                <a:spcPts val="1005"/>
              </a:spcBef>
              <a:tabLst>
                <a:tab pos="1085850" algn="l"/>
                <a:tab pos="1539875" algn="l"/>
              </a:tabLst>
            </a:pPr>
            <a:r>
              <a:rPr sz="1400" b="1" dirty="0">
                <a:latin typeface="Arial"/>
                <a:cs typeface="Arial"/>
              </a:rPr>
              <a:t>2	</a:t>
            </a:r>
            <a:r>
              <a:rPr sz="1400" b="1" dirty="0">
                <a:solidFill>
                  <a:srgbClr val="00AF50"/>
                </a:solidFill>
                <a:latin typeface="Arial"/>
                <a:cs typeface="Arial"/>
              </a:rPr>
              <a:t>1	</a:t>
            </a:r>
            <a:r>
              <a:rPr sz="1400" b="1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  <a:tabLst>
                <a:tab pos="571500" algn="l"/>
              </a:tabLst>
            </a:pPr>
            <a:r>
              <a:rPr sz="1800" dirty="0">
                <a:latin typeface="Times New Roman"/>
                <a:cs typeface="Times New Roman"/>
              </a:rPr>
              <a:t>(a)	</a:t>
            </a: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hash</a:t>
            </a:r>
            <a:r>
              <a:rPr sz="1800" spc="-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78" name="object 78"/>
          <p:cNvSpPr txBox="1"/>
          <p:nvPr/>
        </p:nvSpPr>
        <p:spPr>
          <a:xfrm>
            <a:off x="1835276" y="4758690"/>
            <a:ext cx="167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(global depth =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</a:t>
            </a:r>
            <a:endParaRPr sz="1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905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4904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Challenge</a:t>
            </a:r>
            <a:r>
              <a:rPr spc="-65" dirty="0"/>
              <a:t> </a:t>
            </a:r>
            <a:r>
              <a:rPr spc="-5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9714" y="990140"/>
            <a:ext cx="9899650" cy="463931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Arial"/>
                <a:cs typeface="Arial"/>
              </a:rPr>
              <a:t>Many remote reads&amp;writes for handling </a:t>
            </a:r>
            <a:r>
              <a:rPr sz="2800" b="1" dirty="0">
                <a:latin typeface="Arial"/>
                <a:cs typeface="Arial"/>
              </a:rPr>
              <a:t>hash</a:t>
            </a:r>
            <a:r>
              <a:rPr sz="2800" b="1" spc="204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collisions</a:t>
            </a:r>
            <a:endParaRPr sz="2800">
              <a:latin typeface="Arial"/>
              <a:cs typeface="Arial"/>
            </a:endParaRPr>
          </a:p>
          <a:p>
            <a:pPr marL="927100" lvl="1" indent="-513715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Cuckoo hashing, hopscotch hashing, chained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hashing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"/>
            </a:pPr>
            <a:endParaRPr sz="38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Arial"/>
                <a:cs typeface="Arial"/>
              </a:rPr>
              <a:t>Concurrency control for remote</a:t>
            </a:r>
            <a:r>
              <a:rPr sz="2800" b="1" spc="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access</a:t>
            </a:r>
            <a:endParaRPr sz="2800">
              <a:latin typeface="Arial"/>
              <a:cs typeface="Arial"/>
            </a:endParaRPr>
          </a:p>
          <a:p>
            <a:pPr marL="927100" lvl="1" indent="-513715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40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RDMA </a:t>
            </a:r>
            <a:r>
              <a:rPr sz="2400" spc="-20" dirty="0">
                <a:latin typeface="Arial"/>
                <a:cs typeface="Arial"/>
              </a:rPr>
              <a:t>RTT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locking 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unlocking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"/>
            </a:pPr>
            <a:endParaRPr sz="27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Wingdings"/>
              <a:buChar char=""/>
            </a:pPr>
            <a:endParaRPr sz="38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1" spc="-30" dirty="0">
                <a:latin typeface="Arial"/>
                <a:cs typeface="Arial"/>
              </a:rPr>
              <a:t>Tricky </a:t>
            </a:r>
            <a:r>
              <a:rPr sz="2800" b="1" spc="-5" dirty="0">
                <a:latin typeface="Arial"/>
                <a:cs typeface="Arial"/>
              </a:rPr>
              <a:t>remote </a:t>
            </a:r>
            <a:r>
              <a:rPr sz="2800" b="1" dirty="0">
                <a:latin typeface="Arial"/>
                <a:cs typeface="Arial"/>
              </a:rPr>
              <a:t>resizing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dirty="0">
                <a:latin typeface="Arial"/>
                <a:cs typeface="Arial"/>
              </a:rPr>
              <a:t>hash</a:t>
            </a:r>
            <a:r>
              <a:rPr sz="2800" b="1" spc="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tables</a:t>
            </a:r>
            <a:endParaRPr sz="2800">
              <a:latin typeface="Arial"/>
              <a:cs typeface="Arial"/>
            </a:endParaRPr>
          </a:p>
          <a:p>
            <a:pPr marL="925830" lvl="1" indent="-455930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925830" algn="l"/>
                <a:tab pos="926465" algn="l"/>
              </a:tabLst>
            </a:pPr>
            <a:r>
              <a:rPr sz="240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extra RDMA </a:t>
            </a:r>
            <a:r>
              <a:rPr sz="2400" spc="-20" dirty="0">
                <a:latin typeface="Arial"/>
                <a:cs typeface="Arial"/>
              </a:rPr>
              <a:t>RTT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accessing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11083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00FF"/>
                </a:solidFill>
              </a:rPr>
              <a:t>R</a:t>
            </a:r>
            <a:r>
              <a:rPr spc="-10" dirty="0"/>
              <a:t>DM</a:t>
            </a:r>
            <a:r>
              <a:rPr spc="-10" dirty="0">
                <a:solidFill>
                  <a:srgbClr val="0000FF"/>
                </a:solidFill>
              </a:rPr>
              <a:t>A</a:t>
            </a:r>
            <a:r>
              <a:rPr spc="-10" dirty="0"/>
              <a:t>-</a:t>
            </a:r>
            <a:r>
              <a:rPr spc="-10" dirty="0">
                <a:solidFill>
                  <a:srgbClr val="0000FF"/>
                </a:solidFill>
              </a:rPr>
              <a:t>C</a:t>
            </a:r>
            <a:r>
              <a:rPr spc="-10" dirty="0"/>
              <a:t>onscious </a:t>
            </a:r>
            <a:r>
              <a:rPr spc="-5" dirty="0">
                <a:solidFill>
                  <a:srgbClr val="0000FF"/>
                </a:solidFill>
              </a:rPr>
              <a:t>E</a:t>
            </a:r>
            <a:r>
              <a:rPr spc="-5" dirty="0"/>
              <a:t>xtendible </a:t>
            </a:r>
            <a:r>
              <a:rPr spc="-10" dirty="0"/>
              <a:t>(</a:t>
            </a:r>
            <a:r>
              <a:rPr spc="-10" dirty="0">
                <a:solidFill>
                  <a:srgbClr val="0000FF"/>
                </a:solidFill>
              </a:rPr>
              <a:t>RACE</a:t>
            </a:r>
            <a:r>
              <a:rPr spc="-10" dirty="0"/>
              <a:t>)</a:t>
            </a:r>
            <a:r>
              <a:rPr spc="105" dirty="0"/>
              <a:t> </a:t>
            </a:r>
            <a:r>
              <a:rPr spc="-5" dirty="0"/>
              <a:t>Hashing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9714" y="990140"/>
            <a:ext cx="9899650" cy="507809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Arial"/>
                <a:cs typeface="Arial"/>
              </a:rPr>
              <a:t>Many remote reads&amp;writes for handling </a:t>
            </a:r>
            <a:r>
              <a:rPr sz="2800" b="1" dirty="0">
                <a:latin typeface="Arial"/>
                <a:cs typeface="Arial"/>
              </a:rPr>
              <a:t>hash</a:t>
            </a:r>
            <a:r>
              <a:rPr sz="2800" b="1" spc="204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collisions</a:t>
            </a:r>
            <a:endParaRPr sz="2800">
              <a:latin typeface="Arial"/>
              <a:cs typeface="Arial"/>
            </a:endParaRPr>
          </a:p>
          <a:p>
            <a:pPr marL="927100" lvl="1" indent="-513715">
              <a:lnSpc>
                <a:spcPct val="100000"/>
              </a:lnSpc>
              <a:spcBef>
                <a:spcPts val="590"/>
              </a:spcBef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400" spc="-5" dirty="0">
                <a:latin typeface="Arial"/>
                <a:cs typeface="Arial"/>
              </a:rPr>
              <a:t>Cuckoo hashing, hopscotch hashing, chained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hashing</a:t>
            </a:r>
            <a:endParaRPr sz="2400">
              <a:latin typeface="Arial"/>
              <a:cs typeface="Arial"/>
            </a:endParaRPr>
          </a:p>
          <a:p>
            <a:pPr marL="927100" lvl="1" indent="-513715">
              <a:lnSpc>
                <a:spcPct val="100000"/>
              </a:lnSpc>
              <a:spcBef>
                <a:spcPts val="580"/>
              </a:spcBef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400" b="1" i="1" dirty="0">
                <a:solidFill>
                  <a:srgbClr val="FF0066"/>
                </a:solidFill>
                <a:latin typeface="Arial"/>
                <a:cs typeface="Arial"/>
              </a:rPr>
              <a:t>Solution</a:t>
            </a:r>
            <a:r>
              <a:rPr sz="2400" i="1" dirty="0">
                <a:solidFill>
                  <a:srgbClr val="FF0066"/>
                </a:solidFill>
                <a:latin typeface="Arial"/>
                <a:cs typeface="Arial"/>
              </a:rPr>
              <a:t>: </a:t>
            </a:r>
            <a:r>
              <a:rPr sz="2400" i="1" spc="-5" dirty="0">
                <a:solidFill>
                  <a:srgbClr val="FF0066"/>
                </a:solidFill>
                <a:latin typeface="Arial"/>
                <a:cs typeface="Arial"/>
              </a:rPr>
              <a:t>One-sided RDMA-conscious table</a:t>
            </a:r>
            <a:r>
              <a:rPr sz="2400" i="1" spc="2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FF0066"/>
                </a:solidFill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"/>
            </a:pPr>
            <a:endParaRPr sz="35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Arial"/>
                <a:cs typeface="Arial"/>
              </a:rPr>
              <a:t>Concurrency control for remote</a:t>
            </a:r>
            <a:r>
              <a:rPr sz="2800" b="1" spc="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access</a:t>
            </a:r>
            <a:endParaRPr sz="2800">
              <a:latin typeface="Arial"/>
              <a:cs typeface="Arial"/>
            </a:endParaRPr>
          </a:p>
          <a:p>
            <a:pPr marL="927100" lvl="1" indent="-513715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40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RDMA </a:t>
            </a:r>
            <a:r>
              <a:rPr sz="2400" spc="-20" dirty="0">
                <a:latin typeface="Arial"/>
                <a:cs typeface="Arial"/>
              </a:rPr>
              <a:t>RTT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locking or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unlocking</a:t>
            </a:r>
            <a:endParaRPr sz="2400">
              <a:latin typeface="Arial"/>
              <a:cs typeface="Arial"/>
            </a:endParaRPr>
          </a:p>
          <a:p>
            <a:pPr marL="927100" lvl="1" indent="-51371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927100" algn="l"/>
                <a:tab pos="927735" algn="l"/>
              </a:tabLst>
            </a:pPr>
            <a:r>
              <a:rPr sz="2400" b="1" i="1" dirty="0">
                <a:solidFill>
                  <a:srgbClr val="FF0066"/>
                </a:solidFill>
                <a:latin typeface="Arial"/>
                <a:cs typeface="Arial"/>
              </a:rPr>
              <a:t>Solution</a:t>
            </a:r>
            <a:r>
              <a:rPr sz="2400" i="1" dirty="0">
                <a:solidFill>
                  <a:srgbClr val="FF0066"/>
                </a:solidFill>
                <a:latin typeface="Arial"/>
                <a:cs typeface="Arial"/>
              </a:rPr>
              <a:t>: </a:t>
            </a:r>
            <a:r>
              <a:rPr sz="2400" i="1" spc="-5" dirty="0">
                <a:solidFill>
                  <a:srgbClr val="FF0066"/>
                </a:solidFill>
                <a:latin typeface="Arial"/>
                <a:cs typeface="Arial"/>
              </a:rPr>
              <a:t>Lock-free remote concurrency control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"/>
            </a:pPr>
            <a:endParaRPr sz="355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  <a:tab pos="528320" algn="l"/>
              </a:tabLst>
            </a:pPr>
            <a:r>
              <a:rPr sz="2800" b="1" spc="-30" dirty="0">
                <a:latin typeface="Arial"/>
                <a:cs typeface="Arial"/>
              </a:rPr>
              <a:t>Tricky </a:t>
            </a:r>
            <a:r>
              <a:rPr sz="2800" b="1" spc="-5" dirty="0">
                <a:latin typeface="Arial"/>
                <a:cs typeface="Arial"/>
              </a:rPr>
              <a:t>remote </a:t>
            </a:r>
            <a:r>
              <a:rPr sz="2800" b="1" dirty="0">
                <a:latin typeface="Arial"/>
                <a:cs typeface="Arial"/>
              </a:rPr>
              <a:t>resizing </a:t>
            </a:r>
            <a:r>
              <a:rPr sz="2800" b="1" spc="-5" dirty="0">
                <a:latin typeface="Arial"/>
                <a:cs typeface="Arial"/>
              </a:rPr>
              <a:t>of </a:t>
            </a:r>
            <a:r>
              <a:rPr sz="2800" b="1" dirty="0">
                <a:latin typeface="Arial"/>
                <a:cs typeface="Arial"/>
              </a:rPr>
              <a:t>hash</a:t>
            </a:r>
            <a:r>
              <a:rPr sz="2800" b="1" spc="80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tables</a:t>
            </a:r>
            <a:endParaRPr sz="2800">
              <a:latin typeface="Arial"/>
              <a:cs typeface="Arial"/>
            </a:endParaRPr>
          </a:p>
          <a:p>
            <a:pPr marL="925830" lvl="1" indent="-455930">
              <a:lnSpc>
                <a:spcPct val="100000"/>
              </a:lnSpc>
              <a:spcBef>
                <a:spcPts val="595"/>
              </a:spcBef>
              <a:buFont typeface="Wingdings"/>
              <a:buChar char=""/>
              <a:tabLst>
                <a:tab pos="925830" algn="l"/>
                <a:tab pos="926465" algn="l"/>
              </a:tabLst>
            </a:pPr>
            <a:r>
              <a:rPr sz="2400" dirty="0">
                <a:latin typeface="Arial"/>
                <a:cs typeface="Arial"/>
              </a:rPr>
              <a:t>One </a:t>
            </a:r>
            <a:r>
              <a:rPr sz="2400" spc="-5" dirty="0">
                <a:latin typeface="Arial"/>
                <a:cs typeface="Arial"/>
              </a:rPr>
              <a:t>extra RDMA </a:t>
            </a:r>
            <a:r>
              <a:rPr sz="2400" spc="-20" dirty="0">
                <a:latin typeface="Arial"/>
                <a:cs typeface="Arial"/>
              </a:rPr>
              <a:t>RTT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accessing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directory</a:t>
            </a:r>
            <a:endParaRPr sz="2400">
              <a:latin typeface="Arial"/>
              <a:cs typeface="Arial"/>
            </a:endParaRPr>
          </a:p>
          <a:p>
            <a:pPr marL="840105" lvl="1" indent="-37020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840105" algn="l"/>
                <a:tab pos="840740" algn="l"/>
              </a:tabLst>
            </a:pPr>
            <a:r>
              <a:rPr sz="2400" b="1" i="1" dirty="0">
                <a:solidFill>
                  <a:srgbClr val="FF0066"/>
                </a:solidFill>
                <a:latin typeface="Arial"/>
                <a:cs typeface="Arial"/>
              </a:rPr>
              <a:t>Solution</a:t>
            </a:r>
            <a:r>
              <a:rPr sz="2400" i="1" dirty="0">
                <a:solidFill>
                  <a:srgbClr val="FF0066"/>
                </a:solidFill>
                <a:latin typeface="Arial"/>
                <a:cs typeface="Arial"/>
              </a:rPr>
              <a:t>: </a:t>
            </a:r>
            <a:r>
              <a:rPr sz="2400" i="1" spc="-5" dirty="0">
                <a:solidFill>
                  <a:srgbClr val="FF0066"/>
                </a:solidFill>
                <a:latin typeface="Arial"/>
                <a:cs typeface="Arial"/>
              </a:rPr>
              <a:t>Extendible remote resizing with </a:t>
            </a:r>
            <a:r>
              <a:rPr sz="2400" i="1" dirty="0">
                <a:solidFill>
                  <a:srgbClr val="FF0066"/>
                </a:solidFill>
                <a:latin typeface="Arial"/>
                <a:cs typeface="Arial"/>
              </a:rPr>
              <a:t>stale-read</a:t>
            </a:r>
            <a:r>
              <a:rPr sz="2400" i="1" spc="5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FF0066"/>
                </a:solidFill>
                <a:latin typeface="Arial"/>
                <a:cs typeface="Arial"/>
              </a:rPr>
              <a:t>caching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5558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Architectural 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6350" y="938529"/>
            <a:ext cx="1941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Memory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8350" y="919733"/>
            <a:ext cx="0" cy="2614930"/>
          </a:xfrm>
          <a:custGeom>
            <a:avLst/>
            <a:gdLst/>
            <a:ahLst/>
            <a:cxnLst/>
            <a:rect l="l" t="t" r="r" b="b"/>
            <a:pathLst>
              <a:path h="2614929">
                <a:moveTo>
                  <a:pt x="0" y="0"/>
                </a:moveTo>
                <a:lnTo>
                  <a:pt x="0" y="2614421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48350" y="4933188"/>
            <a:ext cx="0" cy="1289685"/>
          </a:xfrm>
          <a:custGeom>
            <a:avLst/>
            <a:gdLst/>
            <a:ahLst/>
            <a:cxnLst/>
            <a:rect l="l" t="t" r="r" b="b"/>
            <a:pathLst>
              <a:path h="1289685">
                <a:moveTo>
                  <a:pt x="0" y="0"/>
                </a:moveTo>
                <a:lnTo>
                  <a:pt x="0" y="1289583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90538" y="1730501"/>
            <a:ext cx="3662679" cy="4392295"/>
          </a:xfrm>
          <a:custGeom>
            <a:avLst/>
            <a:gdLst/>
            <a:ahLst/>
            <a:cxnLst/>
            <a:rect l="l" t="t" r="r" b="b"/>
            <a:pathLst>
              <a:path w="3662679" h="4392295">
                <a:moveTo>
                  <a:pt x="0" y="167512"/>
                </a:moveTo>
                <a:lnTo>
                  <a:pt x="5987" y="123001"/>
                </a:lnTo>
                <a:lnTo>
                  <a:pt x="22883" y="82992"/>
                </a:lnTo>
                <a:lnTo>
                  <a:pt x="49085" y="49085"/>
                </a:lnTo>
                <a:lnTo>
                  <a:pt x="82992" y="22883"/>
                </a:lnTo>
                <a:lnTo>
                  <a:pt x="123001" y="5987"/>
                </a:lnTo>
                <a:lnTo>
                  <a:pt x="167512" y="0"/>
                </a:lnTo>
                <a:lnTo>
                  <a:pt x="3494658" y="0"/>
                </a:lnTo>
                <a:lnTo>
                  <a:pt x="3539170" y="5987"/>
                </a:lnTo>
                <a:lnTo>
                  <a:pt x="3579179" y="22883"/>
                </a:lnTo>
                <a:lnTo>
                  <a:pt x="3613086" y="49085"/>
                </a:lnTo>
                <a:lnTo>
                  <a:pt x="3639288" y="82992"/>
                </a:lnTo>
                <a:lnTo>
                  <a:pt x="3656184" y="123001"/>
                </a:lnTo>
                <a:lnTo>
                  <a:pt x="3662171" y="167512"/>
                </a:lnTo>
                <a:lnTo>
                  <a:pt x="3662171" y="4224616"/>
                </a:lnTo>
                <a:lnTo>
                  <a:pt x="3656184" y="4269157"/>
                </a:lnTo>
                <a:lnTo>
                  <a:pt x="3639288" y="4309181"/>
                </a:lnTo>
                <a:lnTo>
                  <a:pt x="3613086" y="4343092"/>
                </a:lnTo>
                <a:lnTo>
                  <a:pt x="3579179" y="4369291"/>
                </a:lnTo>
                <a:lnTo>
                  <a:pt x="3539170" y="4386182"/>
                </a:lnTo>
                <a:lnTo>
                  <a:pt x="3494658" y="4392168"/>
                </a:lnTo>
                <a:lnTo>
                  <a:pt x="167512" y="4392168"/>
                </a:lnTo>
                <a:lnTo>
                  <a:pt x="123001" y="4386182"/>
                </a:lnTo>
                <a:lnTo>
                  <a:pt x="82992" y="4369291"/>
                </a:lnTo>
                <a:lnTo>
                  <a:pt x="49085" y="4343092"/>
                </a:lnTo>
                <a:lnTo>
                  <a:pt x="22883" y="4309181"/>
                </a:lnTo>
                <a:lnTo>
                  <a:pt x="5987" y="4269157"/>
                </a:lnTo>
                <a:lnTo>
                  <a:pt x="0" y="4224616"/>
                </a:lnTo>
                <a:lnTo>
                  <a:pt x="0" y="16751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21573" y="2250185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40" h="452755">
                <a:moveTo>
                  <a:pt x="0" y="452627"/>
                </a:moveTo>
                <a:lnTo>
                  <a:pt x="510540" y="452627"/>
                </a:lnTo>
                <a:lnTo>
                  <a:pt x="510540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81009" y="4089653"/>
            <a:ext cx="394970" cy="391795"/>
          </a:xfrm>
          <a:custGeom>
            <a:avLst/>
            <a:gdLst/>
            <a:ahLst/>
            <a:cxnLst/>
            <a:rect l="l" t="t" r="r" b="b"/>
            <a:pathLst>
              <a:path w="394970" h="391795">
                <a:moveTo>
                  <a:pt x="0" y="391668"/>
                </a:moveTo>
                <a:lnTo>
                  <a:pt x="394716" y="391668"/>
                </a:lnTo>
                <a:lnTo>
                  <a:pt x="394716" y="0"/>
                </a:lnTo>
                <a:lnTo>
                  <a:pt x="0" y="0"/>
                </a:lnTo>
                <a:lnTo>
                  <a:pt x="0" y="391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81009" y="4481321"/>
            <a:ext cx="394970" cy="393700"/>
          </a:xfrm>
          <a:custGeom>
            <a:avLst/>
            <a:gdLst/>
            <a:ahLst/>
            <a:cxnLst/>
            <a:rect l="l" t="t" r="r" b="b"/>
            <a:pathLst>
              <a:path w="394970" h="393700">
                <a:moveTo>
                  <a:pt x="0" y="393191"/>
                </a:moveTo>
                <a:lnTo>
                  <a:pt x="394716" y="393191"/>
                </a:lnTo>
                <a:lnTo>
                  <a:pt x="394716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81009" y="5266182"/>
            <a:ext cx="394970" cy="393700"/>
          </a:xfrm>
          <a:custGeom>
            <a:avLst/>
            <a:gdLst/>
            <a:ahLst/>
            <a:cxnLst/>
            <a:rect l="l" t="t" r="r" b="b"/>
            <a:pathLst>
              <a:path w="394970" h="393700">
                <a:moveTo>
                  <a:pt x="0" y="393192"/>
                </a:moveTo>
                <a:lnTo>
                  <a:pt x="394716" y="393192"/>
                </a:lnTo>
                <a:lnTo>
                  <a:pt x="394716" y="0"/>
                </a:lnTo>
                <a:lnTo>
                  <a:pt x="0" y="0"/>
                </a:lnTo>
                <a:lnTo>
                  <a:pt x="0" y="393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061959" y="3285744"/>
          <a:ext cx="394970" cy="2354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8591550" y="4092702"/>
            <a:ext cx="394970" cy="391795"/>
          </a:xfrm>
          <a:custGeom>
            <a:avLst/>
            <a:gdLst/>
            <a:ahLst/>
            <a:cxnLst/>
            <a:rect l="l" t="t" r="r" b="b"/>
            <a:pathLst>
              <a:path w="394970" h="391795">
                <a:moveTo>
                  <a:pt x="0" y="391668"/>
                </a:moveTo>
                <a:lnTo>
                  <a:pt x="394716" y="391668"/>
                </a:lnTo>
                <a:lnTo>
                  <a:pt x="394716" y="0"/>
                </a:lnTo>
                <a:lnTo>
                  <a:pt x="0" y="0"/>
                </a:lnTo>
                <a:lnTo>
                  <a:pt x="0" y="391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91550" y="4484370"/>
            <a:ext cx="394970" cy="393700"/>
          </a:xfrm>
          <a:custGeom>
            <a:avLst/>
            <a:gdLst/>
            <a:ahLst/>
            <a:cxnLst/>
            <a:rect l="l" t="t" r="r" b="b"/>
            <a:pathLst>
              <a:path w="394970" h="393700">
                <a:moveTo>
                  <a:pt x="0" y="393191"/>
                </a:moveTo>
                <a:lnTo>
                  <a:pt x="394716" y="393191"/>
                </a:lnTo>
                <a:lnTo>
                  <a:pt x="394716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91550" y="5269229"/>
            <a:ext cx="394970" cy="393700"/>
          </a:xfrm>
          <a:custGeom>
            <a:avLst/>
            <a:gdLst/>
            <a:ahLst/>
            <a:cxnLst/>
            <a:rect l="l" t="t" r="r" b="b"/>
            <a:pathLst>
              <a:path w="394970" h="393700">
                <a:moveTo>
                  <a:pt x="0" y="393192"/>
                </a:moveTo>
                <a:lnTo>
                  <a:pt x="394716" y="393192"/>
                </a:lnTo>
                <a:lnTo>
                  <a:pt x="394716" y="0"/>
                </a:lnTo>
                <a:lnTo>
                  <a:pt x="0" y="0"/>
                </a:lnTo>
                <a:lnTo>
                  <a:pt x="0" y="393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572500" y="3288791"/>
          <a:ext cx="394970" cy="2354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9102090" y="4089653"/>
            <a:ext cx="394970" cy="391795"/>
          </a:xfrm>
          <a:custGeom>
            <a:avLst/>
            <a:gdLst/>
            <a:ahLst/>
            <a:cxnLst/>
            <a:rect l="l" t="t" r="r" b="b"/>
            <a:pathLst>
              <a:path w="394970" h="391795">
                <a:moveTo>
                  <a:pt x="0" y="391668"/>
                </a:moveTo>
                <a:lnTo>
                  <a:pt x="394716" y="391668"/>
                </a:lnTo>
                <a:lnTo>
                  <a:pt x="394716" y="0"/>
                </a:lnTo>
                <a:lnTo>
                  <a:pt x="0" y="0"/>
                </a:lnTo>
                <a:lnTo>
                  <a:pt x="0" y="3916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02090" y="4481321"/>
            <a:ext cx="394970" cy="393700"/>
          </a:xfrm>
          <a:custGeom>
            <a:avLst/>
            <a:gdLst/>
            <a:ahLst/>
            <a:cxnLst/>
            <a:rect l="l" t="t" r="r" b="b"/>
            <a:pathLst>
              <a:path w="394970" h="393700">
                <a:moveTo>
                  <a:pt x="0" y="393191"/>
                </a:moveTo>
                <a:lnTo>
                  <a:pt x="394716" y="393191"/>
                </a:lnTo>
                <a:lnTo>
                  <a:pt x="394716" y="0"/>
                </a:lnTo>
                <a:lnTo>
                  <a:pt x="0" y="0"/>
                </a:lnTo>
                <a:lnTo>
                  <a:pt x="0" y="3931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02090" y="5266182"/>
            <a:ext cx="394970" cy="393700"/>
          </a:xfrm>
          <a:custGeom>
            <a:avLst/>
            <a:gdLst/>
            <a:ahLst/>
            <a:cxnLst/>
            <a:rect l="l" t="t" r="r" b="b"/>
            <a:pathLst>
              <a:path w="394970" h="393700">
                <a:moveTo>
                  <a:pt x="0" y="393192"/>
                </a:moveTo>
                <a:lnTo>
                  <a:pt x="394716" y="393192"/>
                </a:lnTo>
                <a:lnTo>
                  <a:pt x="394716" y="0"/>
                </a:lnTo>
                <a:lnTo>
                  <a:pt x="0" y="0"/>
                </a:lnTo>
                <a:lnTo>
                  <a:pt x="0" y="3931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9083040" y="3285744"/>
          <a:ext cx="394970" cy="23545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6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6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8532114" y="2250185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40" h="452755">
                <a:moveTo>
                  <a:pt x="0" y="452627"/>
                </a:moveTo>
                <a:lnTo>
                  <a:pt x="510540" y="452627"/>
                </a:lnTo>
                <a:lnTo>
                  <a:pt x="510540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32114" y="2250185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40" h="452755">
                <a:moveTo>
                  <a:pt x="0" y="452627"/>
                </a:moveTo>
                <a:lnTo>
                  <a:pt x="510540" y="452627"/>
                </a:lnTo>
                <a:lnTo>
                  <a:pt x="510540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42654" y="2250185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40" h="452755">
                <a:moveTo>
                  <a:pt x="0" y="452627"/>
                </a:moveTo>
                <a:lnTo>
                  <a:pt x="510540" y="452627"/>
                </a:lnTo>
                <a:lnTo>
                  <a:pt x="510540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42654" y="2250185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40" h="452755">
                <a:moveTo>
                  <a:pt x="0" y="452627"/>
                </a:moveTo>
                <a:lnTo>
                  <a:pt x="510540" y="452627"/>
                </a:lnTo>
                <a:lnTo>
                  <a:pt x="510540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553193" y="2250185"/>
            <a:ext cx="509270" cy="452755"/>
          </a:xfrm>
          <a:custGeom>
            <a:avLst/>
            <a:gdLst/>
            <a:ahLst/>
            <a:cxnLst/>
            <a:rect l="l" t="t" r="r" b="b"/>
            <a:pathLst>
              <a:path w="509270" h="452755">
                <a:moveTo>
                  <a:pt x="0" y="452627"/>
                </a:moveTo>
                <a:lnTo>
                  <a:pt x="509016" y="452627"/>
                </a:lnTo>
                <a:lnTo>
                  <a:pt x="509016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53193" y="2250185"/>
            <a:ext cx="509270" cy="452755"/>
          </a:xfrm>
          <a:custGeom>
            <a:avLst/>
            <a:gdLst/>
            <a:ahLst/>
            <a:cxnLst/>
            <a:rect l="l" t="t" r="r" b="b"/>
            <a:pathLst>
              <a:path w="509270" h="452755">
                <a:moveTo>
                  <a:pt x="0" y="452627"/>
                </a:moveTo>
                <a:lnTo>
                  <a:pt x="509016" y="452627"/>
                </a:lnTo>
                <a:lnTo>
                  <a:pt x="509016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183371" y="5755640"/>
            <a:ext cx="1177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8480" algn="l"/>
                <a:tab pos="1022350" algn="l"/>
              </a:tabLst>
            </a:pPr>
            <a:r>
              <a:rPr sz="2000" b="1" dirty="0">
                <a:latin typeface="Arial"/>
                <a:cs typeface="Arial"/>
              </a:rPr>
              <a:t>2	1	2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218931" y="2421635"/>
            <a:ext cx="114300" cy="881380"/>
          </a:xfrm>
          <a:custGeom>
            <a:avLst/>
            <a:gdLst/>
            <a:ahLst/>
            <a:cxnLst/>
            <a:rect l="l" t="t" r="r" b="b"/>
            <a:pathLst>
              <a:path w="114300" h="881379">
                <a:moveTo>
                  <a:pt x="38100" y="767079"/>
                </a:moveTo>
                <a:lnTo>
                  <a:pt x="0" y="767079"/>
                </a:lnTo>
                <a:lnTo>
                  <a:pt x="57150" y="881379"/>
                </a:lnTo>
                <a:lnTo>
                  <a:pt x="104775" y="786129"/>
                </a:lnTo>
                <a:lnTo>
                  <a:pt x="38100" y="786129"/>
                </a:lnTo>
                <a:lnTo>
                  <a:pt x="38100" y="767079"/>
                </a:lnTo>
                <a:close/>
              </a:path>
              <a:path w="114300" h="881379">
                <a:moveTo>
                  <a:pt x="38100" y="110465"/>
                </a:moveTo>
                <a:lnTo>
                  <a:pt x="38100" y="786129"/>
                </a:lnTo>
                <a:lnTo>
                  <a:pt x="76200" y="786129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881379">
                <a:moveTo>
                  <a:pt x="114300" y="767079"/>
                </a:moveTo>
                <a:lnTo>
                  <a:pt x="76200" y="767079"/>
                </a:lnTo>
                <a:lnTo>
                  <a:pt x="76200" y="786129"/>
                </a:lnTo>
                <a:lnTo>
                  <a:pt x="104775" y="786129"/>
                </a:lnTo>
                <a:lnTo>
                  <a:pt x="114300" y="767079"/>
                </a:lnTo>
                <a:close/>
              </a:path>
              <a:path w="114300" h="881379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881379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881379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881379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43568" y="2420111"/>
            <a:ext cx="117475" cy="883285"/>
          </a:xfrm>
          <a:custGeom>
            <a:avLst/>
            <a:gdLst/>
            <a:ahLst/>
            <a:cxnLst/>
            <a:rect l="l" t="t" r="r" b="b"/>
            <a:pathLst>
              <a:path w="117475" h="883285">
                <a:moveTo>
                  <a:pt x="0" y="768350"/>
                </a:moveTo>
                <a:lnTo>
                  <a:pt x="56641" y="882903"/>
                </a:lnTo>
                <a:lnTo>
                  <a:pt x="104733" y="787781"/>
                </a:lnTo>
                <a:lnTo>
                  <a:pt x="76073" y="787781"/>
                </a:lnTo>
                <a:lnTo>
                  <a:pt x="37973" y="787653"/>
                </a:lnTo>
                <a:lnTo>
                  <a:pt x="38052" y="768519"/>
                </a:lnTo>
                <a:lnTo>
                  <a:pt x="0" y="768350"/>
                </a:lnTo>
                <a:close/>
              </a:path>
              <a:path w="117475" h="883285">
                <a:moveTo>
                  <a:pt x="38052" y="768519"/>
                </a:moveTo>
                <a:lnTo>
                  <a:pt x="37973" y="787653"/>
                </a:lnTo>
                <a:lnTo>
                  <a:pt x="76073" y="787781"/>
                </a:lnTo>
                <a:lnTo>
                  <a:pt x="76152" y="768688"/>
                </a:lnTo>
                <a:lnTo>
                  <a:pt x="38052" y="768519"/>
                </a:lnTo>
                <a:close/>
              </a:path>
              <a:path w="117475" h="883285">
                <a:moveTo>
                  <a:pt x="76152" y="768688"/>
                </a:moveTo>
                <a:lnTo>
                  <a:pt x="76073" y="787781"/>
                </a:lnTo>
                <a:lnTo>
                  <a:pt x="104733" y="787781"/>
                </a:lnTo>
                <a:lnTo>
                  <a:pt x="114300" y="768858"/>
                </a:lnTo>
                <a:lnTo>
                  <a:pt x="76152" y="768688"/>
                </a:lnTo>
                <a:close/>
              </a:path>
              <a:path w="117475" h="883285">
                <a:moveTo>
                  <a:pt x="40798" y="110391"/>
                </a:moveTo>
                <a:lnTo>
                  <a:pt x="38052" y="768519"/>
                </a:lnTo>
                <a:lnTo>
                  <a:pt x="76152" y="768688"/>
                </a:lnTo>
                <a:lnTo>
                  <a:pt x="78883" y="114300"/>
                </a:lnTo>
                <a:lnTo>
                  <a:pt x="59816" y="114300"/>
                </a:lnTo>
                <a:lnTo>
                  <a:pt x="40798" y="110391"/>
                </a:lnTo>
                <a:close/>
              </a:path>
              <a:path w="117475" h="883285">
                <a:moveTo>
                  <a:pt x="41021" y="57023"/>
                </a:moveTo>
                <a:lnTo>
                  <a:pt x="40798" y="110391"/>
                </a:lnTo>
                <a:lnTo>
                  <a:pt x="59816" y="114300"/>
                </a:lnTo>
                <a:lnTo>
                  <a:pt x="78898" y="110514"/>
                </a:lnTo>
                <a:lnTo>
                  <a:pt x="79121" y="57276"/>
                </a:lnTo>
                <a:lnTo>
                  <a:pt x="41021" y="57023"/>
                </a:lnTo>
                <a:close/>
              </a:path>
              <a:path w="117475" h="883285">
                <a:moveTo>
                  <a:pt x="78898" y="110514"/>
                </a:moveTo>
                <a:lnTo>
                  <a:pt x="59816" y="114300"/>
                </a:lnTo>
                <a:lnTo>
                  <a:pt x="78883" y="114300"/>
                </a:lnTo>
                <a:lnTo>
                  <a:pt x="78898" y="110514"/>
                </a:lnTo>
                <a:close/>
              </a:path>
              <a:path w="117475" h="883285">
                <a:moveTo>
                  <a:pt x="117019" y="57023"/>
                </a:moveTo>
                <a:lnTo>
                  <a:pt x="41021" y="57023"/>
                </a:lnTo>
                <a:lnTo>
                  <a:pt x="79121" y="57276"/>
                </a:lnTo>
                <a:lnTo>
                  <a:pt x="78898" y="110514"/>
                </a:lnTo>
                <a:lnTo>
                  <a:pt x="82036" y="109892"/>
                </a:lnTo>
                <a:lnTo>
                  <a:pt x="100218" y="97710"/>
                </a:lnTo>
                <a:lnTo>
                  <a:pt x="112520" y="79599"/>
                </a:lnTo>
                <a:lnTo>
                  <a:pt x="117093" y="57403"/>
                </a:lnTo>
                <a:lnTo>
                  <a:pt x="117019" y="57023"/>
                </a:lnTo>
                <a:close/>
              </a:path>
              <a:path w="117475" h="883285">
                <a:moveTo>
                  <a:pt x="60198" y="0"/>
                </a:moveTo>
                <a:lnTo>
                  <a:pt x="37978" y="4407"/>
                </a:lnTo>
                <a:lnTo>
                  <a:pt x="19796" y="16589"/>
                </a:lnTo>
                <a:lnTo>
                  <a:pt x="7494" y="34700"/>
                </a:lnTo>
                <a:lnTo>
                  <a:pt x="2921" y="56896"/>
                </a:lnTo>
                <a:lnTo>
                  <a:pt x="7256" y="79188"/>
                </a:lnTo>
                <a:lnTo>
                  <a:pt x="19415" y="97409"/>
                </a:lnTo>
                <a:lnTo>
                  <a:pt x="37550" y="109724"/>
                </a:lnTo>
                <a:lnTo>
                  <a:pt x="40798" y="110391"/>
                </a:lnTo>
                <a:lnTo>
                  <a:pt x="41021" y="57023"/>
                </a:lnTo>
                <a:lnTo>
                  <a:pt x="117019" y="57023"/>
                </a:lnTo>
                <a:lnTo>
                  <a:pt x="112758" y="35111"/>
                </a:lnTo>
                <a:lnTo>
                  <a:pt x="100599" y="16890"/>
                </a:lnTo>
                <a:lnTo>
                  <a:pt x="82464" y="4575"/>
                </a:lnTo>
                <a:lnTo>
                  <a:pt x="60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29471" y="2421635"/>
            <a:ext cx="114300" cy="885825"/>
          </a:xfrm>
          <a:custGeom>
            <a:avLst/>
            <a:gdLst/>
            <a:ahLst/>
            <a:cxnLst/>
            <a:rect l="l" t="t" r="r" b="b"/>
            <a:pathLst>
              <a:path w="114300" h="885825">
                <a:moveTo>
                  <a:pt x="38100" y="771016"/>
                </a:moveTo>
                <a:lnTo>
                  <a:pt x="0" y="771016"/>
                </a:lnTo>
                <a:lnTo>
                  <a:pt x="57150" y="885316"/>
                </a:lnTo>
                <a:lnTo>
                  <a:pt x="104775" y="790066"/>
                </a:lnTo>
                <a:lnTo>
                  <a:pt x="38100" y="790066"/>
                </a:lnTo>
                <a:lnTo>
                  <a:pt x="38100" y="771016"/>
                </a:lnTo>
                <a:close/>
              </a:path>
              <a:path w="114300" h="885825">
                <a:moveTo>
                  <a:pt x="38100" y="110465"/>
                </a:moveTo>
                <a:lnTo>
                  <a:pt x="38100" y="790066"/>
                </a:lnTo>
                <a:lnTo>
                  <a:pt x="76200" y="790066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885825">
                <a:moveTo>
                  <a:pt x="114300" y="771016"/>
                </a:moveTo>
                <a:lnTo>
                  <a:pt x="76200" y="771016"/>
                </a:lnTo>
                <a:lnTo>
                  <a:pt x="76200" y="790066"/>
                </a:lnTo>
                <a:lnTo>
                  <a:pt x="104775" y="790066"/>
                </a:lnTo>
                <a:lnTo>
                  <a:pt x="114300" y="771016"/>
                </a:lnTo>
                <a:close/>
              </a:path>
              <a:path w="114300" h="885825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885825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885825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885825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768210" y="2261743"/>
            <a:ext cx="11163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Di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tory: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52335" y="3291585"/>
            <a:ext cx="1101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Sub</a:t>
            </a:r>
            <a:r>
              <a:rPr sz="2000" spc="-10" dirty="0">
                <a:latin typeface="Arial"/>
                <a:cs typeface="Arial"/>
              </a:rPr>
              <a:t>t</a:t>
            </a:r>
            <a:r>
              <a:rPr sz="2000" dirty="0">
                <a:latin typeface="Arial"/>
                <a:cs typeface="Arial"/>
              </a:rPr>
              <a:t>able: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13523" y="5389575"/>
            <a:ext cx="7766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Local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Depth: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864345" y="2429414"/>
            <a:ext cx="973455" cy="857250"/>
          </a:xfrm>
          <a:custGeom>
            <a:avLst/>
            <a:gdLst/>
            <a:ahLst/>
            <a:cxnLst/>
            <a:rect l="l" t="t" r="r" b="b"/>
            <a:pathLst>
              <a:path w="973454" h="857250">
                <a:moveTo>
                  <a:pt x="48513" y="738473"/>
                </a:moveTo>
                <a:lnTo>
                  <a:pt x="0" y="856710"/>
                </a:lnTo>
                <a:lnTo>
                  <a:pt x="123698" y="824579"/>
                </a:lnTo>
                <a:lnTo>
                  <a:pt x="109614" y="808450"/>
                </a:lnTo>
                <a:lnTo>
                  <a:pt x="84327" y="808450"/>
                </a:lnTo>
                <a:lnTo>
                  <a:pt x="59181" y="779748"/>
                </a:lnTo>
                <a:lnTo>
                  <a:pt x="73578" y="767179"/>
                </a:lnTo>
                <a:lnTo>
                  <a:pt x="48513" y="738473"/>
                </a:lnTo>
                <a:close/>
              </a:path>
              <a:path w="973454" h="857250">
                <a:moveTo>
                  <a:pt x="73578" y="767179"/>
                </a:moveTo>
                <a:lnTo>
                  <a:pt x="59181" y="779748"/>
                </a:lnTo>
                <a:lnTo>
                  <a:pt x="84327" y="808450"/>
                </a:lnTo>
                <a:lnTo>
                  <a:pt x="98675" y="795922"/>
                </a:lnTo>
                <a:lnTo>
                  <a:pt x="73578" y="767179"/>
                </a:lnTo>
                <a:close/>
              </a:path>
              <a:path w="973454" h="857250">
                <a:moveTo>
                  <a:pt x="98675" y="795922"/>
                </a:moveTo>
                <a:lnTo>
                  <a:pt x="84327" y="808450"/>
                </a:lnTo>
                <a:lnTo>
                  <a:pt x="109614" y="808450"/>
                </a:lnTo>
                <a:lnTo>
                  <a:pt x="98675" y="795922"/>
                </a:lnTo>
                <a:close/>
              </a:path>
              <a:path w="973454" h="857250">
                <a:moveTo>
                  <a:pt x="863323" y="77696"/>
                </a:moveTo>
                <a:lnTo>
                  <a:pt x="73578" y="767179"/>
                </a:lnTo>
                <a:lnTo>
                  <a:pt x="98675" y="795922"/>
                </a:lnTo>
                <a:lnTo>
                  <a:pt x="888376" y="106374"/>
                </a:lnTo>
                <a:lnTo>
                  <a:pt x="872998" y="94583"/>
                </a:lnTo>
                <a:lnTo>
                  <a:pt x="863323" y="77696"/>
                </a:lnTo>
                <a:close/>
              </a:path>
              <a:path w="973454" h="857250">
                <a:moveTo>
                  <a:pt x="970765" y="42640"/>
                </a:moveTo>
                <a:lnTo>
                  <a:pt x="903477" y="42640"/>
                </a:lnTo>
                <a:lnTo>
                  <a:pt x="928497" y="71342"/>
                </a:lnTo>
                <a:lnTo>
                  <a:pt x="888376" y="106374"/>
                </a:lnTo>
                <a:lnTo>
                  <a:pt x="890974" y="108366"/>
                </a:lnTo>
                <a:lnTo>
                  <a:pt x="912129" y="113982"/>
                </a:lnTo>
                <a:lnTo>
                  <a:pt x="933880" y="111263"/>
                </a:lnTo>
                <a:lnTo>
                  <a:pt x="953643" y="100044"/>
                </a:lnTo>
                <a:lnTo>
                  <a:pt x="967426" y="82049"/>
                </a:lnTo>
                <a:lnTo>
                  <a:pt x="973042" y="60864"/>
                </a:lnTo>
                <a:lnTo>
                  <a:pt x="970765" y="42640"/>
                </a:lnTo>
                <a:close/>
              </a:path>
              <a:path w="973454" h="857250">
                <a:moveTo>
                  <a:pt x="903477" y="42640"/>
                </a:moveTo>
                <a:lnTo>
                  <a:pt x="863323" y="77696"/>
                </a:lnTo>
                <a:lnTo>
                  <a:pt x="872998" y="94583"/>
                </a:lnTo>
                <a:lnTo>
                  <a:pt x="888376" y="106374"/>
                </a:lnTo>
                <a:lnTo>
                  <a:pt x="928497" y="71342"/>
                </a:lnTo>
                <a:lnTo>
                  <a:pt x="903477" y="42640"/>
                </a:lnTo>
                <a:close/>
              </a:path>
              <a:path w="973454" h="857250">
                <a:moveTo>
                  <a:pt x="919876" y="0"/>
                </a:moveTo>
                <a:lnTo>
                  <a:pt x="898149" y="2718"/>
                </a:lnTo>
                <a:lnTo>
                  <a:pt x="878458" y="13938"/>
                </a:lnTo>
                <a:lnTo>
                  <a:pt x="864604" y="31932"/>
                </a:lnTo>
                <a:lnTo>
                  <a:pt x="858964" y="53117"/>
                </a:lnTo>
                <a:lnTo>
                  <a:pt x="861706" y="74874"/>
                </a:lnTo>
                <a:lnTo>
                  <a:pt x="863323" y="77696"/>
                </a:lnTo>
                <a:lnTo>
                  <a:pt x="903477" y="42640"/>
                </a:lnTo>
                <a:lnTo>
                  <a:pt x="970765" y="42640"/>
                </a:lnTo>
                <a:lnTo>
                  <a:pt x="970323" y="39108"/>
                </a:lnTo>
                <a:lnTo>
                  <a:pt x="959103" y="19399"/>
                </a:lnTo>
                <a:lnTo>
                  <a:pt x="941056" y="5615"/>
                </a:lnTo>
                <a:lnTo>
                  <a:pt x="919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128517" y="938529"/>
            <a:ext cx="20904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Compute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Pool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80880" y="3620261"/>
            <a:ext cx="366395" cy="12312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latin typeface="Arial"/>
                <a:cs typeface="Arial"/>
              </a:rPr>
              <a:t>N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spc="30" dirty="0">
                <a:latin typeface="Arial"/>
                <a:cs typeface="Arial"/>
              </a:rPr>
              <a:t>w</a:t>
            </a:r>
            <a:r>
              <a:rPr sz="2400" b="1" dirty="0">
                <a:latin typeface="Arial"/>
                <a:cs typeface="Arial"/>
              </a:rPr>
              <a:t>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543050" y="1730501"/>
            <a:ext cx="3596640" cy="1748155"/>
          </a:xfrm>
          <a:custGeom>
            <a:avLst/>
            <a:gdLst/>
            <a:ahLst/>
            <a:cxnLst/>
            <a:rect l="l" t="t" r="r" b="b"/>
            <a:pathLst>
              <a:path w="3596640" h="1748154">
                <a:moveTo>
                  <a:pt x="0" y="123062"/>
                </a:moveTo>
                <a:lnTo>
                  <a:pt x="9673" y="75170"/>
                </a:lnTo>
                <a:lnTo>
                  <a:pt x="36052" y="36052"/>
                </a:lnTo>
                <a:lnTo>
                  <a:pt x="75170" y="9673"/>
                </a:lnTo>
                <a:lnTo>
                  <a:pt x="123062" y="0"/>
                </a:lnTo>
                <a:lnTo>
                  <a:pt x="3473577" y="0"/>
                </a:lnTo>
                <a:lnTo>
                  <a:pt x="3521469" y="9673"/>
                </a:lnTo>
                <a:lnTo>
                  <a:pt x="3560587" y="36052"/>
                </a:lnTo>
                <a:lnTo>
                  <a:pt x="3586966" y="75170"/>
                </a:lnTo>
                <a:lnTo>
                  <a:pt x="3596640" y="123062"/>
                </a:lnTo>
                <a:lnTo>
                  <a:pt x="3596640" y="1624964"/>
                </a:lnTo>
                <a:lnTo>
                  <a:pt x="3586966" y="1672857"/>
                </a:lnTo>
                <a:lnTo>
                  <a:pt x="3560587" y="1711975"/>
                </a:lnTo>
                <a:lnTo>
                  <a:pt x="3521469" y="1738354"/>
                </a:lnTo>
                <a:lnTo>
                  <a:pt x="3473577" y="1748027"/>
                </a:lnTo>
                <a:lnTo>
                  <a:pt x="123062" y="1748027"/>
                </a:lnTo>
                <a:lnTo>
                  <a:pt x="75170" y="1738354"/>
                </a:lnTo>
                <a:lnTo>
                  <a:pt x="36052" y="1711975"/>
                </a:lnTo>
                <a:lnTo>
                  <a:pt x="9673" y="1672857"/>
                </a:lnTo>
                <a:lnTo>
                  <a:pt x="0" y="1624964"/>
                </a:lnTo>
                <a:lnTo>
                  <a:pt x="0" y="12306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841498" y="2259329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39" h="452755">
                <a:moveTo>
                  <a:pt x="0" y="452627"/>
                </a:moveTo>
                <a:lnTo>
                  <a:pt x="510539" y="452627"/>
                </a:lnTo>
                <a:lnTo>
                  <a:pt x="510539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951479" y="1953590"/>
            <a:ext cx="1794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240" algn="l"/>
                <a:tab pos="1035050" algn="l"/>
                <a:tab pos="1552575" algn="l"/>
              </a:tabLst>
            </a:pPr>
            <a:r>
              <a:rPr sz="1800" b="1" spc="-10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0	</a:t>
            </a:r>
            <a:r>
              <a:rPr sz="1800" b="1" spc="-10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1	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0	</a:t>
            </a:r>
            <a:r>
              <a:rPr sz="1800" b="1" spc="-10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352038" y="2259329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39" h="452755">
                <a:moveTo>
                  <a:pt x="0" y="452627"/>
                </a:moveTo>
                <a:lnTo>
                  <a:pt x="510539" y="452627"/>
                </a:lnTo>
                <a:lnTo>
                  <a:pt x="510539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52038" y="2259329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39" h="452755">
                <a:moveTo>
                  <a:pt x="0" y="452627"/>
                </a:moveTo>
                <a:lnTo>
                  <a:pt x="510539" y="452627"/>
                </a:lnTo>
                <a:lnTo>
                  <a:pt x="510539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62578" y="2259329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39" h="452755">
                <a:moveTo>
                  <a:pt x="0" y="452627"/>
                </a:moveTo>
                <a:lnTo>
                  <a:pt x="510539" y="452627"/>
                </a:lnTo>
                <a:lnTo>
                  <a:pt x="510539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62578" y="2259329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39" h="452755">
                <a:moveTo>
                  <a:pt x="0" y="452627"/>
                </a:moveTo>
                <a:lnTo>
                  <a:pt x="510539" y="452627"/>
                </a:lnTo>
                <a:lnTo>
                  <a:pt x="510539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73117" y="2259329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39" h="452755">
                <a:moveTo>
                  <a:pt x="0" y="452627"/>
                </a:moveTo>
                <a:lnTo>
                  <a:pt x="510539" y="452627"/>
                </a:lnTo>
                <a:lnTo>
                  <a:pt x="510539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73117" y="2259329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39" h="452755">
                <a:moveTo>
                  <a:pt x="0" y="452627"/>
                </a:moveTo>
                <a:lnTo>
                  <a:pt x="510539" y="452627"/>
                </a:lnTo>
                <a:lnTo>
                  <a:pt x="510539" y="0"/>
                </a:lnTo>
                <a:lnTo>
                  <a:pt x="0" y="0"/>
                </a:lnTo>
                <a:lnTo>
                  <a:pt x="0" y="452627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0379" y="2430779"/>
            <a:ext cx="114300" cy="881380"/>
          </a:xfrm>
          <a:custGeom>
            <a:avLst/>
            <a:gdLst/>
            <a:ahLst/>
            <a:cxnLst/>
            <a:rect l="l" t="t" r="r" b="b"/>
            <a:pathLst>
              <a:path w="114300" h="881379">
                <a:moveTo>
                  <a:pt x="38100" y="767080"/>
                </a:moveTo>
                <a:lnTo>
                  <a:pt x="0" y="767080"/>
                </a:lnTo>
                <a:lnTo>
                  <a:pt x="57150" y="881380"/>
                </a:lnTo>
                <a:lnTo>
                  <a:pt x="104775" y="786130"/>
                </a:lnTo>
                <a:lnTo>
                  <a:pt x="38100" y="786130"/>
                </a:lnTo>
                <a:lnTo>
                  <a:pt x="38100" y="767080"/>
                </a:lnTo>
                <a:close/>
              </a:path>
              <a:path w="114300" h="881379">
                <a:moveTo>
                  <a:pt x="38100" y="110465"/>
                </a:moveTo>
                <a:lnTo>
                  <a:pt x="38100" y="786130"/>
                </a:lnTo>
                <a:lnTo>
                  <a:pt x="76200" y="78613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881379">
                <a:moveTo>
                  <a:pt x="114300" y="767080"/>
                </a:moveTo>
                <a:lnTo>
                  <a:pt x="76200" y="767080"/>
                </a:lnTo>
                <a:lnTo>
                  <a:pt x="76200" y="786130"/>
                </a:lnTo>
                <a:lnTo>
                  <a:pt x="104775" y="786130"/>
                </a:lnTo>
                <a:lnTo>
                  <a:pt x="114300" y="767080"/>
                </a:lnTo>
                <a:close/>
              </a:path>
              <a:path w="114300" h="881379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881379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881379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881379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61967" y="2430779"/>
            <a:ext cx="117475" cy="883285"/>
          </a:xfrm>
          <a:custGeom>
            <a:avLst/>
            <a:gdLst/>
            <a:ahLst/>
            <a:cxnLst/>
            <a:rect l="l" t="t" r="r" b="b"/>
            <a:pathLst>
              <a:path w="117475" h="883285">
                <a:moveTo>
                  <a:pt x="0" y="768350"/>
                </a:moveTo>
                <a:lnTo>
                  <a:pt x="56642" y="882904"/>
                </a:lnTo>
                <a:lnTo>
                  <a:pt x="104733" y="787781"/>
                </a:lnTo>
                <a:lnTo>
                  <a:pt x="76073" y="787781"/>
                </a:lnTo>
                <a:lnTo>
                  <a:pt x="37973" y="787654"/>
                </a:lnTo>
                <a:lnTo>
                  <a:pt x="38049" y="768519"/>
                </a:lnTo>
                <a:lnTo>
                  <a:pt x="0" y="768350"/>
                </a:lnTo>
                <a:close/>
              </a:path>
              <a:path w="117475" h="883285">
                <a:moveTo>
                  <a:pt x="38049" y="768519"/>
                </a:moveTo>
                <a:lnTo>
                  <a:pt x="37973" y="787654"/>
                </a:lnTo>
                <a:lnTo>
                  <a:pt x="76073" y="787781"/>
                </a:lnTo>
                <a:lnTo>
                  <a:pt x="76149" y="768688"/>
                </a:lnTo>
                <a:lnTo>
                  <a:pt x="38049" y="768519"/>
                </a:lnTo>
                <a:close/>
              </a:path>
              <a:path w="117475" h="883285">
                <a:moveTo>
                  <a:pt x="76149" y="768688"/>
                </a:moveTo>
                <a:lnTo>
                  <a:pt x="76073" y="787781"/>
                </a:lnTo>
                <a:lnTo>
                  <a:pt x="104733" y="787781"/>
                </a:lnTo>
                <a:lnTo>
                  <a:pt x="114300" y="768858"/>
                </a:lnTo>
                <a:lnTo>
                  <a:pt x="76149" y="768688"/>
                </a:lnTo>
                <a:close/>
              </a:path>
              <a:path w="117475" h="883285">
                <a:moveTo>
                  <a:pt x="40680" y="110367"/>
                </a:moveTo>
                <a:lnTo>
                  <a:pt x="38049" y="768519"/>
                </a:lnTo>
                <a:lnTo>
                  <a:pt x="76149" y="768688"/>
                </a:lnTo>
                <a:lnTo>
                  <a:pt x="78765" y="114300"/>
                </a:lnTo>
                <a:lnTo>
                  <a:pt x="59817" y="114300"/>
                </a:lnTo>
                <a:lnTo>
                  <a:pt x="40680" y="110367"/>
                </a:lnTo>
                <a:close/>
              </a:path>
              <a:path w="117475" h="883285">
                <a:moveTo>
                  <a:pt x="40894" y="57023"/>
                </a:moveTo>
                <a:lnTo>
                  <a:pt x="40680" y="110367"/>
                </a:lnTo>
                <a:lnTo>
                  <a:pt x="59817" y="114300"/>
                </a:lnTo>
                <a:lnTo>
                  <a:pt x="78781" y="110538"/>
                </a:lnTo>
                <a:lnTo>
                  <a:pt x="78994" y="57277"/>
                </a:lnTo>
                <a:lnTo>
                  <a:pt x="40894" y="57023"/>
                </a:lnTo>
                <a:close/>
              </a:path>
              <a:path w="117475" h="883285">
                <a:moveTo>
                  <a:pt x="78781" y="110538"/>
                </a:moveTo>
                <a:lnTo>
                  <a:pt x="59817" y="114300"/>
                </a:lnTo>
                <a:lnTo>
                  <a:pt x="78765" y="114300"/>
                </a:lnTo>
                <a:lnTo>
                  <a:pt x="78781" y="110538"/>
                </a:lnTo>
                <a:close/>
              </a:path>
              <a:path w="117475" h="883285">
                <a:moveTo>
                  <a:pt x="117019" y="57023"/>
                </a:moveTo>
                <a:lnTo>
                  <a:pt x="40894" y="57023"/>
                </a:lnTo>
                <a:lnTo>
                  <a:pt x="78994" y="57277"/>
                </a:lnTo>
                <a:lnTo>
                  <a:pt x="78781" y="110538"/>
                </a:lnTo>
                <a:lnTo>
                  <a:pt x="82036" y="109892"/>
                </a:lnTo>
                <a:lnTo>
                  <a:pt x="100218" y="97710"/>
                </a:lnTo>
                <a:lnTo>
                  <a:pt x="112520" y="79599"/>
                </a:lnTo>
                <a:lnTo>
                  <a:pt x="117094" y="57404"/>
                </a:lnTo>
                <a:lnTo>
                  <a:pt x="117019" y="57023"/>
                </a:lnTo>
                <a:close/>
              </a:path>
              <a:path w="117475" h="883285">
                <a:moveTo>
                  <a:pt x="60198" y="0"/>
                </a:moveTo>
                <a:lnTo>
                  <a:pt x="37976" y="4407"/>
                </a:lnTo>
                <a:lnTo>
                  <a:pt x="19780" y="16589"/>
                </a:lnTo>
                <a:lnTo>
                  <a:pt x="7441" y="34700"/>
                </a:lnTo>
                <a:lnTo>
                  <a:pt x="2794" y="56896"/>
                </a:lnTo>
                <a:lnTo>
                  <a:pt x="7203" y="79188"/>
                </a:lnTo>
                <a:lnTo>
                  <a:pt x="19399" y="97409"/>
                </a:lnTo>
                <a:lnTo>
                  <a:pt x="37548" y="109724"/>
                </a:lnTo>
                <a:lnTo>
                  <a:pt x="40680" y="110367"/>
                </a:lnTo>
                <a:lnTo>
                  <a:pt x="40894" y="57023"/>
                </a:lnTo>
                <a:lnTo>
                  <a:pt x="117019" y="57023"/>
                </a:lnTo>
                <a:lnTo>
                  <a:pt x="112758" y="35111"/>
                </a:lnTo>
                <a:lnTo>
                  <a:pt x="100599" y="16891"/>
                </a:lnTo>
                <a:lnTo>
                  <a:pt x="82464" y="4575"/>
                </a:lnTo>
                <a:lnTo>
                  <a:pt x="60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94938" y="2427890"/>
            <a:ext cx="973455" cy="857250"/>
          </a:xfrm>
          <a:custGeom>
            <a:avLst/>
            <a:gdLst/>
            <a:ahLst/>
            <a:cxnLst/>
            <a:rect l="l" t="t" r="r" b="b"/>
            <a:pathLst>
              <a:path w="973454" h="857250">
                <a:moveTo>
                  <a:pt x="48513" y="738473"/>
                </a:moveTo>
                <a:lnTo>
                  <a:pt x="0" y="856710"/>
                </a:lnTo>
                <a:lnTo>
                  <a:pt x="123698" y="824579"/>
                </a:lnTo>
                <a:lnTo>
                  <a:pt x="109614" y="808450"/>
                </a:lnTo>
                <a:lnTo>
                  <a:pt x="84327" y="808450"/>
                </a:lnTo>
                <a:lnTo>
                  <a:pt x="59182" y="779748"/>
                </a:lnTo>
                <a:lnTo>
                  <a:pt x="73578" y="767179"/>
                </a:lnTo>
                <a:lnTo>
                  <a:pt x="48513" y="738473"/>
                </a:lnTo>
                <a:close/>
              </a:path>
              <a:path w="973454" h="857250">
                <a:moveTo>
                  <a:pt x="73578" y="767179"/>
                </a:moveTo>
                <a:lnTo>
                  <a:pt x="59182" y="779748"/>
                </a:lnTo>
                <a:lnTo>
                  <a:pt x="84327" y="808450"/>
                </a:lnTo>
                <a:lnTo>
                  <a:pt x="98675" y="795922"/>
                </a:lnTo>
                <a:lnTo>
                  <a:pt x="73578" y="767179"/>
                </a:lnTo>
                <a:close/>
              </a:path>
              <a:path w="973454" h="857250">
                <a:moveTo>
                  <a:pt x="98675" y="795922"/>
                </a:moveTo>
                <a:lnTo>
                  <a:pt x="84327" y="808450"/>
                </a:lnTo>
                <a:lnTo>
                  <a:pt x="109614" y="808450"/>
                </a:lnTo>
                <a:lnTo>
                  <a:pt x="98675" y="795922"/>
                </a:lnTo>
                <a:close/>
              </a:path>
              <a:path w="973454" h="857250">
                <a:moveTo>
                  <a:pt x="863323" y="77696"/>
                </a:moveTo>
                <a:lnTo>
                  <a:pt x="73578" y="767179"/>
                </a:lnTo>
                <a:lnTo>
                  <a:pt x="98675" y="795922"/>
                </a:lnTo>
                <a:lnTo>
                  <a:pt x="888376" y="106374"/>
                </a:lnTo>
                <a:lnTo>
                  <a:pt x="872998" y="94583"/>
                </a:lnTo>
                <a:lnTo>
                  <a:pt x="863323" y="77696"/>
                </a:lnTo>
                <a:close/>
              </a:path>
              <a:path w="973454" h="857250">
                <a:moveTo>
                  <a:pt x="970765" y="42640"/>
                </a:moveTo>
                <a:lnTo>
                  <a:pt x="903477" y="42640"/>
                </a:lnTo>
                <a:lnTo>
                  <a:pt x="928497" y="71342"/>
                </a:lnTo>
                <a:lnTo>
                  <a:pt x="888376" y="106374"/>
                </a:lnTo>
                <a:lnTo>
                  <a:pt x="890974" y="108366"/>
                </a:lnTo>
                <a:lnTo>
                  <a:pt x="912129" y="113982"/>
                </a:lnTo>
                <a:lnTo>
                  <a:pt x="933880" y="111263"/>
                </a:lnTo>
                <a:lnTo>
                  <a:pt x="953642" y="100044"/>
                </a:lnTo>
                <a:lnTo>
                  <a:pt x="967426" y="82049"/>
                </a:lnTo>
                <a:lnTo>
                  <a:pt x="973042" y="60864"/>
                </a:lnTo>
                <a:lnTo>
                  <a:pt x="970765" y="42640"/>
                </a:lnTo>
                <a:close/>
              </a:path>
              <a:path w="973454" h="857250">
                <a:moveTo>
                  <a:pt x="903477" y="42640"/>
                </a:moveTo>
                <a:lnTo>
                  <a:pt x="863323" y="77696"/>
                </a:lnTo>
                <a:lnTo>
                  <a:pt x="872998" y="94583"/>
                </a:lnTo>
                <a:lnTo>
                  <a:pt x="888376" y="106374"/>
                </a:lnTo>
                <a:lnTo>
                  <a:pt x="928497" y="71342"/>
                </a:lnTo>
                <a:lnTo>
                  <a:pt x="903477" y="42640"/>
                </a:lnTo>
                <a:close/>
              </a:path>
              <a:path w="973454" h="857250">
                <a:moveTo>
                  <a:pt x="919876" y="0"/>
                </a:moveTo>
                <a:lnTo>
                  <a:pt x="898149" y="2718"/>
                </a:lnTo>
                <a:lnTo>
                  <a:pt x="878459" y="13938"/>
                </a:lnTo>
                <a:lnTo>
                  <a:pt x="864604" y="31932"/>
                </a:lnTo>
                <a:lnTo>
                  <a:pt x="858964" y="53117"/>
                </a:lnTo>
                <a:lnTo>
                  <a:pt x="861706" y="74874"/>
                </a:lnTo>
                <a:lnTo>
                  <a:pt x="863323" y="77696"/>
                </a:lnTo>
                <a:lnTo>
                  <a:pt x="903477" y="42640"/>
                </a:lnTo>
                <a:lnTo>
                  <a:pt x="970765" y="42640"/>
                </a:lnTo>
                <a:lnTo>
                  <a:pt x="970323" y="39108"/>
                </a:lnTo>
                <a:lnTo>
                  <a:pt x="959103" y="19399"/>
                </a:lnTo>
                <a:lnTo>
                  <a:pt x="941056" y="5615"/>
                </a:lnTo>
                <a:lnTo>
                  <a:pt x="919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550920" y="2430779"/>
            <a:ext cx="114300" cy="885825"/>
          </a:xfrm>
          <a:custGeom>
            <a:avLst/>
            <a:gdLst/>
            <a:ahLst/>
            <a:cxnLst/>
            <a:rect l="l" t="t" r="r" b="b"/>
            <a:pathLst>
              <a:path w="114300" h="885825">
                <a:moveTo>
                  <a:pt x="38100" y="771017"/>
                </a:moveTo>
                <a:lnTo>
                  <a:pt x="0" y="771017"/>
                </a:lnTo>
                <a:lnTo>
                  <a:pt x="57150" y="885317"/>
                </a:lnTo>
                <a:lnTo>
                  <a:pt x="104775" y="790067"/>
                </a:lnTo>
                <a:lnTo>
                  <a:pt x="38100" y="790067"/>
                </a:lnTo>
                <a:lnTo>
                  <a:pt x="38100" y="771017"/>
                </a:lnTo>
                <a:close/>
              </a:path>
              <a:path w="114300" h="885825">
                <a:moveTo>
                  <a:pt x="38100" y="110465"/>
                </a:moveTo>
                <a:lnTo>
                  <a:pt x="38100" y="790067"/>
                </a:lnTo>
                <a:lnTo>
                  <a:pt x="76200" y="790067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885825">
                <a:moveTo>
                  <a:pt x="114300" y="771017"/>
                </a:moveTo>
                <a:lnTo>
                  <a:pt x="76200" y="771017"/>
                </a:lnTo>
                <a:lnTo>
                  <a:pt x="76200" y="790067"/>
                </a:lnTo>
                <a:lnTo>
                  <a:pt x="104775" y="790067"/>
                </a:lnTo>
                <a:lnTo>
                  <a:pt x="114300" y="771017"/>
                </a:lnTo>
                <a:close/>
              </a:path>
              <a:path w="114300" h="885825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885825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885825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885825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694814" y="2220595"/>
            <a:ext cx="1028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marR="5080" indent="-15875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66"/>
                </a:solidFill>
                <a:latin typeface="Arial"/>
                <a:cs typeface="Arial"/>
              </a:rPr>
              <a:t>Dir</a:t>
            </a:r>
            <a:r>
              <a:rPr sz="1800" b="1" i="1" spc="-15" dirty="0">
                <a:solidFill>
                  <a:srgbClr val="FF0066"/>
                </a:solidFill>
                <a:latin typeface="Arial"/>
                <a:cs typeface="Arial"/>
              </a:rPr>
              <a:t>e</a:t>
            </a:r>
            <a:r>
              <a:rPr sz="1800" b="1" i="1" spc="-5" dirty="0">
                <a:solidFill>
                  <a:srgbClr val="FF0066"/>
                </a:solidFill>
                <a:latin typeface="Arial"/>
                <a:cs typeface="Arial"/>
              </a:rPr>
              <a:t>ctory  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830323" y="1520951"/>
            <a:ext cx="1109980" cy="401320"/>
          </a:xfrm>
          <a:custGeom>
            <a:avLst/>
            <a:gdLst/>
            <a:ahLst/>
            <a:cxnLst/>
            <a:rect l="l" t="t" r="r" b="b"/>
            <a:pathLst>
              <a:path w="1109980" h="401319">
                <a:moveTo>
                  <a:pt x="0" y="400812"/>
                </a:moveTo>
                <a:lnTo>
                  <a:pt x="1109472" y="400812"/>
                </a:lnTo>
                <a:lnTo>
                  <a:pt x="1109472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914525" y="1546987"/>
            <a:ext cx="9417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Client</a:t>
            </a:r>
            <a:r>
              <a:rPr sz="2000" b="1" i="1" spc="-10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0</a:t>
            </a:r>
            <a:endParaRPr sz="20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544574" y="4234433"/>
            <a:ext cx="3596640" cy="1748155"/>
          </a:xfrm>
          <a:custGeom>
            <a:avLst/>
            <a:gdLst/>
            <a:ahLst/>
            <a:cxnLst/>
            <a:rect l="l" t="t" r="r" b="b"/>
            <a:pathLst>
              <a:path w="3596640" h="1748154">
                <a:moveTo>
                  <a:pt x="0" y="123062"/>
                </a:moveTo>
                <a:lnTo>
                  <a:pt x="9673" y="75170"/>
                </a:lnTo>
                <a:lnTo>
                  <a:pt x="36052" y="36052"/>
                </a:lnTo>
                <a:lnTo>
                  <a:pt x="75170" y="9673"/>
                </a:lnTo>
                <a:lnTo>
                  <a:pt x="123062" y="0"/>
                </a:lnTo>
                <a:lnTo>
                  <a:pt x="3473577" y="0"/>
                </a:lnTo>
                <a:lnTo>
                  <a:pt x="3521469" y="9673"/>
                </a:lnTo>
                <a:lnTo>
                  <a:pt x="3560587" y="36052"/>
                </a:lnTo>
                <a:lnTo>
                  <a:pt x="3586966" y="75170"/>
                </a:lnTo>
                <a:lnTo>
                  <a:pt x="3596640" y="123062"/>
                </a:lnTo>
                <a:lnTo>
                  <a:pt x="3596640" y="1625015"/>
                </a:lnTo>
                <a:lnTo>
                  <a:pt x="3586966" y="1672900"/>
                </a:lnTo>
                <a:lnTo>
                  <a:pt x="3560587" y="1712001"/>
                </a:lnTo>
                <a:lnTo>
                  <a:pt x="3521469" y="1738362"/>
                </a:lnTo>
                <a:lnTo>
                  <a:pt x="3473577" y="1748027"/>
                </a:lnTo>
                <a:lnTo>
                  <a:pt x="123062" y="1748027"/>
                </a:lnTo>
                <a:lnTo>
                  <a:pt x="75170" y="1738362"/>
                </a:lnTo>
                <a:lnTo>
                  <a:pt x="36052" y="1712001"/>
                </a:lnTo>
                <a:lnTo>
                  <a:pt x="9673" y="1672900"/>
                </a:lnTo>
                <a:lnTo>
                  <a:pt x="0" y="1625015"/>
                </a:lnTo>
                <a:lnTo>
                  <a:pt x="0" y="123062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43022" y="4763261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39" h="452754">
                <a:moveTo>
                  <a:pt x="0" y="452628"/>
                </a:moveTo>
                <a:lnTo>
                  <a:pt x="510539" y="452628"/>
                </a:lnTo>
                <a:lnTo>
                  <a:pt x="510539" y="0"/>
                </a:lnTo>
                <a:lnTo>
                  <a:pt x="0" y="0"/>
                </a:lnTo>
                <a:lnTo>
                  <a:pt x="0" y="45262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353561" y="4763261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39" h="452754">
                <a:moveTo>
                  <a:pt x="0" y="452628"/>
                </a:moveTo>
                <a:lnTo>
                  <a:pt x="510539" y="452628"/>
                </a:lnTo>
                <a:lnTo>
                  <a:pt x="510539" y="0"/>
                </a:lnTo>
                <a:lnTo>
                  <a:pt x="0" y="0"/>
                </a:lnTo>
                <a:lnTo>
                  <a:pt x="0" y="452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53561" y="4763261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39" h="452754">
                <a:moveTo>
                  <a:pt x="0" y="452628"/>
                </a:moveTo>
                <a:lnTo>
                  <a:pt x="510539" y="452628"/>
                </a:lnTo>
                <a:lnTo>
                  <a:pt x="510539" y="0"/>
                </a:lnTo>
                <a:lnTo>
                  <a:pt x="0" y="0"/>
                </a:lnTo>
                <a:lnTo>
                  <a:pt x="0" y="45262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64102" y="4763261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39" h="452754">
                <a:moveTo>
                  <a:pt x="0" y="452628"/>
                </a:moveTo>
                <a:lnTo>
                  <a:pt x="510539" y="452628"/>
                </a:lnTo>
                <a:lnTo>
                  <a:pt x="510539" y="0"/>
                </a:lnTo>
                <a:lnTo>
                  <a:pt x="0" y="0"/>
                </a:lnTo>
                <a:lnTo>
                  <a:pt x="0" y="452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864102" y="4763261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39" h="452754">
                <a:moveTo>
                  <a:pt x="0" y="452628"/>
                </a:moveTo>
                <a:lnTo>
                  <a:pt x="510539" y="452628"/>
                </a:lnTo>
                <a:lnTo>
                  <a:pt x="510539" y="0"/>
                </a:lnTo>
                <a:lnTo>
                  <a:pt x="0" y="0"/>
                </a:lnTo>
                <a:lnTo>
                  <a:pt x="0" y="45262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74641" y="4763261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39" h="452754">
                <a:moveTo>
                  <a:pt x="0" y="452628"/>
                </a:moveTo>
                <a:lnTo>
                  <a:pt x="510539" y="452628"/>
                </a:lnTo>
                <a:lnTo>
                  <a:pt x="510539" y="0"/>
                </a:lnTo>
                <a:lnTo>
                  <a:pt x="0" y="0"/>
                </a:lnTo>
                <a:lnTo>
                  <a:pt x="0" y="4526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74641" y="4763261"/>
            <a:ext cx="510540" cy="452755"/>
          </a:xfrm>
          <a:custGeom>
            <a:avLst/>
            <a:gdLst/>
            <a:ahLst/>
            <a:cxnLst/>
            <a:rect l="l" t="t" r="r" b="b"/>
            <a:pathLst>
              <a:path w="510539" h="452754">
                <a:moveTo>
                  <a:pt x="0" y="452628"/>
                </a:moveTo>
                <a:lnTo>
                  <a:pt x="510539" y="452628"/>
                </a:lnTo>
                <a:lnTo>
                  <a:pt x="510539" y="0"/>
                </a:lnTo>
                <a:lnTo>
                  <a:pt x="0" y="0"/>
                </a:lnTo>
                <a:lnTo>
                  <a:pt x="0" y="452628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41904" y="4934711"/>
            <a:ext cx="114300" cy="882015"/>
          </a:xfrm>
          <a:custGeom>
            <a:avLst/>
            <a:gdLst/>
            <a:ahLst/>
            <a:cxnLst/>
            <a:rect l="l" t="t" r="r" b="b"/>
            <a:pathLst>
              <a:path w="114300" h="882014">
                <a:moveTo>
                  <a:pt x="38100" y="767092"/>
                </a:moveTo>
                <a:lnTo>
                  <a:pt x="0" y="767092"/>
                </a:lnTo>
                <a:lnTo>
                  <a:pt x="57150" y="881392"/>
                </a:lnTo>
                <a:lnTo>
                  <a:pt x="104775" y="786142"/>
                </a:lnTo>
                <a:lnTo>
                  <a:pt x="38100" y="786142"/>
                </a:lnTo>
                <a:lnTo>
                  <a:pt x="38100" y="767092"/>
                </a:lnTo>
                <a:close/>
              </a:path>
              <a:path w="114300" h="882014">
                <a:moveTo>
                  <a:pt x="38100" y="110465"/>
                </a:moveTo>
                <a:lnTo>
                  <a:pt x="38100" y="786142"/>
                </a:lnTo>
                <a:lnTo>
                  <a:pt x="76200" y="786142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882014">
                <a:moveTo>
                  <a:pt x="114300" y="767092"/>
                </a:moveTo>
                <a:lnTo>
                  <a:pt x="76200" y="767092"/>
                </a:lnTo>
                <a:lnTo>
                  <a:pt x="76200" y="786142"/>
                </a:lnTo>
                <a:lnTo>
                  <a:pt x="104775" y="786142"/>
                </a:lnTo>
                <a:lnTo>
                  <a:pt x="114300" y="767092"/>
                </a:lnTo>
                <a:close/>
              </a:path>
              <a:path w="114300" h="882014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882014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882014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882014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063491" y="4934711"/>
            <a:ext cx="117475" cy="883285"/>
          </a:xfrm>
          <a:custGeom>
            <a:avLst/>
            <a:gdLst/>
            <a:ahLst/>
            <a:cxnLst/>
            <a:rect l="l" t="t" r="r" b="b"/>
            <a:pathLst>
              <a:path w="117475" h="883285">
                <a:moveTo>
                  <a:pt x="0" y="768388"/>
                </a:moveTo>
                <a:lnTo>
                  <a:pt x="56642" y="882929"/>
                </a:lnTo>
                <a:lnTo>
                  <a:pt x="104748" y="787755"/>
                </a:lnTo>
                <a:lnTo>
                  <a:pt x="76073" y="787755"/>
                </a:lnTo>
                <a:lnTo>
                  <a:pt x="37973" y="787603"/>
                </a:lnTo>
                <a:lnTo>
                  <a:pt x="38049" y="768544"/>
                </a:lnTo>
                <a:lnTo>
                  <a:pt x="0" y="768388"/>
                </a:lnTo>
                <a:close/>
              </a:path>
              <a:path w="117475" h="883285">
                <a:moveTo>
                  <a:pt x="38049" y="768544"/>
                </a:moveTo>
                <a:lnTo>
                  <a:pt x="37973" y="787603"/>
                </a:lnTo>
                <a:lnTo>
                  <a:pt x="76073" y="787755"/>
                </a:lnTo>
                <a:lnTo>
                  <a:pt x="76149" y="768701"/>
                </a:lnTo>
                <a:lnTo>
                  <a:pt x="38049" y="768544"/>
                </a:lnTo>
                <a:close/>
              </a:path>
              <a:path w="117475" h="883285">
                <a:moveTo>
                  <a:pt x="76149" y="768701"/>
                </a:moveTo>
                <a:lnTo>
                  <a:pt x="76073" y="787755"/>
                </a:lnTo>
                <a:lnTo>
                  <a:pt x="104748" y="787755"/>
                </a:lnTo>
                <a:lnTo>
                  <a:pt x="114300" y="768858"/>
                </a:lnTo>
                <a:lnTo>
                  <a:pt x="76149" y="768701"/>
                </a:lnTo>
                <a:close/>
              </a:path>
              <a:path w="117475" h="883285">
                <a:moveTo>
                  <a:pt x="40680" y="110367"/>
                </a:moveTo>
                <a:lnTo>
                  <a:pt x="38049" y="768544"/>
                </a:lnTo>
                <a:lnTo>
                  <a:pt x="76149" y="768701"/>
                </a:lnTo>
                <a:lnTo>
                  <a:pt x="78765" y="114300"/>
                </a:lnTo>
                <a:lnTo>
                  <a:pt x="59817" y="114300"/>
                </a:lnTo>
                <a:lnTo>
                  <a:pt x="40680" y="110367"/>
                </a:lnTo>
                <a:close/>
              </a:path>
              <a:path w="117475" h="883285">
                <a:moveTo>
                  <a:pt x="40894" y="57023"/>
                </a:moveTo>
                <a:lnTo>
                  <a:pt x="40680" y="110367"/>
                </a:lnTo>
                <a:lnTo>
                  <a:pt x="59817" y="114300"/>
                </a:lnTo>
                <a:lnTo>
                  <a:pt x="78781" y="110538"/>
                </a:lnTo>
                <a:lnTo>
                  <a:pt x="78994" y="57276"/>
                </a:lnTo>
                <a:lnTo>
                  <a:pt x="40894" y="57023"/>
                </a:lnTo>
                <a:close/>
              </a:path>
              <a:path w="117475" h="883285">
                <a:moveTo>
                  <a:pt x="78781" y="110538"/>
                </a:moveTo>
                <a:lnTo>
                  <a:pt x="59817" y="114300"/>
                </a:lnTo>
                <a:lnTo>
                  <a:pt x="78765" y="114300"/>
                </a:lnTo>
                <a:lnTo>
                  <a:pt x="78781" y="110538"/>
                </a:lnTo>
                <a:close/>
              </a:path>
              <a:path w="117475" h="883285">
                <a:moveTo>
                  <a:pt x="117019" y="57023"/>
                </a:moveTo>
                <a:lnTo>
                  <a:pt x="40894" y="57023"/>
                </a:lnTo>
                <a:lnTo>
                  <a:pt x="78994" y="57276"/>
                </a:lnTo>
                <a:lnTo>
                  <a:pt x="78781" y="110538"/>
                </a:lnTo>
                <a:lnTo>
                  <a:pt x="82036" y="109892"/>
                </a:lnTo>
                <a:lnTo>
                  <a:pt x="100218" y="97710"/>
                </a:lnTo>
                <a:lnTo>
                  <a:pt x="112520" y="79599"/>
                </a:lnTo>
                <a:lnTo>
                  <a:pt x="117094" y="57404"/>
                </a:lnTo>
                <a:lnTo>
                  <a:pt x="117019" y="57023"/>
                </a:lnTo>
                <a:close/>
              </a:path>
              <a:path w="117475" h="883285">
                <a:moveTo>
                  <a:pt x="60198" y="0"/>
                </a:moveTo>
                <a:lnTo>
                  <a:pt x="37976" y="4407"/>
                </a:lnTo>
                <a:lnTo>
                  <a:pt x="19780" y="16589"/>
                </a:lnTo>
                <a:lnTo>
                  <a:pt x="7441" y="34700"/>
                </a:lnTo>
                <a:lnTo>
                  <a:pt x="2794" y="56895"/>
                </a:lnTo>
                <a:lnTo>
                  <a:pt x="7203" y="79188"/>
                </a:lnTo>
                <a:lnTo>
                  <a:pt x="19399" y="97408"/>
                </a:lnTo>
                <a:lnTo>
                  <a:pt x="37548" y="109724"/>
                </a:lnTo>
                <a:lnTo>
                  <a:pt x="40680" y="110367"/>
                </a:lnTo>
                <a:lnTo>
                  <a:pt x="40894" y="57023"/>
                </a:lnTo>
                <a:lnTo>
                  <a:pt x="117019" y="57023"/>
                </a:lnTo>
                <a:lnTo>
                  <a:pt x="112758" y="35111"/>
                </a:lnTo>
                <a:lnTo>
                  <a:pt x="100599" y="16891"/>
                </a:lnTo>
                <a:lnTo>
                  <a:pt x="82464" y="4575"/>
                </a:lnTo>
                <a:lnTo>
                  <a:pt x="60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96461" y="4933346"/>
            <a:ext cx="973455" cy="857250"/>
          </a:xfrm>
          <a:custGeom>
            <a:avLst/>
            <a:gdLst/>
            <a:ahLst/>
            <a:cxnLst/>
            <a:rect l="l" t="t" r="r" b="b"/>
            <a:pathLst>
              <a:path w="973454" h="857250">
                <a:moveTo>
                  <a:pt x="48513" y="738460"/>
                </a:moveTo>
                <a:lnTo>
                  <a:pt x="0" y="856684"/>
                </a:lnTo>
                <a:lnTo>
                  <a:pt x="123698" y="824566"/>
                </a:lnTo>
                <a:lnTo>
                  <a:pt x="109581" y="808399"/>
                </a:lnTo>
                <a:lnTo>
                  <a:pt x="84327" y="808399"/>
                </a:lnTo>
                <a:lnTo>
                  <a:pt x="59182" y="779697"/>
                </a:lnTo>
                <a:lnTo>
                  <a:pt x="73560" y="767145"/>
                </a:lnTo>
                <a:lnTo>
                  <a:pt x="48513" y="738460"/>
                </a:lnTo>
                <a:close/>
              </a:path>
              <a:path w="973454" h="857250">
                <a:moveTo>
                  <a:pt x="73560" y="767145"/>
                </a:moveTo>
                <a:lnTo>
                  <a:pt x="59182" y="779697"/>
                </a:lnTo>
                <a:lnTo>
                  <a:pt x="84327" y="808399"/>
                </a:lnTo>
                <a:lnTo>
                  <a:pt x="98657" y="795888"/>
                </a:lnTo>
                <a:lnTo>
                  <a:pt x="73560" y="767145"/>
                </a:lnTo>
                <a:close/>
              </a:path>
              <a:path w="973454" h="857250">
                <a:moveTo>
                  <a:pt x="98657" y="795888"/>
                </a:moveTo>
                <a:lnTo>
                  <a:pt x="84327" y="808399"/>
                </a:lnTo>
                <a:lnTo>
                  <a:pt x="109581" y="808399"/>
                </a:lnTo>
                <a:lnTo>
                  <a:pt x="98657" y="795888"/>
                </a:lnTo>
                <a:close/>
              </a:path>
              <a:path w="973454" h="857250">
                <a:moveTo>
                  <a:pt x="863322" y="77695"/>
                </a:moveTo>
                <a:lnTo>
                  <a:pt x="73560" y="767145"/>
                </a:lnTo>
                <a:lnTo>
                  <a:pt x="98657" y="795888"/>
                </a:lnTo>
                <a:lnTo>
                  <a:pt x="888374" y="106373"/>
                </a:lnTo>
                <a:lnTo>
                  <a:pt x="872998" y="94583"/>
                </a:lnTo>
                <a:lnTo>
                  <a:pt x="863322" y="77695"/>
                </a:lnTo>
                <a:close/>
              </a:path>
              <a:path w="973454" h="857250">
                <a:moveTo>
                  <a:pt x="970765" y="42640"/>
                </a:moveTo>
                <a:lnTo>
                  <a:pt x="903477" y="42640"/>
                </a:lnTo>
                <a:lnTo>
                  <a:pt x="928497" y="71342"/>
                </a:lnTo>
                <a:lnTo>
                  <a:pt x="888374" y="106373"/>
                </a:lnTo>
                <a:lnTo>
                  <a:pt x="890974" y="108366"/>
                </a:lnTo>
                <a:lnTo>
                  <a:pt x="912129" y="113982"/>
                </a:lnTo>
                <a:lnTo>
                  <a:pt x="933880" y="111263"/>
                </a:lnTo>
                <a:lnTo>
                  <a:pt x="953642" y="100044"/>
                </a:lnTo>
                <a:lnTo>
                  <a:pt x="967426" y="82049"/>
                </a:lnTo>
                <a:lnTo>
                  <a:pt x="973042" y="60864"/>
                </a:lnTo>
                <a:lnTo>
                  <a:pt x="970765" y="42640"/>
                </a:lnTo>
                <a:close/>
              </a:path>
              <a:path w="973454" h="857250">
                <a:moveTo>
                  <a:pt x="903477" y="42640"/>
                </a:moveTo>
                <a:lnTo>
                  <a:pt x="863322" y="77695"/>
                </a:lnTo>
                <a:lnTo>
                  <a:pt x="872998" y="94583"/>
                </a:lnTo>
                <a:lnTo>
                  <a:pt x="888374" y="106373"/>
                </a:lnTo>
                <a:lnTo>
                  <a:pt x="928497" y="71342"/>
                </a:lnTo>
                <a:lnTo>
                  <a:pt x="903477" y="42640"/>
                </a:lnTo>
                <a:close/>
              </a:path>
              <a:path w="973454" h="857250">
                <a:moveTo>
                  <a:pt x="919876" y="0"/>
                </a:moveTo>
                <a:lnTo>
                  <a:pt x="898149" y="2718"/>
                </a:lnTo>
                <a:lnTo>
                  <a:pt x="878459" y="13938"/>
                </a:lnTo>
                <a:lnTo>
                  <a:pt x="864604" y="31932"/>
                </a:lnTo>
                <a:lnTo>
                  <a:pt x="858964" y="53117"/>
                </a:lnTo>
                <a:lnTo>
                  <a:pt x="861706" y="74874"/>
                </a:lnTo>
                <a:lnTo>
                  <a:pt x="863322" y="77695"/>
                </a:lnTo>
                <a:lnTo>
                  <a:pt x="903477" y="42640"/>
                </a:lnTo>
                <a:lnTo>
                  <a:pt x="970765" y="42640"/>
                </a:lnTo>
                <a:lnTo>
                  <a:pt x="970323" y="39108"/>
                </a:lnTo>
                <a:lnTo>
                  <a:pt x="959103" y="19399"/>
                </a:lnTo>
                <a:lnTo>
                  <a:pt x="941056" y="5615"/>
                </a:lnTo>
                <a:lnTo>
                  <a:pt x="919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52444" y="4934711"/>
            <a:ext cx="114300" cy="885825"/>
          </a:xfrm>
          <a:custGeom>
            <a:avLst/>
            <a:gdLst/>
            <a:ahLst/>
            <a:cxnLst/>
            <a:rect l="l" t="t" r="r" b="b"/>
            <a:pathLst>
              <a:path w="114300" h="885825">
                <a:moveTo>
                  <a:pt x="38100" y="771029"/>
                </a:moveTo>
                <a:lnTo>
                  <a:pt x="0" y="771029"/>
                </a:lnTo>
                <a:lnTo>
                  <a:pt x="57150" y="885329"/>
                </a:lnTo>
                <a:lnTo>
                  <a:pt x="104775" y="790079"/>
                </a:lnTo>
                <a:lnTo>
                  <a:pt x="38100" y="790079"/>
                </a:lnTo>
                <a:lnTo>
                  <a:pt x="38100" y="771029"/>
                </a:lnTo>
                <a:close/>
              </a:path>
              <a:path w="114300" h="885825">
                <a:moveTo>
                  <a:pt x="38100" y="110465"/>
                </a:moveTo>
                <a:lnTo>
                  <a:pt x="38100" y="790079"/>
                </a:lnTo>
                <a:lnTo>
                  <a:pt x="76200" y="790079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885825">
                <a:moveTo>
                  <a:pt x="114300" y="771029"/>
                </a:moveTo>
                <a:lnTo>
                  <a:pt x="76200" y="771029"/>
                </a:lnTo>
                <a:lnTo>
                  <a:pt x="76200" y="790079"/>
                </a:lnTo>
                <a:lnTo>
                  <a:pt x="104775" y="790079"/>
                </a:lnTo>
                <a:lnTo>
                  <a:pt x="114300" y="771029"/>
                </a:lnTo>
                <a:close/>
              </a:path>
              <a:path w="114300" h="885825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885825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885825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885825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31848" y="4024883"/>
            <a:ext cx="1109980" cy="401320"/>
          </a:xfrm>
          <a:custGeom>
            <a:avLst/>
            <a:gdLst/>
            <a:ahLst/>
            <a:cxnLst/>
            <a:rect l="l" t="t" r="r" b="b"/>
            <a:pathLst>
              <a:path w="1109980" h="401320">
                <a:moveTo>
                  <a:pt x="0" y="400812"/>
                </a:moveTo>
                <a:lnTo>
                  <a:pt x="1109472" y="400812"/>
                </a:lnTo>
                <a:lnTo>
                  <a:pt x="1109472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695957" y="3938523"/>
            <a:ext cx="3051175" cy="136144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32410">
              <a:lnSpc>
                <a:spcPct val="100000"/>
              </a:lnSpc>
              <a:spcBef>
                <a:spcPts val="994"/>
              </a:spcBef>
            </a:pPr>
            <a:r>
              <a:rPr sz="2000" b="1" i="1" dirty="0">
                <a:latin typeface="Arial"/>
                <a:cs typeface="Arial"/>
              </a:rPr>
              <a:t>Client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69365">
              <a:lnSpc>
                <a:spcPts val="2130"/>
              </a:lnSpc>
              <a:spcBef>
                <a:spcPts val="800"/>
              </a:spcBef>
              <a:tabLst>
                <a:tab pos="1780539" algn="l"/>
                <a:tab pos="2291715" algn="l"/>
                <a:tab pos="2809240" algn="l"/>
              </a:tabLst>
            </a:pPr>
            <a:r>
              <a:rPr sz="1800" b="1" spc="-10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10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  <a:p>
            <a:pPr marR="2015489" algn="ctr">
              <a:lnSpc>
                <a:spcPts val="2130"/>
              </a:lnSpc>
            </a:pPr>
            <a:r>
              <a:rPr sz="1800" b="1" i="1" spc="-5" dirty="0">
                <a:solidFill>
                  <a:srgbClr val="FF0066"/>
                </a:solidFill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 marL="170815">
              <a:lnSpc>
                <a:spcPct val="100000"/>
              </a:lnSpc>
            </a:pPr>
            <a:r>
              <a:rPr sz="1800" b="1" i="1" spc="-5" dirty="0">
                <a:solidFill>
                  <a:srgbClr val="FF0066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941819" y="1552955"/>
            <a:ext cx="2124710" cy="368935"/>
          </a:xfrm>
          <a:custGeom>
            <a:avLst/>
            <a:gdLst/>
            <a:ahLst/>
            <a:cxnLst/>
            <a:rect l="l" t="t" r="r" b="b"/>
            <a:pathLst>
              <a:path w="2124709" h="368935">
                <a:moveTo>
                  <a:pt x="0" y="368808"/>
                </a:moveTo>
                <a:lnTo>
                  <a:pt x="2124455" y="368808"/>
                </a:lnTo>
                <a:lnTo>
                  <a:pt x="2124455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030593" y="1490979"/>
            <a:ext cx="2895600" cy="75311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b="1" i="1" spc="-5" dirty="0">
                <a:solidFill>
                  <a:srgbClr val="FF0066"/>
                </a:solidFill>
                <a:latin typeface="Arial"/>
                <a:cs typeface="Arial"/>
              </a:rPr>
              <a:t>RACE Hash</a:t>
            </a:r>
            <a:r>
              <a:rPr sz="1800" b="1" i="1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FF0066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1113155">
              <a:lnSpc>
                <a:spcPct val="100000"/>
              </a:lnSpc>
              <a:spcBef>
                <a:spcPts val="705"/>
              </a:spcBef>
              <a:tabLst>
                <a:tab pos="1624330" algn="l"/>
                <a:tab pos="2136140" algn="l"/>
                <a:tab pos="2653665" algn="l"/>
              </a:tabLst>
            </a:pPr>
            <a:r>
              <a:rPr sz="1800" b="1" spc="-10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1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0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10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69926"/>
            <a:ext cx="972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One-sided </a:t>
            </a:r>
            <a:r>
              <a:rPr sz="3600" dirty="0"/>
              <a:t>RDMA-Conscious (RAC)</a:t>
            </a:r>
            <a:r>
              <a:rPr sz="3600" spc="-35" dirty="0"/>
              <a:t> </a:t>
            </a:r>
            <a:r>
              <a:rPr sz="3600" spc="-5" dirty="0"/>
              <a:t>Subtable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6139941" y="885190"/>
            <a:ext cx="2622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X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5283" y="1090548"/>
            <a:ext cx="1506220" cy="511175"/>
          </a:xfrm>
          <a:custGeom>
            <a:avLst/>
            <a:gdLst/>
            <a:ahLst/>
            <a:cxnLst/>
            <a:rect l="l" t="t" r="r" b="b"/>
            <a:pathLst>
              <a:path w="1506220" h="511175">
                <a:moveTo>
                  <a:pt x="1391402" y="474841"/>
                </a:moveTo>
                <a:lnTo>
                  <a:pt x="1379982" y="511175"/>
                </a:lnTo>
                <a:lnTo>
                  <a:pt x="1506092" y="490982"/>
                </a:lnTo>
                <a:lnTo>
                  <a:pt x="1495336" y="480567"/>
                </a:lnTo>
                <a:lnTo>
                  <a:pt x="1409572" y="480567"/>
                </a:lnTo>
                <a:lnTo>
                  <a:pt x="1391402" y="474841"/>
                </a:lnTo>
                <a:close/>
              </a:path>
              <a:path w="1506220" h="511175">
                <a:moveTo>
                  <a:pt x="1402820" y="438515"/>
                </a:moveTo>
                <a:lnTo>
                  <a:pt x="1391402" y="474841"/>
                </a:lnTo>
                <a:lnTo>
                  <a:pt x="1409572" y="480567"/>
                </a:lnTo>
                <a:lnTo>
                  <a:pt x="1421002" y="444246"/>
                </a:lnTo>
                <a:lnTo>
                  <a:pt x="1402820" y="438515"/>
                </a:lnTo>
                <a:close/>
              </a:path>
              <a:path w="1506220" h="511175">
                <a:moveTo>
                  <a:pt x="1414271" y="402082"/>
                </a:moveTo>
                <a:lnTo>
                  <a:pt x="1402820" y="438515"/>
                </a:lnTo>
                <a:lnTo>
                  <a:pt x="1421002" y="444246"/>
                </a:lnTo>
                <a:lnTo>
                  <a:pt x="1409572" y="480567"/>
                </a:lnTo>
                <a:lnTo>
                  <a:pt x="1495336" y="480567"/>
                </a:lnTo>
                <a:lnTo>
                  <a:pt x="1414271" y="402082"/>
                </a:lnTo>
                <a:close/>
              </a:path>
              <a:path w="1506220" h="511175">
                <a:moveTo>
                  <a:pt x="11429" y="0"/>
                </a:moveTo>
                <a:lnTo>
                  <a:pt x="0" y="36322"/>
                </a:lnTo>
                <a:lnTo>
                  <a:pt x="1391402" y="474841"/>
                </a:lnTo>
                <a:lnTo>
                  <a:pt x="1402820" y="438515"/>
                </a:lnTo>
                <a:lnTo>
                  <a:pt x="114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13303" y="2578607"/>
            <a:ext cx="594360" cy="262255"/>
          </a:xfrm>
          <a:custGeom>
            <a:avLst/>
            <a:gdLst/>
            <a:ahLst/>
            <a:cxnLst/>
            <a:rect l="l" t="t" r="r" b="b"/>
            <a:pathLst>
              <a:path w="594360" h="262255">
                <a:moveTo>
                  <a:pt x="556133" y="6730"/>
                </a:moveTo>
                <a:lnTo>
                  <a:pt x="549148" y="52324"/>
                </a:lnTo>
                <a:lnTo>
                  <a:pt x="532892" y="93599"/>
                </a:lnTo>
                <a:lnTo>
                  <a:pt x="525780" y="106044"/>
                </a:lnTo>
                <a:lnTo>
                  <a:pt x="558038" y="126237"/>
                </a:lnTo>
                <a:lnTo>
                  <a:pt x="577976" y="86487"/>
                </a:lnTo>
                <a:lnTo>
                  <a:pt x="589280" y="48387"/>
                </a:lnTo>
                <a:lnTo>
                  <a:pt x="594106" y="9398"/>
                </a:lnTo>
                <a:lnTo>
                  <a:pt x="556133" y="6730"/>
                </a:lnTo>
                <a:close/>
              </a:path>
              <a:path w="594360" h="262255">
                <a:moveTo>
                  <a:pt x="505079" y="133985"/>
                </a:moveTo>
                <a:lnTo>
                  <a:pt x="475234" y="163449"/>
                </a:lnTo>
                <a:lnTo>
                  <a:pt x="436372" y="189737"/>
                </a:lnTo>
                <a:lnTo>
                  <a:pt x="420116" y="197865"/>
                </a:lnTo>
                <a:lnTo>
                  <a:pt x="437007" y="231901"/>
                </a:lnTo>
                <a:lnTo>
                  <a:pt x="479551" y="207899"/>
                </a:lnTo>
                <a:lnTo>
                  <a:pt x="520573" y="173608"/>
                </a:lnTo>
                <a:lnTo>
                  <a:pt x="533400" y="159512"/>
                </a:lnTo>
                <a:lnTo>
                  <a:pt x="505079" y="133985"/>
                </a:lnTo>
                <a:close/>
              </a:path>
              <a:path w="594360" h="262255">
                <a:moveTo>
                  <a:pt x="281305" y="223392"/>
                </a:moveTo>
                <a:lnTo>
                  <a:pt x="279400" y="261492"/>
                </a:lnTo>
                <a:lnTo>
                  <a:pt x="290830" y="262000"/>
                </a:lnTo>
                <a:lnTo>
                  <a:pt x="305816" y="262127"/>
                </a:lnTo>
                <a:lnTo>
                  <a:pt x="320675" y="261619"/>
                </a:lnTo>
                <a:lnTo>
                  <a:pt x="364109" y="256031"/>
                </a:lnTo>
                <a:lnTo>
                  <a:pt x="398399" y="247014"/>
                </a:lnTo>
                <a:lnTo>
                  <a:pt x="391774" y="224027"/>
                </a:lnTo>
                <a:lnTo>
                  <a:pt x="304546" y="224027"/>
                </a:lnTo>
                <a:lnTo>
                  <a:pt x="291084" y="223900"/>
                </a:lnTo>
                <a:lnTo>
                  <a:pt x="281305" y="223392"/>
                </a:lnTo>
                <a:close/>
              </a:path>
              <a:path w="594360" h="262255">
                <a:moveTo>
                  <a:pt x="387858" y="210438"/>
                </a:moveTo>
                <a:lnTo>
                  <a:pt x="343408" y="220852"/>
                </a:lnTo>
                <a:lnTo>
                  <a:pt x="304546" y="224027"/>
                </a:lnTo>
                <a:lnTo>
                  <a:pt x="391774" y="224027"/>
                </a:lnTo>
                <a:lnTo>
                  <a:pt x="387858" y="210438"/>
                </a:lnTo>
                <a:close/>
              </a:path>
              <a:path w="594360" h="262255">
                <a:moveTo>
                  <a:pt x="147955" y="179958"/>
                </a:moveTo>
                <a:lnTo>
                  <a:pt x="126237" y="211327"/>
                </a:lnTo>
                <a:lnTo>
                  <a:pt x="132334" y="215391"/>
                </a:lnTo>
                <a:lnTo>
                  <a:pt x="155701" y="228473"/>
                </a:lnTo>
                <a:lnTo>
                  <a:pt x="180594" y="239649"/>
                </a:lnTo>
                <a:lnTo>
                  <a:pt x="206629" y="248538"/>
                </a:lnTo>
                <a:lnTo>
                  <a:pt x="233552" y="255396"/>
                </a:lnTo>
                <a:lnTo>
                  <a:pt x="239141" y="256412"/>
                </a:lnTo>
                <a:lnTo>
                  <a:pt x="245999" y="218948"/>
                </a:lnTo>
                <a:lnTo>
                  <a:pt x="240284" y="217931"/>
                </a:lnTo>
                <a:lnTo>
                  <a:pt x="216154" y="211708"/>
                </a:lnTo>
                <a:lnTo>
                  <a:pt x="193039" y="203580"/>
                </a:lnTo>
                <a:lnTo>
                  <a:pt x="171450" y="193675"/>
                </a:lnTo>
                <a:lnTo>
                  <a:pt x="151002" y="182117"/>
                </a:lnTo>
                <a:lnTo>
                  <a:pt x="147955" y="179958"/>
                </a:lnTo>
                <a:close/>
              </a:path>
              <a:path w="594360" h="262255">
                <a:moveTo>
                  <a:pt x="73751" y="105211"/>
                </a:moveTo>
                <a:lnTo>
                  <a:pt x="37337" y="115154"/>
                </a:lnTo>
                <a:lnTo>
                  <a:pt x="38608" y="119252"/>
                </a:lnTo>
                <a:lnTo>
                  <a:pt x="39243" y="120903"/>
                </a:lnTo>
                <a:lnTo>
                  <a:pt x="71882" y="165353"/>
                </a:lnTo>
                <a:lnTo>
                  <a:pt x="94614" y="187325"/>
                </a:lnTo>
                <a:lnTo>
                  <a:pt x="118999" y="157987"/>
                </a:lnTo>
                <a:lnTo>
                  <a:pt x="114681" y="154431"/>
                </a:lnTo>
                <a:lnTo>
                  <a:pt x="98806" y="138429"/>
                </a:lnTo>
                <a:lnTo>
                  <a:pt x="84836" y="121285"/>
                </a:lnTo>
                <a:lnTo>
                  <a:pt x="75861" y="107823"/>
                </a:lnTo>
                <a:lnTo>
                  <a:pt x="75057" y="107823"/>
                </a:lnTo>
                <a:lnTo>
                  <a:pt x="73751" y="105211"/>
                </a:lnTo>
                <a:close/>
              </a:path>
              <a:path w="594360" h="262255">
                <a:moveTo>
                  <a:pt x="25019" y="0"/>
                </a:moveTo>
                <a:lnTo>
                  <a:pt x="0" y="125349"/>
                </a:lnTo>
                <a:lnTo>
                  <a:pt x="37337" y="115154"/>
                </a:lnTo>
                <a:lnTo>
                  <a:pt x="31876" y="97536"/>
                </a:lnTo>
                <a:lnTo>
                  <a:pt x="68199" y="86232"/>
                </a:lnTo>
                <a:lnTo>
                  <a:pt x="102168" y="86232"/>
                </a:lnTo>
                <a:lnTo>
                  <a:pt x="25019" y="0"/>
                </a:lnTo>
                <a:close/>
              </a:path>
              <a:path w="594360" h="262255">
                <a:moveTo>
                  <a:pt x="68199" y="86232"/>
                </a:moveTo>
                <a:lnTo>
                  <a:pt x="31876" y="97536"/>
                </a:lnTo>
                <a:lnTo>
                  <a:pt x="37337" y="115154"/>
                </a:lnTo>
                <a:lnTo>
                  <a:pt x="73751" y="105211"/>
                </a:lnTo>
                <a:lnTo>
                  <a:pt x="72644" y="102996"/>
                </a:lnTo>
                <a:lnTo>
                  <a:pt x="73524" y="102996"/>
                </a:lnTo>
                <a:lnTo>
                  <a:pt x="68199" y="86232"/>
                </a:lnTo>
                <a:close/>
              </a:path>
              <a:path w="594360" h="262255">
                <a:moveTo>
                  <a:pt x="74063" y="105126"/>
                </a:moveTo>
                <a:lnTo>
                  <a:pt x="73751" y="105211"/>
                </a:lnTo>
                <a:lnTo>
                  <a:pt x="75057" y="107823"/>
                </a:lnTo>
                <a:lnTo>
                  <a:pt x="74324" y="105518"/>
                </a:lnTo>
                <a:lnTo>
                  <a:pt x="74063" y="105126"/>
                </a:lnTo>
                <a:close/>
              </a:path>
              <a:path w="594360" h="262255">
                <a:moveTo>
                  <a:pt x="74324" y="105518"/>
                </a:moveTo>
                <a:lnTo>
                  <a:pt x="75057" y="107823"/>
                </a:lnTo>
                <a:lnTo>
                  <a:pt x="75861" y="107823"/>
                </a:lnTo>
                <a:lnTo>
                  <a:pt x="74324" y="105518"/>
                </a:lnTo>
                <a:close/>
              </a:path>
              <a:path w="594360" h="262255">
                <a:moveTo>
                  <a:pt x="74189" y="105092"/>
                </a:moveTo>
                <a:lnTo>
                  <a:pt x="74324" y="105518"/>
                </a:lnTo>
                <a:lnTo>
                  <a:pt x="74189" y="105092"/>
                </a:lnTo>
                <a:close/>
              </a:path>
              <a:path w="594360" h="262255">
                <a:moveTo>
                  <a:pt x="72644" y="102996"/>
                </a:moveTo>
                <a:lnTo>
                  <a:pt x="73751" y="105211"/>
                </a:lnTo>
                <a:lnTo>
                  <a:pt x="74063" y="105126"/>
                </a:lnTo>
                <a:lnTo>
                  <a:pt x="72644" y="102996"/>
                </a:lnTo>
                <a:close/>
              </a:path>
              <a:path w="594360" h="262255">
                <a:moveTo>
                  <a:pt x="73524" y="102996"/>
                </a:moveTo>
                <a:lnTo>
                  <a:pt x="72644" y="102996"/>
                </a:lnTo>
                <a:lnTo>
                  <a:pt x="74063" y="105126"/>
                </a:lnTo>
                <a:lnTo>
                  <a:pt x="73524" y="102996"/>
                </a:lnTo>
                <a:close/>
              </a:path>
              <a:path w="594360" h="262255">
                <a:moveTo>
                  <a:pt x="102168" y="86232"/>
                </a:moveTo>
                <a:lnTo>
                  <a:pt x="68199" y="86232"/>
                </a:lnTo>
                <a:lnTo>
                  <a:pt x="74189" y="105092"/>
                </a:lnTo>
                <a:lnTo>
                  <a:pt x="110236" y="95250"/>
                </a:lnTo>
                <a:lnTo>
                  <a:pt x="102168" y="8623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3848" y="2565780"/>
            <a:ext cx="589915" cy="262890"/>
          </a:xfrm>
          <a:custGeom>
            <a:avLst/>
            <a:gdLst/>
            <a:ahLst/>
            <a:cxnLst/>
            <a:rect l="l" t="t" r="r" b="b"/>
            <a:pathLst>
              <a:path w="589914" h="262889">
                <a:moveTo>
                  <a:pt x="514810" y="114219"/>
                </a:moveTo>
                <a:lnTo>
                  <a:pt x="501776" y="131825"/>
                </a:lnTo>
                <a:lnTo>
                  <a:pt x="486409" y="148589"/>
                </a:lnTo>
                <a:lnTo>
                  <a:pt x="469264" y="164083"/>
                </a:lnTo>
                <a:lnTo>
                  <a:pt x="458850" y="171830"/>
                </a:lnTo>
                <a:lnTo>
                  <a:pt x="481838" y="202310"/>
                </a:lnTo>
                <a:lnTo>
                  <a:pt x="514603" y="174243"/>
                </a:lnTo>
                <a:lnTo>
                  <a:pt x="546954" y="134873"/>
                </a:lnTo>
                <a:lnTo>
                  <a:pt x="552210" y="123207"/>
                </a:lnTo>
                <a:lnTo>
                  <a:pt x="531291" y="116712"/>
                </a:lnTo>
                <a:lnTo>
                  <a:pt x="513841" y="116712"/>
                </a:lnTo>
                <a:lnTo>
                  <a:pt x="514810" y="114219"/>
                </a:lnTo>
                <a:close/>
              </a:path>
              <a:path w="589914" h="262889">
                <a:moveTo>
                  <a:pt x="582887" y="92837"/>
                </a:moveTo>
                <a:lnTo>
                  <a:pt x="523113" y="92837"/>
                </a:lnTo>
                <a:lnTo>
                  <a:pt x="558672" y="106552"/>
                </a:lnTo>
                <a:lnTo>
                  <a:pt x="552210" y="123207"/>
                </a:lnTo>
                <a:lnTo>
                  <a:pt x="589788" y="134873"/>
                </a:lnTo>
                <a:lnTo>
                  <a:pt x="582887" y="92837"/>
                </a:lnTo>
                <a:close/>
              </a:path>
              <a:path w="589914" h="262889">
                <a:moveTo>
                  <a:pt x="523113" y="92837"/>
                </a:moveTo>
                <a:lnTo>
                  <a:pt x="515719" y="111878"/>
                </a:lnTo>
                <a:lnTo>
                  <a:pt x="552210" y="123207"/>
                </a:lnTo>
                <a:lnTo>
                  <a:pt x="558672" y="106552"/>
                </a:lnTo>
                <a:lnTo>
                  <a:pt x="523113" y="92837"/>
                </a:lnTo>
                <a:close/>
              </a:path>
              <a:path w="589914" h="262889">
                <a:moveTo>
                  <a:pt x="516254" y="112267"/>
                </a:moveTo>
                <a:lnTo>
                  <a:pt x="514810" y="114219"/>
                </a:lnTo>
                <a:lnTo>
                  <a:pt x="513841" y="116712"/>
                </a:lnTo>
                <a:lnTo>
                  <a:pt x="516254" y="112267"/>
                </a:lnTo>
                <a:close/>
              </a:path>
              <a:path w="589914" h="262889">
                <a:moveTo>
                  <a:pt x="516974" y="112267"/>
                </a:moveTo>
                <a:lnTo>
                  <a:pt x="516254" y="112267"/>
                </a:lnTo>
                <a:lnTo>
                  <a:pt x="513841" y="116712"/>
                </a:lnTo>
                <a:lnTo>
                  <a:pt x="531291" y="116712"/>
                </a:lnTo>
                <a:lnTo>
                  <a:pt x="516974" y="112267"/>
                </a:lnTo>
                <a:close/>
              </a:path>
              <a:path w="589914" h="262889">
                <a:moveTo>
                  <a:pt x="515719" y="111878"/>
                </a:moveTo>
                <a:lnTo>
                  <a:pt x="514810" y="114219"/>
                </a:lnTo>
                <a:lnTo>
                  <a:pt x="516254" y="112267"/>
                </a:lnTo>
                <a:lnTo>
                  <a:pt x="516974" y="112267"/>
                </a:lnTo>
                <a:lnTo>
                  <a:pt x="515719" y="111878"/>
                </a:lnTo>
                <a:close/>
              </a:path>
              <a:path w="589914" h="262889">
                <a:moveTo>
                  <a:pt x="569087" y="8762"/>
                </a:moveTo>
                <a:lnTo>
                  <a:pt x="480568" y="100964"/>
                </a:lnTo>
                <a:lnTo>
                  <a:pt x="515719" y="111878"/>
                </a:lnTo>
                <a:lnTo>
                  <a:pt x="523113" y="92837"/>
                </a:lnTo>
                <a:lnTo>
                  <a:pt x="582887" y="92837"/>
                </a:lnTo>
                <a:lnTo>
                  <a:pt x="569087" y="8762"/>
                </a:lnTo>
                <a:close/>
              </a:path>
              <a:path w="589914" h="262889">
                <a:moveTo>
                  <a:pt x="429894" y="190626"/>
                </a:moveTo>
                <a:lnTo>
                  <a:pt x="385825" y="209930"/>
                </a:lnTo>
                <a:lnTo>
                  <a:pt x="337438" y="221487"/>
                </a:lnTo>
                <a:lnTo>
                  <a:pt x="327406" y="222757"/>
                </a:lnTo>
                <a:lnTo>
                  <a:pt x="332485" y="260603"/>
                </a:lnTo>
                <a:lnTo>
                  <a:pt x="372490" y="253491"/>
                </a:lnTo>
                <a:lnTo>
                  <a:pt x="425703" y="235203"/>
                </a:lnTo>
                <a:lnTo>
                  <a:pt x="446785" y="224662"/>
                </a:lnTo>
                <a:lnTo>
                  <a:pt x="429894" y="190626"/>
                </a:lnTo>
                <a:close/>
              </a:path>
              <a:path w="589914" h="262889">
                <a:moveTo>
                  <a:pt x="187070" y="204215"/>
                </a:moveTo>
                <a:lnTo>
                  <a:pt x="172465" y="239394"/>
                </a:lnTo>
                <a:lnTo>
                  <a:pt x="174625" y="240283"/>
                </a:lnTo>
                <a:lnTo>
                  <a:pt x="200659" y="249173"/>
                </a:lnTo>
                <a:lnTo>
                  <a:pt x="241553" y="258571"/>
                </a:lnTo>
                <a:lnTo>
                  <a:pt x="284860" y="262635"/>
                </a:lnTo>
                <a:lnTo>
                  <a:pt x="291845" y="262763"/>
                </a:lnTo>
                <a:lnTo>
                  <a:pt x="292100" y="224662"/>
                </a:lnTo>
                <a:lnTo>
                  <a:pt x="285114" y="224535"/>
                </a:lnTo>
                <a:lnTo>
                  <a:pt x="272033" y="223900"/>
                </a:lnTo>
                <a:lnTo>
                  <a:pt x="259460" y="222630"/>
                </a:lnTo>
                <a:lnTo>
                  <a:pt x="246887" y="220852"/>
                </a:lnTo>
                <a:lnTo>
                  <a:pt x="234314" y="218566"/>
                </a:lnTo>
                <a:lnTo>
                  <a:pt x="210184" y="212343"/>
                </a:lnTo>
                <a:lnTo>
                  <a:pt x="187070" y="204215"/>
                </a:lnTo>
                <a:close/>
              </a:path>
              <a:path w="589914" h="262889">
                <a:moveTo>
                  <a:pt x="77343" y="119379"/>
                </a:moveTo>
                <a:lnTo>
                  <a:pt x="45593" y="140588"/>
                </a:lnTo>
                <a:lnTo>
                  <a:pt x="49402" y="146050"/>
                </a:lnTo>
                <a:lnTo>
                  <a:pt x="65912" y="165988"/>
                </a:lnTo>
                <a:lnTo>
                  <a:pt x="84327" y="184403"/>
                </a:lnTo>
                <a:lnTo>
                  <a:pt x="104393" y="201040"/>
                </a:lnTo>
                <a:lnTo>
                  <a:pt x="126364" y="216026"/>
                </a:lnTo>
                <a:lnTo>
                  <a:pt x="136906" y="221868"/>
                </a:lnTo>
                <a:lnTo>
                  <a:pt x="155447" y="188721"/>
                </a:lnTo>
                <a:lnTo>
                  <a:pt x="145033" y="182752"/>
                </a:lnTo>
                <a:lnTo>
                  <a:pt x="126110" y="169671"/>
                </a:lnTo>
                <a:lnTo>
                  <a:pt x="108712" y="155066"/>
                </a:lnTo>
                <a:lnTo>
                  <a:pt x="92837" y="139064"/>
                </a:lnTo>
                <a:lnTo>
                  <a:pt x="78866" y="121919"/>
                </a:lnTo>
                <a:lnTo>
                  <a:pt x="77343" y="119379"/>
                </a:lnTo>
                <a:close/>
              </a:path>
              <a:path w="589914" h="262889">
                <a:moveTo>
                  <a:pt x="38100" y="0"/>
                </a:moveTo>
                <a:lnTo>
                  <a:pt x="0" y="1269"/>
                </a:lnTo>
                <a:lnTo>
                  <a:pt x="381" y="14350"/>
                </a:lnTo>
                <a:lnTo>
                  <a:pt x="1524" y="27685"/>
                </a:lnTo>
                <a:lnTo>
                  <a:pt x="9143" y="65785"/>
                </a:lnTo>
                <a:lnTo>
                  <a:pt x="22859" y="102234"/>
                </a:lnTo>
                <a:lnTo>
                  <a:pt x="25145" y="106425"/>
                </a:lnTo>
                <a:lnTo>
                  <a:pt x="58674" y="88391"/>
                </a:lnTo>
                <a:lnTo>
                  <a:pt x="56514" y="84327"/>
                </a:lnTo>
                <a:lnTo>
                  <a:pt x="52577" y="74929"/>
                </a:lnTo>
                <a:lnTo>
                  <a:pt x="40766" y="33146"/>
                </a:lnTo>
                <a:lnTo>
                  <a:pt x="38481" y="11302"/>
                </a:lnTo>
                <a:lnTo>
                  <a:pt x="3810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85841" y="1073657"/>
            <a:ext cx="123825" cy="194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35194" y="1107693"/>
            <a:ext cx="52069" cy="117475"/>
          </a:xfrm>
          <a:custGeom>
            <a:avLst/>
            <a:gdLst/>
            <a:ahLst/>
            <a:cxnLst/>
            <a:rect l="l" t="t" r="r" b="b"/>
            <a:pathLst>
              <a:path w="52070" h="117475">
                <a:moveTo>
                  <a:pt x="48709" y="40131"/>
                </a:moveTo>
                <a:lnTo>
                  <a:pt x="27685" y="40131"/>
                </a:lnTo>
                <a:lnTo>
                  <a:pt x="30733" y="117220"/>
                </a:lnTo>
                <a:lnTo>
                  <a:pt x="51561" y="112013"/>
                </a:lnTo>
                <a:lnTo>
                  <a:pt x="48709" y="40131"/>
                </a:lnTo>
                <a:close/>
              </a:path>
              <a:path w="52070" h="117475">
                <a:moveTo>
                  <a:pt x="47116" y="0"/>
                </a:moveTo>
                <a:lnTo>
                  <a:pt x="34543" y="3175"/>
                </a:lnTo>
                <a:lnTo>
                  <a:pt x="28324" y="12674"/>
                </a:lnTo>
                <a:lnTo>
                  <a:pt x="20510" y="22113"/>
                </a:lnTo>
                <a:lnTo>
                  <a:pt x="11076" y="31482"/>
                </a:lnTo>
                <a:lnTo>
                  <a:pt x="0" y="40766"/>
                </a:lnTo>
                <a:lnTo>
                  <a:pt x="634" y="60197"/>
                </a:lnTo>
                <a:lnTo>
                  <a:pt x="4952" y="58165"/>
                </a:lnTo>
                <a:lnTo>
                  <a:pt x="9525" y="55244"/>
                </a:lnTo>
                <a:lnTo>
                  <a:pt x="14604" y="51434"/>
                </a:lnTo>
                <a:lnTo>
                  <a:pt x="19684" y="47751"/>
                </a:lnTo>
                <a:lnTo>
                  <a:pt x="24129" y="43941"/>
                </a:lnTo>
                <a:lnTo>
                  <a:pt x="27685" y="40131"/>
                </a:lnTo>
                <a:lnTo>
                  <a:pt x="48709" y="40131"/>
                </a:lnTo>
                <a:lnTo>
                  <a:pt x="47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8275" y="963929"/>
            <a:ext cx="273050" cy="291465"/>
          </a:xfrm>
          <a:custGeom>
            <a:avLst/>
            <a:gdLst/>
            <a:ahLst/>
            <a:cxnLst/>
            <a:rect l="l" t="t" r="r" b="b"/>
            <a:pathLst>
              <a:path w="273050" h="291465">
                <a:moveTo>
                  <a:pt x="60428" y="41656"/>
                </a:moveTo>
                <a:lnTo>
                  <a:pt x="26681" y="63119"/>
                </a:lnTo>
                <a:lnTo>
                  <a:pt x="11787" y="98552"/>
                </a:lnTo>
                <a:lnTo>
                  <a:pt x="1714" y="141521"/>
                </a:lnTo>
                <a:lnTo>
                  <a:pt x="0" y="168280"/>
                </a:lnTo>
                <a:lnTo>
                  <a:pt x="642" y="181244"/>
                </a:lnTo>
                <a:lnTo>
                  <a:pt x="11263" y="226726"/>
                </a:lnTo>
                <a:lnTo>
                  <a:pt x="32456" y="270303"/>
                </a:lnTo>
                <a:lnTo>
                  <a:pt x="46839" y="291338"/>
                </a:lnTo>
                <a:lnTo>
                  <a:pt x="70334" y="285369"/>
                </a:lnTo>
                <a:lnTo>
                  <a:pt x="64642" y="275343"/>
                </a:lnTo>
                <a:lnTo>
                  <a:pt x="59570" y="265842"/>
                </a:lnTo>
                <a:lnTo>
                  <a:pt x="42158" y="222819"/>
                </a:lnTo>
                <a:lnTo>
                  <a:pt x="32869" y="172202"/>
                </a:lnTo>
                <a:lnTo>
                  <a:pt x="32107" y="157607"/>
                </a:lnTo>
                <a:lnTo>
                  <a:pt x="32208" y="141521"/>
                </a:lnTo>
                <a:lnTo>
                  <a:pt x="37695" y="101219"/>
                </a:lnTo>
                <a:lnTo>
                  <a:pt x="52929" y="57659"/>
                </a:lnTo>
                <a:lnTo>
                  <a:pt x="60428" y="41656"/>
                </a:lnTo>
                <a:close/>
              </a:path>
              <a:path w="273050" h="291465">
                <a:moveTo>
                  <a:pt x="225655" y="0"/>
                </a:moveTo>
                <a:lnTo>
                  <a:pt x="202160" y="5969"/>
                </a:lnTo>
                <a:lnTo>
                  <a:pt x="207922" y="15994"/>
                </a:lnTo>
                <a:lnTo>
                  <a:pt x="213018" y="25495"/>
                </a:lnTo>
                <a:lnTo>
                  <a:pt x="230318" y="68464"/>
                </a:lnTo>
                <a:lnTo>
                  <a:pt x="239553" y="119260"/>
                </a:lnTo>
                <a:lnTo>
                  <a:pt x="240387" y="133858"/>
                </a:lnTo>
                <a:lnTo>
                  <a:pt x="240307" y="149744"/>
                </a:lnTo>
                <a:lnTo>
                  <a:pt x="234799" y="190246"/>
                </a:lnTo>
                <a:lnTo>
                  <a:pt x="219547" y="233787"/>
                </a:lnTo>
                <a:lnTo>
                  <a:pt x="212066" y="249809"/>
                </a:lnTo>
                <a:lnTo>
                  <a:pt x="238355" y="243205"/>
                </a:lnTo>
                <a:lnTo>
                  <a:pt x="256964" y="203074"/>
                </a:lnTo>
                <a:lnTo>
                  <a:pt x="268422" y="163703"/>
                </a:lnTo>
                <a:lnTo>
                  <a:pt x="272496" y="122930"/>
                </a:lnTo>
                <a:lnTo>
                  <a:pt x="271867" y="109966"/>
                </a:lnTo>
                <a:lnTo>
                  <a:pt x="261310" y="64595"/>
                </a:lnTo>
                <a:lnTo>
                  <a:pt x="240101" y="20986"/>
                </a:lnTo>
                <a:lnTo>
                  <a:pt x="233175" y="10386"/>
                </a:lnTo>
                <a:lnTo>
                  <a:pt x="225655" y="0"/>
                </a:lnTo>
                <a:close/>
              </a:path>
              <a:path w="273050" h="291465">
                <a:moveTo>
                  <a:pt x="106656" y="84963"/>
                </a:moveTo>
                <a:lnTo>
                  <a:pt x="69953" y="94234"/>
                </a:lnTo>
                <a:lnTo>
                  <a:pt x="118213" y="148463"/>
                </a:lnTo>
                <a:lnTo>
                  <a:pt x="75414" y="228854"/>
                </a:lnTo>
                <a:lnTo>
                  <a:pt x="117832" y="218186"/>
                </a:lnTo>
                <a:lnTo>
                  <a:pt x="140692" y="174244"/>
                </a:lnTo>
                <a:lnTo>
                  <a:pt x="185165" y="174244"/>
                </a:lnTo>
                <a:lnTo>
                  <a:pt x="157075" y="142875"/>
                </a:lnTo>
                <a:lnTo>
                  <a:pt x="170762" y="116840"/>
                </a:lnTo>
                <a:lnTo>
                  <a:pt x="134469" y="116840"/>
                </a:lnTo>
                <a:lnTo>
                  <a:pt x="106656" y="84963"/>
                </a:lnTo>
                <a:close/>
              </a:path>
              <a:path w="273050" h="291465">
                <a:moveTo>
                  <a:pt x="185165" y="174244"/>
                </a:moveTo>
                <a:lnTo>
                  <a:pt x="140692" y="174244"/>
                </a:lnTo>
                <a:lnTo>
                  <a:pt x="168124" y="205613"/>
                </a:lnTo>
                <a:lnTo>
                  <a:pt x="204954" y="196342"/>
                </a:lnTo>
                <a:lnTo>
                  <a:pt x="185165" y="174244"/>
                </a:lnTo>
                <a:close/>
              </a:path>
              <a:path w="273050" h="291465">
                <a:moveTo>
                  <a:pt x="199874" y="61468"/>
                </a:moveTo>
                <a:lnTo>
                  <a:pt x="157710" y="72136"/>
                </a:lnTo>
                <a:lnTo>
                  <a:pt x="134469" y="116840"/>
                </a:lnTo>
                <a:lnTo>
                  <a:pt x="170762" y="116840"/>
                </a:lnTo>
                <a:lnTo>
                  <a:pt x="199874" y="61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97445" y="1008633"/>
            <a:ext cx="247650" cy="2288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4237" y="1089278"/>
            <a:ext cx="307975" cy="273685"/>
          </a:xfrm>
          <a:custGeom>
            <a:avLst/>
            <a:gdLst/>
            <a:ahLst/>
            <a:cxnLst/>
            <a:rect l="l" t="t" r="r" b="b"/>
            <a:pathLst>
              <a:path w="307975" h="273684">
                <a:moveTo>
                  <a:pt x="283527" y="52578"/>
                </a:moveTo>
                <a:lnTo>
                  <a:pt x="280225" y="93980"/>
                </a:lnTo>
                <a:lnTo>
                  <a:pt x="267247" y="142585"/>
                </a:lnTo>
                <a:lnTo>
                  <a:pt x="248602" y="181483"/>
                </a:lnTo>
                <a:lnTo>
                  <a:pt x="223706" y="216290"/>
                </a:lnTo>
                <a:lnTo>
                  <a:pt x="191722" y="245681"/>
                </a:lnTo>
                <a:lnTo>
                  <a:pt x="163639" y="265049"/>
                </a:lnTo>
                <a:lnTo>
                  <a:pt x="189420" y="273177"/>
                </a:lnTo>
                <a:lnTo>
                  <a:pt x="226317" y="248977"/>
                </a:lnTo>
                <a:lnTo>
                  <a:pt x="256794" y="221535"/>
                </a:lnTo>
                <a:lnTo>
                  <a:pt x="281747" y="189001"/>
                </a:lnTo>
                <a:lnTo>
                  <a:pt x="297624" y="154050"/>
                </a:lnTo>
                <a:lnTo>
                  <a:pt x="306514" y="110236"/>
                </a:lnTo>
                <a:lnTo>
                  <a:pt x="307862" y="85344"/>
                </a:lnTo>
                <a:lnTo>
                  <a:pt x="307568" y="72659"/>
                </a:lnTo>
                <a:lnTo>
                  <a:pt x="306641" y="59944"/>
                </a:lnTo>
                <a:lnTo>
                  <a:pt x="283527" y="52578"/>
                </a:lnTo>
                <a:close/>
              </a:path>
              <a:path w="307975" h="273684">
                <a:moveTo>
                  <a:pt x="118427" y="0"/>
                </a:moveTo>
                <a:lnTo>
                  <a:pt x="81512" y="24253"/>
                </a:lnTo>
                <a:lnTo>
                  <a:pt x="51069" y="51577"/>
                </a:lnTo>
                <a:lnTo>
                  <a:pt x="26154" y="84119"/>
                </a:lnTo>
                <a:lnTo>
                  <a:pt x="10223" y="118999"/>
                </a:lnTo>
                <a:lnTo>
                  <a:pt x="1460" y="162941"/>
                </a:lnTo>
                <a:lnTo>
                  <a:pt x="0" y="187912"/>
                </a:lnTo>
                <a:lnTo>
                  <a:pt x="281" y="200570"/>
                </a:lnTo>
                <a:lnTo>
                  <a:pt x="1206" y="213360"/>
                </a:lnTo>
                <a:lnTo>
                  <a:pt x="24320" y="220725"/>
                </a:lnTo>
                <a:lnTo>
                  <a:pt x="24727" y="209200"/>
                </a:lnTo>
                <a:lnTo>
                  <a:pt x="25384" y="198437"/>
                </a:lnTo>
                <a:lnTo>
                  <a:pt x="33210" y="152622"/>
                </a:lnTo>
                <a:lnTo>
                  <a:pt x="52040" y="104759"/>
                </a:lnTo>
                <a:lnTo>
                  <a:pt x="75025" y="67945"/>
                </a:lnTo>
                <a:lnTo>
                  <a:pt x="104060" y="37276"/>
                </a:lnTo>
                <a:lnTo>
                  <a:pt x="144208" y="8255"/>
                </a:lnTo>
                <a:lnTo>
                  <a:pt x="118427" y="0"/>
                </a:lnTo>
                <a:close/>
              </a:path>
              <a:path w="307975" h="273684">
                <a:moveTo>
                  <a:pt x="176365" y="163322"/>
                </a:moveTo>
                <a:lnTo>
                  <a:pt x="142557" y="163322"/>
                </a:lnTo>
                <a:lnTo>
                  <a:pt x="149415" y="204343"/>
                </a:lnTo>
                <a:lnTo>
                  <a:pt x="185610" y="215773"/>
                </a:lnTo>
                <a:lnTo>
                  <a:pt x="176365" y="163322"/>
                </a:lnTo>
                <a:close/>
              </a:path>
              <a:path w="307975" h="273684">
                <a:moveTo>
                  <a:pt x="124650" y="57912"/>
                </a:moveTo>
                <a:lnTo>
                  <a:pt x="137096" y="129412"/>
                </a:lnTo>
                <a:lnTo>
                  <a:pt x="58356" y="175387"/>
                </a:lnTo>
                <a:lnTo>
                  <a:pt x="100139" y="188595"/>
                </a:lnTo>
                <a:lnTo>
                  <a:pt x="142557" y="163322"/>
                </a:lnTo>
                <a:lnTo>
                  <a:pt x="176365" y="163322"/>
                </a:lnTo>
                <a:lnTo>
                  <a:pt x="173164" y="145161"/>
                </a:lnTo>
                <a:lnTo>
                  <a:pt x="230942" y="111125"/>
                </a:lnTo>
                <a:lnTo>
                  <a:pt x="167703" y="111125"/>
                </a:lnTo>
                <a:lnTo>
                  <a:pt x="160718" y="69342"/>
                </a:lnTo>
                <a:lnTo>
                  <a:pt x="124650" y="57912"/>
                </a:lnTo>
                <a:close/>
              </a:path>
              <a:path w="307975" h="273684">
                <a:moveTo>
                  <a:pt x="210883" y="85344"/>
                </a:moveTo>
                <a:lnTo>
                  <a:pt x="167703" y="111125"/>
                </a:lnTo>
                <a:lnTo>
                  <a:pt x="230942" y="111125"/>
                </a:lnTo>
                <a:lnTo>
                  <a:pt x="252285" y="98552"/>
                </a:lnTo>
                <a:lnTo>
                  <a:pt x="210883" y="85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41875" y="2883534"/>
            <a:ext cx="4635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RDMA read with doorbell</a:t>
            </a:r>
            <a:r>
              <a:rPr sz="2400" spc="-8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0066"/>
                </a:solidFill>
                <a:latin typeface="Arial"/>
                <a:cs typeface="Arial"/>
              </a:rPr>
              <a:t>batching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74586" y="2556509"/>
            <a:ext cx="1455420" cy="329565"/>
          </a:xfrm>
          <a:custGeom>
            <a:avLst/>
            <a:gdLst/>
            <a:ahLst/>
            <a:cxnLst/>
            <a:rect l="l" t="t" r="r" b="b"/>
            <a:pathLst>
              <a:path w="1455420" h="329564">
                <a:moveTo>
                  <a:pt x="36360" y="327058"/>
                </a:moveTo>
                <a:lnTo>
                  <a:pt x="35360" y="327879"/>
                </a:lnTo>
                <a:lnTo>
                  <a:pt x="34670" y="329311"/>
                </a:lnTo>
                <a:lnTo>
                  <a:pt x="36360" y="327058"/>
                </a:lnTo>
                <a:close/>
              </a:path>
              <a:path w="1455420" h="329564">
                <a:moveTo>
                  <a:pt x="35533" y="327520"/>
                </a:moveTo>
                <a:lnTo>
                  <a:pt x="34543" y="328549"/>
                </a:lnTo>
                <a:lnTo>
                  <a:pt x="35360" y="327879"/>
                </a:lnTo>
                <a:lnTo>
                  <a:pt x="35533" y="327520"/>
                </a:lnTo>
                <a:close/>
              </a:path>
              <a:path w="1455420" h="329564">
                <a:moveTo>
                  <a:pt x="36563" y="326448"/>
                </a:moveTo>
                <a:lnTo>
                  <a:pt x="35533" y="327520"/>
                </a:lnTo>
                <a:lnTo>
                  <a:pt x="35360" y="327879"/>
                </a:lnTo>
                <a:lnTo>
                  <a:pt x="36360" y="327058"/>
                </a:lnTo>
                <a:lnTo>
                  <a:pt x="36776" y="326503"/>
                </a:lnTo>
                <a:lnTo>
                  <a:pt x="36563" y="326448"/>
                </a:lnTo>
                <a:close/>
              </a:path>
              <a:path w="1455420" h="329564">
                <a:moveTo>
                  <a:pt x="36105" y="326332"/>
                </a:moveTo>
                <a:lnTo>
                  <a:pt x="35533" y="327520"/>
                </a:lnTo>
                <a:lnTo>
                  <a:pt x="36563" y="326448"/>
                </a:lnTo>
                <a:lnTo>
                  <a:pt x="36105" y="326332"/>
                </a:lnTo>
                <a:close/>
              </a:path>
              <a:path w="1455420" h="329564">
                <a:moveTo>
                  <a:pt x="38364" y="325414"/>
                </a:moveTo>
                <a:lnTo>
                  <a:pt x="37084" y="326136"/>
                </a:lnTo>
                <a:lnTo>
                  <a:pt x="36905" y="326332"/>
                </a:lnTo>
                <a:lnTo>
                  <a:pt x="36830" y="326516"/>
                </a:lnTo>
                <a:lnTo>
                  <a:pt x="36360" y="327058"/>
                </a:lnTo>
                <a:lnTo>
                  <a:pt x="38364" y="325414"/>
                </a:lnTo>
                <a:close/>
              </a:path>
              <a:path w="1455420" h="329564">
                <a:moveTo>
                  <a:pt x="36776" y="326503"/>
                </a:moveTo>
                <a:close/>
              </a:path>
              <a:path w="1455420" h="329564">
                <a:moveTo>
                  <a:pt x="36967" y="326028"/>
                </a:moveTo>
                <a:lnTo>
                  <a:pt x="36563" y="326448"/>
                </a:lnTo>
                <a:lnTo>
                  <a:pt x="36776" y="326503"/>
                </a:lnTo>
                <a:lnTo>
                  <a:pt x="36882" y="326332"/>
                </a:lnTo>
                <a:lnTo>
                  <a:pt x="36967" y="326028"/>
                </a:lnTo>
                <a:close/>
              </a:path>
              <a:path w="1455420" h="329564">
                <a:moveTo>
                  <a:pt x="37972" y="322452"/>
                </a:moveTo>
                <a:lnTo>
                  <a:pt x="36105" y="326332"/>
                </a:lnTo>
                <a:lnTo>
                  <a:pt x="36563" y="326448"/>
                </a:lnTo>
                <a:lnTo>
                  <a:pt x="36967" y="326028"/>
                </a:lnTo>
                <a:lnTo>
                  <a:pt x="37972" y="322452"/>
                </a:lnTo>
                <a:close/>
              </a:path>
              <a:path w="1455420" h="329564">
                <a:moveTo>
                  <a:pt x="37718" y="325247"/>
                </a:moveTo>
                <a:lnTo>
                  <a:pt x="36967" y="326028"/>
                </a:lnTo>
                <a:lnTo>
                  <a:pt x="36868" y="326381"/>
                </a:lnTo>
                <a:lnTo>
                  <a:pt x="37718" y="325247"/>
                </a:lnTo>
                <a:close/>
              </a:path>
              <a:path w="1455420" h="329564">
                <a:moveTo>
                  <a:pt x="117602" y="262000"/>
                </a:moveTo>
                <a:lnTo>
                  <a:pt x="75057" y="271525"/>
                </a:lnTo>
                <a:lnTo>
                  <a:pt x="35560" y="284352"/>
                </a:lnTo>
                <a:lnTo>
                  <a:pt x="16383" y="294259"/>
                </a:lnTo>
                <a:lnTo>
                  <a:pt x="15493" y="294893"/>
                </a:lnTo>
                <a:lnTo>
                  <a:pt x="10540" y="298958"/>
                </a:lnTo>
                <a:lnTo>
                  <a:pt x="9271" y="299974"/>
                </a:lnTo>
                <a:lnTo>
                  <a:pt x="8254" y="300989"/>
                </a:lnTo>
                <a:lnTo>
                  <a:pt x="7365" y="302260"/>
                </a:lnTo>
                <a:lnTo>
                  <a:pt x="4317" y="306197"/>
                </a:lnTo>
                <a:lnTo>
                  <a:pt x="2793" y="308228"/>
                </a:lnTo>
                <a:lnTo>
                  <a:pt x="1650" y="310514"/>
                </a:lnTo>
                <a:lnTo>
                  <a:pt x="0" y="317118"/>
                </a:lnTo>
                <a:lnTo>
                  <a:pt x="36105" y="326332"/>
                </a:lnTo>
                <a:lnTo>
                  <a:pt x="37972" y="322452"/>
                </a:lnTo>
                <a:lnTo>
                  <a:pt x="43618" y="322452"/>
                </a:lnTo>
                <a:lnTo>
                  <a:pt x="85216" y="308355"/>
                </a:lnTo>
                <a:lnTo>
                  <a:pt x="124967" y="299465"/>
                </a:lnTo>
                <a:lnTo>
                  <a:pt x="117602" y="262000"/>
                </a:lnTo>
                <a:close/>
              </a:path>
              <a:path w="1455420" h="329564">
                <a:moveTo>
                  <a:pt x="38383" y="325247"/>
                </a:moveTo>
                <a:lnTo>
                  <a:pt x="37718" y="325247"/>
                </a:lnTo>
                <a:lnTo>
                  <a:pt x="37052" y="326136"/>
                </a:lnTo>
                <a:lnTo>
                  <a:pt x="38383" y="325247"/>
                </a:lnTo>
                <a:close/>
              </a:path>
              <a:path w="1455420" h="329564">
                <a:moveTo>
                  <a:pt x="39496" y="324485"/>
                </a:moveTo>
                <a:lnTo>
                  <a:pt x="37084" y="326136"/>
                </a:lnTo>
                <a:lnTo>
                  <a:pt x="38364" y="325414"/>
                </a:lnTo>
                <a:lnTo>
                  <a:pt x="39496" y="324485"/>
                </a:lnTo>
                <a:close/>
              </a:path>
              <a:path w="1455420" h="329564">
                <a:moveTo>
                  <a:pt x="43618" y="322452"/>
                </a:moveTo>
                <a:lnTo>
                  <a:pt x="37972" y="322452"/>
                </a:lnTo>
                <a:lnTo>
                  <a:pt x="36967" y="326028"/>
                </a:lnTo>
                <a:lnTo>
                  <a:pt x="37718" y="325247"/>
                </a:lnTo>
                <a:lnTo>
                  <a:pt x="38383" y="325247"/>
                </a:lnTo>
                <a:lnTo>
                  <a:pt x="39496" y="324485"/>
                </a:lnTo>
                <a:lnTo>
                  <a:pt x="40013" y="324485"/>
                </a:lnTo>
                <a:lnTo>
                  <a:pt x="43618" y="322452"/>
                </a:lnTo>
                <a:close/>
              </a:path>
              <a:path w="1455420" h="329564">
                <a:moveTo>
                  <a:pt x="40013" y="324485"/>
                </a:moveTo>
                <a:lnTo>
                  <a:pt x="39496" y="324485"/>
                </a:lnTo>
                <a:lnTo>
                  <a:pt x="38364" y="325414"/>
                </a:lnTo>
                <a:lnTo>
                  <a:pt x="40013" y="324485"/>
                </a:lnTo>
                <a:close/>
              </a:path>
              <a:path w="1455420" h="329564">
                <a:moveTo>
                  <a:pt x="270002" y="239775"/>
                </a:moveTo>
                <a:lnTo>
                  <a:pt x="215518" y="246252"/>
                </a:lnTo>
                <a:lnTo>
                  <a:pt x="169037" y="252984"/>
                </a:lnTo>
                <a:lnTo>
                  <a:pt x="155702" y="255142"/>
                </a:lnTo>
                <a:lnTo>
                  <a:pt x="161924" y="292735"/>
                </a:lnTo>
                <a:lnTo>
                  <a:pt x="175260" y="290575"/>
                </a:lnTo>
                <a:lnTo>
                  <a:pt x="197358" y="287274"/>
                </a:lnTo>
                <a:lnTo>
                  <a:pt x="245363" y="280924"/>
                </a:lnTo>
                <a:lnTo>
                  <a:pt x="274065" y="277622"/>
                </a:lnTo>
                <a:lnTo>
                  <a:pt x="270002" y="239775"/>
                </a:lnTo>
                <a:close/>
              </a:path>
              <a:path w="1455420" h="329564">
                <a:moveTo>
                  <a:pt x="422529" y="226440"/>
                </a:moveTo>
                <a:lnTo>
                  <a:pt x="379348" y="229488"/>
                </a:lnTo>
                <a:lnTo>
                  <a:pt x="308102" y="235838"/>
                </a:lnTo>
                <a:lnTo>
                  <a:pt x="311785" y="273812"/>
                </a:lnTo>
                <a:lnTo>
                  <a:pt x="382523" y="267462"/>
                </a:lnTo>
                <a:lnTo>
                  <a:pt x="425195" y="264413"/>
                </a:lnTo>
                <a:lnTo>
                  <a:pt x="422529" y="226440"/>
                </a:lnTo>
                <a:close/>
              </a:path>
              <a:path w="1455420" h="329564">
                <a:moveTo>
                  <a:pt x="575437" y="218821"/>
                </a:moveTo>
                <a:lnTo>
                  <a:pt x="536066" y="220090"/>
                </a:lnTo>
                <a:lnTo>
                  <a:pt x="460756" y="224027"/>
                </a:lnTo>
                <a:lnTo>
                  <a:pt x="463041" y="262127"/>
                </a:lnTo>
                <a:lnTo>
                  <a:pt x="537971" y="258190"/>
                </a:lnTo>
                <a:lnTo>
                  <a:pt x="576707" y="256793"/>
                </a:lnTo>
                <a:lnTo>
                  <a:pt x="575437" y="218821"/>
                </a:lnTo>
                <a:close/>
              </a:path>
              <a:path w="1455420" h="329564">
                <a:moveTo>
                  <a:pt x="728344" y="215900"/>
                </a:moveTo>
                <a:lnTo>
                  <a:pt x="669163" y="216280"/>
                </a:lnTo>
                <a:lnTo>
                  <a:pt x="613663" y="217550"/>
                </a:lnTo>
                <a:lnTo>
                  <a:pt x="614553" y="255650"/>
                </a:lnTo>
                <a:lnTo>
                  <a:pt x="669924" y="254380"/>
                </a:lnTo>
                <a:lnTo>
                  <a:pt x="728598" y="254000"/>
                </a:lnTo>
                <a:lnTo>
                  <a:pt x="728344" y="215900"/>
                </a:lnTo>
                <a:close/>
              </a:path>
              <a:path w="1455420" h="329564">
                <a:moveTo>
                  <a:pt x="878966" y="209803"/>
                </a:moveTo>
                <a:lnTo>
                  <a:pt x="869441" y="210692"/>
                </a:lnTo>
                <a:lnTo>
                  <a:pt x="836548" y="212851"/>
                </a:lnTo>
                <a:lnTo>
                  <a:pt x="803529" y="214502"/>
                </a:lnTo>
                <a:lnTo>
                  <a:pt x="770255" y="215518"/>
                </a:lnTo>
                <a:lnTo>
                  <a:pt x="766317" y="215518"/>
                </a:lnTo>
                <a:lnTo>
                  <a:pt x="766698" y="253618"/>
                </a:lnTo>
                <a:lnTo>
                  <a:pt x="804544" y="252602"/>
                </a:lnTo>
                <a:lnTo>
                  <a:pt x="838327" y="250951"/>
                </a:lnTo>
                <a:lnTo>
                  <a:pt x="871982" y="248665"/>
                </a:lnTo>
                <a:lnTo>
                  <a:pt x="882395" y="247776"/>
                </a:lnTo>
                <a:lnTo>
                  <a:pt x="878966" y="209803"/>
                </a:lnTo>
                <a:close/>
              </a:path>
              <a:path w="1455420" h="329564">
                <a:moveTo>
                  <a:pt x="1028699" y="190880"/>
                </a:moveTo>
                <a:lnTo>
                  <a:pt x="997965" y="195834"/>
                </a:lnTo>
                <a:lnTo>
                  <a:pt x="934465" y="204342"/>
                </a:lnTo>
                <a:lnTo>
                  <a:pt x="916559" y="206248"/>
                </a:lnTo>
                <a:lnTo>
                  <a:pt x="920622" y="244093"/>
                </a:lnTo>
                <a:lnTo>
                  <a:pt x="938403" y="242188"/>
                </a:lnTo>
                <a:lnTo>
                  <a:pt x="1003045" y="233552"/>
                </a:lnTo>
                <a:lnTo>
                  <a:pt x="1034795" y="228473"/>
                </a:lnTo>
                <a:lnTo>
                  <a:pt x="1035177" y="228346"/>
                </a:lnTo>
                <a:lnTo>
                  <a:pt x="1028699" y="190880"/>
                </a:lnTo>
                <a:close/>
              </a:path>
              <a:path w="1455420" h="329564">
                <a:moveTo>
                  <a:pt x="1175258" y="158241"/>
                </a:moveTo>
                <a:lnTo>
                  <a:pt x="1117727" y="172974"/>
                </a:lnTo>
                <a:lnTo>
                  <a:pt x="1065530" y="184023"/>
                </a:lnTo>
                <a:lnTo>
                  <a:pt x="1073022" y="221361"/>
                </a:lnTo>
                <a:lnTo>
                  <a:pt x="1125982" y="210185"/>
                </a:lnTo>
                <a:lnTo>
                  <a:pt x="1183005" y="195706"/>
                </a:lnTo>
                <a:lnTo>
                  <a:pt x="1185798" y="194817"/>
                </a:lnTo>
                <a:lnTo>
                  <a:pt x="1175258" y="158241"/>
                </a:lnTo>
                <a:close/>
              </a:path>
              <a:path w="1455420" h="329564">
                <a:moveTo>
                  <a:pt x="1315465" y="108076"/>
                </a:moveTo>
                <a:lnTo>
                  <a:pt x="1272159" y="126491"/>
                </a:lnTo>
                <a:lnTo>
                  <a:pt x="1224788" y="143255"/>
                </a:lnTo>
                <a:lnTo>
                  <a:pt x="1211326" y="147574"/>
                </a:lnTo>
                <a:lnTo>
                  <a:pt x="1222756" y="183896"/>
                </a:lnTo>
                <a:lnTo>
                  <a:pt x="1261490" y="171068"/>
                </a:lnTo>
                <a:lnTo>
                  <a:pt x="1308481" y="152908"/>
                </a:lnTo>
                <a:lnTo>
                  <a:pt x="1332103" y="142366"/>
                </a:lnTo>
                <a:lnTo>
                  <a:pt x="1315465" y="108076"/>
                </a:lnTo>
                <a:close/>
              </a:path>
              <a:path w="1455420" h="329564">
                <a:moveTo>
                  <a:pt x="1443303" y="62737"/>
                </a:moveTo>
                <a:lnTo>
                  <a:pt x="1383791" y="62737"/>
                </a:lnTo>
                <a:lnTo>
                  <a:pt x="1411223" y="89026"/>
                </a:lnTo>
                <a:lnTo>
                  <a:pt x="1399494" y="101286"/>
                </a:lnTo>
                <a:lnTo>
                  <a:pt x="1431543" y="125602"/>
                </a:lnTo>
                <a:lnTo>
                  <a:pt x="1443303" y="62737"/>
                </a:lnTo>
                <a:close/>
              </a:path>
              <a:path w="1455420" h="329564">
                <a:moveTo>
                  <a:pt x="1366097" y="81231"/>
                </a:moveTo>
                <a:lnTo>
                  <a:pt x="1351788" y="89662"/>
                </a:lnTo>
                <a:lnTo>
                  <a:pt x="1348866" y="91186"/>
                </a:lnTo>
                <a:lnTo>
                  <a:pt x="1366773" y="124840"/>
                </a:lnTo>
                <a:lnTo>
                  <a:pt x="1369694" y="123316"/>
                </a:lnTo>
                <a:lnTo>
                  <a:pt x="1388998" y="112013"/>
                </a:lnTo>
                <a:lnTo>
                  <a:pt x="1390395" y="110871"/>
                </a:lnTo>
                <a:lnTo>
                  <a:pt x="1391539" y="109600"/>
                </a:lnTo>
                <a:lnTo>
                  <a:pt x="1399494" y="101286"/>
                </a:lnTo>
                <a:lnTo>
                  <a:pt x="1375803" y="83312"/>
                </a:lnTo>
                <a:lnTo>
                  <a:pt x="1364107" y="83312"/>
                </a:lnTo>
                <a:lnTo>
                  <a:pt x="1366097" y="81231"/>
                </a:lnTo>
                <a:close/>
              </a:path>
              <a:path w="1455420" h="329564">
                <a:moveTo>
                  <a:pt x="1383791" y="62737"/>
                </a:moveTo>
                <a:lnTo>
                  <a:pt x="1369026" y="78170"/>
                </a:lnTo>
                <a:lnTo>
                  <a:pt x="1399494" y="101286"/>
                </a:lnTo>
                <a:lnTo>
                  <a:pt x="1411223" y="89026"/>
                </a:lnTo>
                <a:lnTo>
                  <a:pt x="1383791" y="62737"/>
                </a:lnTo>
                <a:close/>
              </a:path>
              <a:path w="1455420" h="329564">
                <a:moveTo>
                  <a:pt x="1368170" y="80010"/>
                </a:moveTo>
                <a:lnTo>
                  <a:pt x="1366097" y="81231"/>
                </a:lnTo>
                <a:lnTo>
                  <a:pt x="1364107" y="83312"/>
                </a:lnTo>
                <a:lnTo>
                  <a:pt x="1368170" y="80010"/>
                </a:lnTo>
                <a:close/>
              </a:path>
              <a:path w="1455420" h="329564">
                <a:moveTo>
                  <a:pt x="1371451" y="80010"/>
                </a:moveTo>
                <a:lnTo>
                  <a:pt x="1368170" y="80010"/>
                </a:lnTo>
                <a:lnTo>
                  <a:pt x="1364107" y="83312"/>
                </a:lnTo>
                <a:lnTo>
                  <a:pt x="1375803" y="83312"/>
                </a:lnTo>
                <a:lnTo>
                  <a:pt x="1371451" y="80010"/>
                </a:lnTo>
                <a:close/>
              </a:path>
              <a:path w="1455420" h="329564">
                <a:moveTo>
                  <a:pt x="1369026" y="78170"/>
                </a:moveTo>
                <a:lnTo>
                  <a:pt x="1366097" y="81231"/>
                </a:lnTo>
                <a:lnTo>
                  <a:pt x="1368170" y="80010"/>
                </a:lnTo>
                <a:lnTo>
                  <a:pt x="1371451" y="80010"/>
                </a:lnTo>
                <a:lnTo>
                  <a:pt x="1369026" y="78170"/>
                </a:lnTo>
                <a:close/>
              </a:path>
              <a:path w="1455420" h="329564">
                <a:moveTo>
                  <a:pt x="1455039" y="0"/>
                </a:moveTo>
                <a:lnTo>
                  <a:pt x="1340485" y="56514"/>
                </a:lnTo>
                <a:lnTo>
                  <a:pt x="1369026" y="78170"/>
                </a:lnTo>
                <a:lnTo>
                  <a:pt x="1383791" y="62737"/>
                </a:lnTo>
                <a:lnTo>
                  <a:pt x="1443303" y="62737"/>
                </a:lnTo>
                <a:lnTo>
                  <a:pt x="1455039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1990" y="2567177"/>
            <a:ext cx="1835785" cy="328295"/>
          </a:xfrm>
          <a:custGeom>
            <a:avLst/>
            <a:gdLst/>
            <a:ahLst/>
            <a:cxnLst/>
            <a:rect l="l" t="t" r="r" b="b"/>
            <a:pathLst>
              <a:path w="1835785" h="328294">
                <a:moveTo>
                  <a:pt x="1798610" y="326816"/>
                </a:moveTo>
                <a:lnTo>
                  <a:pt x="1798868" y="327279"/>
                </a:lnTo>
                <a:lnTo>
                  <a:pt x="1799589" y="328041"/>
                </a:lnTo>
                <a:lnTo>
                  <a:pt x="1798610" y="326816"/>
                </a:lnTo>
                <a:close/>
              </a:path>
              <a:path w="1835785" h="328294">
                <a:moveTo>
                  <a:pt x="1798588" y="326983"/>
                </a:moveTo>
                <a:lnTo>
                  <a:pt x="1799209" y="327913"/>
                </a:lnTo>
                <a:lnTo>
                  <a:pt x="1798855" y="327265"/>
                </a:lnTo>
                <a:lnTo>
                  <a:pt x="1798588" y="326983"/>
                </a:lnTo>
                <a:close/>
              </a:path>
              <a:path w="1835785" h="328294">
                <a:moveTo>
                  <a:pt x="1798447" y="326834"/>
                </a:moveTo>
                <a:lnTo>
                  <a:pt x="1798701" y="327406"/>
                </a:lnTo>
                <a:lnTo>
                  <a:pt x="1798598" y="327021"/>
                </a:lnTo>
                <a:lnTo>
                  <a:pt x="1798447" y="326834"/>
                </a:lnTo>
                <a:close/>
              </a:path>
              <a:path w="1835785" h="328294">
                <a:moveTo>
                  <a:pt x="1798552" y="326709"/>
                </a:moveTo>
                <a:lnTo>
                  <a:pt x="1799209" y="327279"/>
                </a:lnTo>
                <a:lnTo>
                  <a:pt x="1798552" y="326709"/>
                </a:lnTo>
                <a:close/>
              </a:path>
              <a:path w="1835785" h="328294">
                <a:moveTo>
                  <a:pt x="1798524" y="326743"/>
                </a:moveTo>
                <a:lnTo>
                  <a:pt x="1798624" y="327021"/>
                </a:lnTo>
                <a:lnTo>
                  <a:pt x="1798855" y="327265"/>
                </a:lnTo>
                <a:lnTo>
                  <a:pt x="1798597" y="326800"/>
                </a:lnTo>
                <a:close/>
              </a:path>
              <a:path w="1835785" h="328294">
                <a:moveTo>
                  <a:pt x="1798343" y="326601"/>
                </a:moveTo>
                <a:lnTo>
                  <a:pt x="1798470" y="326834"/>
                </a:lnTo>
                <a:lnTo>
                  <a:pt x="1798588" y="326983"/>
                </a:lnTo>
                <a:lnTo>
                  <a:pt x="1798481" y="326709"/>
                </a:lnTo>
                <a:lnTo>
                  <a:pt x="1798343" y="326601"/>
                </a:lnTo>
                <a:close/>
              </a:path>
              <a:path w="1835785" h="328294">
                <a:moveTo>
                  <a:pt x="1797890" y="326247"/>
                </a:moveTo>
                <a:lnTo>
                  <a:pt x="1798447" y="326834"/>
                </a:lnTo>
                <a:lnTo>
                  <a:pt x="1798273" y="326547"/>
                </a:lnTo>
                <a:lnTo>
                  <a:pt x="1797890" y="326247"/>
                </a:lnTo>
                <a:close/>
              </a:path>
              <a:path w="1835785" h="328294">
                <a:moveTo>
                  <a:pt x="1798290" y="326483"/>
                </a:moveTo>
                <a:lnTo>
                  <a:pt x="1798524" y="326743"/>
                </a:lnTo>
                <a:lnTo>
                  <a:pt x="1798399" y="326577"/>
                </a:lnTo>
                <a:close/>
              </a:path>
              <a:path w="1835785" h="328294">
                <a:moveTo>
                  <a:pt x="1798273" y="326547"/>
                </a:moveTo>
                <a:lnTo>
                  <a:pt x="1798403" y="326736"/>
                </a:lnTo>
                <a:lnTo>
                  <a:pt x="1798312" y="326577"/>
                </a:lnTo>
                <a:close/>
              </a:path>
              <a:path w="1835785" h="328294">
                <a:moveTo>
                  <a:pt x="1797685" y="325120"/>
                </a:moveTo>
                <a:lnTo>
                  <a:pt x="1798224" y="326334"/>
                </a:lnTo>
                <a:lnTo>
                  <a:pt x="1798504" y="326668"/>
                </a:lnTo>
                <a:lnTo>
                  <a:pt x="1797685" y="325120"/>
                </a:lnTo>
                <a:close/>
              </a:path>
              <a:path w="1835785" h="328294">
                <a:moveTo>
                  <a:pt x="1798224" y="326334"/>
                </a:moveTo>
                <a:lnTo>
                  <a:pt x="1798290" y="326483"/>
                </a:lnTo>
                <a:lnTo>
                  <a:pt x="1798463" y="326632"/>
                </a:lnTo>
                <a:lnTo>
                  <a:pt x="1798224" y="326334"/>
                </a:lnTo>
                <a:close/>
              </a:path>
              <a:path w="1835785" h="328294">
                <a:moveTo>
                  <a:pt x="1798141" y="326353"/>
                </a:moveTo>
                <a:lnTo>
                  <a:pt x="1798230" y="326483"/>
                </a:lnTo>
                <a:lnTo>
                  <a:pt x="1798141" y="326353"/>
                </a:lnTo>
                <a:close/>
              </a:path>
              <a:path w="1835785" h="328294">
                <a:moveTo>
                  <a:pt x="1798091" y="325120"/>
                </a:moveTo>
                <a:lnTo>
                  <a:pt x="1797685" y="325120"/>
                </a:lnTo>
                <a:lnTo>
                  <a:pt x="1798480" y="326577"/>
                </a:lnTo>
                <a:lnTo>
                  <a:pt x="1798091" y="325120"/>
                </a:lnTo>
                <a:close/>
              </a:path>
              <a:path w="1835785" h="328294">
                <a:moveTo>
                  <a:pt x="1797597" y="325882"/>
                </a:moveTo>
                <a:lnTo>
                  <a:pt x="1797890" y="326247"/>
                </a:lnTo>
                <a:lnTo>
                  <a:pt x="1798273" y="326547"/>
                </a:lnTo>
                <a:lnTo>
                  <a:pt x="1798119" y="326334"/>
                </a:lnTo>
                <a:lnTo>
                  <a:pt x="1797597" y="325882"/>
                </a:lnTo>
                <a:close/>
              </a:path>
              <a:path w="1835785" h="328294">
                <a:moveTo>
                  <a:pt x="1797558" y="325500"/>
                </a:moveTo>
                <a:lnTo>
                  <a:pt x="1798141" y="326353"/>
                </a:lnTo>
                <a:lnTo>
                  <a:pt x="1798290" y="326483"/>
                </a:lnTo>
                <a:lnTo>
                  <a:pt x="1798224" y="326334"/>
                </a:lnTo>
                <a:lnTo>
                  <a:pt x="1797558" y="325500"/>
                </a:lnTo>
                <a:close/>
              </a:path>
              <a:path w="1835785" h="328294">
                <a:moveTo>
                  <a:pt x="1797644" y="325628"/>
                </a:moveTo>
                <a:lnTo>
                  <a:pt x="1797304" y="325628"/>
                </a:lnTo>
                <a:lnTo>
                  <a:pt x="1798141" y="326353"/>
                </a:lnTo>
                <a:lnTo>
                  <a:pt x="1797644" y="325628"/>
                </a:lnTo>
                <a:close/>
              </a:path>
              <a:path w="1835785" h="328294">
                <a:moveTo>
                  <a:pt x="1797854" y="325500"/>
                </a:moveTo>
                <a:lnTo>
                  <a:pt x="1797558" y="325500"/>
                </a:lnTo>
                <a:lnTo>
                  <a:pt x="1798224" y="326334"/>
                </a:lnTo>
                <a:lnTo>
                  <a:pt x="1797854" y="325500"/>
                </a:lnTo>
                <a:close/>
              </a:path>
              <a:path w="1835785" h="328294">
                <a:moveTo>
                  <a:pt x="1796807" y="325399"/>
                </a:moveTo>
                <a:lnTo>
                  <a:pt x="1797890" y="326247"/>
                </a:lnTo>
                <a:lnTo>
                  <a:pt x="1797514" y="325854"/>
                </a:lnTo>
                <a:lnTo>
                  <a:pt x="1796807" y="325399"/>
                </a:lnTo>
                <a:close/>
              </a:path>
              <a:path w="1835785" h="328294">
                <a:moveTo>
                  <a:pt x="1797523" y="325860"/>
                </a:moveTo>
                <a:close/>
              </a:path>
              <a:path w="1835785" h="328294">
                <a:moveTo>
                  <a:pt x="1797304" y="325628"/>
                </a:moveTo>
                <a:lnTo>
                  <a:pt x="1797558" y="325882"/>
                </a:lnTo>
                <a:lnTo>
                  <a:pt x="1797304" y="325628"/>
                </a:lnTo>
                <a:close/>
              </a:path>
              <a:path w="1835785" h="328294">
                <a:moveTo>
                  <a:pt x="1796288" y="324993"/>
                </a:moveTo>
                <a:lnTo>
                  <a:pt x="1796807" y="325399"/>
                </a:lnTo>
                <a:lnTo>
                  <a:pt x="1797523" y="325860"/>
                </a:lnTo>
                <a:lnTo>
                  <a:pt x="1796288" y="324993"/>
                </a:lnTo>
                <a:close/>
              </a:path>
              <a:path w="1835785" h="328294">
                <a:moveTo>
                  <a:pt x="1798057" y="324993"/>
                </a:moveTo>
                <a:lnTo>
                  <a:pt x="1796288" y="324993"/>
                </a:lnTo>
                <a:lnTo>
                  <a:pt x="1797518" y="325854"/>
                </a:lnTo>
                <a:lnTo>
                  <a:pt x="1797304" y="325628"/>
                </a:lnTo>
                <a:lnTo>
                  <a:pt x="1797644" y="325628"/>
                </a:lnTo>
                <a:lnTo>
                  <a:pt x="1797558" y="325500"/>
                </a:lnTo>
                <a:lnTo>
                  <a:pt x="1797854" y="325500"/>
                </a:lnTo>
                <a:lnTo>
                  <a:pt x="1797685" y="325120"/>
                </a:lnTo>
                <a:lnTo>
                  <a:pt x="1798091" y="325120"/>
                </a:lnTo>
                <a:close/>
              </a:path>
              <a:path w="1835785" h="328294">
                <a:moveTo>
                  <a:pt x="1794002" y="323596"/>
                </a:moveTo>
                <a:lnTo>
                  <a:pt x="1796807" y="325399"/>
                </a:lnTo>
                <a:lnTo>
                  <a:pt x="1796288" y="324993"/>
                </a:lnTo>
                <a:lnTo>
                  <a:pt x="1798057" y="324993"/>
                </a:lnTo>
                <a:lnTo>
                  <a:pt x="1797888" y="324358"/>
                </a:lnTo>
                <a:lnTo>
                  <a:pt x="1795399" y="324358"/>
                </a:lnTo>
                <a:lnTo>
                  <a:pt x="1794002" y="323596"/>
                </a:lnTo>
                <a:close/>
              </a:path>
              <a:path w="1835785" h="328294">
                <a:moveTo>
                  <a:pt x="1797217" y="322072"/>
                </a:moveTo>
                <a:lnTo>
                  <a:pt x="1791335" y="322072"/>
                </a:lnTo>
                <a:lnTo>
                  <a:pt x="1795399" y="324358"/>
                </a:lnTo>
                <a:lnTo>
                  <a:pt x="1797888" y="324358"/>
                </a:lnTo>
                <a:lnTo>
                  <a:pt x="1797820" y="324104"/>
                </a:lnTo>
                <a:lnTo>
                  <a:pt x="1797431" y="324104"/>
                </a:lnTo>
                <a:lnTo>
                  <a:pt x="1797217" y="322072"/>
                </a:lnTo>
                <a:close/>
              </a:path>
              <a:path w="1835785" h="328294">
                <a:moveTo>
                  <a:pt x="1797177" y="321691"/>
                </a:moveTo>
                <a:lnTo>
                  <a:pt x="1797431" y="324104"/>
                </a:lnTo>
                <a:lnTo>
                  <a:pt x="1797808" y="324058"/>
                </a:lnTo>
                <a:lnTo>
                  <a:pt x="1797177" y="321691"/>
                </a:lnTo>
                <a:close/>
              </a:path>
              <a:path w="1835785" h="328294">
                <a:moveTo>
                  <a:pt x="1797808" y="324058"/>
                </a:moveTo>
                <a:lnTo>
                  <a:pt x="1797431" y="324104"/>
                </a:lnTo>
                <a:lnTo>
                  <a:pt x="1797820" y="324104"/>
                </a:lnTo>
                <a:close/>
              </a:path>
              <a:path w="1835785" h="328294">
                <a:moveTo>
                  <a:pt x="1817405" y="321691"/>
                </a:moveTo>
                <a:lnTo>
                  <a:pt x="1797177" y="321691"/>
                </a:lnTo>
                <a:lnTo>
                  <a:pt x="1797808" y="324058"/>
                </a:lnTo>
                <a:lnTo>
                  <a:pt x="1817405" y="321691"/>
                </a:lnTo>
                <a:close/>
              </a:path>
              <a:path w="1835785" h="328294">
                <a:moveTo>
                  <a:pt x="1787484" y="320149"/>
                </a:moveTo>
                <a:lnTo>
                  <a:pt x="1791970" y="322453"/>
                </a:lnTo>
                <a:lnTo>
                  <a:pt x="1791335" y="322072"/>
                </a:lnTo>
                <a:lnTo>
                  <a:pt x="1797217" y="322072"/>
                </a:lnTo>
                <a:lnTo>
                  <a:pt x="1797177" y="321691"/>
                </a:lnTo>
                <a:lnTo>
                  <a:pt x="1817405" y="321691"/>
                </a:lnTo>
                <a:lnTo>
                  <a:pt x="1826866" y="320548"/>
                </a:lnTo>
                <a:lnTo>
                  <a:pt x="1788414" y="320548"/>
                </a:lnTo>
                <a:lnTo>
                  <a:pt x="1787484" y="320149"/>
                </a:lnTo>
                <a:close/>
              </a:path>
              <a:path w="1835785" h="328294">
                <a:moveTo>
                  <a:pt x="1787271" y="320040"/>
                </a:moveTo>
                <a:lnTo>
                  <a:pt x="1787484" y="320149"/>
                </a:lnTo>
                <a:lnTo>
                  <a:pt x="1788414" y="320548"/>
                </a:lnTo>
                <a:lnTo>
                  <a:pt x="1787271" y="320040"/>
                </a:lnTo>
                <a:close/>
              </a:path>
              <a:path w="1835785" h="328294">
                <a:moveTo>
                  <a:pt x="1831071" y="320040"/>
                </a:moveTo>
                <a:lnTo>
                  <a:pt x="1787271" y="320040"/>
                </a:lnTo>
                <a:lnTo>
                  <a:pt x="1788414" y="320548"/>
                </a:lnTo>
                <a:lnTo>
                  <a:pt x="1826866" y="320548"/>
                </a:lnTo>
                <a:lnTo>
                  <a:pt x="1831071" y="320040"/>
                </a:lnTo>
                <a:close/>
              </a:path>
              <a:path w="1835785" h="328294">
                <a:moveTo>
                  <a:pt x="1835125" y="318262"/>
                </a:moveTo>
                <a:lnTo>
                  <a:pt x="1783080" y="318262"/>
                </a:lnTo>
                <a:lnTo>
                  <a:pt x="1787484" y="320149"/>
                </a:lnTo>
                <a:lnTo>
                  <a:pt x="1787271" y="320040"/>
                </a:lnTo>
                <a:lnTo>
                  <a:pt x="1831071" y="320040"/>
                </a:lnTo>
                <a:lnTo>
                  <a:pt x="1835277" y="319532"/>
                </a:lnTo>
                <a:lnTo>
                  <a:pt x="1835125" y="318262"/>
                </a:lnTo>
                <a:close/>
              </a:path>
              <a:path w="1835785" h="328294">
                <a:moveTo>
                  <a:pt x="1777873" y="316230"/>
                </a:moveTo>
                <a:lnTo>
                  <a:pt x="1783588" y="318516"/>
                </a:lnTo>
                <a:lnTo>
                  <a:pt x="1783080" y="318262"/>
                </a:lnTo>
                <a:lnTo>
                  <a:pt x="1835125" y="318262"/>
                </a:lnTo>
                <a:lnTo>
                  <a:pt x="1834914" y="316484"/>
                </a:lnTo>
                <a:lnTo>
                  <a:pt x="1778635" y="316484"/>
                </a:lnTo>
                <a:lnTo>
                  <a:pt x="1777873" y="316230"/>
                </a:lnTo>
                <a:close/>
              </a:path>
              <a:path w="1835785" h="328294">
                <a:moveTo>
                  <a:pt x="1833544" y="311912"/>
                </a:moveTo>
                <a:lnTo>
                  <a:pt x="1765300" y="311912"/>
                </a:lnTo>
                <a:lnTo>
                  <a:pt x="1778635" y="316484"/>
                </a:lnTo>
                <a:lnTo>
                  <a:pt x="1834914" y="316484"/>
                </a:lnTo>
                <a:lnTo>
                  <a:pt x="1834642" y="314198"/>
                </a:lnTo>
                <a:lnTo>
                  <a:pt x="1833544" y="311912"/>
                </a:lnTo>
                <a:close/>
              </a:path>
              <a:path w="1835785" h="328294">
                <a:moveTo>
                  <a:pt x="1831508" y="307721"/>
                </a:moveTo>
                <a:lnTo>
                  <a:pt x="1750695" y="307721"/>
                </a:lnTo>
                <a:lnTo>
                  <a:pt x="1766189" y="312293"/>
                </a:lnTo>
                <a:lnTo>
                  <a:pt x="1765300" y="311912"/>
                </a:lnTo>
                <a:lnTo>
                  <a:pt x="1833544" y="311912"/>
                </a:lnTo>
                <a:lnTo>
                  <a:pt x="1831594" y="307848"/>
                </a:lnTo>
                <a:close/>
              </a:path>
              <a:path w="1835785" h="328294">
                <a:moveTo>
                  <a:pt x="1828593" y="303403"/>
                </a:moveTo>
                <a:lnTo>
                  <a:pt x="1733677" y="303403"/>
                </a:lnTo>
                <a:lnTo>
                  <a:pt x="1734185" y="303530"/>
                </a:lnTo>
                <a:lnTo>
                  <a:pt x="1751202" y="307975"/>
                </a:lnTo>
                <a:lnTo>
                  <a:pt x="1750695" y="307721"/>
                </a:lnTo>
                <a:lnTo>
                  <a:pt x="1831508" y="307721"/>
                </a:lnTo>
                <a:lnTo>
                  <a:pt x="1828593" y="303403"/>
                </a:lnTo>
                <a:close/>
              </a:path>
              <a:path w="1835785" h="328294">
                <a:moveTo>
                  <a:pt x="1734051" y="303500"/>
                </a:moveTo>
                <a:lnTo>
                  <a:pt x="1734185" y="303530"/>
                </a:lnTo>
                <a:lnTo>
                  <a:pt x="1734051" y="303500"/>
                </a:lnTo>
                <a:close/>
              </a:path>
              <a:path w="1835785" h="328294">
                <a:moveTo>
                  <a:pt x="1824812" y="299212"/>
                </a:moveTo>
                <a:lnTo>
                  <a:pt x="1714500" y="299212"/>
                </a:lnTo>
                <a:lnTo>
                  <a:pt x="1734051" y="303500"/>
                </a:lnTo>
                <a:lnTo>
                  <a:pt x="1733677" y="303403"/>
                </a:lnTo>
                <a:lnTo>
                  <a:pt x="1828593" y="303403"/>
                </a:lnTo>
                <a:lnTo>
                  <a:pt x="1828164" y="302768"/>
                </a:lnTo>
                <a:lnTo>
                  <a:pt x="1824812" y="299212"/>
                </a:lnTo>
                <a:close/>
              </a:path>
              <a:path w="1835785" h="328294">
                <a:moveTo>
                  <a:pt x="1717675" y="260985"/>
                </a:moveTo>
                <a:lnTo>
                  <a:pt x="1710309" y="298323"/>
                </a:lnTo>
                <a:lnTo>
                  <a:pt x="1715008" y="299338"/>
                </a:lnTo>
                <a:lnTo>
                  <a:pt x="1714500" y="299212"/>
                </a:lnTo>
                <a:lnTo>
                  <a:pt x="1824812" y="299212"/>
                </a:lnTo>
                <a:lnTo>
                  <a:pt x="1791335" y="280670"/>
                </a:lnTo>
                <a:lnTo>
                  <a:pt x="1742694" y="266446"/>
                </a:lnTo>
                <a:lnTo>
                  <a:pt x="1722627" y="262000"/>
                </a:lnTo>
                <a:lnTo>
                  <a:pt x="1717675" y="260985"/>
                </a:lnTo>
                <a:close/>
              </a:path>
              <a:path w="1835785" h="328294">
                <a:moveTo>
                  <a:pt x="1673316" y="290830"/>
                </a:moveTo>
                <a:lnTo>
                  <a:pt x="1670431" y="290830"/>
                </a:lnTo>
                <a:lnTo>
                  <a:pt x="1673225" y="291338"/>
                </a:lnTo>
                <a:lnTo>
                  <a:pt x="1673316" y="290830"/>
                </a:lnTo>
                <a:close/>
              </a:path>
              <a:path w="1835785" h="328294">
                <a:moveTo>
                  <a:pt x="1674753" y="282829"/>
                </a:moveTo>
                <a:lnTo>
                  <a:pt x="1619123" y="282829"/>
                </a:lnTo>
                <a:lnTo>
                  <a:pt x="1645920" y="286893"/>
                </a:lnTo>
                <a:lnTo>
                  <a:pt x="1645665" y="286893"/>
                </a:lnTo>
                <a:lnTo>
                  <a:pt x="1670812" y="290957"/>
                </a:lnTo>
                <a:lnTo>
                  <a:pt x="1670431" y="290830"/>
                </a:lnTo>
                <a:lnTo>
                  <a:pt x="1673316" y="290830"/>
                </a:lnTo>
                <a:lnTo>
                  <a:pt x="1674753" y="282829"/>
                </a:lnTo>
                <a:close/>
              </a:path>
              <a:path w="1835785" h="328294">
                <a:moveTo>
                  <a:pt x="1566037" y="237490"/>
                </a:moveTo>
                <a:lnTo>
                  <a:pt x="1565656" y="237490"/>
                </a:lnTo>
                <a:lnTo>
                  <a:pt x="1561211" y="275336"/>
                </a:lnTo>
                <a:lnTo>
                  <a:pt x="1591310" y="279019"/>
                </a:lnTo>
                <a:lnTo>
                  <a:pt x="1591056" y="279019"/>
                </a:lnTo>
                <a:lnTo>
                  <a:pt x="1619250" y="282956"/>
                </a:lnTo>
                <a:lnTo>
                  <a:pt x="1674753" y="282829"/>
                </a:lnTo>
                <a:lnTo>
                  <a:pt x="1679956" y="253873"/>
                </a:lnTo>
                <a:lnTo>
                  <a:pt x="1651635" y="249174"/>
                </a:lnTo>
                <a:lnTo>
                  <a:pt x="1596136" y="241300"/>
                </a:lnTo>
                <a:lnTo>
                  <a:pt x="1566037" y="237490"/>
                </a:lnTo>
                <a:close/>
              </a:path>
              <a:path w="1835785" h="328294">
                <a:moveTo>
                  <a:pt x="1413383" y="222250"/>
                </a:moveTo>
                <a:lnTo>
                  <a:pt x="1410208" y="260223"/>
                </a:lnTo>
                <a:lnTo>
                  <a:pt x="1464437" y="265049"/>
                </a:lnTo>
                <a:lnTo>
                  <a:pt x="1498092" y="268224"/>
                </a:lnTo>
                <a:lnTo>
                  <a:pt x="1497838" y="268224"/>
                </a:lnTo>
                <a:lnTo>
                  <a:pt x="1523492" y="271018"/>
                </a:lnTo>
                <a:lnTo>
                  <a:pt x="1527683" y="233045"/>
                </a:lnTo>
                <a:lnTo>
                  <a:pt x="1432687" y="223900"/>
                </a:lnTo>
                <a:lnTo>
                  <a:pt x="1413383" y="222250"/>
                </a:lnTo>
                <a:close/>
              </a:path>
              <a:path w="1835785" h="328294">
                <a:moveTo>
                  <a:pt x="1372840" y="251079"/>
                </a:moveTo>
                <a:lnTo>
                  <a:pt x="1279906" y="251079"/>
                </a:lnTo>
                <a:lnTo>
                  <a:pt x="1318768" y="253492"/>
                </a:lnTo>
                <a:lnTo>
                  <a:pt x="1318640" y="253492"/>
                </a:lnTo>
                <a:lnTo>
                  <a:pt x="1356614" y="256032"/>
                </a:lnTo>
                <a:lnTo>
                  <a:pt x="1372362" y="257301"/>
                </a:lnTo>
                <a:lnTo>
                  <a:pt x="1372840" y="251079"/>
                </a:lnTo>
                <a:close/>
              </a:path>
              <a:path w="1835785" h="328294">
                <a:moveTo>
                  <a:pt x="1260856" y="211962"/>
                </a:moveTo>
                <a:lnTo>
                  <a:pt x="1258697" y="249936"/>
                </a:lnTo>
                <a:lnTo>
                  <a:pt x="1279906" y="251206"/>
                </a:lnTo>
                <a:lnTo>
                  <a:pt x="1372840" y="251079"/>
                </a:lnTo>
                <a:lnTo>
                  <a:pt x="1375283" y="219329"/>
                </a:lnTo>
                <a:lnTo>
                  <a:pt x="1359281" y="218059"/>
                </a:lnTo>
                <a:lnTo>
                  <a:pt x="1282064" y="213106"/>
                </a:lnTo>
                <a:lnTo>
                  <a:pt x="1260856" y="211962"/>
                </a:lnTo>
                <a:close/>
              </a:path>
              <a:path w="1835785" h="328294">
                <a:moveTo>
                  <a:pt x="1108075" y="205359"/>
                </a:moveTo>
                <a:lnTo>
                  <a:pt x="1106805" y="243459"/>
                </a:lnTo>
                <a:lnTo>
                  <a:pt x="1159764" y="245237"/>
                </a:lnTo>
                <a:lnTo>
                  <a:pt x="1200404" y="247015"/>
                </a:lnTo>
                <a:lnTo>
                  <a:pt x="1200277" y="247015"/>
                </a:lnTo>
                <a:lnTo>
                  <a:pt x="1220724" y="248031"/>
                </a:lnTo>
                <a:lnTo>
                  <a:pt x="1222629" y="209931"/>
                </a:lnTo>
                <a:lnTo>
                  <a:pt x="1161161" y="207137"/>
                </a:lnTo>
                <a:lnTo>
                  <a:pt x="1108075" y="205359"/>
                </a:lnTo>
                <a:close/>
              </a:path>
              <a:path w="1835785" h="328294">
                <a:moveTo>
                  <a:pt x="955294" y="202311"/>
                </a:moveTo>
                <a:lnTo>
                  <a:pt x="955039" y="240411"/>
                </a:lnTo>
                <a:lnTo>
                  <a:pt x="992759" y="240665"/>
                </a:lnTo>
                <a:lnTo>
                  <a:pt x="992505" y="240665"/>
                </a:lnTo>
                <a:lnTo>
                  <a:pt x="1068959" y="242316"/>
                </a:lnTo>
                <a:lnTo>
                  <a:pt x="1069848" y="204216"/>
                </a:lnTo>
                <a:lnTo>
                  <a:pt x="993139" y="202565"/>
                </a:lnTo>
                <a:lnTo>
                  <a:pt x="955294" y="202311"/>
                </a:lnTo>
                <a:close/>
              </a:path>
              <a:path w="1835785" h="328294">
                <a:moveTo>
                  <a:pt x="803529" y="200406"/>
                </a:moveTo>
                <a:lnTo>
                  <a:pt x="802005" y="238506"/>
                </a:lnTo>
                <a:lnTo>
                  <a:pt x="822579" y="239268"/>
                </a:lnTo>
                <a:lnTo>
                  <a:pt x="865377" y="240284"/>
                </a:lnTo>
                <a:lnTo>
                  <a:pt x="916939" y="240157"/>
                </a:lnTo>
                <a:lnTo>
                  <a:pt x="917193" y="202184"/>
                </a:lnTo>
                <a:lnTo>
                  <a:pt x="866013" y="202184"/>
                </a:lnTo>
                <a:lnTo>
                  <a:pt x="823595" y="201168"/>
                </a:lnTo>
                <a:lnTo>
                  <a:pt x="823849" y="201168"/>
                </a:lnTo>
                <a:lnTo>
                  <a:pt x="803529" y="200406"/>
                </a:lnTo>
                <a:close/>
              </a:path>
              <a:path w="1835785" h="328294">
                <a:moveTo>
                  <a:pt x="917194" y="202057"/>
                </a:moveTo>
                <a:lnTo>
                  <a:pt x="865632" y="202057"/>
                </a:lnTo>
                <a:lnTo>
                  <a:pt x="866013" y="202184"/>
                </a:lnTo>
                <a:lnTo>
                  <a:pt x="917193" y="202184"/>
                </a:lnTo>
                <a:close/>
              </a:path>
              <a:path w="1835785" h="328294">
                <a:moveTo>
                  <a:pt x="652399" y="191008"/>
                </a:moveTo>
                <a:lnTo>
                  <a:pt x="648843" y="228981"/>
                </a:lnTo>
                <a:lnTo>
                  <a:pt x="654176" y="229488"/>
                </a:lnTo>
                <a:lnTo>
                  <a:pt x="737743" y="235458"/>
                </a:lnTo>
                <a:lnTo>
                  <a:pt x="763777" y="236855"/>
                </a:lnTo>
                <a:lnTo>
                  <a:pt x="765683" y="198755"/>
                </a:lnTo>
                <a:lnTo>
                  <a:pt x="739775" y="197485"/>
                </a:lnTo>
                <a:lnTo>
                  <a:pt x="740283" y="197485"/>
                </a:lnTo>
                <a:lnTo>
                  <a:pt x="657225" y="191516"/>
                </a:lnTo>
                <a:lnTo>
                  <a:pt x="657606" y="191516"/>
                </a:lnTo>
                <a:lnTo>
                  <a:pt x="652399" y="191008"/>
                </a:lnTo>
                <a:close/>
              </a:path>
              <a:path w="1835785" h="328294">
                <a:moveTo>
                  <a:pt x="501776" y="173862"/>
                </a:moveTo>
                <a:lnTo>
                  <a:pt x="496697" y="211709"/>
                </a:lnTo>
                <a:lnTo>
                  <a:pt x="532764" y="216535"/>
                </a:lnTo>
                <a:lnTo>
                  <a:pt x="572643" y="221361"/>
                </a:lnTo>
                <a:lnTo>
                  <a:pt x="610743" y="225425"/>
                </a:lnTo>
                <a:lnTo>
                  <a:pt x="614807" y="187579"/>
                </a:lnTo>
                <a:lnTo>
                  <a:pt x="576707" y="183515"/>
                </a:lnTo>
                <a:lnTo>
                  <a:pt x="576961" y="183515"/>
                </a:lnTo>
                <a:lnTo>
                  <a:pt x="538503" y="178816"/>
                </a:lnTo>
                <a:lnTo>
                  <a:pt x="537718" y="178816"/>
                </a:lnTo>
                <a:lnTo>
                  <a:pt x="501776" y="173862"/>
                </a:lnTo>
                <a:close/>
              </a:path>
              <a:path w="1835785" h="328294">
                <a:moveTo>
                  <a:pt x="537463" y="178688"/>
                </a:moveTo>
                <a:lnTo>
                  <a:pt x="537718" y="178816"/>
                </a:lnTo>
                <a:lnTo>
                  <a:pt x="538503" y="178816"/>
                </a:lnTo>
                <a:lnTo>
                  <a:pt x="537463" y="178688"/>
                </a:lnTo>
                <a:close/>
              </a:path>
              <a:path w="1835785" h="328294">
                <a:moveTo>
                  <a:pt x="353060" y="148336"/>
                </a:moveTo>
                <a:lnTo>
                  <a:pt x="345059" y="185547"/>
                </a:lnTo>
                <a:lnTo>
                  <a:pt x="346456" y="185800"/>
                </a:lnTo>
                <a:lnTo>
                  <a:pt x="381635" y="192786"/>
                </a:lnTo>
                <a:lnTo>
                  <a:pt x="418084" y="199390"/>
                </a:lnTo>
                <a:lnTo>
                  <a:pt x="458724" y="205994"/>
                </a:lnTo>
                <a:lnTo>
                  <a:pt x="464438" y="168401"/>
                </a:lnTo>
                <a:lnTo>
                  <a:pt x="461137" y="167894"/>
                </a:lnTo>
                <a:lnTo>
                  <a:pt x="461390" y="167894"/>
                </a:lnTo>
                <a:lnTo>
                  <a:pt x="424434" y="161798"/>
                </a:lnTo>
                <a:lnTo>
                  <a:pt x="424688" y="161798"/>
                </a:lnTo>
                <a:lnTo>
                  <a:pt x="388620" y="155321"/>
                </a:lnTo>
                <a:lnTo>
                  <a:pt x="388874" y="155321"/>
                </a:lnTo>
                <a:lnTo>
                  <a:pt x="354595" y="148590"/>
                </a:lnTo>
                <a:lnTo>
                  <a:pt x="354202" y="148590"/>
                </a:lnTo>
                <a:lnTo>
                  <a:pt x="353060" y="148336"/>
                </a:lnTo>
                <a:close/>
              </a:path>
              <a:path w="1835785" h="328294">
                <a:moveTo>
                  <a:pt x="353949" y="148462"/>
                </a:moveTo>
                <a:lnTo>
                  <a:pt x="354202" y="148590"/>
                </a:lnTo>
                <a:lnTo>
                  <a:pt x="354595" y="148590"/>
                </a:lnTo>
                <a:lnTo>
                  <a:pt x="353949" y="148462"/>
                </a:lnTo>
                <a:close/>
              </a:path>
              <a:path w="1835785" h="328294">
                <a:moveTo>
                  <a:pt x="206883" y="111379"/>
                </a:moveTo>
                <a:lnTo>
                  <a:pt x="217424" y="154432"/>
                </a:lnTo>
                <a:lnTo>
                  <a:pt x="279273" y="170815"/>
                </a:lnTo>
                <a:lnTo>
                  <a:pt x="307467" y="177419"/>
                </a:lnTo>
                <a:lnTo>
                  <a:pt x="316230" y="140335"/>
                </a:lnTo>
                <a:lnTo>
                  <a:pt x="288702" y="133858"/>
                </a:lnTo>
                <a:lnTo>
                  <a:pt x="288544" y="133858"/>
                </a:lnTo>
                <a:lnTo>
                  <a:pt x="257797" y="125984"/>
                </a:lnTo>
                <a:lnTo>
                  <a:pt x="227711" y="117729"/>
                </a:lnTo>
                <a:lnTo>
                  <a:pt x="206883" y="111379"/>
                </a:lnTo>
                <a:close/>
              </a:path>
              <a:path w="1835785" h="328294">
                <a:moveTo>
                  <a:pt x="288163" y="133731"/>
                </a:moveTo>
                <a:lnTo>
                  <a:pt x="288544" y="133858"/>
                </a:lnTo>
                <a:lnTo>
                  <a:pt x="288702" y="133858"/>
                </a:lnTo>
                <a:lnTo>
                  <a:pt x="288163" y="133731"/>
                </a:lnTo>
                <a:close/>
              </a:path>
              <a:path w="1835785" h="328294">
                <a:moveTo>
                  <a:pt x="257301" y="125857"/>
                </a:moveTo>
                <a:lnTo>
                  <a:pt x="257683" y="125984"/>
                </a:lnTo>
                <a:lnTo>
                  <a:pt x="257301" y="125857"/>
                </a:lnTo>
                <a:close/>
              </a:path>
              <a:path w="1835785" h="328294">
                <a:moveTo>
                  <a:pt x="227800" y="117729"/>
                </a:moveTo>
                <a:lnTo>
                  <a:pt x="228219" y="117856"/>
                </a:lnTo>
                <a:lnTo>
                  <a:pt x="227800" y="117729"/>
                </a:lnTo>
                <a:close/>
              </a:path>
              <a:path w="1835785" h="328294">
                <a:moveTo>
                  <a:pt x="95860" y="66228"/>
                </a:moveTo>
                <a:lnTo>
                  <a:pt x="68108" y="93163"/>
                </a:lnTo>
                <a:lnTo>
                  <a:pt x="88137" y="107569"/>
                </a:lnTo>
                <a:lnTo>
                  <a:pt x="111760" y="117983"/>
                </a:lnTo>
                <a:lnTo>
                  <a:pt x="135762" y="127508"/>
                </a:lnTo>
                <a:lnTo>
                  <a:pt x="158750" y="135762"/>
                </a:lnTo>
                <a:lnTo>
                  <a:pt x="171576" y="99949"/>
                </a:lnTo>
                <a:lnTo>
                  <a:pt x="149677" y="92075"/>
                </a:lnTo>
                <a:lnTo>
                  <a:pt x="126869" y="82931"/>
                </a:lnTo>
                <a:lnTo>
                  <a:pt x="109633" y="75437"/>
                </a:lnTo>
                <a:lnTo>
                  <a:pt x="108712" y="75437"/>
                </a:lnTo>
                <a:lnTo>
                  <a:pt x="105283" y="73533"/>
                </a:lnTo>
                <a:lnTo>
                  <a:pt x="106053" y="73533"/>
                </a:lnTo>
                <a:lnTo>
                  <a:pt x="95860" y="66228"/>
                </a:lnTo>
                <a:close/>
              </a:path>
              <a:path w="1835785" h="328294">
                <a:moveTo>
                  <a:pt x="0" y="0"/>
                </a:moveTo>
                <a:lnTo>
                  <a:pt x="38481" y="121920"/>
                </a:lnTo>
                <a:lnTo>
                  <a:pt x="68108" y="93163"/>
                </a:lnTo>
                <a:lnTo>
                  <a:pt x="55118" y="83820"/>
                </a:lnTo>
                <a:lnTo>
                  <a:pt x="77343" y="52959"/>
                </a:lnTo>
                <a:lnTo>
                  <a:pt x="109531" y="52959"/>
                </a:lnTo>
                <a:lnTo>
                  <a:pt x="120523" y="42291"/>
                </a:lnTo>
                <a:lnTo>
                  <a:pt x="0" y="0"/>
                </a:lnTo>
                <a:close/>
              </a:path>
              <a:path w="1835785" h="328294">
                <a:moveTo>
                  <a:pt x="77343" y="52959"/>
                </a:moveTo>
                <a:lnTo>
                  <a:pt x="55118" y="83820"/>
                </a:lnTo>
                <a:lnTo>
                  <a:pt x="68108" y="93163"/>
                </a:lnTo>
                <a:lnTo>
                  <a:pt x="95860" y="66228"/>
                </a:lnTo>
                <a:lnTo>
                  <a:pt x="77343" y="52959"/>
                </a:lnTo>
                <a:close/>
              </a:path>
              <a:path w="1835785" h="328294">
                <a:moveTo>
                  <a:pt x="149003" y="91832"/>
                </a:moveTo>
                <a:lnTo>
                  <a:pt x="149606" y="92075"/>
                </a:lnTo>
                <a:lnTo>
                  <a:pt x="149003" y="91832"/>
                </a:lnTo>
                <a:close/>
              </a:path>
              <a:path w="1835785" h="328294">
                <a:moveTo>
                  <a:pt x="148974" y="91821"/>
                </a:moveTo>
                <a:close/>
              </a:path>
              <a:path w="1835785" h="328294">
                <a:moveTo>
                  <a:pt x="126237" y="82676"/>
                </a:moveTo>
                <a:lnTo>
                  <a:pt x="126746" y="82931"/>
                </a:lnTo>
                <a:lnTo>
                  <a:pt x="126237" y="82676"/>
                </a:lnTo>
                <a:close/>
              </a:path>
              <a:path w="1835785" h="328294">
                <a:moveTo>
                  <a:pt x="105283" y="73533"/>
                </a:moveTo>
                <a:lnTo>
                  <a:pt x="108712" y="75437"/>
                </a:lnTo>
                <a:lnTo>
                  <a:pt x="107264" y="74400"/>
                </a:lnTo>
                <a:lnTo>
                  <a:pt x="105283" y="73533"/>
                </a:lnTo>
                <a:close/>
              </a:path>
              <a:path w="1835785" h="328294">
                <a:moveTo>
                  <a:pt x="107264" y="74400"/>
                </a:moveTo>
                <a:lnTo>
                  <a:pt x="108712" y="75437"/>
                </a:lnTo>
                <a:lnTo>
                  <a:pt x="109633" y="75437"/>
                </a:lnTo>
                <a:lnTo>
                  <a:pt x="107264" y="74400"/>
                </a:lnTo>
                <a:close/>
              </a:path>
              <a:path w="1835785" h="328294">
                <a:moveTo>
                  <a:pt x="106053" y="73533"/>
                </a:moveTo>
                <a:lnTo>
                  <a:pt x="105283" y="73533"/>
                </a:lnTo>
                <a:lnTo>
                  <a:pt x="107264" y="74400"/>
                </a:lnTo>
                <a:lnTo>
                  <a:pt x="106053" y="73533"/>
                </a:lnTo>
                <a:close/>
              </a:path>
              <a:path w="1835785" h="328294">
                <a:moveTo>
                  <a:pt x="109531" y="52959"/>
                </a:moveTo>
                <a:lnTo>
                  <a:pt x="77343" y="52959"/>
                </a:lnTo>
                <a:lnTo>
                  <a:pt x="95860" y="66228"/>
                </a:lnTo>
                <a:lnTo>
                  <a:pt x="109531" y="5295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493264" y="1581149"/>
          <a:ext cx="8844275" cy="11310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13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21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4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681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02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149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9475">
                <a:tc gridSpan="3">
                  <a:txBody>
                    <a:bodyPr/>
                    <a:lstStyle/>
                    <a:p>
                      <a:pPr marL="166370">
                        <a:lnSpc>
                          <a:spcPts val="2145"/>
                        </a:lnSpc>
                        <a:tabLst>
                          <a:tab pos="1155700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	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66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10185">
                        <a:lnSpc>
                          <a:spcPts val="2145"/>
                        </a:lnSpc>
                        <a:tabLst>
                          <a:tab pos="1167765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	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B w="38100">
                      <a:solidFill>
                        <a:srgbClr val="FF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1925">
                        <a:lnSpc>
                          <a:spcPts val="2145"/>
                        </a:lnSpc>
                        <a:tabLst>
                          <a:tab pos="1132840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	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10820">
                        <a:lnSpc>
                          <a:spcPts val="2145"/>
                        </a:lnSpc>
                        <a:tabLst>
                          <a:tab pos="1146175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6	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B w="38100">
                      <a:solidFill>
                        <a:srgbClr val="FF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3500">
                        <a:lnSpc>
                          <a:spcPts val="2145"/>
                        </a:lnSpc>
                        <a:tabLst>
                          <a:tab pos="1152525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N-1	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38100">
                      <a:solidFill>
                        <a:srgbClr val="FF00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FF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3810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66"/>
                      </a:solidFill>
                      <a:prstDash val="solid"/>
                    </a:lnR>
                    <a:lnT w="38100">
                      <a:solidFill>
                        <a:srgbClr val="FF00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503555">
                        <a:lnSpc>
                          <a:spcPts val="255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……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FF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FF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1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6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FF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6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953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FF0066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FF006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5095494" y="2227325"/>
            <a:ext cx="4755515" cy="1845945"/>
          </a:xfrm>
          <a:custGeom>
            <a:avLst/>
            <a:gdLst/>
            <a:ahLst/>
            <a:cxnLst/>
            <a:rect l="l" t="t" r="r" b="b"/>
            <a:pathLst>
              <a:path w="4755515" h="1845945">
                <a:moveTo>
                  <a:pt x="4755007" y="0"/>
                </a:moveTo>
                <a:lnTo>
                  <a:pt x="0" y="1845437"/>
                </a:lnTo>
              </a:path>
            </a:pathLst>
          </a:custGeom>
          <a:ln w="38100">
            <a:solidFill>
              <a:srgbClr val="00AF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270742" y="2227325"/>
            <a:ext cx="182245" cy="2284730"/>
          </a:xfrm>
          <a:custGeom>
            <a:avLst/>
            <a:gdLst/>
            <a:ahLst/>
            <a:cxnLst/>
            <a:rect l="l" t="t" r="r" b="b"/>
            <a:pathLst>
              <a:path w="182245" h="2284729">
                <a:moveTo>
                  <a:pt x="0" y="2284222"/>
                </a:moveTo>
                <a:lnTo>
                  <a:pt x="181990" y="0"/>
                </a:lnTo>
              </a:path>
            </a:pathLst>
          </a:custGeom>
          <a:ln w="38100">
            <a:solidFill>
              <a:srgbClr val="00AF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76265" y="5516117"/>
            <a:ext cx="3907790" cy="264160"/>
          </a:xfrm>
          <a:custGeom>
            <a:avLst/>
            <a:gdLst/>
            <a:ahLst/>
            <a:cxnLst/>
            <a:rect l="l" t="t" r="r" b="b"/>
            <a:pathLst>
              <a:path w="3907790" h="264160">
                <a:moveTo>
                  <a:pt x="3907536" y="0"/>
                </a:moveTo>
                <a:lnTo>
                  <a:pt x="3880235" y="66519"/>
                </a:lnTo>
                <a:lnTo>
                  <a:pt x="3848973" y="93202"/>
                </a:lnTo>
                <a:lnTo>
                  <a:pt x="3808513" y="113820"/>
                </a:lnTo>
                <a:lnTo>
                  <a:pt x="3760765" y="127114"/>
                </a:lnTo>
                <a:lnTo>
                  <a:pt x="3707638" y="131825"/>
                </a:lnTo>
                <a:lnTo>
                  <a:pt x="2153666" y="131825"/>
                </a:lnTo>
                <a:lnTo>
                  <a:pt x="2100538" y="136534"/>
                </a:lnTo>
                <a:lnTo>
                  <a:pt x="2052790" y="149823"/>
                </a:lnTo>
                <a:lnTo>
                  <a:pt x="2012330" y="170435"/>
                </a:lnTo>
                <a:lnTo>
                  <a:pt x="1981068" y="197115"/>
                </a:lnTo>
                <a:lnTo>
                  <a:pt x="1953767" y="263651"/>
                </a:lnTo>
                <a:lnTo>
                  <a:pt x="1946624" y="228606"/>
                </a:lnTo>
                <a:lnTo>
                  <a:pt x="1895205" y="170435"/>
                </a:lnTo>
                <a:lnTo>
                  <a:pt x="1854745" y="149823"/>
                </a:lnTo>
                <a:lnTo>
                  <a:pt x="1806997" y="136534"/>
                </a:lnTo>
                <a:lnTo>
                  <a:pt x="1753869" y="131825"/>
                </a:lnTo>
                <a:lnTo>
                  <a:pt x="199898" y="131825"/>
                </a:lnTo>
                <a:lnTo>
                  <a:pt x="146770" y="127114"/>
                </a:lnTo>
                <a:lnTo>
                  <a:pt x="99022" y="113820"/>
                </a:lnTo>
                <a:lnTo>
                  <a:pt x="58562" y="93202"/>
                </a:lnTo>
                <a:lnTo>
                  <a:pt x="27300" y="66519"/>
                </a:lnTo>
                <a:lnTo>
                  <a:pt x="7143" y="35032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55942" y="5560314"/>
            <a:ext cx="3854450" cy="262255"/>
          </a:xfrm>
          <a:custGeom>
            <a:avLst/>
            <a:gdLst/>
            <a:ahLst/>
            <a:cxnLst/>
            <a:rect l="l" t="t" r="r" b="b"/>
            <a:pathLst>
              <a:path w="3854450" h="262254">
                <a:moveTo>
                  <a:pt x="3854196" y="0"/>
                </a:moveTo>
                <a:lnTo>
                  <a:pt x="3827050" y="66152"/>
                </a:lnTo>
                <a:lnTo>
                  <a:pt x="3795966" y="92678"/>
                </a:lnTo>
                <a:lnTo>
                  <a:pt x="3755738" y="113171"/>
                </a:lnTo>
                <a:lnTo>
                  <a:pt x="3708263" y="126382"/>
                </a:lnTo>
                <a:lnTo>
                  <a:pt x="3655440" y="131064"/>
                </a:lnTo>
                <a:lnTo>
                  <a:pt x="2125853" y="131064"/>
                </a:lnTo>
                <a:lnTo>
                  <a:pt x="2073030" y="135746"/>
                </a:lnTo>
                <a:lnTo>
                  <a:pt x="2025555" y="148959"/>
                </a:lnTo>
                <a:lnTo>
                  <a:pt x="1985327" y="169454"/>
                </a:lnTo>
                <a:lnTo>
                  <a:pt x="1954243" y="195980"/>
                </a:lnTo>
                <a:lnTo>
                  <a:pt x="1927098" y="262128"/>
                </a:lnTo>
                <a:lnTo>
                  <a:pt x="1919995" y="227288"/>
                </a:lnTo>
                <a:lnTo>
                  <a:pt x="1868868" y="169454"/>
                </a:lnTo>
                <a:lnTo>
                  <a:pt x="1828640" y="148959"/>
                </a:lnTo>
                <a:lnTo>
                  <a:pt x="1781165" y="135746"/>
                </a:lnTo>
                <a:lnTo>
                  <a:pt x="1728342" y="131064"/>
                </a:lnTo>
                <a:lnTo>
                  <a:pt x="198754" y="131064"/>
                </a:lnTo>
                <a:lnTo>
                  <a:pt x="145932" y="126382"/>
                </a:lnTo>
                <a:lnTo>
                  <a:pt x="98457" y="113171"/>
                </a:lnTo>
                <a:lnTo>
                  <a:pt x="58229" y="92678"/>
                </a:lnTo>
                <a:lnTo>
                  <a:pt x="27145" y="66152"/>
                </a:lnTo>
                <a:lnTo>
                  <a:pt x="7102" y="34843"/>
                </a:ln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838190" y="5879388"/>
            <a:ext cx="4513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Combined bucket 0 Combined bucket</a:t>
            </a:r>
            <a:r>
              <a:rPr sz="2000" spc="-3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65946" y="4009135"/>
            <a:ext cx="861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latin typeface="Arial"/>
                <a:cs typeface="Arial"/>
              </a:rPr>
              <a:t>Header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21671" y="4021658"/>
            <a:ext cx="46418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10" dirty="0">
                <a:latin typeface="Arial"/>
                <a:cs typeface="Arial"/>
              </a:rPr>
              <a:t>S</a:t>
            </a:r>
            <a:r>
              <a:rPr sz="2000" i="1" dirty="0">
                <a:latin typeface="Arial"/>
                <a:cs typeface="Arial"/>
              </a:rPr>
              <a:t>lot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875776" y="4359402"/>
            <a:ext cx="358140" cy="254635"/>
          </a:xfrm>
          <a:custGeom>
            <a:avLst/>
            <a:gdLst/>
            <a:ahLst/>
            <a:cxnLst/>
            <a:rect l="l" t="t" r="r" b="b"/>
            <a:pathLst>
              <a:path w="358140" h="254635">
                <a:moveTo>
                  <a:pt x="276592" y="171716"/>
                </a:moveTo>
                <a:lnTo>
                  <a:pt x="246633" y="192024"/>
                </a:lnTo>
                <a:lnTo>
                  <a:pt x="358013" y="254508"/>
                </a:lnTo>
                <a:lnTo>
                  <a:pt x="349050" y="186817"/>
                </a:lnTo>
                <a:lnTo>
                  <a:pt x="289178" y="186817"/>
                </a:lnTo>
                <a:lnTo>
                  <a:pt x="279610" y="173482"/>
                </a:lnTo>
                <a:lnTo>
                  <a:pt x="276592" y="171716"/>
                </a:lnTo>
                <a:close/>
              </a:path>
              <a:path w="358140" h="254635">
                <a:moveTo>
                  <a:pt x="279610" y="173482"/>
                </a:moveTo>
                <a:lnTo>
                  <a:pt x="289178" y="186817"/>
                </a:lnTo>
                <a:lnTo>
                  <a:pt x="304874" y="175514"/>
                </a:lnTo>
                <a:lnTo>
                  <a:pt x="283082" y="175514"/>
                </a:lnTo>
                <a:lnTo>
                  <a:pt x="279610" y="173482"/>
                </a:lnTo>
                <a:close/>
              </a:path>
              <a:path w="358140" h="254635">
                <a:moveTo>
                  <a:pt x="341249" y="127889"/>
                </a:moveTo>
                <a:lnTo>
                  <a:pt x="309339" y="149519"/>
                </a:lnTo>
                <a:lnTo>
                  <a:pt x="320040" y="164592"/>
                </a:lnTo>
                <a:lnTo>
                  <a:pt x="289178" y="186817"/>
                </a:lnTo>
                <a:lnTo>
                  <a:pt x="349050" y="186817"/>
                </a:lnTo>
                <a:lnTo>
                  <a:pt x="341249" y="127889"/>
                </a:lnTo>
                <a:close/>
              </a:path>
              <a:path w="358140" h="254635">
                <a:moveTo>
                  <a:pt x="277930" y="170809"/>
                </a:moveTo>
                <a:lnTo>
                  <a:pt x="277770" y="170918"/>
                </a:lnTo>
                <a:lnTo>
                  <a:pt x="279610" y="173482"/>
                </a:lnTo>
                <a:lnTo>
                  <a:pt x="283082" y="175514"/>
                </a:lnTo>
                <a:lnTo>
                  <a:pt x="277930" y="170809"/>
                </a:lnTo>
                <a:close/>
              </a:path>
              <a:path w="358140" h="254635">
                <a:moveTo>
                  <a:pt x="309339" y="149519"/>
                </a:moveTo>
                <a:lnTo>
                  <a:pt x="277930" y="170809"/>
                </a:lnTo>
                <a:lnTo>
                  <a:pt x="283082" y="175514"/>
                </a:lnTo>
                <a:lnTo>
                  <a:pt x="304874" y="175514"/>
                </a:lnTo>
                <a:lnTo>
                  <a:pt x="320040" y="164592"/>
                </a:lnTo>
                <a:lnTo>
                  <a:pt x="309339" y="149519"/>
                </a:lnTo>
                <a:close/>
              </a:path>
              <a:path w="358140" h="254635">
                <a:moveTo>
                  <a:pt x="277770" y="170918"/>
                </a:moveTo>
                <a:lnTo>
                  <a:pt x="276592" y="171716"/>
                </a:lnTo>
                <a:lnTo>
                  <a:pt x="279610" y="173482"/>
                </a:lnTo>
                <a:lnTo>
                  <a:pt x="277770" y="170918"/>
                </a:lnTo>
                <a:close/>
              </a:path>
              <a:path w="358140" h="254635">
                <a:moveTo>
                  <a:pt x="38100" y="0"/>
                </a:moveTo>
                <a:lnTo>
                  <a:pt x="0" y="3048"/>
                </a:lnTo>
                <a:lnTo>
                  <a:pt x="1016" y="14859"/>
                </a:lnTo>
                <a:lnTo>
                  <a:pt x="1270" y="16891"/>
                </a:lnTo>
                <a:lnTo>
                  <a:pt x="1524" y="17780"/>
                </a:lnTo>
                <a:lnTo>
                  <a:pt x="4318" y="29591"/>
                </a:lnTo>
                <a:lnTo>
                  <a:pt x="25780" y="69850"/>
                </a:lnTo>
                <a:lnTo>
                  <a:pt x="59944" y="103251"/>
                </a:lnTo>
                <a:lnTo>
                  <a:pt x="103504" y="128651"/>
                </a:lnTo>
                <a:lnTo>
                  <a:pt x="152907" y="143764"/>
                </a:lnTo>
                <a:lnTo>
                  <a:pt x="203453" y="147828"/>
                </a:lnTo>
                <a:lnTo>
                  <a:pt x="217677" y="149733"/>
                </a:lnTo>
                <a:lnTo>
                  <a:pt x="258572" y="162306"/>
                </a:lnTo>
                <a:lnTo>
                  <a:pt x="276592" y="171716"/>
                </a:lnTo>
                <a:lnTo>
                  <a:pt x="277770" y="170918"/>
                </a:lnTo>
                <a:lnTo>
                  <a:pt x="277241" y="170180"/>
                </a:lnTo>
                <a:lnTo>
                  <a:pt x="278859" y="170180"/>
                </a:lnTo>
                <a:lnTo>
                  <a:pt x="309339" y="149519"/>
                </a:lnTo>
                <a:lnTo>
                  <a:pt x="272415" y="126873"/>
                </a:lnTo>
                <a:lnTo>
                  <a:pt x="222757" y="112014"/>
                </a:lnTo>
                <a:lnTo>
                  <a:pt x="175259" y="108331"/>
                </a:lnTo>
                <a:lnTo>
                  <a:pt x="161035" y="106553"/>
                </a:lnTo>
                <a:lnTo>
                  <a:pt x="120015" y="94234"/>
                </a:lnTo>
                <a:lnTo>
                  <a:pt x="84074" y="73660"/>
                </a:lnTo>
                <a:lnTo>
                  <a:pt x="50292" y="38862"/>
                </a:lnTo>
                <a:lnTo>
                  <a:pt x="39203" y="11811"/>
                </a:lnTo>
                <a:lnTo>
                  <a:pt x="38989" y="11811"/>
                </a:lnTo>
                <a:lnTo>
                  <a:pt x="38480" y="8890"/>
                </a:lnTo>
                <a:lnTo>
                  <a:pt x="38769" y="8890"/>
                </a:lnTo>
                <a:lnTo>
                  <a:pt x="38100" y="0"/>
                </a:lnTo>
                <a:close/>
              </a:path>
              <a:path w="358140" h="254635">
                <a:moveTo>
                  <a:pt x="277241" y="170180"/>
                </a:moveTo>
                <a:lnTo>
                  <a:pt x="277770" y="170918"/>
                </a:lnTo>
                <a:lnTo>
                  <a:pt x="277930" y="170809"/>
                </a:lnTo>
                <a:lnTo>
                  <a:pt x="277241" y="170180"/>
                </a:lnTo>
                <a:close/>
              </a:path>
              <a:path w="358140" h="254635">
                <a:moveTo>
                  <a:pt x="278859" y="170180"/>
                </a:moveTo>
                <a:lnTo>
                  <a:pt x="277241" y="170180"/>
                </a:lnTo>
                <a:lnTo>
                  <a:pt x="277930" y="170809"/>
                </a:lnTo>
                <a:lnTo>
                  <a:pt x="278859" y="170180"/>
                </a:lnTo>
                <a:close/>
              </a:path>
              <a:path w="358140" h="254635">
                <a:moveTo>
                  <a:pt x="38480" y="8890"/>
                </a:moveTo>
                <a:lnTo>
                  <a:pt x="38989" y="11811"/>
                </a:lnTo>
                <a:lnTo>
                  <a:pt x="38895" y="10564"/>
                </a:lnTo>
                <a:lnTo>
                  <a:pt x="38480" y="8890"/>
                </a:lnTo>
                <a:close/>
              </a:path>
              <a:path w="358140" h="254635">
                <a:moveTo>
                  <a:pt x="38895" y="10564"/>
                </a:moveTo>
                <a:lnTo>
                  <a:pt x="38989" y="11811"/>
                </a:lnTo>
                <a:lnTo>
                  <a:pt x="39203" y="11811"/>
                </a:lnTo>
                <a:lnTo>
                  <a:pt x="38895" y="10564"/>
                </a:lnTo>
                <a:close/>
              </a:path>
              <a:path w="358140" h="254635">
                <a:moveTo>
                  <a:pt x="38769" y="8890"/>
                </a:moveTo>
                <a:lnTo>
                  <a:pt x="38480" y="8890"/>
                </a:lnTo>
                <a:lnTo>
                  <a:pt x="38895" y="10564"/>
                </a:lnTo>
                <a:lnTo>
                  <a:pt x="38769" y="889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32618" y="4372990"/>
            <a:ext cx="361315" cy="241935"/>
          </a:xfrm>
          <a:custGeom>
            <a:avLst/>
            <a:gdLst/>
            <a:ahLst/>
            <a:cxnLst/>
            <a:rect l="l" t="t" r="r" b="b"/>
            <a:pathLst>
              <a:path w="361315" h="241935">
                <a:moveTo>
                  <a:pt x="274521" y="163470"/>
                </a:moveTo>
                <a:lnTo>
                  <a:pt x="246887" y="184022"/>
                </a:lnTo>
                <a:lnTo>
                  <a:pt x="360806" y="241680"/>
                </a:lnTo>
                <a:lnTo>
                  <a:pt x="349750" y="179069"/>
                </a:lnTo>
                <a:lnTo>
                  <a:pt x="290956" y="179069"/>
                </a:lnTo>
                <a:lnTo>
                  <a:pt x="274521" y="163470"/>
                </a:lnTo>
                <a:close/>
              </a:path>
              <a:path w="361315" h="241935">
                <a:moveTo>
                  <a:pt x="305614" y="140344"/>
                </a:moveTo>
                <a:lnTo>
                  <a:pt x="274521" y="163470"/>
                </a:lnTo>
                <a:lnTo>
                  <a:pt x="290956" y="179069"/>
                </a:lnTo>
                <a:lnTo>
                  <a:pt x="317246" y="151383"/>
                </a:lnTo>
                <a:lnTo>
                  <a:pt x="305614" y="140344"/>
                </a:lnTo>
                <a:close/>
              </a:path>
              <a:path w="361315" h="241935">
                <a:moveTo>
                  <a:pt x="338581" y="115823"/>
                </a:moveTo>
                <a:lnTo>
                  <a:pt x="305614" y="140344"/>
                </a:lnTo>
                <a:lnTo>
                  <a:pt x="317246" y="151383"/>
                </a:lnTo>
                <a:lnTo>
                  <a:pt x="290956" y="179069"/>
                </a:lnTo>
                <a:lnTo>
                  <a:pt x="349750" y="179069"/>
                </a:lnTo>
                <a:lnTo>
                  <a:pt x="338581" y="115823"/>
                </a:lnTo>
                <a:close/>
              </a:path>
              <a:path w="361315" h="241935">
                <a:moveTo>
                  <a:pt x="270619" y="159767"/>
                </a:moveTo>
                <a:lnTo>
                  <a:pt x="274521" y="163470"/>
                </a:lnTo>
                <a:lnTo>
                  <a:pt x="277623" y="161162"/>
                </a:lnTo>
                <a:lnTo>
                  <a:pt x="273684" y="161162"/>
                </a:lnTo>
                <a:lnTo>
                  <a:pt x="270619" y="159767"/>
                </a:lnTo>
                <a:close/>
              </a:path>
              <a:path w="361315" h="241935">
                <a:moveTo>
                  <a:pt x="268477" y="157733"/>
                </a:moveTo>
                <a:lnTo>
                  <a:pt x="270619" y="159767"/>
                </a:lnTo>
                <a:lnTo>
                  <a:pt x="273684" y="161162"/>
                </a:lnTo>
                <a:lnTo>
                  <a:pt x="268477" y="157733"/>
                </a:lnTo>
                <a:close/>
              </a:path>
              <a:path w="361315" h="241935">
                <a:moveTo>
                  <a:pt x="282233" y="157733"/>
                </a:moveTo>
                <a:lnTo>
                  <a:pt x="268477" y="157733"/>
                </a:lnTo>
                <a:lnTo>
                  <a:pt x="273684" y="161162"/>
                </a:lnTo>
                <a:lnTo>
                  <a:pt x="277623" y="161162"/>
                </a:lnTo>
                <a:lnTo>
                  <a:pt x="282233" y="157733"/>
                </a:lnTo>
                <a:close/>
              </a:path>
              <a:path w="361315" h="241935">
                <a:moveTo>
                  <a:pt x="37846" y="0"/>
                </a:moveTo>
                <a:lnTo>
                  <a:pt x="0" y="3301"/>
                </a:lnTo>
                <a:lnTo>
                  <a:pt x="888" y="14477"/>
                </a:lnTo>
                <a:lnTo>
                  <a:pt x="1142" y="16636"/>
                </a:lnTo>
                <a:lnTo>
                  <a:pt x="17017" y="55244"/>
                </a:lnTo>
                <a:lnTo>
                  <a:pt x="48132" y="89534"/>
                </a:lnTo>
                <a:lnTo>
                  <a:pt x="89280" y="116204"/>
                </a:lnTo>
                <a:lnTo>
                  <a:pt x="137159" y="134111"/>
                </a:lnTo>
                <a:lnTo>
                  <a:pt x="205104" y="141350"/>
                </a:lnTo>
                <a:lnTo>
                  <a:pt x="219455" y="143255"/>
                </a:lnTo>
                <a:lnTo>
                  <a:pt x="233552" y="146176"/>
                </a:lnTo>
                <a:lnTo>
                  <a:pt x="247396" y="150240"/>
                </a:lnTo>
                <a:lnTo>
                  <a:pt x="260857" y="155320"/>
                </a:lnTo>
                <a:lnTo>
                  <a:pt x="270619" y="159767"/>
                </a:lnTo>
                <a:lnTo>
                  <a:pt x="268477" y="157733"/>
                </a:lnTo>
                <a:lnTo>
                  <a:pt x="282233" y="157733"/>
                </a:lnTo>
                <a:lnTo>
                  <a:pt x="305614" y="140344"/>
                </a:lnTo>
                <a:lnTo>
                  <a:pt x="257936" y="113664"/>
                </a:lnTo>
                <a:lnTo>
                  <a:pt x="206628" y="103250"/>
                </a:lnTo>
                <a:lnTo>
                  <a:pt x="176275" y="102107"/>
                </a:lnTo>
                <a:lnTo>
                  <a:pt x="161798" y="100329"/>
                </a:lnTo>
                <a:lnTo>
                  <a:pt x="120269" y="88645"/>
                </a:lnTo>
                <a:lnTo>
                  <a:pt x="83947" y="68960"/>
                </a:lnTo>
                <a:lnTo>
                  <a:pt x="50164" y="36194"/>
                </a:lnTo>
                <a:lnTo>
                  <a:pt x="41447" y="19303"/>
                </a:lnTo>
                <a:lnTo>
                  <a:pt x="41148" y="19303"/>
                </a:lnTo>
                <a:lnTo>
                  <a:pt x="40258" y="16509"/>
                </a:lnTo>
                <a:lnTo>
                  <a:pt x="40449" y="16509"/>
                </a:lnTo>
                <a:lnTo>
                  <a:pt x="39147" y="11302"/>
                </a:lnTo>
                <a:lnTo>
                  <a:pt x="38861" y="11302"/>
                </a:lnTo>
                <a:lnTo>
                  <a:pt x="38353" y="8127"/>
                </a:lnTo>
                <a:lnTo>
                  <a:pt x="38576" y="8127"/>
                </a:lnTo>
                <a:lnTo>
                  <a:pt x="37846" y="0"/>
                </a:lnTo>
                <a:close/>
              </a:path>
              <a:path w="361315" h="241935">
                <a:moveTo>
                  <a:pt x="40258" y="16509"/>
                </a:moveTo>
                <a:lnTo>
                  <a:pt x="41148" y="19303"/>
                </a:lnTo>
                <a:lnTo>
                  <a:pt x="40721" y="17596"/>
                </a:lnTo>
                <a:lnTo>
                  <a:pt x="40258" y="16509"/>
                </a:lnTo>
                <a:close/>
              </a:path>
              <a:path w="361315" h="241935">
                <a:moveTo>
                  <a:pt x="40721" y="17596"/>
                </a:moveTo>
                <a:lnTo>
                  <a:pt x="41148" y="19303"/>
                </a:lnTo>
                <a:lnTo>
                  <a:pt x="41447" y="19303"/>
                </a:lnTo>
                <a:lnTo>
                  <a:pt x="40721" y="17596"/>
                </a:lnTo>
                <a:close/>
              </a:path>
              <a:path w="361315" h="241935">
                <a:moveTo>
                  <a:pt x="40449" y="16509"/>
                </a:moveTo>
                <a:lnTo>
                  <a:pt x="40258" y="16509"/>
                </a:lnTo>
                <a:lnTo>
                  <a:pt x="40721" y="17596"/>
                </a:lnTo>
                <a:lnTo>
                  <a:pt x="40449" y="16509"/>
                </a:lnTo>
                <a:close/>
              </a:path>
              <a:path w="361315" h="241935">
                <a:moveTo>
                  <a:pt x="38353" y="8127"/>
                </a:moveTo>
                <a:lnTo>
                  <a:pt x="38861" y="11302"/>
                </a:lnTo>
                <a:lnTo>
                  <a:pt x="38701" y="9518"/>
                </a:lnTo>
                <a:lnTo>
                  <a:pt x="38353" y="8127"/>
                </a:lnTo>
                <a:close/>
              </a:path>
              <a:path w="361315" h="241935">
                <a:moveTo>
                  <a:pt x="38701" y="9518"/>
                </a:moveTo>
                <a:lnTo>
                  <a:pt x="38861" y="11302"/>
                </a:lnTo>
                <a:lnTo>
                  <a:pt x="39147" y="11302"/>
                </a:lnTo>
                <a:lnTo>
                  <a:pt x="38701" y="9518"/>
                </a:lnTo>
                <a:close/>
              </a:path>
              <a:path w="361315" h="241935">
                <a:moveTo>
                  <a:pt x="38576" y="8127"/>
                </a:moveTo>
                <a:lnTo>
                  <a:pt x="38353" y="8127"/>
                </a:lnTo>
                <a:lnTo>
                  <a:pt x="38701" y="9518"/>
                </a:lnTo>
                <a:lnTo>
                  <a:pt x="38576" y="8127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177028" y="4594859"/>
          <a:ext cx="5805163" cy="906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0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6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0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94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25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13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132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51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198">
                <a:tc gridSpan="5"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Main bucket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R w="76200">
                      <a:solidFill>
                        <a:srgbClr val="FF0066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Overflow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bucket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6520" marB="0">
                    <a:lnL w="76200">
                      <a:solidFill>
                        <a:srgbClr val="FF0066"/>
                      </a:solidFill>
                      <a:prstDash val="solid"/>
                    </a:lnL>
                    <a:lnR w="76200">
                      <a:solidFill>
                        <a:srgbClr val="FF0066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19431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Main bucket</a:t>
                      </a:r>
                      <a:r>
                        <a:rPr sz="20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76200">
                      <a:solidFill>
                        <a:srgbClr val="FF0066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4993385" y="3998214"/>
            <a:ext cx="6261100" cy="2266315"/>
          </a:xfrm>
          <a:custGeom>
            <a:avLst/>
            <a:gdLst/>
            <a:ahLst/>
            <a:cxnLst/>
            <a:rect l="l" t="t" r="r" b="b"/>
            <a:pathLst>
              <a:path w="6261100" h="2266315">
                <a:moveTo>
                  <a:pt x="0" y="387985"/>
                </a:moveTo>
                <a:lnTo>
                  <a:pt x="3023" y="339322"/>
                </a:lnTo>
                <a:lnTo>
                  <a:pt x="11851" y="292462"/>
                </a:lnTo>
                <a:lnTo>
                  <a:pt x="26119" y="247768"/>
                </a:lnTo>
                <a:lnTo>
                  <a:pt x="45464" y="205604"/>
                </a:lnTo>
                <a:lnTo>
                  <a:pt x="69521" y="166333"/>
                </a:lnTo>
                <a:lnTo>
                  <a:pt x="97928" y="130320"/>
                </a:lnTo>
                <a:lnTo>
                  <a:pt x="130320" y="97928"/>
                </a:lnTo>
                <a:lnTo>
                  <a:pt x="166333" y="69521"/>
                </a:lnTo>
                <a:lnTo>
                  <a:pt x="205604" y="45464"/>
                </a:lnTo>
                <a:lnTo>
                  <a:pt x="247768" y="26119"/>
                </a:lnTo>
                <a:lnTo>
                  <a:pt x="292462" y="11851"/>
                </a:lnTo>
                <a:lnTo>
                  <a:pt x="339322" y="3023"/>
                </a:lnTo>
                <a:lnTo>
                  <a:pt x="387985" y="0"/>
                </a:lnTo>
                <a:lnTo>
                  <a:pt x="5872607" y="0"/>
                </a:lnTo>
                <a:lnTo>
                  <a:pt x="5921269" y="3023"/>
                </a:lnTo>
                <a:lnTo>
                  <a:pt x="5968129" y="11851"/>
                </a:lnTo>
                <a:lnTo>
                  <a:pt x="6012823" y="26119"/>
                </a:lnTo>
                <a:lnTo>
                  <a:pt x="6054987" y="45464"/>
                </a:lnTo>
                <a:lnTo>
                  <a:pt x="6094258" y="69521"/>
                </a:lnTo>
                <a:lnTo>
                  <a:pt x="6130271" y="97928"/>
                </a:lnTo>
                <a:lnTo>
                  <a:pt x="6162663" y="130320"/>
                </a:lnTo>
                <a:lnTo>
                  <a:pt x="6191070" y="166333"/>
                </a:lnTo>
                <a:lnTo>
                  <a:pt x="6215127" y="205604"/>
                </a:lnTo>
                <a:lnTo>
                  <a:pt x="6234472" y="247768"/>
                </a:lnTo>
                <a:lnTo>
                  <a:pt x="6248740" y="292462"/>
                </a:lnTo>
                <a:lnTo>
                  <a:pt x="6257568" y="339322"/>
                </a:lnTo>
                <a:lnTo>
                  <a:pt x="6260592" y="387985"/>
                </a:lnTo>
                <a:lnTo>
                  <a:pt x="6260592" y="1878241"/>
                </a:lnTo>
                <a:lnTo>
                  <a:pt x="6257568" y="1926905"/>
                </a:lnTo>
                <a:lnTo>
                  <a:pt x="6248740" y="1973765"/>
                </a:lnTo>
                <a:lnTo>
                  <a:pt x="6234472" y="2018457"/>
                </a:lnTo>
                <a:lnTo>
                  <a:pt x="6215127" y="2060618"/>
                </a:lnTo>
                <a:lnTo>
                  <a:pt x="6191070" y="2099885"/>
                </a:lnTo>
                <a:lnTo>
                  <a:pt x="6162663" y="2135893"/>
                </a:lnTo>
                <a:lnTo>
                  <a:pt x="6130271" y="2168280"/>
                </a:lnTo>
                <a:lnTo>
                  <a:pt x="6094258" y="2196682"/>
                </a:lnTo>
                <a:lnTo>
                  <a:pt x="6054987" y="2220734"/>
                </a:lnTo>
                <a:lnTo>
                  <a:pt x="6012823" y="2240075"/>
                </a:lnTo>
                <a:lnTo>
                  <a:pt x="5968129" y="2254340"/>
                </a:lnTo>
                <a:lnTo>
                  <a:pt x="5921269" y="2263165"/>
                </a:lnTo>
                <a:lnTo>
                  <a:pt x="5872607" y="2266188"/>
                </a:lnTo>
                <a:lnTo>
                  <a:pt x="387985" y="2266188"/>
                </a:lnTo>
                <a:lnTo>
                  <a:pt x="339322" y="2263165"/>
                </a:lnTo>
                <a:lnTo>
                  <a:pt x="292462" y="2254340"/>
                </a:lnTo>
                <a:lnTo>
                  <a:pt x="247768" y="2240075"/>
                </a:lnTo>
                <a:lnTo>
                  <a:pt x="205604" y="2220734"/>
                </a:lnTo>
                <a:lnTo>
                  <a:pt x="166333" y="2196682"/>
                </a:lnTo>
                <a:lnTo>
                  <a:pt x="130320" y="2168280"/>
                </a:lnTo>
                <a:lnTo>
                  <a:pt x="97928" y="2135893"/>
                </a:lnTo>
                <a:lnTo>
                  <a:pt x="69521" y="2099885"/>
                </a:lnTo>
                <a:lnTo>
                  <a:pt x="45464" y="2060618"/>
                </a:lnTo>
                <a:lnTo>
                  <a:pt x="26119" y="2018457"/>
                </a:lnTo>
                <a:lnTo>
                  <a:pt x="11851" y="1973765"/>
                </a:lnTo>
                <a:lnTo>
                  <a:pt x="3023" y="1926905"/>
                </a:lnTo>
                <a:lnTo>
                  <a:pt x="0" y="1878241"/>
                </a:lnTo>
                <a:lnTo>
                  <a:pt x="0" y="387985"/>
                </a:lnTo>
                <a:close/>
              </a:path>
            </a:pathLst>
          </a:custGeom>
          <a:ln w="38100">
            <a:solidFill>
              <a:srgbClr val="00AF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12485" y="4098112"/>
            <a:ext cx="20364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 Bucket</a:t>
            </a:r>
            <a:r>
              <a:rPr sz="2000" b="1" spc="-1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Group: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850373" y="1904238"/>
            <a:ext cx="1602105" cy="646430"/>
          </a:xfrm>
          <a:custGeom>
            <a:avLst/>
            <a:gdLst/>
            <a:ahLst/>
            <a:cxnLst/>
            <a:rect l="l" t="t" r="r" b="b"/>
            <a:pathLst>
              <a:path w="1602104" h="646430">
                <a:moveTo>
                  <a:pt x="0" y="186562"/>
                </a:moveTo>
                <a:lnTo>
                  <a:pt x="6666" y="136980"/>
                </a:lnTo>
                <a:lnTo>
                  <a:pt x="25479" y="92418"/>
                </a:lnTo>
                <a:lnTo>
                  <a:pt x="54657" y="54657"/>
                </a:lnTo>
                <a:lnTo>
                  <a:pt x="92418" y="25479"/>
                </a:lnTo>
                <a:lnTo>
                  <a:pt x="136980" y="6666"/>
                </a:lnTo>
                <a:lnTo>
                  <a:pt x="186562" y="0"/>
                </a:lnTo>
                <a:lnTo>
                  <a:pt x="1415160" y="0"/>
                </a:lnTo>
                <a:lnTo>
                  <a:pt x="1464743" y="6666"/>
                </a:lnTo>
                <a:lnTo>
                  <a:pt x="1509305" y="25479"/>
                </a:lnTo>
                <a:lnTo>
                  <a:pt x="1547066" y="54657"/>
                </a:lnTo>
                <a:lnTo>
                  <a:pt x="1576244" y="92418"/>
                </a:lnTo>
                <a:lnTo>
                  <a:pt x="1595057" y="136980"/>
                </a:lnTo>
                <a:lnTo>
                  <a:pt x="1601724" y="186562"/>
                </a:lnTo>
                <a:lnTo>
                  <a:pt x="1601724" y="459613"/>
                </a:lnTo>
                <a:lnTo>
                  <a:pt x="1595057" y="509195"/>
                </a:lnTo>
                <a:lnTo>
                  <a:pt x="1576244" y="553757"/>
                </a:lnTo>
                <a:lnTo>
                  <a:pt x="1547066" y="591518"/>
                </a:lnTo>
                <a:lnTo>
                  <a:pt x="1509305" y="620696"/>
                </a:lnTo>
                <a:lnTo>
                  <a:pt x="1464743" y="639509"/>
                </a:lnTo>
                <a:lnTo>
                  <a:pt x="1415160" y="646176"/>
                </a:lnTo>
                <a:lnTo>
                  <a:pt x="186562" y="646176"/>
                </a:lnTo>
                <a:lnTo>
                  <a:pt x="136980" y="639509"/>
                </a:lnTo>
                <a:lnTo>
                  <a:pt x="92418" y="620696"/>
                </a:lnTo>
                <a:lnTo>
                  <a:pt x="54657" y="591518"/>
                </a:lnTo>
                <a:lnTo>
                  <a:pt x="25479" y="553757"/>
                </a:lnTo>
                <a:lnTo>
                  <a:pt x="6666" y="509195"/>
                </a:lnTo>
                <a:lnTo>
                  <a:pt x="0" y="459613"/>
                </a:lnTo>
                <a:lnTo>
                  <a:pt x="0" y="186562"/>
                </a:lnTo>
                <a:close/>
              </a:path>
            </a:pathLst>
          </a:custGeom>
          <a:ln w="38100">
            <a:solidFill>
              <a:srgbClr val="00AF5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38631" y="1827021"/>
            <a:ext cx="1413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1280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RAC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Subtable: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63973" y="1090294"/>
            <a:ext cx="1702435" cy="481965"/>
          </a:xfrm>
          <a:custGeom>
            <a:avLst/>
            <a:gdLst/>
            <a:ahLst/>
            <a:cxnLst/>
            <a:rect l="l" t="t" r="r" b="b"/>
            <a:pathLst>
              <a:path w="1702435" h="481965">
                <a:moveTo>
                  <a:pt x="96520" y="370713"/>
                </a:moveTo>
                <a:lnTo>
                  <a:pt x="0" y="454532"/>
                </a:lnTo>
                <a:lnTo>
                  <a:pt x="124967" y="481456"/>
                </a:lnTo>
                <a:lnTo>
                  <a:pt x="116681" y="449199"/>
                </a:lnTo>
                <a:lnTo>
                  <a:pt x="97027" y="449199"/>
                </a:lnTo>
                <a:lnTo>
                  <a:pt x="87502" y="412368"/>
                </a:lnTo>
                <a:lnTo>
                  <a:pt x="105999" y="407616"/>
                </a:lnTo>
                <a:lnTo>
                  <a:pt x="96520" y="370713"/>
                </a:lnTo>
                <a:close/>
              </a:path>
              <a:path w="1702435" h="481965">
                <a:moveTo>
                  <a:pt x="105999" y="407616"/>
                </a:moveTo>
                <a:lnTo>
                  <a:pt x="87502" y="412368"/>
                </a:lnTo>
                <a:lnTo>
                  <a:pt x="97027" y="449199"/>
                </a:lnTo>
                <a:lnTo>
                  <a:pt x="115464" y="444462"/>
                </a:lnTo>
                <a:lnTo>
                  <a:pt x="105999" y="407616"/>
                </a:lnTo>
                <a:close/>
              </a:path>
              <a:path w="1702435" h="481965">
                <a:moveTo>
                  <a:pt x="115464" y="444462"/>
                </a:moveTo>
                <a:lnTo>
                  <a:pt x="97027" y="449199"/>
                </a:lnTo>
                <a:lnTo>
                  <a:pt x="116681" y="449199"/>
                </a:lnTo>
                <a:lnTo>
                  <a:pt x="115464" y="444462"/>
                </a:lnTo>
                <a:close/>
              </a:path>
              <a:path w="1702435" h="481965">
                <a:moveTo>
                  <a:pt x="1692528" y="0"/>
                </a:moveTo>
                <a:lnTo>
                  <a:pt x="105999" y="407616"/>
                </a:lnTo>
                <a:lnTo>
                  <a:pt x="115464" y="444462"/>
                </a:lnTo>
                <a:lnTo>
                  <a:pt x="1702053" y="36829"/>
                </a:lnTo>
                <a:lnTo>
                  <a:pt x="16925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8591" y="2883534"/>
            <a:ext cx="3392170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7870" marR="5080" indent="152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Sharing 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&amp;  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col</a:t>
            </a:r>
            <a:r>
              <a:rPr sz="2400" spc="-15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400" spc="-5" dirty="0">
                <a:solidFill>
                  <a:srgbClr val="0000FF"/>
                </a:solidFill>
                <a:latin typeface="Arial"/>
                <a:cs typeface="Arial"/>
              </a:rPr>
              <a:t>cation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Design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decisions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2" name="object 32"/>
          <p:cNvSpPr txBox="1"/>
          <p:nvPr/>
        </p:nvSpPr>
        <p:spPr>
          <a:xfrm>
            <a:off x="875791" y="4032884"/>
            <a:ext cx="3245866" cy="1001556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lang="en-US" altLang="zh-CN" sz="1800" b="1" spc="-10" dirty="0">
                <a:latin typeface="Arial"/>
                <a:cs typeface="Arial"/>
              </a:rPr>
              <a:t>D1</a:t>
            </a:r>
            <a:r>
              <a:rPr lang="en-US" altLang="zh-CN" b="1" spc="-10" dirty="0">
                <a:latin typeface="Arial"/>
                <a:cs typeface="Arial"/>
              </a:rPr>
              <a:t>: </a:t>
            </a:r>
            <a:r>
              <a:rPr sz="1800" b="1" spc="-10" dirty="0">
                <a:latin typeface="Arial"/>
                <a:cs typeface="Arial"/>
              </a:rPr>
              <a:t>Associativity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lang="en-US" altLang="zh-CN" sz="1800" b="1" spc="-10" dirty="0">
                <a:latin typeface="Arial"/>
                <a:cs typeface="Arial"/>
              </a:rPr>
              <a:t>D2</a:t>
            </a:r>
            <a:r>
              <a:rPr lang="en-US" altLang="zh-CN" b="1" spc="-10" dirty="0">
                <a:latin typeface="Arial"/>
                <a:cs typeface="Arial"/>
              </a:rPr>
              <a:t>: </a:t>
            </a:r>
            <a:r>
              <a:rPr sz="1800" b="1" spc="-40" dirty="0">
                <a:latin typeface="Arial"/>
                <a:cs typeface="Arial"/>
              </a:rPr>
              <a:t>Two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choices</a:t>
            </a:r>
            <a:endParaRPr sz="1800" dirty="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lang="en-US" altLang="zh-CN" sz="1800" b="1" spc="-10" dirty="0">
                <a:latin typeface="Arial"/>
                <a:cs typeface="Arial"/>
              </a:rPr>
              <a:t>D3</a:t>
            </a:r>
            <a:r>
              <a:rPr lang="en-US" altLang="zh-CN" b="1" spc="-10" dirty="0">
                <a:latin typeface="Arial"/>
                <a:cs typeface="Arial"/>
              </a:rPr>
              <a:t>: </a:t>
            </a:r>
            <a:r>
              <a:rPr sz="1800" b="1" spc="-10" dirty="0">
                <a:latin typeface="Arial"/>
                <a:cs typeface="Arial"/>
              </a:rPr>
              <a:t>Overflow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colocation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8591" y="5092445"/>
            <a:ext cx="1791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Strengths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5791" y="5460056"/>
            <a:ext cx="288925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Arial"/>
                <a:cs typeface="Arial"/>
              </a:rPr>
              <a:t>RDMA-search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friendly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Arial"/>
                <a:cs typeface="Arial"/>
              </a:rPr>
              <a:t>RDMA-IDU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friendly</a:t>
            </a:r>
            <a:endParaRPr sz="18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1800" b="1" dirty="0">
                <a:latin typeface="Arial"/>
                <a:cs typeface="Arial"/>
              </a:rPr>
              <a:t>High </a:t>
            </a:r>
            <a:r>
              <a:rPr sz="1800" b="1" spc="-5" dirty="0">
                <a:latin typeface="Arial"/>
                <a:cs typeface="Arial"/>
              </a:rPr>
              <a:t>memory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efficiency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ABAC5C1-C9C4-7158-B8E2-E9014653D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679575"/>
            <a:ext cx="9372600" cy="4355053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79AACCFC-8EB3-D8B7-B234-B098C125B7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9714" y="169926"/>
            <a:ext cx="972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One-sided </a:t>
            </a:r>
            <a:r>
              <a:rPr sz="3600" dirty="0"/>
              <a:t>RDMA-Conscious (RAC)</a:t>
            </a:r>
            <a:r>
              <a:rPr sz="3600" spc="-35" dirty="0"/>
              <a:t> </a:t>
            </a:r>
            <a:r>
              <a:rPr sz="3600" spc="-5" dirty="0"/>
              <a:t>Subtable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9959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>
            <a:extLst>
              <a:ext uri="{FF2B5EF4-FFF2-40B4-BE49-F238E27FC236}">
                <a16:creationId xmlns:a16="http://schemas.microsoft.com/office/drawing/2014/main" id="{B12DDBB7-F1C8-E851-B332-48B6A3AC2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75174"/>
            <a:ext cx="4141722" cy="228917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5637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Disaggregated</a:t>
            </a:r>
            <a:r>
              <a:rPr spc="-30" dirty="0"/>
              <a:t> </a:t>
            </a:r>
            <a:r>
              <a:rPr spc="-10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3953" y="4447794"/>
            <a:ext cx="1556385" cy="558165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7065" y="4226814"/>
            <a:ext cx="7391400" cy="1795780"/>
          </a:xfrm>
          <a:custGeom>
            <a:avLst/>
            <a:gdLst/>
            <a:ahLst/>
            <a:cxnLst/>
            <a:rect l="l" t="t" r="r" b="b"/>
            <a:pathLst>
              <a:path w="7391400" h="1795779">
                <a:moveTo>
                  <a:pt x="0" y="241300"/>
                </a:moveTo>
                <a:lnTo>
                  <a:pt x="4904" y="192682"/>
                </a:lnTo>
                <a:lnTo>
                  <a:pt x="18968" y="147393"/>
                </a:lnTo>
                <a:lnTo>
                  <a:pt x="41221" y="106405"/>
                </a:lnTo>
                <a:lnTo>
                  <a:pt x="70691" y="70691"/>
                </a:lnTo>
                <a:lnTo>
                  <a:pt x="106405" y="41221"/>
                </a:lnTo>
                <a:lnTo>
                  <a:pt x="147393" y="18968"/>
                </a:lnTo>
                <a:lnTo>
                  <a:pt x="192682" y="4904"/>
                </a:lnTo>
                <a:lnTo>
                  <a:pt x="241300" y="0"/>
                </a:lnTo>
                <a:lnTo>
                  <a:pt x="7150100" y="0"/>
                </a:lnTo>
                <a:lnTo>
                  <a:pt x="7198717" y="4904"/>
                </a:lnTo>
                <a:lnTo>
                  <a:pt x="7244006" y="18968"/>
                </a:lnTo>
                <a:lnTo>
                  <a:pt x="7284994" y="41221"/>
                </a:lnTo>
                <a:lnTo>
                  <a:pt x="7320708" y="70691"/>
                </a:lnTo>
                <a:lnTo>
                  <a:pt x="7350178" y="106405"/>
                </a:lnTo>
                <a:lnTo>
                  <a:pt x="7372431" y="147393"/>
                </a:lnTo>
                <a:lnTo>
                  <a:pt x="7386495" y="192682"/>
                </a:lnTo>
                <a:lnTo>
                  <a:pt x="7391400" y="241300"/>
                </a:lnTo>
                <a:lnTo>
                  <a:pt x="7391400" y="1553972"/>
                </a:lnTo>
                <a:lnTo>
                  <a:pt x="7386495" y="1602600"/>
                </a:lnTo>
                <a:lnTo>
                  <a:pt x="7372431" y="1647894"/>
                </a:lnTo>
                <a:lnTo>
                  <a:pt x="7350178" y="1688882"/>
                </a:lnTo>
                <a:lnTo>
                  <a:pt x="7320708" y="1724594"/>
                </a:lnTo>
                <a:lnTo>
                  <a:pt x="7284994" y="1754060"/>
                </a:lnTo>
                <a:lnTo>
                  <a:pt x="7244006" y="1776308"/>
                </a:lnTo>
                <a:lnTo>
                  <a:pt x="7198717" y="1790369"/>
                </a:lnTo>
                <a:lnTo>
                  <a:pt x="7150100" y="1795272"/>
                </a:lnTo>
                <a:lnTo>
                  <a:pt x="241300" y="1795272"/>
                </a:lnTo>
                <a:lnTo>
                  <a:pt x="192682" y="1790369"/>
                </a:lnTo>
                <a:lnTo>
                  <a:pt x="147393" y="1776308"/>
                </a:lnTo>
                <a:lnTo>
                  <a:pt x="106405" y="1754060"/>
                </a:lnTo>
                <a:lnTo>
                  <a:pt x="70691" y="1724594"/>
                </a:lnTo>
                <a:lnTo>
                  <a:pt x="41221" y="1688882"/>
                </a:lnTo>
                <a:lnTo>
                  <a:pt x="18968" y="1647894"/>
                </a:lnTo>
                <a:lnTo>
                  <a:pt x="4904" y="1602600"/>
                </a:lnTo>
                <a:lnTo>
                  <a:pt x="0" y="1553972"/>
                </a:lnTo>
                <a:lnTo>
                  <a:pt x="0" y="2413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87034" y="4447794"/>
            <a:ext cx="1556385" cy="558165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8590" y="4447794"/>
            <a:ext cx="1557655" cy="558165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1669" y="4447794"/>
            <a:ext cx="1557655" cy="558165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3953" y="5250941"/>
            <a:ext cx="1556385" cy="556260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26060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87034" y="5250941"/>
            <a:ext cx="1556385" cy="556260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8590" y="5250941"/>
            <a:ext cx="1557655" cy="556260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1669" y="5250941"/>
            <a:ext cx="1557655" cy="556260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690"/>
              </a:spcBef>
            </a:pPr>
            <a:r>
              <a:rPr sz="2400" spc="-5" dirty="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03953" y="1386077"/>
            <a:ext cx="1358265" cy="1408430"/>
          </a:xfrm>
          <a:custGeom>
            <a:avLst/>
            <a:gdLst/>
            <a:ahLst/>
            <a:cxnLst/>
            <a:rect l="l" t="t" r="r" b="b"/>
            <a:pathLst>
              <a:path w="1358264" h="1408430">
                <a:moveTo>
                  <a:pt x="0" y="1408176"/>
                </a:moveTo>
                <a:lnTo>
                  <a:pt x="1357884" y="1408176"/>
                </a:lnTo>
                <a:lnTo>
                  <a:pt x="1357884" y="0"/>
                </a:lnTo>
                <a:lnTo>
                  <a:pt x="0" y="0"/>
                </a:lnTo>
                <a:lnTo>
                  <a:pt x="0" y="140817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03953" y="1386077"/>
            <a:ext cx="1358265" cy="1408430"/>
          </a:xfrm>
          <a:custGeom>
            <a:avLst/>
            <a:gdLst/>
            <a:ahLst/>
            <a:cxnLst/>
            <a:rect l="l" t="t" r="r" b="b"/>
            <a:pathLst>
              <a:path w="1358264" h="1408430">
                <a:moveTo>
                  <a:pt x="0" y="1408176"/>
                </a:moveTo>
                <a:lnTo>
                  <a:pt x="1357884" y="1408176"/>
                </a:lnTo>
                <a:lnTo>
                  <a:pt x="1357884" y="0"/>
                </a:lnTo>
                <a:lnTo>
                  <a:pt x="0" y="0"/>
                </a:lnTo>
                <a:lnTo>
                  <a:pt x="0" y="140817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333494" y="1494281"/>
            <a:ext cx="1094740" cy="309880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860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33494" y="1934717"/>
            <a:ext cx="1094740" cy="307975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860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3494" y="2375153"/>
            <a:ext cx="1094740" cy="307975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Cache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57065" y="1212341"/>
            <a:ext cx="7391400" cy="1797050"/>
          </a:xfrm>
          <a:custGeom>
            <a:avLst/>
            <a:gdLst/>
            <a:ahLst/>
            <a:cxnLst/>
            <a:rect l="l" t="t" r="r" b="b"/>
            <a:pathLst>
              <a:path w="7391400" h="1797050">
                <a:moveTo>
                  <a:pt x="0" y="241554"/>
                </a:moveTo>
                <a:lnTo>
                  <a:pt x="4904" y="192852"/>
                </a:lnTo>
                <a:lnTo>
                  <a:pt x="18972" y="147500"/>
                </a:lnTo>
                <a:lnTo>
                  <a:pt x="41235" y="106467"/>
                </a:lnTo>
                <a:lnTo>
                  <a:pt x="70723" y="70723"/>
                </a:lnTo>
                <a:lnTo>
                  <a:pt x="106467" y="41235"/>
                </a:lnTo>
                <a:lnTo>
                  <a:pt x="147500" y="18972"/>
                </a:lnTo>
                <a:lnTo>
                  <a:pt x="192852" y="4904"/>
                </a:lnTo>
                <a:lnTo>
                  <a:pt x="241554" y="0"/>
                </a:lnTo>
                <a:lnTo>
                  <a:pt x="7149846" y="0"/>
                </a:lnTo>
                <a:lnTo>
                  <a:pt x="7198547" y="4904"/>
                </a:lnTo>
                <a:lnTo>
                  <a:pt x="7243899" y="18972"/>
                </a:lnTo>
                <a:lnTo>
                  <a:pt x="7284932" y="41235"/>
                </a:lnTo>
                <a:lnTo>
                  <a:pt x="7320676" y="70723"/>
                </a:lnTo>
                <a:lnTo>
                  <a:pt x="7350164" y="106467"/>
                </a:lnTo>
                <a:lnTo>
                  <a:pt x="7372427" y="147500"/>
                </a:lnTo>
                <a:lnTo>
                  <a:pt x="7386495" y="192852"/>
                </a:lnTo>
                <a:lnTo>
                  <a:pt x="7391400" y="241554"/>
                </a:lnTo>
                <a:lnTo>
                  <a:pt x="7391400" y="1555242"/>
                </a:lnTo>
                <a:lnTo>
                  <a:pt x="7386495" y="1603943"/>
                </a:lnTo>
                <a:lnTo>
                  <a:pt x="7372427" y="1649295"/>
                </a:lnTo>
                <a:lnTo>
                  <a:pt x="7350164" y="1690328"/>
                </a:lnTo>
                <a:lnTo>
                  <a:pt x="7320676" y="1726072"/>
                </a:lnTo>
                <a:lnTo>
                  <a:pt x="7284932" y="1755560"/>
                </a:lnTo>
                <a:lnTo>
                  <a:pt x="7243899" y="1777823"/>
                </a:lnTo>
                <a:lnTo>
                  <a:pt x="7198547" y="1791891"/>
                </a:lnTo>
                <a:lnTo>
                  <a:pt x="7149846" y="1796796"/>
                </a:lnTo>
                <a:lnTo>
                  <a:pt x="241554" y="1796796"/>
                </a:lnTo>
                <a:lnTo>
                  <a:pt x="192852" y="1791891"/>
                </a:lnTo>
                <a:lnTo>
                  <a:pt x="147500" y="1777823"/>
                </a:lnTo>
                <a:lnTo>
                  <a:pt x="106467" y="1755560"/>
                </a:lnTo>
                <a:lnTo>
                  <a:pt x="70723" y="1726072"/>
                </a:lnTo>
                <a:lnTo>
                  <a:pt x="41235" y="1690328"/>
                </a:lnTo>
                <a:lnTo>
                  <a:pt x="18972" y="1649295"/>
                </a:lnTo>
                <a:lnTo>
                  <a:pt x="4904" y="1603943"/>
                </a:lnTo>
                <a:lnTo>
                  <a:pt x="0" y="1555242"/>
                </a:lnTo>
                <a:lnTo>
                  <a:pt x="0" y="241554"/>
                </a:lnTo>
                <a:close/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52565" y="1386077"/>
            <a:ext cx="1358265" cy="1408430"/>
          </a:xfrm>
          <a:custGeom>
            <a:avLst/>
            <a:gdLst/>
            <a:ahLst/>
            <a:cxnLst/>
            <a:rect l="l" t="t" r="r" b="b"/>
            <a:pathLst>
              <a:path w="1358265" h="1408430">
                <a:moveTo>
                  <a:pt x="0" y="1408176"/>
                </a:moveTo>
                <a:lnTo>
                  <a:pt x="1357884" y="1408176"/>
                </a:lnTo>
                <a:lnTo>
                  <a:pt x="1357884" y="0"/>
                </a:lnTo>
                <a:lnTo>
                  <a:pt x="0" y="0"/>
                </a:lnTo>
                <a:lnTo>
                  <a:pt x="0" y="140817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52565" y="1386077"/>
            <a:ext cx="1358265" cy="1408430"/>
          </a:xfrm>
          <a:custGeom>
            <a:avLst/>
            <a:gdLst/>
            <a:ahLst/>
            <a:cxnLst/>
            <a:rect l="l" t="t" r="r" b="b"/>
            <a:pathLst>
              <a:path w="1358265" h="1408430">
                <a:moveTo>
                  <a:pt x="0" y="1408176"/>
                </a:moveTo>
                <a:lnTo>
                  <a:pt x="1357884" y="1408176"/>
                </a:lnTo>
                <a:lnTo>
                  <a:pt x="1357884" y="0"/>
                </a:lnTo>
                <a:lnTo>
                  <a:pt x="0" y="0"/>
                </a:lnTo>
                <a:lnTo>
                  <a:pt x="0" y="140817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82105" y="1494281"/>
            <a:ext cx="1094740" cy="309880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82105" y="1934717"/>
            <a:ext cx="1094740" cy="307975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7495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82105" y="2375153"/>
            <a:ext cx="1094740" cy="307975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8435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Cache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901178" y="1386077"/>
            <a:ext cx="1358265" cy="1408430"/>
          </a:xfrm>
          <a:custGeom>
            <a:avLst/>
            <a:gdLst/>
            <a:ahLst/>
            <a:cxnLst/>
            <a:rect l="l" t="t" r="r" b="b"/>
            <a:pathLst>
              <a:path w="1358265" h="1408430">
                <a:moveTo>
                  <a:pt x="0" y="1408176"/>
                </a:moveTo>
                <a:lnTo>
                  <a:pt x="1357883" y="1408176"/>
                </a:lnTo>
                <a:lnTo>
                  <a:pt x="1357883" y="0"/>
                </a:lnTo>
                <a:lnTo>
                  <a:pt x="0" y="0"/>
                </a:lnTo>
                <a:lnTo>
                  <a:pt x="0" y="140817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01178" y="1386077"/>
            <a:ext cx="1358265" cy="1408430"/>
          </a:xfrm>
          <a:custGeom>
            <a:avLst/>
            <a:gdLst/>
            <a:ahLst/>
            <a:cxnLst/>
            <a:rect l="l" t="t" r="r" b="b"/>
            <a:pathLst>
              <a:path w="1358265" h="1408430">
                <a:moveTo>
                  <a:pt x="0" y="1408176"/>
                </a:moveTo>
                <a:lnTo>
                  <a:pt x="1357883" y="1408176"/>
                </a:lnTo>
                <a:lnTo>
                  <a:pt x="1357883" y="0"/>
                </a:lnTo>
                <a:lnTo>
                  <a:pt x="0" y="0"/>
                </a:lnTo>
                <a:lnTo>
                  <a:pt x="0" y="140817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032242" y="1494281"/>
            <a:ext cx="1092835" cy="309880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32242" y="1934717"/>
            <a:ext cx="1092835" cy="307975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032242" y="2375153"/>
            <a:ext cx="1092835" cy="307975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165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Cache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749790" y="1386077"/>
            <a:ext cx="1359535" cy="1408430"/>
          </a:xfrm>
          <a:custGeom>
            <a:avLst/>
            <a:gdLst/>
            <a:ahLst/>
            <a:cxnLst/>
            <a:rect l="l" t="t" r="r" b="b"/>
            <a:pathLst>
              <a:path w="1359534" h="1408430">
                <a:moveTo>
                  <a:pt x="0" y="1408176"/>
                </a:moveTo>
                <a:lnTo>
                  <a:pt x="1359407" y="1408176"/>
                </a:lnTo>
                <a:lnTo>
                  <a:pt x="1359407" y="0"/>
                </a:lnTo>
                <a:lnTo>
                  <a:pt x="0" y="0"/>
                </a:lnTo>
                <a:lnTo>
                  <a:pt x="0" y="140817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49790" y="1386077"/>
            <a:ext cx="1359535" cy="1408430"/>
          </a:xfrm>
          <a:custGeom>
            <a:avLst/>
            <a:gdLst/>
            <a:ahLst/>
            <a:cxnLst/>
            <a:rect l="l" t="t" r="r" b="b"/>
            <a:pathLst>
              <a:path w="1359534" h="1408430">
                <a:moveTo>
                  <a:pt x="0" y="1408176"/>
                </a:moveTo>
                <a:lnTo>
                  <a:pt x="1359407" y="1408176"/>
                </a:lnTo>
                <a:lnTo>
                  <a:pt x="1359407" y="0"/>
                </a:lnTo>
                <a:lnTo>
                  <a:pt x="0" y="0"/>
                </a:lnTo>
                <a:lnTo>
                  <a:pt x="0" y="1408176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880854" y="1494281"/>
            <a:ext cx="1092835" cy="309880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860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80854" y="1934717"/>
            <a:ext cx="1092835" cy="307975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860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CPU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880854" y="2375153"/>
            <a:ext cx="1092835" cy="307975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7800">
              <a:lnSpc>
                <a:spcPts val="2355"/>
              </a:lnSpc>
            </a:pPr>
            <a:r>
              <a:rPr sz="2000" dirty="0">
                <a:latin typeface="Arial"/>
                <a:cs typeface="Arial"/>
              </a:rPr>
              <a:t>Cache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078223" y="3002279"/>
          <a:ext cx="7148189" cy="1205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4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43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01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7563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86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5181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244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 gridSpan="1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 Network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9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2813430" y="4245101"/>
            <a:ext cx="100139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Memory  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98750" y="1223263"/>
            <a:ext cx="11283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Compute  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1647" y="2605862"/>
            <a:ext cx="29597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Resource</a:t>
            </a:r>
            <a:r>
              <a:rPr sz="2400" b="1" i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Arial"/>
                <a:cs typeface="Arial"/>
              </a:rPr>
              <a:t>Utilization  Failure Isolation  Elasticity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47065" y="2423922"/>
            <a:ext cx="381000" cy="1550670"/>
          </a:xfrm>
          <a:custGeom>
            <a:avLst/>
            <a:gdLst/>
            <a:ahLst/>
            <a:cxnLst/>
            <a:rect l="l" t="t" r="r" b="b"/>
            <a:pathLst>
              <a:path w="381000" h="1550670">
                <a:moveTo>
                  <a:pt x="254000" y="317500"/>
                </a:moveTo>
                <a:lnTo>
                  <a:pt x="126999" y="317500"/>
                </a:lnTo>
                <a:lnTo>
                  <a:pt x="126999" y="1550162"/>
                </a:lnTo>
                <a:lnTo>
                  <a:pt x="254000" y="1550162"/>
                </a:lnTo>
                <a:lnTo>
                  <a:pt x="254000" y="317500"/>
                </a:lnTo>
                <a:close/>
              </a:path>
              <a:path w="381000" h="1550670">
                <a:moveTo>
                  <a:pt x="190499" y="0"/>
                </a:moveTo>
                <a:lnTo>
                  <a:pt x="0" y="381000"/>
                </a:lnTo>
                <a:lnTo>
                  <a:pt x="126999" y="381000"/>
                </a:lnTo>
                <a:lnTo>
                  <a:pt x="126999" y="317500"/>
                </a:lnTo>
                <a:lnTo>
                  <a:pt x="349250" y="317500"/>
                </a:lnTo>
                <a:lnTo>
                  <a:pt x="190499" y="0"/>
                </a:lnTo>
                <a:close/>
              </a:path>
              <a:path w="381000" h="1550670">
                <a:moveTo>
                  <a:pt x="349250" y="317500"/>
                </a:moveTo>
                <a:lnTo>
                  <a:pt x="254000" y="317500"/>
                </a:lnTo>
                <a:lnTo>
                  <a:pt x="254000" y="381000"/>
                </a:lnTo>
                <a:lnTo>
                  <a:pt x="381000" y="381000"/>
                </a:lnTo>
                <a:lnTo>
                  <a:pt x="349250" y="3175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9533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Lock-free </a:t>
            </a:r>
            <a:r>
              <a:rPr spc="-10" dirty="0"/>
              <a:t>Remote </a:t>
            </a:r>
            <a:r>
              <a:rPr spc="-5" dirty="0"/>
              <a:t>Concurrency</a:t>
            </a:r>
            <a:r>
              <a:rPr spc="50" dirty="0"/>
              <a:t> </a:t>
            </a:r>
            <a:r>
              <a:rPr spc="-5" dirty="0"/>
              <a:t>Control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97808" y="1988819"/>
          <a:ext cx="6495415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9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Header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Slot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Slot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989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Slot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Slot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59714" y="1077848"/>
            <a:ext cx="7406640" cy="1369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Bucket </a:t>
            </a:r>
            <a:r>
              <a:rPr sz="2800" dirty="0">
                <a:latin typeface="Arial"/>
                <a:cs typeface="Arial"/>
              </a:rPr>
              <a:t>Structure: </a:t>
            </a:r>
            <a:r>
              <a:rPr sz="2800" spc="-5" dirty="0">
                <a:latin typeface="Arial"/>
                <a:cs typeface="Arial"/>
              </a:rPr>
              <a:t>supporting the RDMA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Times New Roman"/>
              <a:cs typeface="Times New Roman"/>
            </a:endParaRPr>
          </a:p>
          <a:p>
            <a:pPr marL="1696085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Bucket: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76873" y="3833621"/>
            <a:ext cx="4363720" cy="1067435"/>
          </a:xfrm>
          <a:custGeom>
            <a:avLst/>
            <a:gdLst/>
            <a:ahLst/>
            <a:cxnLst/>
            <a:rect l="l" t="t" r="r" b="b"/>
            <a:pathLst>
              <a:path w="4363720" h="1067435">
                <a:moveTo>
                  <a:pt x="4286606" y="39104"/>
                </a:moveTo>
                <a:lnTo>
                  <a:pt x="4267607" y="56133"/>
                </a:lnTo>
                <a:lnTo>
                  <a:pt x="4243858" y="72516"/>
                </a:lnTo>
                <a:lnTo>
                  <a:pt x="4214267" y="89534"/>
                </a:lnTo>
                <a:lnTo>
                  <a:pt x="4206774" y="93218"/>
                </a:lnTo>
                <a:lnTo>
                  <a:pt x="4232047" y="144399"/>
                </a:lnTo>
                <a:lnTo>
                  <a:pt x="4276624" y="119379"/>
                </a:lnTo>
                <a:lnTo>
                  <a:pt x="4327678" y="78993"/>
                </a:lnTo>
                <a:lnTo>
                  <a:pt x="4329710" y="76707"/>
                </a:lnTo>
                <a:lnTo>
                  <a:pt x="4344950" y="57912"/>
                </a:lnTo>
                <a:lnTo>
                  <a:pt x="4354795" y="40766"/>
                </a:lnTo>
                <a:lnTo>
                  <a:pt x="4285260" y="40766"/>
                </a:lnTo>
                <a:lnTo>
                  <a:pt x="4286606" y="39104"/>
                </a:lnTo>
                <a:close/>
              </a:path>
              <a:path w="4363720" h="1067435">
                <a:moveTo>
                  <a:pt x="4288435" y="37464"/>
                </a:moveTo>
                <a:lnTo>
                  <a:pt x="4286606" y="39104"/>
                </a:lnTo>
                <a:lnTo>
                  <a:pt x="4285260" y="40766"/>
                </a:lnTo>
                <a:lnTo>
                  <a:pt x="4288435" y="37464"/>
                </a:lnTo>
                <a:close/>
              </a:path>
              <a:path w="4363720" h="1067435">
                <a:moveTo>
                  <a:pt x="4356045" y="37464"/>
                </a:moveTo>
                <a:lnTo>
                  <a:pt x="4288435" y="37464"/>
                </a:lnTo>
                <a:lnTo>
                  <a:pt x="4285260" y="40766"/>
                </a:lnTo>
                <a:lnTo>
                  <a:pt x="4354795" y="40766"/>
                </a:lnTo>
                <a:lnTo>
                  <a:pt x="4356045" y="37464"/>
                </a:lnTo>
                <a:close/>
              </a:path>
              <a:path w="4363720" h="1067435">
                <a:moveTo>
                  <a:pt x="4299782" y="22827"/>
                </a:moveTo>
                <a:lnTo>
                  <a:pt x="4286606" y="39104"/>
                </a:lnTo>
                <a:lnTo>
                  <a:pt x="4288435" y="37464"/>
                </a:lnTo>
                <a:lnTo>
                  <a:pt x="4356045" y="37464"/>
                </a:lnTo>
                <a:lnTo>
                  <a:pt x="4359555" y="28193"/>
                </a:lnTo>
                <a:lnTo>
                  <a:pt x="4360166" y="25781"/>
                </a:lnTo>
                <a:lnTo>
                  <a:pt x="4297960" y="25781"/>
                </a:lnTo>
                <a:lnTo>
                  <a:pt x="4299782" y="22827"/>
                </a:lnTo>
                <a:close/>
              </a:path>
              <a:path w="4363720" h="1067435">
                <a:moveTo>
                  <a:pt x="4300373" y="22097"/>
                </a:moveTo>
                <a:lnTo>
                  <a:pt x="4299782" y="22827"/>
                </a:lnTo>
                <a:lnTo>
                  <a:pt x="4297960" y="25781"/>
                </a:lnTo>
                <a:lnTo>
                  <a:pt x="4300373" y="22097"/>
                </a:lnTo>
                <a:close/>
              </a:path>
              <a:path w="4363720" h="1067435">
                <a:moveTo>
                  <a:pt x="4361097" y="22097"/>
                </a:moveTo>
                <a:lnTo>
                  <a:pt x="4300373" y="22097"/>
                </a:lnTo>
                <a:lnTo>
                  <a:pt x="4297960" y="25781"/>
                </a:lnTo>
                <a:lnTo>
                  <a:pt x="4360166" y="25781"/>
                </a:lnTo>
                <a:lnTo>
                  <a:pt x="4361097" y="22097"/>
                </a:lnTo>
                <a:close/>
              </a:path>
              <a:path w="4363720" h="1067435">
                <a:moveTo>
                  <a:pt x="4306040" y="6867"/>
                </a:moveTo>
                <a:lnTo>
                  <a:pt x="4304183" y="14096"/>
                </a:lnTo>
                <a:lnTo>
                  <a:pt x="4301643" y="19812"/>
                </a:lnTo>
                <a:lnTo>
                  <a:pt x="4299782" y="22827"/>
                </a:lnTo>
                <a:lnTo>
                  <a:pt x="4300373" y="22097"/>
                </a:lnTo>
                <a:lnTo>
                  <a:pt x="4361097" y="22097"/>
                </a:lnTo>
                <a:lnTo>
                  <a:pt x="4362349" y="17144"/>
                </a:lnTo>
                <a:lnTo>
                  <a:pt x="4362603" y="15620"/>
                </a:lnTo>
                <a:lnTo>
                  <a:pt x="4363104" y="9397"/>
                </a:lnTo>
                <a:lnTo>
                  <a:pt x="4305834" y="9397"/>
                </a:lnTo>
                <a:lnTo>
                  <a:pt x="4306040" y="6867"/>
                </a:lnTo>
                <a:close/>
              </a:path>
              <a:path w="4363720" h="1067435">
                <a:moveTo>
                  <a:pt x="4306596" y="4699"/>
                </a:moveTo>
                <a:lnTo>
                  <a:pt x="4306040" y="6867"/>
                </a:lnTo>
                <a:lnTo>
                  <a:pt x="4305834" y="9397"/>
                </a:lnTo>
                <a:lnTo>
                  <a:pt x="4306596" y="4699"/>
                </a:lnTo>
                <a:close/>
              </a:path>
              <a:path w="4363720" h="1067435">
                <a:moveTo>
                  <a:pt x="4363482" y="4699"/>
                </a:moveTo>
                <a:lnTo>
                  <a:pt x="4306596" y="4699"/>
                </a:lnTo>
                <a:lnTo>
                  <a:pt x="4305834" y="9397"/>
                </a:lnTo>
                <a:lnTo>
                  <a:pt x="4363104" y="9397"/>
                </a:lnTo>
                <a:lnTo>
                  <a:pt x="4363482" y="4699"/>
                </a:lnTo>
                <a:close/>
              </a:path>
              <a:path w="4363720" h="1067435">
                <a:moveTo>
                  <a:pt x="4306596" y="0"/>
                </a:moveTo>
                <a:lnTo>
                  <a:pt x="4306040" y="6867"/>
                </a:lnTo>
                <a:lnTo>
                  <a:pt x="4306596" y="4699"/>
                </a:lnTo>
                <a:lnTo>
                  <a:pt x="4363482" y="4699"/>
                </a:lnTo>
                <a:lnTo>
                  <a:pt x="4363492" y="4571"/>
                </a:lnTo>
                <a:lnTo>
                  <a:pt x="4306596" y="0"/>
                </a:lnTo>
                <a:close/>
              </a:path>
              <a:path w="4363720" h="1067435">
                <a:moveTo>
                  <a:pt x="4156355" y="116458"/>
                </a:moveTo>
                <a:lnTo>
                  <a:pt x="4138829" y="123951"/>
                </a:lnTo>
                <a:lnTo>
                  <a:pt x="4093363" y="140969"/>
                </a:lnTo>
                <a:lnTo>
                  <a:pt x="4043325" y="157860"/>
                </a:lnTo>
                <a:lnTo>
                  <a:pt x="3997351" y="171831"/>
                </a:lnTo>
                <a:lnTo>
                  <a:pt x="4013988" y="226568"/>
                </a:lnTo>
                <a:lnTo>
                  <a:pt x="4061613" y="212089"/>
                </a:lnTo>
                <a:lnTo>
                  <a:pt x="4113556" y="194437"/>
                </a:lnTo>
                <a:lnTo>
                  <a:pt x="4161181" y="176529"/>
                </a:lnTo>
                <a:lnTo>
                  <a:pt x="4178707" y="169037"/>
                </a:lnTo>
                <a:lnTo>
                  <a:pt x="4156355" y="116458"/>
                </a:lnTo>
                <a:close/>
              </a:path>
              <a:path w="4363720" h="1067435">
                <a:moveTo>
                  <a:pt x="3943122" y="187197"/>
                </a:moveTo>
                <a:lnTo>
                  <a:pt x="3929914" y="190753"/>
                </a:lnTo>
                <a:lnTo>
                  <a:pt x="3867176" y="206628"/>
                </a:lnTo>
                <a:lnTo>
                  <a:pt x="3800501" y="221995"/>
                </a:lnTo>
                <a:lnTo>
                  <a:pt x="3778149" y="226694"/>
                </a:lnTo>
                <a:lnTo>
                  <a:pt x="3789960" y="282701"/>
                </a:lnTo>
                <a:lnTo>
                  <a:pt x="3813455" y="277621"/>
                </a:lnTo>
                <a:lnTo>
                  <a:pt x="3881146" y="262000"/>
                </a:lnTo>
                <a:lnTo>
                  <a:pt x="3945154" y="245871"/>
                </a:lnTo>
                <a:lnTo>
                  <a:pt x="3958362" y="242188"/>
                </a:lnTo>
                <a:lnTo>
                  <a:pt x="3943122" y="187197"/>
                </a:lnTo>
                <a:close/>
              </a:path>
              <a:path w="4363720" h="1067435">
                <a:moveTo>
                  <a:pt x="3722650" y="238378"/>
                </a:moveTo>
                <a:lnTo>
                  <a:pt x="3656610" y="251206"/>
                </a:lnTo>
                <a:lnTo>
                  <a:pt x="3579775" y="265049"/>
                </a:lnTo>
                <a:lnTo>
                  <a:pt x="3554756" y="269239"/>
                </a:lnTo>
                <a:lnTo>
                  <a:pt x="3564154" y="325627"/>
                </a:lnTo>
                <a:lnTo>
                  <a:pt x="3589935" y="321309"/>
                </a:lnTo>
                <a:lnTo>
                  <a:pt x="3667532" y="307339"/>
                </a:lnTo>
                <a:lnTo>
                  <a:pt x="3733572" y="294385"/>
                </a:lnTo>
                <a:lnTo>
                  <a:pt x="3722650" y="238378"/>
                </a:lnTo>
                <a:close/>
              </a:path>
              <a:path w="4363720" h="1067435">
                <a:moveTo>
                  <a:pt x="3498749" y="278383"/>
                </a:moveTo>
                <a:lnTo>
                  <a:pt x="3417469" y="290702"/>
                </a:lnTo>
                <a:lnTo>
                  <a:pt x="3332252" y="302513"/>
                </a:lnTo>
                <a:lnTo>
                  <a:pt x="3329839" y="302768"/>
                </a:lnTo>
                <a:lnTo>
                  <a:pt x="3336951" y="359537"/>
                </a:lnTo>
                <a:lnTo>
                  <a:pt x="3340126" y="359156"/>
                </a:lnTo>
                <a:lnTo>
                  <a:pt x="3425978" y="347218"/>
                </a:lnTo>
                <a:lnTo>
                  <a:pt x="3507385" y="334899"/>
                </a:lnTo>
                <a:lnTo>
                  <a:pt x="3498749" y="278383"/>
                </a:lnTo>
                <a:close/>
              </a:path>
              <a:path w="4363720" h="1067435">
                <a:moveTo>
                  <a:pt x="3273070" y="310006"/>
                </a:moveTo>
                <a:lnTo>
                  <a:pt x="3154960" y="323976"/>
                </a:lnTo>
                <a:lnTo>
                  <a:pt x="3103398" y="329310"/>
                </a:lnTo>
                <a:lnTo>
                  <a:pt x="3109240" y="386079"/>
                </a:lnTo>
                <a:lnTo>
                  <a:pt x="3161564" y="380745"/>
                </a:lnTo>
                <a:lnTo>
                  <a:pt x="3251861" y="370331"/>
                </a:lnTo>
                <a:lnTo>
                  <a:pt x="3280309" y="366649"/>
                </a:lnTo>
                <a:lnTo>
                  <a:pt x="3273070" y="310006"/>
                </a:lnTo>
                <a:close/>
              </a:path>
              <a:path w="4363720" h="1067435">
                <a:moveTo>
                  <a:pt x="3046883" y="334899"/>
                </a:moveTo>
                <a:lnTo>
                  <a:pt x="2876322" y="349757"/>
                </a:lnTo>
                <a:lnTo>
                  <a:pt x="2881021" y="406781"/>
                </a:lnTo>
                <a:lnTo>
                  <a:pt x="2975001" y="399033"/>
                </a:lnTo>
                <a:lnTo>
                  <a:pt x="3052090" y="391794"/>
                </a:lnTo>
                <a:lnTo>
                  <a:pt x="3046883" y="334899"/>
                </a:lnTo>
                <a:close/>
              </a:path>
              <a:path w="4363720" h="1067435">
                <a:moveTo>
                  <a:pt x="2819680" y="353821"/>
                </a:moveTo>
                <a:lnTo>
                  <a:pt x="2778278" y="356743"/>
                </a:lnTo>
                <a:lnTo>
                  <a:pt x="2648992" y="363854"/>
                </a:lnTo>
                <a:lnTo>
                  <a:pt x="2652040" y="421004"/>
                </a:lnTo>
                <a:lnTo>
                  <a:pt x="2782342" y="413765"/>
                </a:lnTo>
                <a:lnTo>
                  <a:pt x="2823744" y="410844"/>
                </a:lnTo>
                <a:lnTo>
                  <a:pt x="2819680" y="353821"/>
                </a:lnTo>
                <a:close/>
              </a:path>
              <a:path w="4363720" h="1067435">
                <a:moveTo>
                  <a:pt x="2591842" y="367029"/>
                </a:moveTo>
                <a:lnTo>
                  <a:pt x="2581809" y="367664"/>
                </a:lnTo>
                <a:lnTo>
                  <a:pt x="2421154" y="372999"/>
                </a:lnTo>
                <a:lnTo>
                  <a:pt x="2423059" y="430149"/>
                </a:lnTo>
                <a:lnTo>
                  <a:pt x="2584984" y="424688"/>
                </a:lnTo>
                <a:lnTo>
                  <a:pt x="2595017" y="424179"/>
                </a:lnTo>
                <a:lnTo>
                  <a:pt x="2591842" y="367029"/>
                </a:lnTo>
                <a:close/>
              </a:path>
              <a:path w="4363720" h="1067435">
                <a:moveTo>
                  <a:pt x="2364639" y="374522"/>
                </a:moveTo>
                <a:lnTo>
                  <a:pt x="2193189" y="376427"/>
                </a:lnTo>
                <a:lnTo>
                  <a:pt x="2193824" y="433577"/>
                </a:lnTo>
                <a:lnTo>
                  <a:pt x="2365274" y="431672"/>
                </a:lnTo>
                <a:lnTo>
                  <a:pt x="2364639" y="374522"/>
                </a:lnTo>
                <a:close/>
              </a:path>
              <a:path w="4363720" h="1067435">
                <a:moveTo>
                  <a:pt x="2136166" y="377063"/>
                </a:moveTo>
                <a:lnTo>
                  <a:pt x="1979829" y="378587"/>
                </a:lnTo>
                <a:lnTo>
                  <a:pt x="1964208" y="378968"/>
                </a:lnTo>
                <a:lnTo>
                  <a:pt x="1965732" y="436118"/>
                </a:lnTo>
                <a:lnTo>
                  <a:pt x="1980337" y="435609"/>
                </a:lnTo>
                <a:lnTo>
                  <a:pt x="2136674" y="434213"/>
                </a:lnTo>
                <a:lnTo>
                  <a:pt x="2136166" y="377063"/>
                </a:lnTo>
                <a:close/>
              </a:path>
              <a:path w="4363720" h="1067435">
                <a:moveTo>
                  <a:pt x="1907058" y="380491"/>
                </a:moveTo>
                <a:lnTo>
                  <a:pt x="1779296" y="384047"/>
                </a:lnTo>
                <a:lnTo>
                  <a:pt x="1735227" y="386079"/>
                </a:lnTo>
                <a:lnTo>
                  <a:pt x="1737767" y="443102"/>
                </a:lnTo>
                <a:lnTo>
                  <a:pt x="1780820" y="441197"/>
                </a:lnTo>
                <a:lnTo>
                  <a:pt x="1908582" y="437641"/>
                </a:lnTo>
                <a:lnTo>
                  <a:pt x="1907058" y="380491"/>
                </a:lnTo>
                <a:close/>
              </a:path>
              <a:path w="4363720" h="1067435">
                <a:moveTo>
                  <a:pt x="1678077" y="388619"/>
                </a:moveTo>
                <a:lnTo>
                  <a:pt x="1581938" y="393064"/>
                </a:lnTo>
                <a:lnTo>
                  <a:pt x="1506500" y="397382"/>
                </a:lnTo>
                <a:lnTo>
                  <a:pt x="1509802" y="454406"/>
                </a:lnTo>
                <a:lnTo>
                  <a:pt x="1584478" y="450088"/>
                </a:lnTo>
                <a:lnTo>
                  <a:pt x="1680744" y="445769"/>
                </a:lnTo>
                <a:lnTo>
                  <a:pt x="1678077" y="388619"/>
                </a:lnTo>
                <a:close/>
              </a:path>
              <a:path w="4363720" h="1067435">
                <a:moveTo>
                  <a:pt x="1449223" y="401065"/>
                </a:moveTo>
                <a:lnTo>
                  <a:pt x="1277773" y="413765"/>
                </a:lnTo>
                <a:lnTo>
                  <a:pt x="1282599" y="470788"/>
                </a:lnTo>
                <a:lnTo>
                  <a:pt x="1299363" y="469264"/>
                </a:lnTo>
                <a:lnTo>
                  <a:pt x="1453033" y="458088"/>
                </a:lnTo>
                <a:lnTo>
                  <a:pt x="1449223" y="401065"/>
                </a:lnTo>
                <a:close/>
              </a:path>
              <a:path w="4363720" h="1067435">
                <a:moveTo>
                  <a:pt x="1220750" y="418591"/>
                </a:moveTo>
                <a:lnTo>
                  <a:pt x="1112419" y="428625"/>
                </a:lnTo>
                <a:lnTo>
                  <a:pt x="1049554" y="435228"/>
                </a:lnTo>
                <a:lnTo>
                  <a:pt x="1055523" y="492125"/>
                </a:lnTo>
                <a:lnTo>
                  <a:pt x="1117753" y="485520"/>
                </a:lnTo>
                <a:lnTo>
                  <a:pt x="1225576" y="475614"/>
                </a:lnTo>
                <a:lnTo>
                  <a:pt x="1220750" y="418591"/>
                </a:lnTo>
                <a:close/>
              </a:path>
              <a:path w="4363720" h="1067435">
                <a:moveTo>
                  <a:pt x="992531" y="441578"/>
                </a:moveTo>
                <a:lnTo>
                  <a:pt x="938429" y="447675"/>
                </a:lnTo>
                <a:lnTo>
                  <a:pt x="855244" y="457962"/>
                </a:lnTo>
                <a:lnTo>
                  <a:pt x="821716" y="462533"/>
                </a:lnTo>
                <a:lnTo>
                  <a:pt x="829463" y="519175"/>
                </a:lnTo>
                <a:lnTo>
                  <a:pt x="862229" y="514731"/>
                </a:lnTo>
                <a:lnTo>
                  <a:pt x="944906" y="504444"/>
                </a:lnTo>
                <a:lnTo>
                  <a:pt x="999008" y="498347"/>
                </a:lnTo>
                <a:lnTo>
                  <a:pt x="992531" y="441578"/>
                </a:lnTo>
                <a:close/>
              </a:path>
              <a:path w="4363720" h="1067435">
                <a:moveTo>
                  <a:pt x="764820" y="470407"/>
                </a:moveTo>
                <a:lnTo>
                  <a:pt x="697129" y="480313"/>
                </a:lnTo>
                <a:lnTo>
                  <a:pt x="622580" y="492378"/>
                </a:lnTo>
                <a:lnTo>
                  <a:pt x="594767" y="497204"/>
                </a:lnTo>
                <a:lnTo>
                  <a:pt x="604546" y="553465"/>
                </a:lnTo>
                <a:lnTo>
                  <a:pt x="631724" y="548766"/>
                </a:lnTo>
                <a:lnTo>
                  <a:pt x="705384" y="536956"/>
                </a:lnTo>
                <a:lnTo>
                  <a:pt x="773075" y="526922"/>
                </a:lnTo>
                <a:lnTo>
                  <a:pt x="764820" y="470407"/>
                </a:lnTo>
                <a:close/>
              </a:path>
              <a:path w="4363720" h="1067435">
                <a:moveTo>
                  <a:pt x="537998" y="507238"/>
                </a:moveTo>
                <a:lnTo>
                  <a:pt x="483896" y="517525"/>
                </a:lnTo>
                <a:lnTo>
                  <a:pt x="420015" y="530732"/>
                </a:lnTo>
                <a:lnTo>
                  <a:pt x="369215" y="542289"/>
                </a:lnTo>
                <a:lnTo>
                  <a:pt x="381788" y="598043"/>
                </a:lnTo>
                <a:lnTo>
                  <a:pt x="431572" y="586739"/>
                </a:lnTo>
                <a:lnTo>
                  <a:pt x="494564" y="573658"/>
                </a:lnTo>
                <a:lnTo>
                  <a:pt x="548666" y="563371"/>
                </a:lnTo>
                <a:lnTo>
                  <a:pt x="537998" y="507238"/>
                </a:lnTo>
                <a:close/>
              </a:path>
              <a:path w="4363720" h="1067435">
                <a:moveTo>
                  <a:pt x="313081" y="556132"/>
                </a:moveTo>
                <a:lnTo>
                  <a:pt x="252248" y="572769"/>
                </a:lnTo>
                <a:lnTo>
                  <a:pt x="205004" y="587375"/>
                </a:lnTo>
                <a:lnTo>
                  <a:pt x="162078" y="602360"/>
                </a:lnTo>
                <a:lnTo>
                  <a:pt x="145949" y="608838"/>
                </a:lnTo>
                <a:lnTo>
                  <a:pt x="167285" y="661796"/>
                </a:lnTo>
                <a:lnTo>
                  <a:pt x="181001" y="656335"/>
                </a:lnTo>
                <a:lnTo>
                  <a:pt x="221895" y="641984"/>
                </a:lnTo>
                <a:lnTo>
                  <a:pt x="267488" y="627760"/>
                </a:lnTo>
                <a:lnTo>
                  <a:pt x="317907" y="613790"/>
                </a:lnTo>
                <a:lnTo>
                  <a:pt x="326924" y="611504"/>
                </a:lnTo>
                <a:lnTo>
                  <a:pt x="313081" y="556132"/>
                </a:lnTo>
                <a:close/>
              </a:path>
              <a:path w="4363720" h="1067435">
                <a:moveTo>
                  <a:pt x="92228" y="632713"/>
                </a:moveTo>
                <a:lnTo>
                  <a:pt x="38888" y="666750"/>
                </a:lnTo>
                <a:lnTo>
                  <a:pt x="35459" y="669797"/>
                </a:lnTo>
                <a:lnTo>
                  <a:pt x="19203" y="686307"/>
                </a:lnTo>
                <a:lnTo>
                  <a:pt x="18187" y="687577"/>
                </a:lnTo>
                <a:lnTo>
                  <a:pt x="11075" y="697738"/>
                </a:lnTo>
                <a:lnTo>
                  <a:pt x="10313" y="699007"/>
                </a:lnTo>
                <a:lnTo>
                  <a:pt x="5868" y="708025"/>
                </a:lnTo>
                <a:lnTo>
                  <a:pt x="5106" y="709421"/>
                </a:lnTo>
                <a:lnTo>
                  <a:pt x="4598" y="710819"/>
                </a:lnTo>
                <a:lnTo>
                  <a:pt x="4090" y="712343"/>
                </a:lnTo>
                <a:lnTo>
                  <a:pt x="1804" y="720089"/>
                </a:lnTo>
                <a:lnTo>
                  <a:pt x="1169" y="721994"/>
                </a:lnTo>
                <a:lnTo>
                  <a:pt x="788" y="723772"/>
                </a:lnTo>
                <a:lnTo>
                  <a:pt x="661" y="725677"/>
                </a:lnTo>
                <a:lnTo>
                  <a:pt x="112" y="731265"/>
                </a:lnTo>
                <a:lnTo>
                  <a:pt x="0" y="736853"/>
                </a:lnTo>
                <a:lnTo>
                  <a:pt x="915" y="768222"/>
                </a:lnTo>
                <a:lnTo>
                  <a:pt x="3836" y="796925"/>
                </a:lnTo>
                <a:lnTo>
                  <a:pt x="60605" y="791209"/>
                </a:lnTo>
                <a:lnTo>
                  <a:pt x="58065" y="766063"/>
                </a:lnTo>
                <a:lnTo>
                  <a:pt x="56795" y="739013"/>
                </a:lnTo>
                <a:lnTo>
                  <a:pt x="57008" y="736853"/>
                </a:lnTo>
                <a:lnTo>
                  <a:pt x="56414" y="736853"/>
                </a:lnTo>
                <a:lnTo>
                  <a:pt x="57116" y="733425"/>
                </a:lnTo>
                <a:lnTo>
                  <a:pt x="57049" y="733297"/>
                </a:lnTo>
                <a:lnTo>
                  <a:pt x="57182" y="732976"/>
                </a:lnTo>
                <a:lnTo>
                  <a:pt x="57343" y="732314"/>
                </a:lnTo>
                <a:lnTo>
                  <a:pt x="57557" y="731265"/>
                </a:lnTo>
                <a:lnTo>
                  <a:pt x="57886" y="731265"/>
                </a:lnTo>
                <a:lnTo>
                  <a:pt x="58827" y="728979"/>
                </a:lnTo>
                <a:lnTo>
                  <a:pt x="60859" y="725551"/>
                </a:lnTo>
                <a:lnTo>
                  <a:pt x="61324" y="725551"/>
                </a:lnTo>
                <a:lnTo>
                  <a:pt x="61499" y="725296"/>
                </a:lnTo>
                <a:lnTo>
                  <a:pt x="61113" y="725296"/>
                </a:lnTo>
                <a:lnTo>
                  <a:pt x="64034" y="721613"/>
                </a:lnTo>
                <a:lnTo>
                  <a:pt x="64706" y="721613"/>
                </a:lnTo>
                <a:lnTo>
                  <a:pt x="73253" y="712851"/>
                </a:lnTo>
                <a:lnTo>
                  <a:pt x="72797" y="712851"/>
                </a:lnTo>
                <a:lnTo>
                  <a:pt x="76226" y="709802"/>
                </a:lnTo>
                <a:lnTo>
                  <a:pt x="76871" y="709802"/>
                </a:lnTo>
                <a:lnTo>
                  <a:pt x="90958" y="699262"/>
                </a:lnTo>
                <a:lnTo>
                  <a:pt x="115342" y="685038"/>
                </a:lnTo>
                <a:lnTo>
                  <a:pt x="116739" y="684402"/>
                </a:lnTo>
                <a:lnTo>
                  <a:pt x="92228" y="632713"/>
                </a:lnTo>
                <a:close/>
              </a:path>
              <a:path w="4363720" h="1067435">
                <a:moveTo>
                  <a:pt x="57435" y="732514"/>
                </a:moveTo>
                <a:lnTo>
                  <a:pt x="57208" y="732976"/>
                </a:lnTo>
                <a:lnTo>
                  <a:pt x="56414" y="736853"/>
                </a:lnTo>
                <a:lnTo>
                  <a:pt x="57288" y="734002"/>
                </a:lnTo>
                <a:lnTo>
                  <a:pt x="57435" y="732514"/>
                </a:lnTo>
                <a:close/>
              </a:path>
              <a:path w="4363720" h="1067435">
                <a:moveTo>
                  <a:pt x="57288" y="734002"/>
                </a:moveTo>
                <a:lnTo>
                  <a:pt x="56414" y="736853"/>
                </a:lnTo>
                <a:lnTo>
                  <a:pt x="57008" y="736853"/>
                </a:lnTo>
                <a:lnTo>
                  <a:pt x="57288" y="734002"/>
                </a:lnTo>
                <a:close/>
              </a:path>
              <a:path w="4363720" h="1067435">
                <a:moveTo>
                  <a:pt x="58256" y="730844"/>
                </a:moveTo>
                <a:lnTo>
                  <a:pt x="57435" y="732514"/>
                </a:lnTo>
                <a:lnTo>
                  <a:pt x="57288" y="734002"/>
                </a:lnTo>
                <a:lnTo>
                  <a:pt x="58256" y="730844"/>
                </a:lnTo>
                <a:close/>
              </a:path>
              <a:path w="4363720" h="1067435">
                <a:moveTo>
                  <a:pt x="57233" y="732852"/>
                </a:moveTo>
                <a:lnTo>
                  <a:pt x="57049" y="733297"/>
                </a:lnTo>
                <a:lnTo>
                  <a:pt x="57208" y="732976"/>
                </a:lnTo>
                <a:close/>
              </a:path>
              <a:path w="4363720" h="1067435">
                <a:moveTo>
                  <a:pt x="57208" y="732976"/>
                </a:moveTo>
                <a:lnTo>
                  <a:pt x="57049" y="733297"/>
                </a:lnTo>
                <a:lnTo>
                  <a:pt x="57208" y="732976"/>
                </a:lnTo>
                <a:close/>
              </a:path>
              <a:path w="4363720" h="1067435">
                <a:moveTo>
                  <a:pt x="57454" y="732314"/>
                </a:moveTo>
                <a:lnTo>
                  <a:pt x="57233" y="732852"/>
                </a:lnTo>
                <a:lnTo>
                  <a:pt x="57435" y="732514"/>
                </a:lnTo>
                <a:lnTo>
                  <a:pt x="57454" y="732314"/>
                </a:lnTo>
                <a:close/>
              </a:path>
              <a:path w="4363720" h="1067435">
                <a:moveTo>
                  <a:pt x="57557" y="731265"/>
                </a:moveTo>
                <a:lnTo>
                  <a:pt x="57233" y="732852"/>
                </a:lnTo>
                <a:lnTo>
                  <a:pt x="57454" y="732314"/>
                </a:lnTo>
                <a:lnTo>
                  <a:pt x="57557" y="731265"/>
                </a:lnTo>
                <a:close/>
              </a:path>
              <a:path w="4363720" h="1067435">
                <a:moveTo>
                  <a:pt x="58711" y="729360"/>
                </a:moveTo>
                <a:lnTo>
                  <a:pt x="57454" y="732314"/>
                </a:lnTo>
                <a:lnTo>
                  <a:pt x="57435" y="732514"/>
                </a:lnTo>
                <a:lnTo>
                  <a:pt x="58256" y="730844"/>
                </a:lnTo>
                <a:lnTo>
                  <a:pt x="58711" y="729360"/>
                </a:lnTo>
                <a:close/>
              </a:path>
              <a:path w="4363720" h="1067435">
                <a:moveTo>
                  <a:pt x="57886" y="731265"/>
                </a:moveTo>
                <a:lnTo>
                  <a:pt x="57557" y="731265"/>
                </a:lnTo>
                <a:lnTo>
                  <a:pt x="57454" y="732314"/>
                </a:lnTo>
                <a:lnTo>
                  <a:pt x="57886" y="731265"/>
                </a:lnTo>
                <a:close/>
              </a:path>
              <a:path w="4363720" h="1067435">
                <a:moveTo>
                  <a:pt x="59699" y="727911"/>
                </a:moveTo>
                <a:lnTo>
                  <a:pt x="58711" y="729360"/>
                </a:lnTo>
                <a:lnTo>
                  <a:pt x="58256" y="730844"/>
                </a:lnTo>
                <a:lnTo>
                  <a:pt x="59699" y="727911"/>
                </a:lnTo>
                <a:close/>
              </a:path>
              <a:path w="4363720" h="1067435">
                <a:moveTo>
                  <a:pt x="58827" y="728979"/>
                </a:moveTo>
                <a:lnTo>
                  <a:pt x="58671" y="729360"/>
                </a:lnTo>
                <a:lnTo>
                  <a:pt x="58827" y="728979"/>
                </a:lnTo>
                <a:close/>
              </a:path>
              <a:path w="4363720" h="1067435">
                <a:moveTo>
                  <a:pt x="60859" y="725551"/>
                </a:moveTo>
                <a:lnTo>
                  <a:pt x="58719" y="729334"/>
                </a:lnTo>
                <a:lnTo>
                  <a:pt x="59699" y="727911"/>
                </a:lnTo>
                <a:lnTo>
                  <a:pt x="60859" y="725551"/>
                </a:lnTo>
                <a:close/>
              </a:path>
              <a:path w="4363720" h="1067435">
                <a:moveTo>
                  <a:pt x="58916" y="728979"/>
                </a:moveTo>
                <a:lnTo>
                  <a:pt x="58723" y="729321"/>
                </a:lnTo>
                <a:lnTo>
                  <a:pt x="58916" y="728979"/>
                </a:lnTo>
                <a:close/>
              </a:path>
              <a:path w="4363720" h="1067435">
                <a:moveTo>
                  <a:pt x="61324" y="725551"/>
                </a:moveTo>
                <a:lnTo>
                  <a:pt x="60859" y="725551"/>
                </a:lnTo>
                <a:lnTo>
                  <a:pt x="59699" y="727911"/>
                </a:lnTo>
                <a:lnTo>
                  <a:pt x="61324" y="725551"/>
                </a:lnTo>
                <a:close/>
              </a:path>
              <a:path w="4363720" h="1067435">
                <a:moveTo>
                  <a:pt x="64034" y="721613"/>
                </a:moveTo>
                <a:lnTo>
                  <a:pt x="61113" y="725296"/>
                </a:lnTo>
                <a:lnTo>
                  <a:pt x="62423" y="723954"/>
                </a:lnTo>
                <a:lnTo>
                  <a:pt x="64034" y="721613"/>
                </a:lnTo>
                <a:close/>
              </a:path>
              <a:path w="4363720" h="1067435">
                <a:moveTo>
                  <a:pt x="62423" y="723954"/>
                </a:moveTo>
                <a:lnTo>
                  <a:pt x="61113" y="725296"/>
                </a:lnTo>
                <a:lnTo>
                  <a:pt x="61499" y="725296"/>
                </a:lnTo>
                <a:lnTo>
                  <a:pt x="62423" y="723954"/>
                </a:lnTo>
                <a:close/>
              </a:path>
              <a:path w="4363720" h="1067435">
                <a:moveTo>
                  <a:pt x="64706" y="721613"/>
                </a:moveTo>
                <a:lnTo>
                  <a:pt x="64034" y="721613"/>
                </a:lnTo>
                <a:lnTo>
                  <a:pt x="62423" y="723954"/>
                </a:lnTo>
                <a:lnTo>
                  <a:pt x="64706" y="721613"/>
                </a:lnTo>
                <a:close/>
              </a:path>
              <a:path w="4363720" h="1067435">
                <a:moveTo>
                  <a:pt x="76226" y="709802"/>
                </a:moveTo>
                <a:lnTo>
                  <a:pt x="72797" y="712851"/>
                </a:lnTo>
                <a:lnTo>
                  <a:pt x="74485" y="711588"/>
                </a:lnTo>
                <a:lnTo>
                  <a:pt x="76226" y="709802"/>
                </a:lnTo>
                <a:close/>
              </a:path>
              <a:path w="4363720" h="1067435">
                <a:moveTo>
                  <a:pt x="74485" y="711588"/>
                </a:moveTo>
                <a:lnTo>
                  <a:pt x="72797" y="712851"/>
                </a:lnTo>
                <a:lnTo>
                  <a:pt x="73253" y="712851"/>
                </a:lnTo>
                <a:lnTo>
                  <a:pt x="74485" y="711588"/>
                </a:lnTo>
                <a:close/>
              </a:path>
              <a:path w="4363720" h="1067435">
                <a:moveTo>
                  <a:pt x="76871" y="709802"/>
                </a:moveTo>
                <a:lnTo>
                  <a:pt x="76226" y="709802"/>
                </a:lnTo>
                <a:lnTo>
                  <a:pt x="74485" y="711588"/>
                </a:lnTo>
                <a:lnTo>
                  <a:pt x="76871" y="709802"/>
                </a:lnTo>
                <a:close/>
              </a:path>
              <a:path w="4363720" h="1067435">
                <a:moveTo>
                  <a:pt x="70922" y="978382"/>
                </a:moveTo>
                <a:lnTo>
                  <a:pt x="32157" y="1026540"/>
                </a:lnTo>
                <a:lnTo>
                  <a:pt x="219482" y="1067308"/>
                </a:lnTo>
                <a:lnTo>
                  <a:pt x="186994" y="996441"/>
                </a:lnTo>
                <a:lnTo>
                  <a:pt x="86513" y="996441"/>
                </a:lnTo>
                <a:lnTo>
                  <a:pt x="70922" y="978382"/>
                </a:lnTo>
                <a:close/>
              </a:path>
              <a:path w="4363720" h="1067435">
                <a:moveTo>
                  <a:pt x="107383" y="933087"/>
                </a:moveTo>
                <a:lnTo>
                  <a:pt x="70922" y="978382"/>
                </a:lnTo>
                <a:lnTo>
                  <a:pt x="86513" y="996441"/>
                </a:lnTo>
                <a:lnTo>
                  <a:pt x="129820" y="958976"/>
                </a:lnTo>
                <a:lnTo>
                  <a:pt x="107383" y="933087"/>
                </a:lnTo>
                <a:close/>
              </a:path>
              <a:path w="4363720" h="1067435">
                <a:moveTo>
                  <a:pt x="139599" y="893063"/>
                </a:moveTo>
                <a:lnTo>
                  <a:pt x="107383" y="933087"/>
                </a:lnTo>
                <a:lnTo>
                  <a:pt x="129820" y="958976"/>
                </a:lnTo>
                <a:lnTo>
                  <a:pt x="86513" y="996441"/>
                </a:lnTo>
                <a:lnTo>
                  <a:pt x="186994" y="996441"/>
                </a:lnTo>
                <a:lnTo>
                  <a:pt x="139599" y="893063"/>
                </a:lnTo>
                <a:close/>
              </a:path>
              <a:path w="4363720" h="1067435">
                <a:moveTo>
                  <a:pt x="70765" y="843533"/>
                </a:moveTo>
                <a:lnTo>
                  <a:pt x="15139" y="856741"/>
                </a:lnTo>
                <a:lnTo>
                  <a:pt x="17044" y="864362"/>
                </a:lnTo>
                <a:lnTo>
                  <a:pt x="26061" y="894460"/>
                </a:lnTo>
                <a:lnTo>
                  <a:pt x="36907" y="923912"/>
                </a:lnTo>
                <a:lnTo>
                  <a:pt x="50191" y="953769"/>
                </a:lnTo>
                <a:lnTo>
                  <a:pt x="51715" y="956182"/>
                </a:lnTo>
                <a:lnTo>
                  <a:pt x="53620" y="958341"/>
                </a:lnTo>
                <a:lnTo>
                  <a:pt x="70922" y="978382"/>
                </a:lnTo>
                <a:lnTo>
                  <a:pt x="107383" y="933087"/>
                </a:lnTo>
                <a:lnTo>
                  <a:pt x="102964" y="927988"/>
                </a:lnTo>
                <a:lnTo>
                  <a:pt x="101245" y="927988"/>
                </a:lnTo>
                <a:lnTo>
                  <a:pt x="96800" y="920876"/>
                </a:lnTo>
                <a:lnTo>
                  <a:pt x="98080" y="920876"/>
                </a:lnTo>
                <a:lnTo>
                  <a:pt x="90450" y="903732"/>
                </a:lnTo>
                <a:lnTo>
                  <a:pt x="80798" y="878077"/>
                </a:lnTo>
                <a:lnTo>
                  <a:pt x="72543" y="851153"/>
                </a:lnTo>
                <a:lnTo>
                  <a:pt x="70765" y="843533"/>
                </a:lnTo>
                <a:close/>
              </a:path>
              <a:path w="4363720" h="1067435">
                <a:moveTo>
                  <a:pt x="96800" y="920876"/>
                </a:moveTo>
                <a:lnTo>
                  <a:pt x="101245" y="927988"/>
                </a:lnTo>
                <a:lnTo>
                  <a:pt x="99431" y="923912"/>
                </a:lnTo>
                <a:lnTo>
                  <a:pt x="96800" y="920876"/>
                </a:lnTo>
                <a:close/>
              </a:path>
              <a:path w="4363720" h="1067435">
                <a:moveTo>
                  <a:pt x="99431" y="923912"/>
                </a:moveTo>
                <a:lnTo>
                  <a:pt x="101245" y="927988"/>
                </a:lnTo>
                <a:lnTo>
                  <a:pt x="102964" y="927988"/>
                </a:lnTo>
                <a:lnTo>
                  <a:pt x="99431" y="923912"/>
                </a:lnTo>
                <a:close/>
              </a:path>
              <a:path w="4363720" h="1067435">
                <a:moveTo>
                  <a:pt x="98080" y="920876"/>
                </a:moveTo>
                <a:lnTo>
                  <a:pt x="96800" y="920876"/>
                </a:lnTo>
                <a:lnTo>
                  <a:pt x="99431" y="923912"/>
                </a:lnTo>
                <a:lnTo>
                  <a:pt x="98080" y="92087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67353" y="4687951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KV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Block: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78067" y="4623815"/>
          <a:ext cx="5457188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8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K</a:t>
                      </a:r>
                      <a:r>
                        <a:rPr sz="1600" i="1" spc="-5" dirty="0">
                          <a:latin typeface="Arial"/>
                          <a:cs typeface="Arial"/>
                        </a:rPr>
                        <a:t>len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V</a:t>
                      </a:r>
                      <a:r>
                        <a:rPr sz="1600" i="1" spc="-5" dirty="0">
                          <a:latin typeface="Arial"/>
                          <a:cs typeface="Arial"/>
                        </a:rPr>
                        <a:t>len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Key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56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Value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CRC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5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033016" y="3404692"/>
            <a:ext cx="17576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Local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09238" y="3318509"/>
            <a:ext cx="1845945" cy="518159"/>
          </a:xfrm>
          <a:custGeom>
            <a:avLst/>
            <a:gdLst/>
            <a:ahLst/>
            <a:cxnLst/>
            <a:rect l="l" t="t" r="r" b="b"/>
            <a:pathLst>
              <a:path w="1845945" h="518160">
                <a:moveTo>
                  <a:pt x="0" y="518159"/>
                </a:moveTo>
                <a:lnTo>
                  <a:pt x="1845564" y="518159"/>
                </a:lnTo>
                <a:lnTo>
                  <a:pt x="1845564" y="0"/>
                </a:lnTo>
                <a:lnTo>
                  <a:pt x="0" y="0"/>
                </a:lnTo>
                <a:lnTo>
                  <a:pt x="0" y="518159"/>
                </a:lnTo>
                <a:close/>
              </a:path>
            </a:pathLst>
          </a:custGeom>
          <a:solidFill>
            <a:srgbClr val="FFC00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09238" y="3318509"/>
            <a:ext cx="1845945" cy="518159"/>
          </a:xfrm>
          <a:custGeom>
            <a:avLst/>
            <a:gdLst/>
            <a:ahLst/>
            <a:cxnLst/>
            <a:rect l="l" t="t" r="r" b="b"/>
            <a:pathLst>
              <a:path w="1845945" h="518160">
                <a:moveTo>
                  <a:pt x="0" y="518159"/>
                </a:moveTo>
                <a:lnTo>
                  <a:pt x="1845564" y="518159"/>
                </a:lnTo>
                <a:lnTo>
                  <a:pt x="1845564" y="0"/>
                </a:lnTo>
                <a:lnTo>
                  <a:pt x="0" y="0"/>
                </a:lnTo>
                <a:lnTo>
                  <a:pt x="0" y="51815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831335" y="3404692"/>
            <a:ext cx="1804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293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Suffix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11679" y="2525267"/>
            <a:ext cx="1830070" cy="825500"/>
          </a:xfrm>
          <a:custGeom>
            <a:avLst/>
            <a:gdLst/>
            <a:ahLst/>
            <a:cxnLst/>
            <a:rect l="l" t="t" r="r" b="b"/>
            <a:pathLst>
              <a:path w="1830070" h="825500">
                <a:moveTo>
                  <a:pt x="1829689" y="0"/>
                </a:moveTo>
                <a:lnTo>
                  <a:pt x="0" y="825118"/>
                </a:lnTo>
              </a:path>
            </a:pathLst>
          </a:custGeom>
          <a:ln w="57150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14544" y="2525267"/>
            <a:ext cx="542290" cy="793115"/>
          </a:xfrm>
          <a:custGeom>
            <a:avLst/>
            <a:gdLst/>
            <a:ahLst/>
            <a:cxnLst/>
            <a:rect l="l" t="t" r="r" b="b"/>
            <a:pathLst>
              <a:path w="542289" h="793114">
                <a:moveTo>
                  <a:pt x="0" y="0"/>
                </a:moveTo>
                <a:lnTo>
                  <a:pt x="542163" y="793114"/>
                </a:lnTo>
              </a:path>
            </a:pathLst>
          </a:custGeom>
          <a:ln w="57150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7580" y="2795980"/>
            <a:ext cx="1158875" cy="93980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R="46355" algn="ctr">
              <a:lnSpc>
                <a:spcPct val="100000"/>
              </a:lnSpc>
              <a:spcBef>
                <a:spcPts val="969"/>
              </a:spcBef>
            </a:pPr>
            <a:r>
              <a:rPr sz="2000" i="1" dirty="0">
                <a:latin typeface="Arial"/>
                <a:cs typeface="Arial"/>
              </a:rPr>
              <a:t>(8B)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sz="2400" b="1" spc="-5" dirty="0">
                <a:latin typeface="Arial"/>
                <a:cs typeface="Arial"/>
              </a:rPr>
              <a:t>H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ad</a:t>
            </a:r>
            <a:r>
              <a:rPr sz="2400" b="1" spc="-15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r: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7242047" y="3299459"/>
          <a:ext cx="4037965" cy="518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2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21717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Fp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Len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2000" spc="-5" dirty="0">
                          <a:latin typeface="Arial"/>
                          <a:cs typeface="Arial"/>
                        </a:rPr>
                        <a:t>Pointer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7260335" y="2525267"/>
            <a:ext cx="452755" cy="793115"/>
          </a:xfrm>
          <a:custGeom>
            <a:avLst/>
            <a:gdLst/>
            <a:ahLst/>
            <a:cxnLst/>
            <a:rect l="l" t="t" r="r" b="b"/>
            <a:pathLst>
              <a:path w="452754" h="793114">
                <a:moveTo>
                  <a:pt x="452374" y="0"/>
                </a:moveTo>
                <a:lnTo>
                  <a:pt x="0" y="793114"/>
                </a:lnTo>
              </a:path>
            </a:pathLst>
          </a:custGeom>
          <a:ln w="57150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11411" y="2563367"/>
            <a:ext cx="2287270" cy="755015"/>
          </a:xfrm>
          <a:custGeom>
            <a:avLst/>
            <a:gdLst/>
            <a:ahLst/>
            <a:cxnLst/>
            <a:rect l="l" t="t" r="r" b="b"/>
            <a:pathLst>
              <a:path w="2287270" h="755014">
                <a:moveTo>
                  <a:pt x="0" y="0"/>
                </a:moveTo>
                <a:lnTo>
                  <a:pt x="2287143" y="754633"/>
                </a:lnTo>
              </a:path>
            </a:pathLst>
          </a:custGeom>
          <a:ln w="57149">
            <a:solidFill>
              <a:srgbClr val="0000FF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22260" y="2922473"/>
            <a:ext cx="436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8bit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8154161" y="2922473"/>
            <a:ext cx="436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8bit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43058" y="2922473"/>
            <a:ext cx="5778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dirty="0">
                <a:latin typeface="Arial"/>
                <a:cs typeface="Arial"/>
              </a:rPr>
              <a:t>48bit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75653" y="2810430"/>
            <a:ext cx="702945" cy="925194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23495" algn="ctr">
              <a:lnSpc>
                <a:spcPct val="100000"/>
              </a:lnSpc>
              <a:spcBef>
                <a:spcPts val="919"/>
              </a:spcBef>
            </a:pPr>
            <a:r>
              <a:rPr sz="2000" i="1" dirty="0">
                <a:latin typeface="Arial"/>
                <a:cs typeface="Arial"/>
              </a:rPr>
              <a:t>(8B)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sz="2400" b="1" dirty="0">
                <a:latin typeface="Arial"/>
                <a:cs typeface="Arial"/>
              </a:rPr>
              <a:t>Slot: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9533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Lock-free </a:t>
            </a:r>
            <a:r>
              <a:rPr spc="-10" dirty="0"/>
              <a:t>Remote </a:t>
            </a:r>
            <a:r>
              <a:rPr spc="-5" dirty="0"/>
              <a:t>Concurrency</a:t>
            </a:r>
            <a:r>
              <a:rPr spc="50" dirty="0"/>
              <a:t> </a:t>
            </a:r>
            <a:r>
              <a:rPr spc="-5" dirty="0"/>
              <a:t>Control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0460" y="3850894"/>
            <a:ext cx="9398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Mem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20392" y="3141091"/>
            <a:ext cx="3295650" cy="0"/>
          </a:xfrm>
          <a:custGeom>
            <a:avLst/>
            <a:gdLst/>
            <a:ahLst/>
            <a:cxnLst/>
            <a:rect l="l" t="t" r="r" b="b"/>
            <a:pathLst>
              <a:path w="3295650">
                <a:moveTo>
                  <a:pt x="0" y="0"/>
                </a:moveTo>
                <a:lnTo>
                  <a:pt x="329514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20392" y="3977767"/>
            <a:ext cx="3295650" cy="0"/>
          </a:xfrm>
          <a:custGeom>
            <a:avLst/>
            <a:gdLst/>
            <a:ahLst/>
            <a:cxnLst/>
            <a:rect l="l" t="t" r="r" b="b"/>
            <a:pathLst>
              <a:path w="3295650">
                <a:moveTo>
                  <a:pt x="0" y="0"/>
                </a:moveTo>
                <a:lnTo>
                  <a:pt x="329514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92554" y="3124200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79" h="847089">
                <a:moveTo>
                  <a:pt x="25653" y="0"/>
                </a:moveTo>
                <a:lnTo>
                  <a:pt x="0" y="12446"/>
                </a:lnTo>
                <a:lnTo>
                  <a:pt x="12573" y="38226"/>
                </a:lnTo>
                <a:lnTo>
                  <a:pt x="38226" y="25653"/>
                </a:lnTo>
                <a:lnTo>
                  <a:pt x="25653" y="0"/>
                </a:lnTo>
                <a:close/>
              </a:path>
              <a:path w="424179" h="847089">
                <a:moveTo>
                  <a:pt x="50800" y="51308"/>
                </a:moveTo>
                <a:lnTo>
                  <a:pt x="25019" y="63881"/>
                </a:lnTo>
                <a:lnTo>
                  <a:pt x="37592" y="89535"/>
                </a:lnTo>
                <a:lnTo>
                  <a:pt x="63246" y="76962"/>
                </a:lnTo>
                <a:lnTo>
                  <a:pt x="50800" y="51308"/>
                </a:lnTo>
                <a:close/>
              </a:path>
              <a:path w="424179" h="847089">
                <a:moveTo>
                  <a:pt x="75819" y="102615"/>
                </a:moveTo>
                <a:lnTo>
                  <a:pt x="50165" y="115188"/>
                </a:lnTo>
                <a:lnTo>
                  <a:pt x="62738" y="140843"/>
                </a:lnTo>
                <a:lnTo>
                  <a:pt x="88392" y="128397"/>
                </a:lnTo>
                <a:lnTo>
                  <a:pt x="75819" y="102615"/>
                </a:lnTo>
                <a:close/>
              </a:path>
              <a:path w="424179" h="847089">
                <a:moveTo>
                  <a:pt x="100838" y="154050"/>
                </a:moveTo>
                <a:lnTo>
                  <a:pt x="75184" y="166497"/>
                </a:lnTo>
                <a:lnTo>
                  <a:pt x="87756" y="192277"/>
                </a:lnTo>
                <a:lnTo>
                  <a:pt x="113411" y="179705"/>
                </a:lnTo>
                <a:lnTo>
                  <a:pt x="100838" y="154050"/>
                </a:lnTo>
                <a:close/>
              </a:path>
              <a:path w="424179" h="847089">
                <a:moveTo>
                  <a:pt x="125984" y="205359"/>
                </a:moveTo>
                <a:lnTo>
                  <a:pt x="100329" y="217932"/>
                </a:lnTo>
                <a:lnTo>
                  <a:pt x="112775" y="243586"/>
                </a:lnTo>
                <a:lnTo>
                  <a:pt x="138556" y="231012"/>
                </a:lnTo>
                <a:lnTo>
                  <a:pt x="125984" y="205359"/>
                </a:lnTo>
                <a:close/>
              </a:path>
              <a:path w="424179" h="847089">
                <a:moveTo>
                  <a:pt x="151002" y="256666"/>
                </a:moveTo>
                <a:lnTo>
                  <a:pt x="125349" y="269239"/>
                </a:lnTo>
                <a:lnTo>
                  <a:pt x="137922" y="294894"/>
                </a:lnTo>
                <a:lnTo>
                  <a:pt x="163575" y="282448"/>
                </a:lnTo>
                <a:lnTo>
                  <a:pt x="151002" y="256666"/>
                </a:lnTo>
                <a:close/>
              </a:path>
              <a:path w="424179" h="847089">
                <a:moveTo>
                  <a:pt x="176149" y="308101"/>
                </a:moveTo>
                <a:lnTo>
                  <a:pt x="150495" y="320675"/>
                </a:lnTo>
                <a:lnTo>
                  <a:pt x="162941" y="346328"/>
                </a:lnTo>
                <a:lnTo>
                  <a:pt x="188595" y="333756"/>
                </a:lnTo>
                <a:lnTo>
                  <a:pt x="176149" y="308101"/>
                </a:lnTo>
                <a:close/>
              </a:path>
              <a:path w="424179" h="847089">
                <a:moveTo>
                  <a:pt x="201168" y="359410"/>
                </a:moveTo>
                <a:lnTo>
                  <a:pt x="175514" y="371983"/>
                </a:lnTo>
                <a:lnTo>
                  <a:pt x="188087" y="397637"/>
                </a:lnTo>
                <a:lnTo>
                  <a:pt x="213741" y="385063"/>
                </a:lnTo>
                <a:lnTo>
                  <a:pt x="201168" y="359410"/>
                </a:lnTo>
                <a:close/>
              </a:path>
              <a:path w="424179" h="847089">
                <a:moveTo>
                  <a:pt x="226314" y="410845"/>
                </a:moveTo>
                <a:lnTo>
                  <a:pt x="200533" y="423290"/>
                </a:lnTo>
                <a:lnTo>
                  <a:pt x="213105" y="448945"/>
                </a:lnTo>
                <a:lnTo>
                  <a:pt x="238760" y="436499"/>
                </a:lnTo>
                <a:lnTo>
                  <a:pt x="226314" y="410845"/>
                </a:lnTo>
                <a:close/>
              </a:path>
              <a:path w="424179" h="847089">
                <a:moveTo>
                  <a:pt x="251333" y="462152"/>
                </a:moveTo>
                <a:lnTo>
                  <a:pt x="225678" y="474725"/>
                </a:lnTo>
                <a:lnTo>
                  <a:pt x="238251" y="500380"/>
                </a:lnTo>
                <a:lnTo>
                  <a:pt x="263905" y="487807"/>
                </a:lnTo>
                <a:lnTo>
                  <a:pt x="251333" y="462152"/>
                </a:lnTo>
                <a:close/>
              </a:path>
              <a:path w="424179" h="847089">
                <a:moveTo>
                  <a:pt x="276478" y="513461"/>
                </a:moveTo>
                <a:lnTo>
                  <a:pt x="250698" y="526034"/>
                </a:lnTo>
                <a:lnTo>
                  <a:pt x="263271" y="551688"/>
                </a:lnTo>
                <a:lnTo>
                  <a:pt x="288925" y="539241"/>
                </a:lnTo>
                <a:lnTo>
                  <a:pt x="276478" y="513461"/>
                </a:lnTo>
                <a:close/>
              </a:path>
              <a:path w="424179" h="847089">
                <a:moveTo>
                  <a:pt x="301498" y="564896"/>
                </a:moveTo>
                <a:lnTo>
                  <a:pt x="275844" y="577341"/>
                </a:lnTo>
                <a:lnTo>
                  <a:pt x="288417" y="603123"/>
                </a:lnTo>
                <a:lnTo>
                  <a:pt x="314071" y="590550"/>
                </a:lnTo>
                <a:lnTo>
                  <a:pt x="301498" y="564896"/>
                </a:lnTo>
                <a:close/>
              </a:path>
              <a:path w="424179" h="847089">
                <a:moveTo>
                  <a:pt x="326517" y="616203"/>
                </a:moveTo>
                <a:lnTo>
                  <a:pt x="300863" y="628776"/>
                </a:lnTo>
                <a:lnTo>
                  <a:pt x="313436" y="654431"/>
                </a:lnTo>
                <a:lnTo>
                  <a:pt x="339090" y="641858"/>
                </a:lnTo>
                <a:lnTo>
                  <a:pt x="326517" y="616203"/>
                </a:lnTo>
                <a:close/>
              </a:path>
              <a:path w="424179" h="847089">
                <a:moveTo>
                  <a:pt x="351663" y="667512"/>
                </a:moveTo>
                <a:lnTo>
                  <a:pt x="326009" y="680085"/>
                </a:lnTo>
                <a:lnTo>
                  <a:pt x="338454" y="705738"/>
                </a:lnTo>
                <a:lnTo>
                  <a:pt x="364236" y="693293"/>
                </a:lnTo>
                <a:lnTo>
                  <a:pt x="351663" y="667512"/>
                </a:lnTo>
                <a:close/>
              </a:path>
              <a:path w="424179" h="847089">
                <a:moveTo>
                  <a:pt x="424179" y="750951"/>
                </a:moveTo>
                <a:lnTo>
                  <a:pt x="347091" y="788543"/>
                </a:lnTo>
                <a:lnTo>
                  <a:pt x="423291" y="846709"/>
                </a:lnTo>
                <a:lnTo>
                  <a:pt x="423828" y="788797"/>
                </a:lnTo>
                <a:lnTo>
                  <a:pt x="379095" y="788797"/>
                </a:lnTo>
                <a:lnTo>
                  <a:pt x="376174" y="782827"/>
                </a:lnTo>
                <a:lnTo>
                  <a:pt x="401827" y="770255"/>
                </a:lnTo>
                <a:lnTo>
                  <a:pt x="424000" y="770255"/>
                </a:lnTo>
                <a:lnTo>
                  <a:pt x="424179" y="750951"/>
                </a:lnTo>
                <a:close/>
              </a:path>
              <a:path w="424179" h="847089">
                <a:moveTo>
                  <a:pt x="401827" y="770255"/>
                </a:moveTo>
                <a:lnTo>
                  <a:pt x="376174" y="782827"/>
                </a:lnTo>
                <a:lnTo>
                  <a:pt x="379095" y="788797"/>
                </a:lnTo>
                <a:lnTo>
                  <a:pt x="404749" y="776351"/>
                </a:lnTo>
                <a:lnTo>
                  <a:pt x="401827" y="770255"/>
                </a:lnTo>
                <a:close/>
              </a:path>
              <a:path w="424179" h="847089">
                <a:moveTo>
                  <a:pt x="424000" y="770255"/>
                </a:moveTo>
                <a:lnTo>
                  <a:pt x="401827" y="770255"/>
                </a:lnTo>
                <a:lnTo>
                  <a:pt x="404749" y="776351"/>
                </a:lnTo>
                <a:lnTo>
                  <a:pt x="379095" y="788797"/>
                </a:lnTo>
                <a:lnTo>
                  <a:pt x="423828" y="788797"/>
                </a:lnTo>
                <a:lnTo>
                  <a:pt x="424000" y="770255"/>
                </a:lnTo>
                <a:close/>
              </a:path>
              <a:path w="424179" h="847089">
                <a:moveTo>
                  <a:pt x="376681" y="718947"/>
                </a:moveTo>
                <a:lnTo>
                  <a:pt x="351027" y="731520"/>
                </a:lnTo>
                <a:lnTo>
                  <a:pt x="363600" y="757174"/>
                </a:lnTo>
                <a:lnTo>
                  <a:pt x="389254" y="744601"/>
                </a:lnTo>
                <a:lnTo>
                  <a:pt x="376681" y="718947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04288" y="3127375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4" h="850264">
                <a:moveTo>
                  <a:pt x="13842" y="810895"/>
                </a:moveTo>
                <a:lnTo>
                  <a:pt x="0" y="835913"/>
                </a:lnTo>
                <a:lnTo>
                  <a:pt x="25145" y="849757"/>
                </a:lnTo>
                <a:lnTo>
                  <a:pt x="38861" y="824738"/>
                </a:lnTo>
                <a:lnTo>
                  <a:pt x="13842" y="810895"/>
                </a:lnTo>
                <a:close/>
              </a:path>
              <a:path w="476884" h="850264">
                <a:moveTo>
                  <a:pt x="41401" y="760857"/>
                </a:moveTo>
                <a:lnTo>
                  <a:pt x="27685" y="785876"/>
                </a:lnTo>
                <a:lnTo>
                  <a:pt x="52704" y="799591"/>
                </a:lnTo>
                <a:lnTo>
                  <a:pt x="66420" y="774573"/>
                </a:lnTo>
                <a:lnTo>
                  <a:pt x="41401" y="760857"/>
                </a:lnTo>
                <a:close/>
              </a:path>
              <a:path w="476884" h="850264">
                <a:moveTo>
                  <a:pt x="68960" y="710819"/>
                </a:moveTo>
                <a:lnTo>
                  <a:pt x="55244" y="735838"/>
                </a:lnTo>
                <a:lnTo>
                  <a:pt x="80263" y="749553"/>
                </a:lnTo>
                <a:lnTo>
                  <a:pt x="93979" y="724535"/>
                </a:lnTo>
                <a:lnTo>
                  <a:pt x="68960" y="710819"/>
                </a:lnTo>
                <a:close/>
              </a:path>
              <a:path w="476884" h="850264">
                <a:moveTo>
                  <a:pt x="96519" y="660653"/>
                </a:moveTo>
                <a:lnTo>
                  <a:pt x="82803" y="685800"/>
                </a:lnTo>
                <a:lnTo>
                  <a:pt x="107822" y="699515"/>
                </a:lnTo>
                <a:lnTo>
                  <a:pt x="121538" y="674497"/>
                </a:lnTo>
                <a:lnTo>
                  <a:pt x="96519" y="660653"/>
                </a:lnTo>
                <a:close/>
              </a:path>
              <a:path w="476884" h="850264">
                <a:moveTo>
                  <a:pt x="124078" y="610615"/>
                </a:moveTo>
                <a:lnTo>
                  <a:pt x="110362" y="635635"/>
                </a:lnTo>
                <a:lnTo>
                  <a:pt x="135381" y="649477"/>
                </a:lnTo>
                <a:lnTo>
                  <a:pt x="149097" y="624459"/>
                </a:lnTo>
                <a:lnTo>
                  <a:pt x="124078" y="610615"/>
                </a:lnTo>
                <a:close/>
              </a:path>
              <a:path w="476884" h="850264">
                <a:moveTo>
                  <a:pt x="151637" y="560577"/>
                </a:moveTo>
                <a:lnTo>
                  <a:pt x="137921" y="585597"/>
                </a:lnTo>
                <a:lnTo>
                  <a:pt x="162940" y="599439"/>
                </a:lnTo>
                <a:lnTo>
                  <a:pt x="176656" y="574421"/>
                </a:lnTo>
                <a:lnTo>
                  <a:pt x="151637" y="560577"/>
                </a:lnTo>
                <a:close/>
              </a:path>
              <a:path w="476884" h="850264">
                <a:moveTo>
                  <a:pt x="179196" y="510539"/>
                </a:moveTo>
                <a:lnTo>
                  <a:pt x="165480" y="535559"/>
                </a:lnTo>
                <a:lnTo>
                  <a:pt x="190500" y="549401"/>
                </a:lnTo>
                <a:lnTo>
                  <a:pt x="204342" y="524256"/>
                </a:lnTo>
                <a:lnTo>
                  <a:pt x="179196" y="510539"/>
                </a:lnTo>
                <a:close/>
              </a:path>
              <a:path w="476884" h="850264">
                <a:moveTo>
                  <a:pt x="206882" y="460501"/>
                </a:moveTo>
                <a:lnTo>
                  <a:pt x="193039" y="485521"/>
                </a:lnTo>
                <a:lnTo>
                  <a:pt x="218058" y="499237"/>
                </a:lnTo>
                <a:lnTo>
                  <a:pt x="231901" y="474218"/>
                </a:lnTo>
                <a:lnTo>
                  <a:pt x="206882" y="460501"/>
                </a:lnTo>
                <a:close/>
              </a:path>
              <a:path w="476884" h="850264">
                <a:moveTo>
                  <a:pt x="234441" y="410463"/>
                </a:moveTo>
                <a:lnTo>
                  <a:pt x="220599" y="435483"/>
                </a:lnTo>
                <a:lnTo>
                  <a:pt x="245617" y="449199"/>
                </a:lnTo>
                <a:lnTo>
                  <a:pt x="259460" y="424180"/>
                </a:lnTo>
                <a:lnTo>
                  <a:pt x="234441" y="410463"/>
                </a:lnTo>
                <a:close/>
              </a:path>
              <a:path w="476884" h="850264">
                <a:moveTo>
                  <a:pt x="262000" y="360299"/>
                </a:moveTo>
                <a:lnTo>
                  <a:pt x="248157" y="385318"/>
                </a:lnTo>
                <a:lnTo>
                  <a:pt x="273176" y="399161"/>
                </a:lnTo>
                <a:lnTo>
                  <a:pt x="287019" y="374141"/>
                </a:lnTo>
                <a:lnTo>
                  <a:pt x="262000" y="360299"/>
                </a:lnTo>
                <a:close/>
              </a:path>
              <a:path w="476884" h="850264">
                <a:moveTo>
                  <a:pt x="289559" y="310261"/>
                </a:moveTo>
                <a:lnTo>
                  <a:pt x="275716" y="335280"/>
                </a:lnTo>
                <a:lnTo>
                  <a:pt x="300735" y="349123"/>
                </a:lnTo>
                <a:lnTo>
                  <a:pt x="314578" y="324103"/>
                </a:lnTo>
                <a:lnTo>
                  <a:pt x="289559" y="310261"/>
                </a:lnTo>
                <a:close/>
              </a:path>
              <a:path w="476884" h="850264">
                <a:moveTo>
                  <a:pt x="317118" y="260223"/>
                </a:moveTo>
                <a:lnTo>
                  <a:pt x="303275" y="285241"/>
                </a:lnTo>
                <a:lnTo>
                  <a:pt x="328294" y="299085"/>
                </a:lnTo>
                <a:lnTo>
                  <a:pt x="342137" y="274065"/>
                </a:lnTo>
                <a:lnTo>
                  <a:pt x="317118" y="260223"/>
                </a:lnTo>
                <a:close/>
              </a:path>
              <a:path w="476884" h="850264">
                <a:moveTo>
                  <a:pt x="344677" y="210185"/>
                </a:moveTo>
                <a:lnTo>
                  <a:pt x="330834" y="235203"/>
                </a:lnTo>
                <a:lnTo>
                  <a:pt x="355980" y="248920"/>
                </a:lnTo>
                <a:lnTo>
                  <a:pt x="369696" y="223900"/>
                </a:lnTo>
                <a:lnTo>
                  <a:pt x="344677" y="210185"/>
                </a:lnTo>
                <a:close/>
              </a:path>
              <a:path w="476884" h="850264">
                <a:moveTo>
                  <a:pt x="372236" y="160147"/>
                </a:moveTo>
                <a:lnTo>
                  <a:pt x="358520" y="185165"/>
                </a:lnTo>
                <a:lnTo>
                  <a:pt x="383539" y="198882"/>
                </a:lnTo>
                <a:lnTo>
                  <a:pt x="397255" y="173862"/>
                </a:lnTo>
                <a:lnTo>
                  <a:pt x="372236" y="160147"/>
                </a:lnTo>
                <a:close/>
              </a:path>
              <a:path w="476884" h="850264">
                <a:moveTo>
                  <a:pt x="399795" y="110109"/>
                </a:moveTo>
                <a:lnTo>
                  <a:pt x="386079" y="135127"/>
                </a:lnTo>
                <a:lnTo>
                  <a:pt x="411099" y="148844"/>
                </a:lnTo>
                <a:lnTo>
                  <a:pt x="424814" y="123825"/>
                </a:lnTo>
                <a:lnTo>
                  <a:pt x="399795" y="110109"/>
                </a:lnTo>
                <a:close/>
              </a:path>
              <a:path w="476884" h="850264">
                <a:moveTo>
                  <a:pt x="422865" y="68132"/>
                </a:moveTo>
                <a:lnTo>
                  <a:pt x="413638" y="84962"/>
                </a:lnTo>
                <a:lnTo>
                  <a:pt x="438657" y="98806"/>
                </a:lnTo>
                <a:lnTo>
                  <a:pt x="447902" y="81942"/>
                </a:lnTo>
                <a:lnTo>
                  <a:pt x="422865" y="68132"/>
                </a:lnTo>
                <a:close/>
              </a:path>
              <a:path w="476884" h="850264">
                <a:moveTo>
                  <a:pt x="474372" y="59944"/>
                </a:moveTo>
                <a:lnTo>
                  <a:pt x="427354" y="59944"/>
                </a:lnTo>
                <a:lnTo>
                  <a:pt x="452374" y="73787"/>
                </a:lnTo>
                <a:lnTo>
                  <a:pt x="447902" y="81942"/>
                </a:lnTo>
                <a:lnTo>
                  <a:pt x="472947" y="95758"/>
                </a:lnTo>
                <a:lnTo>
                  <a:pt x="474372" y="59944"/>
                </a:lnTo>
                <a:close/>
              </a:path>
              <a:path w="476884" h="850264">
                <a:moveTo>
                  <a:pt x="427354" y="59944"/>
                </a:moveTo>
                <a:lnTo>
                  <a:pt x="422865" y="68132"/>
                </a:lnTo>
                <a:lnTo>
                  <a:pt x="447902" y="81942"/>
                </a:lnTo>
                <a:lnTo>
                  <a:pt x="452374" y="73787"/>
                </a:lnTo>
                <a:lnTo>
                  <a:pt x="427354" y="59944"/>
                </a:lnTo>
                <a:close/>
              </a:path>
              <a:path w="476884" h="850264">
                <a:moveTo>
                  <a:pt x="476757" y="0"/>
                </a:moveTo>
                <a:lnTo>
                  <a:pt x="397890" y="54356"/>
                </a:lnTo>
                <a:lnTo>
                  <a:pt x="422865" y="68132"/>
                </a:lnTo>
                <a:lnTo>
                  <a:pt x="427354" y="59944"/>
                </a:lnTo>
                <a:lnTo>
                  <a:pt x="474372" y="59944"/>
                </a:lnTo>
                <a:lnTo>
                  <a:pt x="476757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21154" y="4010661"/>
            <a:ext cx="4445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marR="5080" indent="-91440">
              <a:lnSpc>
                <a:spcPct val="100000"/>
              </a:lnSpc>
              <a:spcBef>
                <a:spcPts val="105"/>
              </a:spcBef>
            </a:pPr>
            <a:r>
              <a:rPr sz="1400" i="1" spc="25" dirty="0">
                <a:solidFill>
                  <a:srgbClr val="FF0066"/>
                </a:solidFill>
                <a:latin typeface="Arial"/>
                <a:cs typeface="Arial"/>
              </a:rPr>
              <a:t>W</a:t>
            </a:r>
            <a:r>
              <a:rPr sz="1400" i="1" dirty="0">
                <a:solidFill>
                  <a:srgbClr val="FF0066"/>
                </a:solidFill>
                <a:latin typeface="Arial"/>
                <a:cs typeface="Arial"/>
              </a:rPr>
              <a:t>ri</a:t>
            </a:r>
            <a:r>
              <a:rPr sz="1400" i="1" spc="-10" dirty="0">
                <a:solidFill>
                  <a:srgbClr val="FF0066"/>
                </a:solidFill>
                <a:latin typeface="Arial"/>
                <a:cs typeface="Arial"/>
              </a:rPr>
              <a:t>t</a:t>
            </a:r>
            <a:r>
              <a:rPr sz="1400" i="1" dirty="0">
                <a:solidFill>
                  <a:srgbClr val="FF0066"/>
                </a:solidFill>
                <a:latin typeface="Arial"/>
                <a:cs typeface="Arial"/>
              </a:rPr>
              <a:t>e  </a:t>
            </a:r>
            <a:r>
              <a:rPr sz="1400" i="1" spc="-5" dirty="0">
                <a:solidFill>
                  <a:srgbClr val="FF0066"/>
                </a:solidFill>
                <a:latin typeface="Arial"/>
                <a:cs typeface="Arial"/>
              </a:rPr>
              <a:t>KV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790190" y="3124200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79" h="847089">
                <a:moveTo>
                  <a:pt x="25653" y="0"/>
                </a:moveTo>
                <a:lnTo>
                  <a:pt x="0" y="12446"/>
                </a:lnTo>
                <a:lnTo>
                  <a:pt x="12573" y="38226"/>
                </a:lnTo>
                <a:lnTo>
                  <a:pt x="38226" y="25653"/>
                </a:lnTo>
                <a:lnTo>
                  <a:pt x="25653" y="0"/>
                </a:lnTo>
                <a:close/>
              </a:path>
              <a:path w="424179" h="847089">
                <a:moveTo>
                  <a:pt x="50800" y="51308"/>
                </a:moveTo>
                <a:lnTo>
                  <a:pt x="25018" y="63881"/>
                </a:lnTo>
                <a:lnTo>
                  <a:pt x="37591" y="89535"/>
                </a:lnTo>
                <a:lnTo>
                  <a:pt x="63245" y="76962"/>
                </a:lnTo>
                <a:lnTo>
                  <a:pt x="50800" y="51308"/>
                </a:lnTo>
                <a:close/>
              </a:path>
              <a:path w="424179" h="847089">
                <a:moveTo>
                  <a:pt x="75818" y="102615"/>
                </a:moveTo>
                <a:lnTo>
                  <a:pt x="50164" y="115188"/>
                </a:lnTo>
                <a:lnTo>
                  <a:pt x="62737" y="140843"/>
                </a:lnTo>
                <a:lnTo>
                  <a:pt x="88391" y="128397"/>
                </a:lnTo>
                <a:lnTo>
                  <a:pt x="75818" y="102615"/>
                </a:lnTo>
                <a:close/>
              </a:path>
              <a:path w="424179" h="847089">
                <a:moveTo>
                  <a:pt x="100837" y="154050"/>
                </a:moveTo>
                <a:lnTo>
                  <a:pt x="75183" y="166497"/>
                </a:lnTo>
                <a:lnTo>
                  <a:pt x="87756" y="192277"/>
                </a:lnTo>
                <a:lnTo>
                  <a:pt x="113410" y="179705"/>
                </a:lnTo>
                <a:lnTo>
                  <a:pt x="100837" y="154050"/>
                </a:lnTo>
                <a:close/>
              </a:path>
              <a:path w="424179" h="847089">
                <a:moveTo>
                  <a:pt x="125983" y="205359"/>
                </a:moveTo>
                <a:lnTo>
                  <a:pt x="100329" y="217932"/>
                </a:lnTo>
                <a:lnTo>
                  <a:pt x="112775" y="243586"/>
                </a:lnTo>
                <a:lnTo>
                  <a:pt x="138556" y="231012"/>
                </a:lnTo>
                <a:lnTo>
                  <a:pt x="125983" y="205359"/>
                </a:lnTo>
                <a:close/>
              </a:path>
              <a:path w="424179" h="847089">
                <a:moveTo>
                  <a:pt x="151002" y="256666"/>
                </a:moveTo>
                <a:lnTo>
                  <a:pt x="125349" y="269239"/>
                </a:lnTo>
                <a:lnTo>
                  <a:pt x="137922" y="294894"/>
                </a:lnTo>
                <a:lnTo>
                  <a:pt x="163575" y="282448"/>
                </a:lnTo>
                <a:lnTo>
                  <a:pt x="151002" y="256666"/>
                </a:lnTo>
                <a:close/>
              </a:path>
              <a:path w="424179" h="847089">
                <a:moveTo>
                  <a:pt x="176149" y="308101"/>
                </a:moveTo>
                <a:lnTo>
                  <a:pt x="150494" y="320675"/>
                </a:lnTo>
                <a:lnTo>
                  <a:pt x="162940" y="346328"/>
                </a:lnTo>
                <a:lnTo>
                  <a:pt x="188594" y="333756"/>
                </a:lnTo>
                <a:lnTo>
                  <a:pt x="176149" y="308101"/>
                </a:lnTo>
                <a:close/>
              </a:path>
              <a:path w="424179" h="847089">
                <a:moveTo>
                  <a:pt x="201167" y="359410"/>
                </a:moveTo>
                <a:lnTo>
                  <a:pt x="175513" y="371983"/>
                </a:lnTo>
                <a:lnTo>
                  <a:pt x="188086" y="397637"/>
                </a:lnTo>
                <a:lnTo>
                  <a:pt x="213740" y="385063"/>
                </a:lnTo>
                <a:lnTo>
                  <a:pt x="201167" y="359410"/>
                </a:lnTo>
                <a:close/>
              </a:path>
              <a:path w="424179" h="847089">
                <a:moveTo>
                  <a:pt x="226313" y="410845"/>
                </a:moveTo>
                <a:lnTo>
                  <a:pt x="200532" y="423290"/>
                </a:lnTo>
                <a:lnTo>
                  <a:pt x="213105" y="448945"/>
                </a:lnTo>
                <a:lnTo>
                  <a:pt x="238759" y="436499"/>
                </a:lnTo>
                <a:lnTo>
                  <a:pt x="226313" y="410845"/>
                </a:lnTo>
                <a:close/>
              </a:path>
              <a:path w="424179" h="847089">
                <a:moveTo>
                  <a:pt x="251332" y="462152"/>
                </a:moveTo>
                <a:lnTo>
                  <a:pt x="225678" y="474725"/>
                </a:lnTo>
                <a:lnTo>
                  <a:pt x="238251" y="500380"/>
                </a:lnTo>
                <a:lnTo>
                  <a:pt x="263905" y="487807"/>
                </a:lnTo>
                <a:lnTo>
                  <a:pt x="251332" y="462152"/>
                </a:lnTo>
                <a:close/>
              </a:path>
              <a:path w="424179" h="847089">
                <a:moveTo>
                  <a:pt x="276478" y="513461"/>
                </a:moveTo>
                <a:lnTo>
                  <a:pt x="250698" y="526034"/>
                </a:lnTo>
                <a:lnTo>
                  <a:pt x="263270" y="551688"/>
                </a:lnTo>
                <a:lnTo>
                  <a:pt x="288925" y="539241"/>
                </a:lnTo>
                <a:lnTo>
                  <a:pt x="276478" y="513461"/>
                </a:lnTo>
                <a:close/>
              </a:path>
              <a:path w="424179" h="847089">
                <a:moveTo>
                  <a:pt x="301498" y="564896"/>
                </a:moveTo>
                <a:lnTo>
                  <a:pt x="275843" y="577341"/>
                </a:lnTo>
                <a:lnTo>
                  <a:pt x="288416" y="603123"/>
                </a:lnTo>
                <a:lnTo>
                  <a:pt x="314070" y="590550"/>
                </a:lnTo>
                <a:lnTo>
                  <a:pt x="301498" y="564896"/>
                </a:lnTo>
                <a:close/>
              </a:path>
              <a:path w="424179" h="847089">
                <a:moveTo>
                  <a:pt x="326516" y="616203"/>
                </a:moveTo>
                <a:lnTo>
                  <a:pt x="300862" y="628776"/>
                </a:lnTo>
                <a:lnTo>
                  <a:pt x="313435" y="654431"/>
                </a:lnTo>
                <a:lnTo>
                  <a:pt x="339089" y="641858"/>
                </a:lnTo>
                <a:lnTo>
                  <a:pt x="326516" y="616203"/>
                </a:lnTo>
                <a:close/>
              </a:path>
              <a:path w="424179" h="847089">
                <a:moveTo>
                  <a:pt x="351662" y="667512"/>
                </a:moveTo>
                <a:lnTo>
                  <a:pt x="326008" y="680085"/>
                </a:lnTo>
                <a:lnTo>
                  <a:pt x="338454" y="705738"/>
                </a:lnTo>
                <a:lnTo>
                  <a:pt x="364235" y="693293"/>
                </a:lnTo>
                <a:lnTo>
                  <a:pt x="351662" y="667512"/>
                </a:lnTo>
                <a:close/>
              </a:path>
              <a:path w="424179" h="847089">
                <a:moveTo>
                  <a:pt x="424179" y="750951"/>
                </a:moveTo>
                <a:lnTo>
                  <a:pt x="347090" y="788543"/>
                </a:lnTo>
                <a:lnTo>
                  <a:pt x="423290" y="846709"/>
                </a:lnTo>
                <a:lnTo>
                  <a:pt x="423828" y="788797"/>
                </a:lnTo>
                <a:lnTo>
                  <a:pt x="379094" y="788797"/>
                </a:lnTo>
                <a:lnTo>
                  <a:pt x="376174" y="782827"/>
                </a:lnTo>
                <a:lnTo>
                  <a:pt x="401827" y="770255"/>
                </a:lnTo>
                <a:lnTo>
                  <a:pt x="424000" y="770255"/>
                </a:lnTo>
                <a:lnTo>
                  <a:pt x="424179" y="750951"/>
                </a:lnTo>
                <a:close/>
              </a:path>
              <a:path w="424179" h="847089">
                <a:moveTo>
                  <a:pt x="401827" y="770255"/>
                </a:moveTo>
                <a:lnTo>
                  <a:pt x="376174" y="782827"/>
                </a:lnTo>
                <a:lnTo>
                  <a:pt x="379094" y="788797"/>
                </a:lnTo>
                <a:lnTo>
                  <a:pt x="404749" y="776351"/>
                </a:lnTo>
                <a:lnTo>
                  <a:pt x="401827" y="770255"/>
                </a:lnTo>
                <a:close/>
              </a:path>
              <a:path w="424179" h="847089">
                <a:moveTo>
                  <a:pt x="424000" y="770255"/>
                </a:moveTo>
                <a:lnTo>
                  <a:pt x="401827" y="770255"/>
                </a:lnTo>
                <a:lnTo>
                  <a:pt x="404749" y="776351"/>
                </a:lnTo>
                <a:lnTo>
                  <a:pt x="379094" y="788797"/>
                </a:lnTo>
                <a:lnTo>
                  <a:pt x="423828" y="788797"/>
                </a:lnTo>
                <a:lnTo>
                  <a:pt x="424000" y="770255"/>
                </a:lnTo>
                <a:close/>
              </a:path>
              <a:path w="424179" h="847089">
                <a:moveTo>
                  <a:pt x="376681" y="718947"/>
                </a:moveTo>
                <a:lnTo>
                  <a:pt x="351027" y="731520"/>
                </a:lnTo>
                <a:lnTo>
                  <a:pt x="363600" y="757174"/>
                </a:lnTo>
                <a:lnTo>
                  <a:pt x="389254" y="744601"/>
                </a:lnTo>
                <a:lnTo>
                  <a:pt x="376681" y="71894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0400" y="3127375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4" h="850264">
                <a:moveTo>
                  <a:pt x="13843" y="810895"/>
                </a:moveTo>
                <a:lnTo>
                  <a:pt x="0" y="835913"/>
                </a:lnTo>
                <a:lnTo>
                  <a:pt x="25146" y="849757"/>
                </a:lnTo>
                <a:lnTo>
                  <a:pt x="38862" y="824738"/>
                </a:lnTo>
                <a:lnTo>
                  <a:pt x="13843" y="810895"/>
                </a:lnTo>
                <a:close/>
              </a:path>
              <a:path w="476884" h="850264">
                <a:moveTo>
                  <a:pt x="41401" y="760857"/>
                </a:moveTo>
                <a:lnTo>
                  <a:pt x="27685" y="785876"/>
                </a:lnTo>
                <a:lnTo>
                  <a:pt x="52704" y="799591"/>
                </a:lnTo>
                <a:lnTo>
                  <a:pt x="66421" y="774573"/>
                </a:lnTo>
                <a:lnTo>
                  <a:pt x="41401" y="760857"/>
                </a:lnTo>
                <a:close/>
              </a:path>
              <a:path w="476884" h="850264">
                <a:moveTo>
                  <a:pt x="68960" y="710819"/>
                </a:moveTo>
                <a:lnTo>
                  <a:pt x="55245" y="735838"/>
                </a:lnTo>
                <a:lnTo>
                  <a:pt x="80264" y="749553"/>
                </a:lnTo>
                <a:lnTo>
                  <a:pt x="93979" y="724535"/>
                </a:lnTo>
                <a:lnTo>
                  <a:pt x="68960" y="710819"/>
                </a:lnTo>
                <a:close/>
              </a:path>
              <a:path w="476884" h="850264">
                <a:moveTo>
                  <a:pt x="96520" y="660653"/>
                </a:moveTo>
                <a:lnTo>
                  <a:pt x="82803" y="685800"/>
                </a:lnTo>
                <a:lnTo>
                  <a:pt x="107823" y="699515"/>
                </a:lnTo>
                <a:lnTo>
                  <a:pt x="121539" y="674497"/>
                </a:lnTo>
                <a:lnTo>
                  <a:pt x="96520" y="660653"/>
                </a:lnTo>
                <a:close/>
              </a:path>
              <a:path w="476884" h="850264">
                <a:moveTo>
                  <a:pt x="124078" y="610615"/>
                </a:moveTo>
                <a:lnTo>
                  <a:pt x="110363" y="635635"/>
                </a:lnTo>
                <a:lnTo>
                  <a:pt x="135381" y="649477"/>
                </a:lnTo>
                <a:lnTo>
                  <a:pt x="149098" y="624459"/>
                </a:lnTo>
                <a:lnTo>
                  <a:pt x="124078" y="610615"/>
                </a:lnTo>
                <a:close/>
              </a:path>
              <a:path w="476884" h="850264">
                <a:moveTo>
                  <a:pt x="151638" y="560577"/>
                </a:moveTo>
                <a:lnTo>
                  <a:pt x="137922" y="585597"/>
                </a:lnTo>
                <a:lnTo>
                  <a:pt x="162941" y="599439"/>
                </a:lnTo>
                <a:lnTo>
                  <a:pt x="176656" y="574421"/>
                </a:lnTo>
                <a:lnTo>
                  <a:pt x="151638" y="560577"/>
                </a:lnTo>
                <a:close/>
              </a:path>
              <a:path w="476884" h="850264">
                <a:moveTo>
                  <a:pt x="179197" y="510539"/>
                </a:moveTo>
                <a:lnTo>
                  <a:pt x="165480" y="535559"/>
                </a:lnTo>
                <a:lnTo>
                  <a:pt x="190500" y="549401"/>
                </a:lnTo>
                <a:lnTo>
                  <a:pt x="204343" y="524256"/>
                </a:lnTo>
                <a:lnTo>
                  <a:pt x="179197" y="510539"/>
                </a:lnTo>
                <a:close/>
              </a:path>
              <a:path w="476884" h="850264">
                <a:moveTo>
                  <a:pt x="206882" y="460501"/>
                </a:moveTo>
                <a:lnTo>
                  <a:pt x="193040" y="485521"/>
                </a:lnTo>
                <a:lnTo>
                  <a:pt x="218058" y="499237"/>
                </a:lnTo>
                <a:lnTo>
                  <a:pt x="231901" y="474218"/>
                </a:lnTo>
                <a:lnTo>
                  <a:pt x="206882" y="460501"/>
                </a:lnTo>
                <a:close/>
              </a:path>
              <a:path w="476884" h="850264">
                <a:moveTo>
                  <a:pt x="234442" y="410463"/>
                </a:moveTo>
                <a:lnTo>
                  <a:pt x="220599" y="435483"/>
                </a:lnTo>
                <a:lnTo>
                  <a:pt x="245618" y="449199"/>
                </a:lnTo>
                <a:lnTo>
                  <a:pt x="259460" y="424180"/>
                </a:lnTo>
                <a:lnTo>
                  <a:pt x="234442" y="410463"/>
                </a:lnTo>
                <a:close/>
              </a:path>
              <a:path w="476884" h="850264">
                <a:moveTo>
                  <a:pt x="262000" y="360299"/>
                </a:moveTo>
                <a:lnTo>
                  <a:pt x="248157" y="385318"/>
                </a:lnTo>
                <a:lnTo>
                  <a:pt x="273176" y="399161"/>
                </a:lnTo>
                <a:lnTo>
                  <a:pt x="287020" y="374141"/>
                </a:lnTo>
                <a:lnTo>
                  <a:pt x="262000" y="360299"/>
                </a:lnTo>
                <a:close/>
              </a:path>
              <a:path w="476884" h="850264">
                <a:moveTo>
                  <a:pt x="289559" y="310261"/>
                </a:moveTo>
                <a:lnTo>
                  <a:pt x="275717" y="335280"/>
                </a:lnTo>
                <a:lnTo>
                  <a:pt x="300735" y="349123"/>
                </a:lnTo>
                <a:lnTo>
                  <a:pt x="314578" y="324103"/>
                </a:lnTo>
                <a:lnTo>
                  <a:pt x="289559" y="310261"/>
                </a:lnTo>
                <a:close/>
              </a:path>
              <a:path w="476884" h="850264">
                <a:moveTo>
                  <a:pt x="317119" y="260223"/>
                </a:moveTo>
                <a:lnTo>
                  <a:pt x="303275" y="285241"/>
                </a:lnTo>
                <a:lnTo>
                  <a:pt x="328295" y="299085"/>
                </a:lnTo>
                <a:lnTo>
                  <a:pt x="342138" y="274065"/>
                </a:lnTo>
                <a:lnTo>
                  <a:pt x="317119" y="260223"/>
                </a:lnTo>
                <a:close/>
              </a:path>
              <a:path w="476884" h="850264">
                <a:moveTo>
                  <a:pt x="344677" y="210185"/>
                </a:moveTo>
                <a:lnTo>
                  <a:pt x="330834" y="235203"/>
                </a:lnTo>
                <a:lnTo>
                  <a:pt x="355980" y="248920"/>
                </a:lnTo>
                <a:lnTo>
                  <a:pt x="369697" y="223900"/>
                </a:lnTo>
                <a:lnTo>
                  <a:pt x="344677" y="210185"/>
                </a:lnTo>
                <a:close/>
              </a:path>
              <a:path w="476884" h="850264">
                <a:moveTo>
                  <a:pt x="372237" y="160147"/>
                </a:moveTo>
                <a:lnTo>
                  <a:pt x="358521" y="185165"/>
                </a:lnTo>
                <a:lnTo>
                  <a:pt x="383540" y="198882"/>
                </a:lnTo>
                <a:lnTo>
                  <a:pt x="397255" y="173862"/>
                </a:lnTo>
                <a:lnTo>
                  <a:pt x="372237" y="160147"/>
                </a:lnTo>
                <a:close/>
              </a:path>
              <a:path w="476884" h="850264">
                <a:moveTo>
                  <a:pt x="399796" y="110109"/>
                </a:moveTo>
                <a:lnTo>
                  <a:pt x="386079" y="135127"/>
                </a:lnTo>
                <a:lnTo>
                  <a:pt x="411099" y="148844"/>
                </a:lnTo>
                <a:lnTo>
                  <a:pt x="424815" y="123825"/>
                </a:lnTo>
                <a:lnTo>
                  <a:pt x="399796" y="110109"/>
                </a:lnTo>
                <a:close/>
              </a:path>
              <a:path w="476884" h="850264">
                <a:moveTo>
                  <a:pt x="422865" y="68132"/>
                </a:moveTo>
                <a:lnTo>
                  <a:pt x="413639" y="84962"/>
                </a:lnTo>
                <a:lnTo>
                  <a:pt x="438657" y="98806"/>
                </a:lnTo>
                <a:lnTo>
                  <a:pt x="447902" y="81942"/>
                </a:lnTo>
                <a:lnTo>
                  <a:pt x="422865" y="68132"/>
                </a:lnTo>
                <a:close/>
              </a:path>
              <a:path w="476884" h="850264">
                <a:moveTo>
                  <a:pt x="474372" y="59944"/>
                </a:moveTo>
                <a:lnTo>
                  <a:pt x="427354" y="59944"/>
                </a:lnTo>
                <a:lnTo>
                  <a:pt x="452374" y="73787"/>
                </a:lnTo>
                <a:lnTo>
                  <a:pt x="447902" y="81942"/>
                </a:lnTo>
                <a:lnTo>
                  <a:pt x="472948" y="95758"/>
                </a:lnTo>
                <a:lnTo>
                  <a:pt x="474372" y="59944"/>
                </a:lnTo>
                <a:close/>
              </a:path>
              <a:path w="476884" h="850264">
                <a:moveTo>
                  <a:pt x="427354" y="59944"/>
                </a:moveTo>
                <a:lnTo>
                  <a:pt x="422865" y="68132"/>
                </a:lnTo>
                <a:lnTo>
                  <a:pt x="447902" y="81942"/>
                </a:lnTo>
                <a:lnTo>
                  <a:pt x="452374" y="73787"/>
                </a:lnTo>
                <a:lnTo>
                  <a:pt x="427354" y="59944"/>
                </a:lnTo>
                <a:close/>
              </a:path>
              <a:path w="476884" h="850264">
                <a:moveTo>
                  <a:pt x="476757" y="0"/>
                </a:moveTo>
                <a:lnTo>
                  <a:pt x="397891" y="54356"/>
                </a:lnTo>
                <a:lnTo>
                  <a:pt x="422865" y="68132"/>
                </a:lnTo>
                <a:lnTo>
                  <a:pt x="427354" y="59944"/>
                </a:lnTo>
                <a:lnTo>
                  <a:pt x="474372" y="59944"/>
                </a:lnTo>
                <a:lnTo>
                  <a:pt x="47675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82826" y="3136392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79" h="847089">
                <a:moveTo>
                  <a:pt x="372839" y="775986"/>
                </a:moveTo>
                <a:lnTo>
                  <a:pt x="347091" y="788543"/>
                </a:lnTo>
                <a:lnTo>
                  <a:pt x="423291" y="846709"/>
                </a:lnTo>
                <a:lnTo>
                  <a:pt x="423828" y="788797"/>
                </a:lnTo>
                <a:lnTo>
                  <a:pt x="379095" y="788797"/>
                </a:lnTo>
                <a:lnTo>
                  <a:pt x="372839" y="775986"/>
                </a:lnTo>
                <a:close/>
              </a:path>
              <a:path w="424179" h="847089">
                <a:moveTo>
                  <a:pt x="398468" y="763489"/>
                </a:moveTo>
                <a:lnTo>
                  <a:pt x="372839" y="775986"/>
                </a:lnTo>
                <a:lnTo>
                  <a:pt x="379095" y="788797"/>
                </a:lnTo>
                <a:lnTo>
                  <a:pt x="404749" y="776351"/>
                </a:lnTo>
                <a:lnTo>
                  <a:pt x="398468" y="763489"/>
                </a:lnTo>
                <a:close/>
              </a:path>
              <a:path w="424179" h="847089">
                <a:moveTo>
                  <a:pt x="424179" y="750951"/>
                </a:moveTo>
                <a:lnTo>
                  <a:pt x="398468" y="763489"/>
                </a:lnTo>
                <a:lnTo>
                  <a:pt x="404749" y="776351"/>
                </a:lnTo>
                <a:lnTo>
                  <a:pt x="379095" y="788797"/>
                </a:lnTo>
                <a:lnTo>
                  <a:pt x="423828" y="788797"/>
                </a:lnTo>
                <a:lnTo>
                  <a:pt x="424179" y="750951"/>
                </a:lnTo>
                <a:close/>
              </a:path>
              <a:path w="424179" h="847089">
                <a:moveTo>
                  <a:pt x="25653" y="0"/>
                </a:moveTo>
                <a:lnTo>
                  <a:pt x="0" y="12446"/>
                </a:lnTo>
                <a:lnTo>
                  <a:pt x="372839" y="775986"/>
                </a:lnTo>
                <a:lnTo>
                  <a:pt x="398468" y="763489"/>
                </a:lnTo>
                <a:lnTo>
                  <a:pt x="2565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94559" y="3141091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4" h="850264">
                <a:moveTo>
                  <a:pt x="422876" y="68138"/>
                </a:moveTo>
                <a:lnTo>
                  <a:pt x="0" y="835914"/>
                </a:lnTo>
                <a:lnTo>
                  <a:pt x="25146" y="849757"/>
                </a:lnTo>
                <a:lnTo>
                  <a:pt x="447914" y="81949"/>
                </a:lnTo>
                <a:lnTo>
                  <a:pt x="422876" y="68138"/>
                </a:lnTo>
                <a:close/>
              </a:path>
              <a:path w="476884" h="850264">
                <a:moveTo>
                  <a:pt x="474544" y="55625"/>
                </a:moveTo>
                <a:lnTo>
                  <a:pt x="429768" y="55625"/>
                </a:lnTo>
                <a:lnTo>
                  <a:pt x="454787" y="69469"/>
                </a:lnTo>
                <a:lnTo>
                  <a:pt x="447914" y="81949"/>
                </a:lnTo>
                <a:lnTo>
                  <a:pt x="472948" y="95758"/>
                </a:lnTo>
                <a:lnTo>
                  <a:pt x="474544" y="55625"/>
                </a:lnTo>
                <a:close/>
              </a:path>
              <a:path w="476884" h="850264">
                <a:moveTo>
                  <a:pt x="429768" y="55625"/>
                </a:moveTo>
                <a:lnTo>
                  <a:pt x="422876" y="68138"/>
                </a:lnTo>
                <a:lnTo>
                  <a:pt x="447914" y="81949"/>
                </a:lnTo>
                <a:lnTo>
                  <a:pt x="454787" y="69469"/>
                </a:lnTo>
                <a:lnTo>
                  <a:pt x="429768" y="55625"/>
                </a:lnTo>
                <a:close/>
              </a:path>
              <a:path w="476884" h="850264">
                <a:moveTo>
                  <a:pt x="476758" y="0"/>
                </a:moveTo>
                <a:lnTo>
                  <a:pt x="397891" y="54356"/>
                </a:lnTo>
                <a:lnTo>
                  <a:pt x="422876" y="68138"/>
                </a:lnTo>
                <a:lnTo>
                  <a:pt x="429768" y="55625"/>
                </a:lnTo>
                <a:lnTo>
                  <a:pt x="474544" y="55625"/>
                </a:lnTo>
                <a:lnTo>
                  <a:pt x="47675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64966" y="3134868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79" h="847089">
                <a:moveTo>
                  <a:pt x="372839" y="775986"/>
                </a:moveTo>
                <a:lnTo>
                  <a:pt x="347090" y="788542"/>
                </a:lnTo>
                <a:lnTo>
                  <a:pt x="423290" y="846708"/>
                </a:lnTo>
                <a:lnTo>
                  <a:pt x="423828" y="788796"/>
                </a:lnTo>
                <a:lnTo>
                  <a:pt x="379094" y="788796"/>
                </a:lnTo>
                <a:lnTo>
                  <a:pt x="372839" y="775986"/>
                </a:lnTo>
                <a:close/>
              </a:path>
              <a:path w="424179" h="847089">
                <a:moveTo>
                  <a:pt x="398468" y="763489"/>
                </a:moveTo>
                <a:lnTo>
                  <a:pt x="372839" y="775986"/>
                </a:lnTo>
                <a:lnTo>
                  <a:pt x="379094" y="788796"/>
                </a:lnTo>
                <a:lnTo>
                  <a:pt x="404749" y="776351"/>
                </a:lnTo>
                <a:lnTo>
                  <a:pt x="398468" y="763489"/>
                </a:lnTo>
                <a:close/>
              </a:path>
              <a:path w="424179" h="847089">
                <a:moveTo>
                  <a:pt x="424179" y="750951"/>
                </a:moveTo>
                <a:lnTo>
                  <a:pt x="398468" y="763489"/>
                </a:lnTo>
                <a:lnTo>
                  <a:pt x="404749" y="776351"/>
                </a:lnTo>
                <a:lnTo>
                  <a:pt x="379094" y="788796"/>
                </a:lnTo>
                <a:lnTo>
                  <a:pt x="423828" y="788796"/>
                </a:lnTo>
                <a:lnTo>
                  <a:pt x="424179" y="750951"/>
                </a:lnTo>
                <a:close/>
              </a:path>
              <a:path w="424179" h="847089">
                <a:moveTo>
                  <a:pt x="25653" y="0"/>
                </a:moveTo>
                <a:lnTo>
                  <a:pt x="0" y="12445"/>
                </a:lnTo>
                <a:lnTo>
                  <a:pt x="372839" y="775986"/>
                </a:lnTo>
                <a:lnTo>
                  <a:pt x="398468" y="763489"/>
                </a:lnTo>
                <a:lnTo>
                  <a:pt x="2565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76700" y="3138043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4" h="850264">
                <a:moveTo>
                  <a:pt x="422876" y="68138"/>
                </a:moveTo>
                <a:lnTo>
                  <a:pt x="0" y="835913"/>
                </a:lnTo>
                <a:lnTo>
                  <a:pt x="25146" y="849756"/>
                </a:lnTo>
                <a:lnTo>
                  <a:pt x="447914" y="81949"/>
                </a:lnTo>
                <a:lnTo>
                  <a:pt x="422876" y="68138"/>
                </a:lnTo>
                <a:close/>
              </a:path>
              <a:path w="476884" h="850264">
                <a:moveTo>
                  <a:pt x="474544" y="55625"/>
                </a:moveTo>
                <a:lnTo>
                  <a:pt x="429768" y="55625"/>
                </a:lnTo>
                <a:lnTo>
                  <a:pt x="454787" y="69468"/>
                </a:lnTo>
                <a:lnTo>
                  <a:pt x="447914" y="81949"/>
                </a:lnTo>
                <a:lnTo>
                  <a:pt x="472948" y="95757"/>
                </a:lnTo>
                <a:lnTo>
                  <a:pt x="474544" y="55625"/>
                </a:lnTo>
                <a:close/>
              </a:path>
              <a:path w="476884" h="850264">
                <a:moveTo>
                  <a:pt x="429768" y="55625"/>
                </a:moveTo>
                <a:lnTo>
                  <a:pt x="422876" y="68138"/>
                </a:lnTo>
                <a:lnTo>
                  <a:pt x="447914" y="81949"/>
                </a:lnTo>
                <a:lnTo>
                  <a:pt x="454787" y="69468"/>
                </a:lnTo>
                <a:lnTo>
                  <a:pt x="429768" y="55625"/>
                </a:lnTo>
                <a:close/>
              </a:path>
              <a:path w="476884" h="850264">
                <a:moveTo>
                  <a:pt x="476757" y="0"/>
                </a:moveTo>
                <a:lnTo>
                  <a:pt x="397891" y="54355"/>
                </a:lnTo>
                <a:lnTo>
                  <a:pt x="422876" y="68138"/>
                </a:lnTo>
                <a:lnTo>
                  <a:pt x="429768" y="55625"/>
                </a:lnTo>
                <a:lnTo>
                  <a:pt x="474544" y="55625"/>
                </a:lnTo>
                <a:lnTo>
                  <a:pt x="47675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56869" y="2675256"/>
            <a:ext cx="4198620" cy="603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9145" marR="5080" indent="-314325">
              <a:lnSpc>
                <a:spcPct val="100000"/>
              </a:lnSpc>
              <a:spcBef>
                <a:spcPts val="105"/>
              </a:spcBef>
              <a:tabLst>
                <a:tab pos="2049780" algn="l"/>
                <a:tab pos="2752725" algn="l"/>
                <a:tab pos="3147060" algn="l"/>
              </a:tabLst>
            </a:pP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Read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combined  Write</a:t>
            </a:r>
            <a:r>
              <a:rPr sz="1400" i="1" spc="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4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KV	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Re-read 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buckets	pointer	combined</a:t>
            </a:r>
            <a:r>
              <a:rPr sz="1400" i="1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buckets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73DC8BB2-9506-31EE-2759-50C97E850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191" y="833646"/>
            <a:ext cx="6697533" cy="6030704"/>
          </a:xfrm>
          <a:prstGeom prst="rect">
            <a:avLst/>
          </a:prstGeom>
        </p:spPr>
      </p:pic>
      <p:sp>
        <p:nvSpPr>
          <p:cNvPr id="66" name="object 27">
            <a:extLst>
              <a:ext uri="{FF2B5EF4-FFF2-40B4-BE49-F238E27FC236}">
                <a16:creationId xmlns:a16="http://schemas.microsoft.com/office/drawing/2014/main" id="{B901AECF-A76D-E2EB-0B5C-1E16AF7BC54F}"/>
              </a:ext>
            </a:extLst>
          </p:cNvPr>
          <p:cNvSpPr txBox="1"/>
          <p:nvPr/>
        </p:nvSpPr>
        <p:spPr>
          <a:xfrm>
            <a:off x="2315705" y="4524564"/>
            <a:ext cx="1288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Insertion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9533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Lock-free </a:t>
            </a:r>
            <a:r>
              <a:rPr spc="-10" dirty="0"/>
              <a:t>Remote </a:t>
            </a:r>
            <a:r>
              <a:rPr spc="-5" dirty="0"/>
              <a:t>Concurrency</a:t>
            </a:r>
            <a:r>
              <a:rPr spc="50" dirty="0"/>
              <a:t> </a:t>
            </a:r>
            <a:r>
              <a:rPr spc="-5" dirty="0"/>
              <a:t>Control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D6F061-6D3D-468A-5596-03F4A5FC9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554" y="1122806"/>
            <a:ext cx="7165044" cy="4618737"/>
          </a:xfrm>
          <a:prstGeom prst="rect">
            <a:avLst/>
          </a:prstGeom>
        </p:spPr>
      </p:pic>
      <p:sp>
        <p:nvSpPr>
          <p:cNvPr id="30" name="object 3">
            <a:extLst>
              <a:ext uri="{FF2B5EF4-FFF2-40B4-BE49-F238E27FC236}">
                <a16:creationId xmlns:a16="http://schemas.microsoft.com/office/drawing/2014/main" id="{EF3DE522-7FB5-6780-7959-C9D18C6805A9}"/>
              </a:ext>
            </a:extLst>
          </p:cNvPr>
          <p:cNvSpPr/>
          <p:nvPr/>
        </p:nvSpPr>
        <p:spPr>
          <a:xfrm>
            <a:off x="2237613" y="2631523"/>
            <a:ext cx="1934845" cy="0"/>
          </a:xfrm>
          <a:custGeom>
            <a:avLst/>
            <a:gdLst/>
            <a:ahLst/>
            <a:cxnLst/>
            <a:rect l="l" t="t" r="r" b="b"/>
            <a:pathLst>
              <a:path w="1934845">
                <a:moveTo>
                  <a:pt x="0" y="0"/>
                </a:moveTo>
                <a:lnTo>
                  <a:pt x="193484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4">
            <a:extLst>
              <a:ext uri="{FF2B5EF4-FFF2-40B4-BE49-F238E27FC236}">
                <a16:creationId xmlns:a16="http://schemas.microsoft.com/office/drawing/2014/main" id="{0B7AD051-2944-D939-19CB-40D1B5BDE3F8}"/>
              </a:ext>
            </a:extLst>
          </p:cNvPr>
          <p:cNvSpPr/>
          <p:nvPr/>
        </p:nvSpPr>
        <p:spPr>
          <a:xfrm>
            <a:off x="2237613" y="3468199"/>
            <a:ext cx="1934845" cy="0"/>
          </a:xfrm>
          <a:custGeom>
            <a:avLst/>
            <a:gdLst/>
            <a:ahLst/>
            <a:cxnLst/>
            <a:rect l="l" t="t" r="r" b="b"/>
            <a:pathLst>
              <a:path w="1934845">
                <a:moveTo>
                  <a:pt x="0" y="0"/>
                </a:moveTo>
                <a:lnTo>
                  <a:pt x="193484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5">
            <a:extLst>
              <a:ext uri="{FF2B5EF4-FFF2-40B4-BE49-F238E27FC236}">
                <a16:creationId xmlns:a16="http://schemas.microsoft.com/office/drawing/2014/main" id="{B0A3AE79-1E28-BBC5-EEC9-9205BDFE7D80}"/>
              </a:ext>
            </a:extLst>
          </p:cNvPr>
          <p:cNvSpPr txBox="1"/>
          <p:nvPr/>
        </p:nvSpPr>
        <p:spPr>
          <a:xfrm>
            <a:off x="1439927" y="2500460"/>
            <a:ext cx="726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object 6">
            <a:extLst>
              <a:ext uri="{FF2B5EF4-FFF2-40B4-BE49-F238E27FC236}">
                <a16:creationId xmlns:a16="http://schemas.microsoft.com/office/drawing/2014/main" id="{15AE7180-16F8-FACB-3840-5FC6F02AC352}"/>
              </a:ext>
            </a:extLst>
          </p:cNvPr>
          <p:cNvSpPr txBox="1"/>
          <p:nvPr/>
        </p:nvSpPr>
        <p:spPr>
          <a:xfrm>
            <a:off x="1242696" y="3341326"/>
            <a:ext cx="939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Mem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91368872-6AE1-E7A7-5652-8698B535D6B4}"/>
              </a:ext>
            </a:extLst>
          </p:cNvPr>
          <p:cNvSpPr/>
          <p:nvPr/>
        </p:nvSpPr>
        <p:spPr>
          <a:xfrm>
            <a:off x="2332991" y="2620728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80" h="847089">
                <a:moveTo>
                  <a:pt x="372839" y="775986"/>
                </a:moveTo>
                <a:lnTo>
                  <a:pt x="347091" y="788542"/>
                </a:lnTo>
                <a:lnTo>
                  <a:pt x="423291" y="846709"/>
                </a:lnTo>
                <a:lnTo>
                  <a:pt x="423828" y="788797"/>
                </a:lnTo>
                <a:lnTo>
                  <a:pt x="379094" y="788797"/>
                </a:lnTo>
                <a:lnTo>
                  <a:pt x="372839" y="775986"/>
                </a:lnTo>
                <a:close/>
              </a:path>
              <a:path w="424180" h="847089">
                <a:moveTo>
                  <a:pt x="398468" y="763489"/>
                </a:moveTo>
                <a:lnTo>
                  <a:pt x="372839" y="775986"/>
                </a:lnTo>
                <a:lnTo>
                  <a:pt x="379094" y="788797"/>
                </a:lnTo>
                <a:lnTo>
                  <a:pt x="404749" y="776351"/>
                </a:lnTo>
                <a:lnTo>
                  <a:pt x="398468" y="763489"/>
                </a:lnTo>
                <a:close/>
              </a:path>
              <a:path w="424180" h="847089">
                <a:moveTo>
                  <a:pt x="424180" y="750951"/>
                </a:moveTo>
                <a:lnTo>
                  <a:pt x="398468" y="763489"/>
                </a:lnTo>
                <a:lnTo>
                  <a:pt x="404749" y="776351"/>
                </a:lnTo>
                <a:lnTo>
                  <a:pt x="379094" y="788797"/>
                </a:lnTo>
                <a:lnTo>
                  <a:pt x="423828" y="788797"/>
                </a:lnTo>
                <a:lnTo>
                  <a:pt x="424180" y="750951"/>
                </a:lnTo>
                <a:close/>
              </a:path>
              <a:path w="424180" h="847089">
                <a:moveTo>
                  <a:pt x="25654" y="0"/>
                </a:moveTo>
                <a:lnTo>
                  <a:pt x="0" y="12445"/>
                </a:lnTo>
                <a:lnTo>
                  <a:pt x="372839" y="775986"/>
                </a:lnTo>
                <a:lnTo>
                  <a:pt x="398468" y="763489"/>
                </a:lnTo>
                <a:lnTo>
                  <a:pt x="2565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8">
            <a:extLst>
              <a:ext uri="{FF2B5EF4-FFF2-40B4-BE49-F238E27FC236}">
                <a16:creationId xmlns:a16="http://schemas.microsoft.com/office/drawing/2014/main" id="{29EC58A1-F493-073B-B086-8D991DAF23A6}"/>
              </a:ext>
            </a:extLst>
          </p:cNvPr>
          <p:cNvSpPr/>
          <p:nvPr/>
        </p:nvSpPr>
        <p:spPr>
          <a:xfrm>
            <a:off x="2743200" y="2623903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5" h="850264">
                <a:moveTo>
                  <a:pt x="422876" y="68138"/>
                </a:moveTo>
                <a:lnTo>
                  <a:pt x="0" y="835913"/>
                </a:lnTo>
                <a:lnTo>
                  <a:pt x="25145" y="849756"/>
                </a:lnTo>
                <a:lnTo>
                  <a:pt x="447914" y="81949"/>
                </a:lnTo>
                <a:lnTo>
                  <a:pt x="422876" y="68138"/>
                </a:lnTo>
                <a:close/>
              </a:path>
              <a:path w="476885" h="850264">
                <a:moveTo>
                  <a:pt x="474544" y="55625"/>
                </a:moveTo>
                <a:lnTo>
                  <a:pt x="429768" y="55625"/>
                </a:lnTo>
                <a:lnTo>
                  <a:pt x="454787" y="69468"/>
                </a:lnTo>
                <a:lnTo>
                  <a:pt x="447914" y="81949"/>
                </a:lnTo>
                <a:lnTo>
                  <a:pt x="472948" y="95757"/>
                </a:lnTo>
                <a:lnTo>
                  <a:pt x="474544" y="55625"/>
                </a:lnTo>
                <a:close/>
              </a:path>
              <a:path w="476885" h="850264">
                <a:moveTo>
                  <a:pt x="429768" y="55625"/>
                </a:moveTo>
                <a:lnTo>
                  <a:pt x="422876" y="68138"/>
                </a:lnTo>
                <a:lnTo>
                  <a:pt x="447914" y="81949"/>
                </a:lnTo>
                <a:lnTo>
                  <a:pt x="454787" y="69468"/>
                </a:lnTo>
                <a:lnTo>
                  <a:pt x="429768" y="55625"/>
                </a:lnTo>
                <a:close/>
              </a:path>
              <a:path w="476885" h="850264">
                <a:moveTo>
                  <a:pt x="476758" y="0"/>
                </a:moveTo>
                <a:lnTo>
                  <a:pt x="397890" y="54355"/>
                </a:lnTo>
                <a:lnTo>
                  <a:pt x="422876" y="68138"/>
                </a:lnTo>
                <a:lnTo>
                  <a:pt x="429768" y="55625"/>
                </a:lnTo>
                <a:lnTo>
                  <a:pt x="474544" y="55625"/>
                </a:lnTo>
                <a:lnTo>
                  <a:pt x="47675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8CD8D046-B663-E666-AAB8-27CCA8D88E1F}"/>
              </a:ext>
            </a:extLst>
          </p:cNvPr>
          <p:cNvSpPr/>
          <p:nvPr/>
        </p:nvSpPr>
        <p:spPr>
          <a:xfrm>
            <a:off x="3198622" y="2614632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79" h="847089">
                <a:moveTo>
                  <a:pt x="372839" y="775986"/>
                </a:moveTo>
                <a:lnTo>
                  <a:pt x="347091" y="788543"/>
                </a:lnTo>
                <a:lnTo>
                  <a:pt x="423291" y="846709"/>
                </a:lnTo>
                <a:lnTo>
                  <a:pt x="423828" y="788797"/>
                </a:lnTo>
                <a:lnTo>
                  <a:pt x="379094" y="788797"/>
                </a:lnTo>
                <a:lnTo>
                  <a:pt x="372839" y="775986"/>
                </a:lnTo>
                <a:close/>
              </a:path>
              <a:path w="424179" h="847089">
                <a:moveTo>
                  <a:pt x="398468" y="763489"/>
                </a:moveTo>
                <a:lnTo>
                  <a:pt x="372839" y="775986"/>
                </a:lnTo>
                <a:lnTo>
                  <a:pt x="379094" y="788797"/>
                </a:lnTo>
                <a:lnTo>
                  <a:pt x="404749" y="776351"/>
                </a:lnTo>
                <a:lnTo>
                  <a:pt x="398468" y="763489"/>
                </a:lnTo>
                <a:close/>
              </a:path>
              <a:path w="424179" h="847089">
                <a:moveTo>
                  <a:pt x="424180" y="750951"/>
                </a:moveTo>
                <a:lnTo>
                  <a:pt x="398468" y="763489"/>
                </a:lnTo>
                <a:lnTo>
                  <a:pt x="404749" y="776351"/>
                </a:lnTo>
                <a:lnTo>
                  <a:pt x="379094" y="788797"/>
                </a:lnTo>
                <a:lnTo>
                  <a:pt x="423828" y="788797"/>
                </a:lnTo>
                <a:lnTo>
                  <a:pt x="424180" y="750951"/>
                </a:lnTo>
                <a:close/>
              </a:path>
              <a:path w="424179" h="847089">
                <a:moveTo>
                  <a:pt x="25654" y="0"/>
                </a:moveTo>
                <a:lnTo>
                  <a:pt x="0" y="12446"/>
                </a:lnTo>
                <a:lnTo>
                  <a:pt x="372839" y="775986"/>
                </a:lnTo>
                <a:lnTo>
                  <a:pt x="398468" y="763489"/>
                </a:lnTo>
                <a:lnTo>
                  <a:pt x="25654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10">
            <a:extLst>
              <a:ext uri="{FF2B5EF4-FFF2-40B4-BE49-F238E27FC236}">
                <a16:creationId xmlns:a16="http://schemas.microsoft.com/office/drawing/2014/main" id="{B8DB5D77-794D-9367-C94C-FCE3914096C7}"/>
              </a:ext>
            </a:extLst>
          </p:cNvPr>
          <p:cNvSpPr/>
          <p:nvPr/>
        </p:nvSpPr>
        <p:spPr>
          <a:xfrm>
            <a:off x="3610356" y="2617807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5" h="850264">
                <a:moveTo>
                  <a:pt x="422876" y="68138"/>
                </a:moveTo>
                <a:lnTo>
                  <a:pt x="0" y="835913"/>
                </a:lnTo>
                <a:lnTo>
                  <a:pt x="25146" y="849757"/>
                </a:lnTo>
                <a:lnTo>
                  <a:pt x="447914" y="81949"/>
                </a:lnTo>
                <a:lnTo>
                  <a:pt x="422876" y="68138"/>
                </a:lnTo>
                <a:close/>
              </a:path>
              <a:path w="476885" h="850264">
                <a:moveTo>
                  <a:pt x="474544" y="55625"/>
                </a:moveTo>
                <a:lnTo>
                  <a:pt x="429768" y="55625"/>
                </a:lnTo>
                <a:lnTo>
                  <a:pt x="454787" y="69469"/>
                </a:lnTo>
                <a:lnTo>
                  <a:pt x="447914" y="81949"/>
                </a:lnTo>
                <a:lnTo>
                  <a:pt x="472948" y="95758"/>
                </a:lnTo>
                <a:lnTo>
                  <a:pt x="474544" y="55625"/>
                </a:lnTo>
                <a:close/>
              </a:path>
              <a:path w="476885" h="850264">
                <a:moveTo>
                  <a:pt x="429768" y="55625"/>
                </a:moveTo>
                <a:lnTo>
                  <a:pt x="422876" y="68138"/>
                </a:lnTo>
                <a:lnTo>
                  <a:pt x="447914" y="81949"/>
                </a:lnTo>
                <a:lnTo>
                  <a:pt x="454787" y="69469"/>
                </a:lnTo>
                <a:lnTo>
                  <a:pt x="429768" y="55625"/>
                </a:lnTo>
                <a:close/>
              </a:path>
              <a:path w="476885" h="850264">
                <a:moveTo>
                  <a:pt x="476758" y="0"/>
                </a:moveTo>
                <a:lnTo>
                  <a:pt x="397891" y="54356"/>
                </a:lnTo>
                <a:lnTo>
                  <a:pt x="422876" y="68138"/>
                </a:lnTo>
                <a:lnTo>
                  <a:pt x="429768" y="55625"/>
                </a:lnTo>
                <a:lnTo>
                  <a:pt x="474544" y="55625"/>
                </a:lnTo>
                <a:lnTo>
                  <a:pt x="476758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11">
            <a:extLst>
              <a:ext uri="{FF2B5EF4-FFF2-40B4-BE49-F238E27FC236}">
                <a16:creationId xmlns:a16="http://schemas.microsoft.com/office/drawing/2014/main" id="{CF377D4A-EB6C-91B4-3A5E-035E0F66A4D5}"/>
              </a:ext>
            </a:extLst>
          </p:cNvPr>
          <p:cNvSpPr txBox="1"/>
          <p:nvPr/>
        </p:nvSpPr>
        <p:spPr>
          <a:xfrm>
            <a:off x="3411982" y="3501093"/>
            <a:ext cx="4508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680" marR="5080" indent="-94615">
              <a:lnSpc>
                <a:spcPct val="100000"/>
              </a:lnSpc>
              <a:spcBef>
                <a:spcPts val="105"/>
              </a:spcBef>
            </a:pPr>
            <a:r>
              <a:rPr sz="1400" i="1" spc="-10" dirty="0">
                <a:solidFill>
                  <a:srgbClr val="FF0066"/>
                </a:solidFill>
                <a:latin typeface="Arial"/>
                <a:cs typeface="Arial"/>
              </a:rPr>
              <a:t>R</a:t>
            </a:r>
            <a:r>
              <a:rPr sz="1400" i="1" dirty="0">
                <a:solidFill>
                  <a:srgbClr val="FF0066"/>
                </a:solidFill>
                <a:latin typeface="Arial"/>
                <a:cs typeface="Arial"/>
              </a:rPr>
              <a:t>ead  </a:t>
            </a:r>
            <a:r>
              <a:rPr sz="1400" i="1" spc="-5" dirty="0">
                <a:solidFill>
                  <a:srgbClr val="FF0066"/>
                </a:solidFill>
                <a:latin typeface="Arial"/>
                <a:cs typeface="Arial"/>
              </a:rPr>
              <a:t>KV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12">
            <a:extLst>
              <a:ext uri="{FF2B5EF4-FFF2-40B4-BE49-F238E27FC236}">
                <a16:creationId xmlns:a16="http://schemas.microsoft.com/office/drawing/2014/main" id="{32EBAE97-4405-5E15-6E92-1D60B4563953}"/>
              </a:ext>
            </a:extLst>
          </p:cNvPr>
          <p:cNvSpPr txBox="1"/>
          <p:nvPr/>
        </p:nvSpPr>
        <p:spPr>
          <a:xfrm>
            <a:off x="2093087" y="2149939"/>
            <a:ext cx="1271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Read</a:t>
            </a:r>
            <a:r>
              <a:rPr sz="1400" i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combined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13">
            <a:extLst>
              <a:ext uri="{FF2B5EF4-FFF2-40B4-BE49-F238E27FC236}">
                <a16:creationId xmlns:a16="http://schemas.microsoft.com/office/drawing/2014/main" id="{6D77B113-981F-4BB2-31F1-3DAF887C2AB4}"/>
              </a:ext>
            </a:extLst>
          </p:cNvPr>
          <p:cNvSpPr txBox="1"/>
          <p:nvPr/>
        </p:nvSpPr>
        <p:spPr>
          <a:xfrm>
            <a:off x="2408556" y="2363300"/>
            <a:ext cx="641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buckets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36">
            <a:extLst>
              <a:ext uri="{FF2B5EF4-FFF2-40B4-BE49-F238E27FC236}">
                <a16:creationId xmlns:a16="http://schemas.microsoft.com/office/drawing/2014/main" id="{76956BBB-9E57-29E8-A01F-0142472AC422}"/>
              </a:ext>
            </a:extLst>
          </p:cNvPr>
          <p:cNvSpPr txBox="1"/>
          <p:nvPr/>
        </p:nvSpPr>
        <p:spPr>
          <a:xfrm>
            <a:off x="1999488" y="3776236"/>
            <a:ext cx="1271270" cy="414857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835"/>
              </a:spcBef>
            </a:pPr>
            <a:r>
              <a:rPr sz="2000" dirty="0">
                <a:latin typeface="Times New Roman"/>
                <a:cs typeface="Times New Roman"/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939935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95338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Lock-free </a:t>
            </a:r>
            <a:r>
              <a:rPr spc="-10" dirty="0"/>
              <a:t>Remote </a:t>
            </a:r>
            <a:r>
              <a:rPr spc="-5" dirty="0"/>
              <a:t>Concurrency</a:t>
            </a:r>
            <a:r>
              <a:rPr spc="50" dirty="0"/>
              <a:t> </a:t>
            </a:r>
            <a:r>
              <a:rPr spc="-5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2286761" y="1346453"/>
            <a:ext cx="1934845" cy="0"/>
          </a:xfrm>
          <a:custGeom>
            <a:avLst/>
            <a:gdLst/>
            <a:ahLst/>
            <a:cxnLst/>
            <a:rect l="l" t="t" r="r" b="b"/>
            <a:pathLst>
              <a:path w="1934845">
                <a:moveTo>
                  <a:pt x="0" y="0"/>
                </a:moveTo>
                <a:lnTo>
                  <a:pt x="193484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6761" y="2183129"/>
            <a:ext cx="1934845" cy="0"/>
          </a:xfrm>
          <a:custGeom>
            <a:avLst/>
            <a:gdLst/>
            <a:ahLst/>
            <a:cxnLst/>
            <a:rect l="l" t="t" r="r" b="b"/>
            <a:pathLst>
              <a:path w="1934845">
                <a:moveTo>
                  <a:pt x="0" y="0"/>
                </a:moveTo>
                <a:lnTo>
                  <a:pt x="1934845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9075" y="1215390"/>
            <a:ext cx="726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844" y="2056256"/>
            <a:ext cx="939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Mem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2139" y="1335658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80" h="847089">
                <a:moveTo>
                  <a:pt x="372839" y="775986"/>
                </a:moveTo>
                <a:lnTo>
                  <a:pt x="347091" y="788542"/>
                </a:lnTo>
                <a:lnTo>
                  <a:pt x="423291" y="846709"/>
                </a:lnTo>
                <a:lnTo>
                  <a:pt x="423828" y="788797"/>
                </a:lnTo>
                <a:lnTo>
                  <a:pt x="379094" y="788797"/>
                </a:lnTo>
                <a:lnTo>
                  <a:pt x="372839" y="775986"/>
                </a:lnTo>
                <a:close/>
              </a:path>
              <a:path w="424180" h="847089">
                <a:moveTo>
                  <a:pt x="398468" y="763489"/>
                </a:moveTo>
                <a:lnTo>
                  <a:pt x="372839" y="775986"/>
                </a:lnTo>
                <a:lnTo>
                  <a:pt x="379094" y="788797"/>
                </a:lnTo>
                <a:lnTo>
                  <a:pt x="404749" y="776351"/>
                </a:lnTo>
                <a:lnTo>
                  <a:pt x="398468" y="763489"/>
                </a:lnTo>
                <a:close/>
              </a:path>
              <a:path w="424180" h="847089">
                <a:moveTo>
                  <a:pt x="424180" y="750951"/>
                </a:moveTo>
                <a:lnTo>
                  <a:pt x="398468" y="763489"/>
                </a:lnTo>
                <a:lnTo>
                  <a:pt x="404749" y="776351"/>
                </a:lnTo>
                <a:lnTo>
                  <a:pt x="379094" y="788797"/>
                </a:lnTo>
                <a:lnTo>
                  <a:pt x="423828" y="788797"/>
                </a:lnTo>
                <a:lnTo>
                  <a:pt x="424180" y="750951"/>
                </a:lnTo>
                <a:close/>
              </a:path>
              <a:path w="424180" h="847089">
                <a:moveTo>
                  <a:pt x="25654" y="0"/>
                </a:moveTo>
                <a:lnTo>
                  <a:pt x="0" y="12445"/>
                </a:lnTo>
                <a:lnTo>
                  <a:pt x="372839" y="775986"/>
                </a:lnTo>
                <a:lnTo>
                  <a:pt x="398468" y="763489"/>
                </a:lnTo>
                <a:lnTo>
                  <a:pt x="2565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2348" y="1338833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5" h="850264">
                <a:moveTo>
                  <a:pt x="422876" y="68138"/>
                </a:moveTo>
                <a:lnTo>
                  <a:pt x="0" y="835913"/>
                </a:lnTo>
                <a:lnTo>
                  <a:pt x="25145" y="849756"/>
                </a:lnTo>
                <a:lnTo>
                  <a:pt x="447914" y="81949"/>
                </a:lnTo>
                <a:lnTo>
                  <a:pt x="422876" y="68138"/>
                </a:lnTo>
                <a:close/>
              </a:path>
              <a:path w="476885" h="850264">
                <a:moveTo>
                  <a:pt x="474544" y="55625"/>
                </a:moveTo>
                <a:lnTo>
                  <a:pt x="429768" y="55625"/>
                </a:lnTo>
                <a:lnTo>
                  <a:pt x="454787" y="69468"/>
                </a:lnTo>
                <a:lnTo>
                  <a:pt x="447914" y="81949"/>
                </a:lnTo>
                <a:lnTo>
                  <a:pt x="472948" y="95757"/>
                </a:lnTo>
                <a:lnTo>
                  <a:pt x="474544" y="55625"/>
                </a:lnTo>
                <a:close/>
              </a:path>
              <a:path w="476885" h="850264">
                <a:moveTo>
                  <a:pt x="429768" y="55625"/>
                </a:moveTo>
                <a:lnTo>
                  <a:pt x="422876" y="68138"/>
                </a:lnTo>
                <a:lnTo>
                  <a:pt x="447914" y="81949"/>
                </a:lnTo>
                <a:lnTo>
                  <a:pt x="454787" y="69468"/>
                </a:lnTo>
                <a:lnTo>
                  <a:pt x="429768" y="55625"/>
                </a:lnTo>
                <a:close/>
              </a:path>
              <a:path w="476885" h="850264">
                <a:moveTo>
                  <a:pt x="476758" y="0"/>
                </a:moveTo>
                <a:lnTo>
                  <a:pt x="397890" y="54355"/>
                </a:lnTo>
                <a:lnTo>
                  <a:pt x="422876" y="68138"/>
                </a:lnTo>
                <a:lnTo>
                  <a:pt x="429768" y="55625"/>
                </a:lnTo>
                <a:lnTo>
                  <a:pt x="474544" y="55625"/>
                </a:lnTo>
                <a:lnTo>
                  <a:pt x="47675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7770" y="1329562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79" h="847089">
                <a:moveTo>
                  <a:pt x="372839" y="775986"/>
                </a:moveTo>
                <a:lnTo>
                  <a:pt x="347091" y="788543"/>
                </a:lnTo>
                <a:lnTo>
                  <a:pt x="423291" y="846709"/>
                </a:lnTo>
                <a:lnTo>
                  <a:pt x="423828" y="788797"/>
                </a:lnTo>
                <a:lnTo>
                  <a:pt x="379094" y="788797"/>
                </a:lnTo>
                <a:lnTo>
                  <a:pt x="372839" y="775986"/>
                </a:lnTo>
                <a:close/>
              </a:path>
              <a:path w="424179" h="847089">
                <a:moveTo>
                  <a:pt x="398468" y="763489"/>
                </a:moveTo>
                <a:lnTo>
                  <a:pt x="372839" y="775986"/>
                </a:lnTo>
                <a:lnTo>
                  <a:pt x="379094" y="788797"/>
                </a:lnTo>
                <a:lnTo>
                  <a:pt x="404749" y="776351"/>
                </a:lnTo>
                <a:lnTo>
                  <a:pt x="398468" y="763489"/>
                </a:lnTo>
                <a:close/>
              </a:path>
              <a:path w="424179" h="847089">
                <a:moveTo>
                  <a:pt x="424180" y="750951"/>
                </a:moveTo>
                <a:lnTo>
                  <a:pt x="398468" y="763489"/>
                </a:lnTo>
                <a:lnTo>
                  <a:pt x="404749" y="776351"/>
                </a:lnTo>
                <a:lnTo>
                  <a:pt x="379094" y="788797"/>
                </a:lnTo>
                <a:lnTo>
                  <a:pt x="423828" y="788797"/>
                </a:lnTo>
                <a:lnTo>
                  <a:pt x="424180" y="750951"/>
                </a:lnTo>
                <a:close/>
              </a:path>
              <a:path w="424179" h="847089">
                <a:moveTo>
                  <a:pt x="25654" y="0"/>
                </a:moveTo>
                <a:lnTo>
                  <a:pt x="0" y="12446"/>
                </a:lnTo>
                <a:lnTo>
                  <a:pt x="372839" y="775986"/>
                </a:lnTo>
                <a:lnTo>
                  <a:pt x="398468" y="763489"/>
                </a:lnTo>
                <a:lnTo>
                  <a:pt x="25654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59504" y="1332737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5" h="850264">
                <a:moveTo>
                  <a:pt x="422876" y="68138"/>
                </a:moveTo>
                <a:lnTo>
                  <a:pt x="0" y="835913"/>
                </a:lnTo>
                <a:lnTo>
                  <a:pt x="25146" y="849757"/>
                </a:lnTo>
                <a:lnTo>
                  <a:pt x="447914" y="81949"/>
                </a:lnTo>
                <a:lnTo>
                  <a:pt x="422876" y="68138"/>
                </a:lnTo>
                <a:close/>
              </a:path>
              <a:path w="476885" h="850264">
                <a:moveTo>
                  <a:pt x="474544" y="55625"/>
                </a:moveTo>
                <a:lnTo>
                  <a:pt x="429768" y="55625"/>
                </a:lnTo>
                <a:lnTo>
                  <a:pt x="454787" y="69469"/>
                </a:lnTo>
                <a:lnTo>
                  <a:pt x="447914" y="81949"/>
                </a:lnTo>
                <a:lnTo>
                  <a:pt x="472948" y="95758"/>
                </a:lnTo>
                <a:lnTo>
                  <a:pt x="474544" y="55625"/>
                </a:lnTo>
                <a:close/>
              </a:path>
              <a:path w="476885" h="850264">
                <a:moveTo>
                  <a:pt x="429768" y="55625"/>
                </a:moveTo>
                <a:lnTo>
                  <a:pt x="422876" y="68138"/>
                </a:lnTo>
                <a:lnTo>
                  <a:pt x="447914" y="81949"/>
                </a:lnTo>
                <a:lnTo>
                  <a:pt x="454787" y="69469"/>
                </a:lnTo>
                <a:lnTo>
                  <a:pt x="429768" y="55625"/>
                </a:lnTo>
                <a:close/>
              </a:path>
              <a:path w="476885" h="850264">
                <a:moveTo>
                  <a:pt x="476758" y="0"/>
                </a:moveTo>
                <a:lnTo>
                  <a:pt x="397891" y="54356"/>
                </a:lnTo>
                <a:lnTo>
                  <a:pt x="422876" y="68138"/>
                </a:lnTo>
                <a:lnTo>
                  <a:pt x="429768" y="55625"/>
                </a:lnTo>
                <a:lnTo>
                  <a:pt x="474544" y="55625"/>
                </a:lnTo>
                <a:lnTo>
                  <a:pt x="476758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61130" y="2216023"/>
            <a:ext cx="4508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680" marR="5080" indent="-94615">
              <a:lnSpc>
                <a:spcPct val="100000"/>
              </a:lnSpc>
              <a:spcBef>
                <a:spcPts val="105"/>
              </a:spcBef>
            </a:pPr>
            <a:r>
              <a:rPr sz="1400" i="1" spc="-10" dirty="0">
                <a:solidFill>
                  <a:srgbClr val="FF0066"/>
                </a:solidFill>
                <a:latin typeface="Arial"/>
                <a:cs typeface="Arial"/>
              </a:rPr>
              <a:t>R</a:t>
            </a:r>
            <a:r>
              <a:rPr sz="1400" i="1" dirty="0">
                <a:solidFill>
                  <a:srgbClr val="FF0066"/>
                </a:solidFill>
                <a:latin typeface="Arial"/>
                <a:cs typeface="Arial"/>
              </a:rPr>
              <a:t>ead  </a:t>
            </a:r>
            <a:r>
              <a:rPr sz="1400" i="1" spc="-5" dirty="0">
                <a:solidFill>
                  <a:srgbClr val="FF0066"/>
                </a:solidFill>
                <a:latin typeface="Arial"/>
                <a:cs typeface="Arial"/>
              </a:rPr>
              <a:t>KV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2235" y="864869"/>
            <a:ext cx="1271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Read</a:t>
            </a:r>
            <a:r>
              <a:rPr sz="1400" i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combined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7704" y="1078230"/>
            <a:ext cx="641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buckets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11061" y="2056256"/>
            <a:ext cx="939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Mem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90993" y="1346453"/>
            <a:ext cx="3295650" cy="0"/>
          </a:xfrm>
          <a:custGeom>
            <a:avLst/>
            <a:gdLst/>
            <a:ahLst/>
            <a:cxnLst/>
            <a:rect l="l" t="t" r="r" b="b"/>
            <a:pathLst>
              <a:path w="3295650">
                <a:moveTo>
                  <a:pt x="0" y="0"/>
                </a:moveTo>
                <a:lnTo>
                  <a:pt x="329514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90993" y="2183129"/>
            <a:ext cx="3295650" cy="0"/>
          </a:xfrm>
          <a:custGeom>
            <a:avLst/>
            <a:gdLst/>
            <a:ahLst/>
            <a:cxnLst/>
            <a:rect l="l" t="t" r="r" b="b"/>
            <a:pathLst>
              <a:path w="3295650">
                <a:moveTo>
                  <a:pt x="0" y="0"/>
                </a:moveTo>
                <a:lnTo>
                  <a:pt x="3295141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3155" y="1329562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79" h="847089">
                <a:moveTo>
                  <a:pt x="25653" y="0"/>
                </a:moveTo>
                <a:lnTo>
                  <a:pt x="0" y="12446"/>
                </a:lnTo>
                <a:lnTo>
                  <a:pt x="12573" y="38226"/>
                </a:lnTo>
                <a:lnTo>
                  <a:pt x="38226" y="25653"/>
                </a:lnTo>
                <a:lnTo>
                  <a:pt x="25653" y="0"/>
                </a:lnTo>
                <a:close/>
              </a:path>
              <a:path w="424179" h="847089">
                <a:moveTo>
                  <a:pt x="50800" y="51308"/>
                </a:moveTo>
                <a:lnTo>
                  <a:pt x="25019" y="63881"/>
                </a:lnTo>
                <a:lnTo>
                  <a:pt x="37592" y="89535"/>
                </a:lnTo>
                <a:lnTo>
                  <a:pt x="63246" y="76962"/>
                </a:lnTo>
                <a:lnTo>
                  <a:pt x="50800" y="51308"/>
                </a:lnTo>
                <a:close/>
              </a:path>
              <a:path w="424179" h="847089">
                <a:moveTo>
                  <a:pt x="75819" y="102615"/>
                </a:moveTo>
                <a:lnTo>
                  <a:pt x="50165" y="115188"/>
                </a:lnTo>
                <a:lnTo>
                  <a:pt x="62738" y="140843"/>
                </a:lnTo>
                <a:lnTo>
                  <a:pt x="88392" y="128397"/>
                </a:lnTo>
                <a:lnTo>
                  <a:pt x="75819" y="102615"/>
                </a:lnTo>
                <a:close/>
              </a:path>
              <a:path w="424179" h="847089">
                <a:moveTo>
                  <a:pt x="100838" y="154050"/>
                </a:moveTo>
                <a:lnTo>
                  <a:pt x="75184" y="166497"/>
                </a:lnTo>
                <a:lnTo>
                  <a:pt x="87756" y="192277"/>
                </a:lnTo>
                <a:lnTo>
                  <a:pt x="113411" y="179705"/>
                </a:lnTo>
                <a:lnTo>
                  <a:pt x="100838" y="154050"/>
                </a:lnTo>
                <a:close/>
              </a:path>
              <a:path w="424179" h="847089">
                <a:moveTo>
                  <a:pt x="125984" y="205359"/>
                </a:moveTo>
                <a:lnTo>
                  <a:pt x="100329" y="217932"/>
                </a:lnTo>
                <a:lnTo>
                  <a:pt x="112775" y="243586"/>
                </a:lnTo>
                <a:lnTo>
                  <a:pt x="138556" y="231012"/>
                </a:lnTo>
                <a:lnTo>
                  <a:pt x="125984" y="205359"/>
                </a:lnTo>
                <a:close/>
              </a:path>
              <a:path w="424179" h="847089">
                <a:moveTo>
                  <a:pt x="151002" y="256666"/>
                </a:moveTo>
                <a:lnTo>
                  <a:pt x="125349" y="269239"/>
                </a:lnTo>
                <a:lnTo>
                  <a:pt x="137922" y="294894"/>
                </a:lnTo>
                <a:lnTo>
                  <a:pt x="163575" y="282448"/>
                </a:lnTo>
                <a:lnTo>
                  <a:pt x="151002" y="256666"/>
                </a:lnTo>
                <a:close/>
              </a:path>
              <a:path w="424179" h="847089">
                <a:moveTo>
                  <a:pt x="176149" y="308101"/>
                </a:moveTo>
                <a:lnTo>
                  <a:pt x="150495" y="320675"/>
                </a:lnTo>
                <a:lnTo>
                  <a:pt x="162941" y="346328"/>
                </a:lnTo>
                <a:lnTo>
                  <a:pt x="188595" y="333756"/>
                </a:lnTo>
                <a:lnTo>
                  <a:pt x="176149" y="308101"/>
                </a:lnTo>
                <a:close/>
              </a:path>
              <a:path w="424179" h="847089">
                <a:moveTo>
                  <a:pt x="201168" y="359410"/>
                </a:moveTo>
                <a:lnTo>
                  <a:pt x="175514" y="371983"/>
                </a:lnTo>
                <a:lnTo>
                  <a:pt x="188087" y="397637"/>
                </a:lnTo>
                <a:lnTo>
                  <a:pt x="213741" y="385063"/>
                </a:lnTo>
                <a:lnTo>
                  <a:pt x="201168" y="359410"/>
                </a:lnTo>
                <a:close/>
              </a:path>
              <a:path w="424179" h="847089">
                <a:moveTo>
                  <a:pt x="226314" y="410845"/>
                </a:moveTo>
                <a:lnTo>
                  <a:pt x="200533" y="423290"/>
                </a:lnTo>
                <a:lnTo>
                  <a:pt x="213105" y="448945"/>
                </a:lnTo>
                <a:lnTo>
                  <a:pt x="238760" y="436499"/>
                </a:lnTo>
                <a:lnTo>
                  <a:pt x="226314" y="410845"/>
                </a:lnTo>
                <a:close/>
              </a:path>
              <a:path w="424179" h="847089">
                <a:moveTo>
                  <a:pt x="251333" y="462152"/>
                </a:moveTo>
                <a:lnTo>
                  <a:pt x="225678" y="474725"/>
                </a:lnTo>
                <a:lnTo>
                  <a:pt x="238251" y="500380"/>
                </a:lnTo>
                <a:lnTo>
                  <a:pt x="263905" y="487807"/>
                </a:lnTo>
                <a:lnTo>
                  <a:pt x="251333" y="462152"/>
                </a:lnTo>
                <a:close/>
              </a:path>
              <a:path w="424179" h="847089">
                <a:moveTo>
                  <a:pt x="276478" y="513461"/>
                </a:moveTo>
                <a:lnTo>
                  <a:pt x="250698" y="526034"/>
                </a:lnTo>
                <a:lnTo>
                  <a:pt x="263271" y="551688"/>
                </a:lnTo>
                <a:lnTo>
                  <a:pt x="288925" y="539241"/>
                </a:lnTo>
                <a:lnTo>
                  <a:pt x="276478" y="513461"/>
                </a:lnTo>
                <a:close/>
              </a:path>
              <a:path w="424179" h="847089">
                <a:moveTo>
                  <a:pt x="301498" y="564896"/>
                </a:moveTo>
                <a:lnTo>
                  <a:pt x="275844" y="577341"/>
                </a:lnTo>
                <a:lnTo>
                  <a:pt x="288417" y="603123"/>
                </a:lnTo>
                <a:lnTo>
                  <a:pt x="314071" y="590550"/>
                </a:lnTo>
                <a:lnTo>
                  <a:pt x="301498" y="564896"/>
                </a:lnTo>
                <a:close/>
              </a:path>
              <a:path w="424179" h="847089">
                <a:moveTo>
                  <a:pt x="326517" y="616203"/>
                </a:moveTo>
                <a:lnTo>
                  <a:pt x="300863" y="628776"/>
                </a:lnTo>
                <a:lnTo>
                  <a:pt x="313436" y="654431"/>
                </a:lnTo>
                <a:lnTo>
                  <a:pt x="339090" y="641858"/>
                </a:lnTo>
                <a:lnTo>
                  <a:pt x="326517" y="616203"/>
                </a:lnTo>
                <a:close/>
              </a:path>
              <a:path w="424179" h="847089">
                <a:moveTo>
                  <a:pt x="351663" y="667512"/>
                </a:moveTo>
                <a:lnTo>
                  <a:pt x="326009" y="680085"/>
                </a:lnTo>
                <a:lnTo>
                  <a:pt x="338454" y="705738"/>
                </a:lnTo>
                <a:lnTo>
                  <a:pt x="364236" y="693293"/>
                </a:lnTo>
                <a:lnTo>
                  <a:pt x="351663" y="667512"/>
                </a:lnTo>
                <a:close/>
              </a:path>
              <a:path w="424179" h="847089">
                <a:moveTo>
                  <a:pt x="424179" y="750951"/>
                </a:moveTo>
                <a:lnTo>
                  <a:pt x="347091" y="788543"/>
                </a:lnTo>
                <a:lnTo>
                  <a:pt x="423291" y="846709"/>
                </a:lnTo>
                <a:lnTo>
                  <a:pt x="423828" y="788797"/>
                </a:lnTo>
                <a:lnTo>
                  <a:pt x="379095" y="788797"/>
                </a:lnTo>
                <a:lnTo>
                  <a:pt x="376174" y="782827"/>
                </a:lnTo>
                <a:lnTo>
                  <a:pt x="401827" y="770255"/>
                </a:lnTo>
                <a:lnTo>
                  <a:pt x="424000" y="770255"/>
                </a:lnTo>
                <a:lnTo>
                  <a:pt x="424179" y="750951"/>
                </a:lnTo>
                <a:close/>
              </a:path>
              <a:path w="424179" h="847089">
                <a:moveTo>
                  <a:pt x="401827" y="770255"/>
                </a:moveTo>
                <a:lnTo>
                  <a:pt x="376174" y="782827"/>
                </a:lnTo>
                <a:lnTo>
                  <a:pt x="379095" y="788797"/>
                </a:lnTo>
                <a:lnTo>
                  <a:pt x="404749" y="776351"/>
                </a:lnTo>
                <a:lnTo>
                  <a:pt x="401827" y="770255"/>
                </a:lnTo>
                <a:close/>
              </a:path>
              <a:path w="424179" h="847089">
                <a:moveTo>
                  <a:pt x="424000" y="770255"/>
                </a:moveTo>
                <a:lnTo>
                  <a:pt x="401827" y="770255"/>
                </a:lnTo>
                <a:lnTo>
                  <a:pt x="404749" y="776351"/>
                </a:lnTo>
                <a:lnTo>
                  <a:pt x="379095" y="788797"/>
                </a:lnTo>
                <a:lnTo>
                  <a:pt x="423828" y="788797"/>
                </a:lnTo>
                <a:lnTo>
                  <a:pt x="424000" y="770255"/>
                </a:lnTo>
                <a:close/>
              </a:path>
              <a:path w="424179" h="847089">
                <a:moveTo>
                  <a:pt x="376681" y="718947"/>
                </a:moveTo>
                <a:lnTo>
                  <a:pt x="351027" y="731520"/>
                </a:lnTo>
                <a:lnTo>
                  <a:pt x="363600" y="757174"/>
                </a:lnTo>
                <a:lnTo>
                  <a:pt x="389254" y="744601"/>
                </a:lnTo>
                <a:lnTo>
                  <a:pt x="376681" y="718947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74889" y="1332737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4" h="850264">
                <a:moveTo>
                  <a:pt x="13842" y="810895"/>
                </a:moveTo>
                <a:lnTo>
                  <a:pt x="0" y="835913"/>
                </a:lnTo>
                <a:lnTo>
                  <a:pt x="25145" y="849757"/>
                </a:lnTo>
                <a:lnTo>
                  <a:pt x="38861" y="824738"/>
                </a:lnTo>
                <a:lnTo>
                  <a:pt x="13842" y="810895"/>
                </a:lnTo>
                <a:close/>
              </a:path>
              <a:path w="476884" h="850264">
                <a:moveTo>
                  <a:pt x="41401" y="760857"/>
                </a:moveTo>
                <a:lnTo>
                  <a:pt x="27685" y="785876"/>
                </a:lnTo>
                <a:lnTo>
                  <a:pt x="52704" y="799591"/>
                </a:lnTo>
                <a:lnTo>
                  <a:pt x="66420" y="774573"/>
                </a:lnTo>
                <a:lnTo>
                  <a:pt x="41401" y="760857"/>
                </a:lnTo>
                <a:close/>
              </a:path>
              <a:path w="476884" h="850264">
                <a:moveTo>
                  <a:pt x="68960" y="710819"/>
                </a:moveTo>
                <a:lnTo>
                  <a:pt x="55244" y="735838"/>
                </a:lnTo>
                <a:lnTo>
                  <a:pt x="80263" y="749553"/>
                </a:lnTo>
                <a:lnTo>
                  <a:pt x="93979" y="724535"/>
                </a:lnTo>
                <a:lnTo>
                  <a:pt x="68960" y="710819"/>
                </a:lnTo>
                <a:close/>
              </a:path>
              <a:path w="476884" h="850264">
                <a:moveTo>
                  <a:pt x="96519" y="660653"/>
                </a:moveTo>
                <a:lnTo>
                  <a:pt x="82803" y="685800"/>
                </a:lnTo>
                <a:lnTo>
                  <a:pt x="107822" y="699515"/>
                </a:lnTo>
                <a:lnTo>
                  <a:pt x="121538" y="674497"/>
                </a:lnTo>
                <a:lnTo>
                  <a:pt x="96519" y="660653"/>
                </a:lnTo>
                <a:close/>
              </a:path>
              <a:path w="476884" h="850264">
                <a:moveTo>
                  <a:pt x="124078" y="610615"/>
                </a:moveTo>
                <a:lnTo>
                  <a:pt x="110362" y="635635"/>
                </a:lnTo>
                <a:lnTo>
                  <a:pt x="135381" y="649477"/>
                </a:lnTo>
                <a:lnTo>
                  <a:pt x="149097" y="624459"/>
                </a:lnTo>
                <a:lnTo>
                  <a:pt x="124078" y="610615"/>
                </a:lnTo>
                <a:close/>
              </a:path>
              <a:path w="476884" h="850264">
                <a:moveTo>
                  <a:pt x="151637" y="560577"/>
                </a:moveTo>
                <a:lnTo>
                  <a:pt x="137921" y="585597"/>
                </a:lnTo>
                <a:lnTo>
                  <a:pt x="162940" y="599439"/>
                </a:lnTo>
                <a:lnTo>
                  <a:pt x="176656" y="574421"/>
                </a:lnTo>
                <a:lnTo>
                  <a:pt x="151637" y="560577"/>
                </a:lnTo>
                <a:close/>
              </a:path>
              <a:path w="476884" h="850264">
                <a:moveTo>
                  <a:pt x="179196" y="510539"/>
                </a:moveTo>
                <a:lnTo>
                  <a:pt x="165480" y="535559"/>
                </a:lnTo>
                <a:lnTo>
                  <a:pt x="190500" y="549401"/>
                </a:lnTo>
                <a:lnTo>
                  <a:pt x="204342" y="524256"/>
                </a:lnTo>
                <a:lnTo>
                  <a:pt x="179196" y="510539"/>
                </a:lnTo>
                <a:close/>
              </a:path>
              <a:path w="476884" h="850264">
                <a:moveTo>
                  <a:pt x="206882" y="460501"/>
                </a:moveTo>
                <a:lnTo>
                  <a:pt x="193039" y="485521"/>
                </a:lnTo>
                <a:lnTo>
                  <a:pt x="218058" y="499237"/>
                </a:lnTo>
                <a:lnTo>
                  <a:pt x="231901" y="474218"/>
                </a:lnTo>
                <a:lnTo>
                  <a:pt x="206882" y="460501"/>
                </a:lnTo>
                <a:close/>
              </a:path>
              <a:path w="476884" h="850264">
                <a:moveTo>
                  <a:pt x="234441" y="410463"/>
                </a:moveTo>
                <a:lnTo>
                  <a:pt x="220599" y="435483"/>
                </a:lnTo>
                <a:lnTo>
                  <a:pt x="245617" y="449199"/>
                </a:lnTo>
                <a:lnTo>
                  <a:pt x="259460" y="424180"/>
                </a:lnTo>
                <a:lnTo>
                  <a:pt x="234441" y="410463"/>
                </a:lnTo>
                <a:close/>
              </a:path>
              <a:path w="476884" h="850264">
                <a:moveTo>
                  <a:pt x="262000" y="360299"/>
                </a:moveTo>
                <a:lnTo>
                  <a:pt x="248157" y="385318"/>
                </a:lnTo>
                <a:lnTo>
                  <a:pt x="273176" y="399161"/>
                </a:lnTo>
                <a:lnTo>
                  <a:pt x="287019" y="374141"/>
                </a:lnTo>
                <a:lnTo>
                  <a:pt x="262000" y="360299"/>
                </a:lnTo>
                <a:close/>
              </a:path>
              <a:path w="476884" h="850264">
                <a:moveTo>
                  <a:pt x="289559" y="310261"/>
                </a:moveTo>
                <a:lnTo>
                  <a:pt x="275716" y="335280"/>
                </a:lnTo>
                <a:lnTo>
                  <a:pt x="300735" y="349123"/>
                </a:lnTo>
                <a:lnTo>
                  <a:pt x="314578" y="324103"/>
                </a:lnTo>
                <a:lnTo>
                  <a:pt x="289559" y="310261"/>
                </a:lnTo>
                <a:close/>
              </a:path>
              <a:path w="476884" h="850264">
                <a:moveTo>
                  <a:pt x="317118" y="260223"/>
                </a:moveTo>
                <a:lnTo>
                  <a:pt x="303275" y="285241"/>
                </a:lnTo>
                <a:lnTo>
                  <a:pt x="328294" y="299085"/>
                </a:lnTo>
                <a:lnTo>
                  <a:pt x="342137" y="274065"/>
                </a:lnTo>
                <a:lnTo>
                  <a:pt x="317118" y="260223"/>
                </a:lnTo>
                <a:close/>
              </a:path>
              <a:path w="476884" h="850264">
                <a:moveTo>
                  <a:pt x="344677" y="210185"/>
                </a:moveTo>
                <a:lnTo>
                  <a:pt x="330834" y="235203"/>
                </a:lnTo>
                <a:lnTo>
                  <a:pt x="355980" y="248920"/>
                </a:lnTo>
                <a:lnTo>
                  <a:pt x="369696" y="223900"/>
                </a:lnTo>
                <a:lnTo>
                  <a:pt x="344677" y="210185"/>
                </a:lnTo>
                <a:close/>
              </a:path>
              <a:path w="476884" h="850264">
                <a:moveTo>
                  <a:pt x="372236" y="160147"/>
                </a:moveTo>
                <a:lnTo>
                  <a:pt x="358520" y="185165"/>
                </a:lnTo>
                <a:lnTo>
                  <a:pt x="383539" y="198882"/>
                </a:lnTo>
                <a:lnTo>
                  <a:pt x="397255" y="173862"/>
                </a:lnTo>
                <a:lnTo>
                  <a:pt x="372236" y="160147"/>
                </a:lnTo>
                <a:close/>
              </a:path>
              <a:path w="476884" h="850264">
                <a:moveTo>
                  <a:pt x="399795" y="110109"/>
                </a:moveTo>
                <a:lnTo>
                  <a:pt x="386079" y="135127"/>
                </a:lnTo>
                <a:lnTo>
                  <a:pt x="411099" y="148844"/>
                </a:lnTo>
                <a:lnTo>
                  <a:pt x="424814" y="123825"/>
                </a:lnTo>
                <a:lnTo>
                  <a:pt x="399795" y="110109"/>
                </a:lnTo>
                <a:close/>
              </a:path>
              <a:path w="476884" h="850264">
                <a:moveTo>
                  <a:pt x="422865" y="68132"/>
                </a:moveTo>
                <a:lnTo>
                  <a:pt x="413638" y="84962"/>
                </a:lnTo>
                <a:lnTo>
                  <a:pt x="438657" y="98806"/>
                </a:lnTo>
                <a:lnTo>
                  <a:pt x="447902" y="81942"/>
                </a:lnTo>
                <a:lnTo>
                  <a:pt x="422865" y="68132"/>
                </a:lnTo>
                <a:close/>
              </a:path>
              <a:path w="476884" h="850264">
                <a:moveTo>
                  <a:pt x="474372" y="59944"/>
                </a:moveTo>
                <a:lnTo>
                  <a:pt x="427354" y="59944"/>
                </a:lnTo>
                <a:lnTo>
                  <a:pt x="452374" y="73787"/>
                </a:lnTo>
                <a:lnTo>
                  <a:pt x="447902" y="81942"/>
                </a:lnTo>
                <a:lnTo>
                  <a:pt x="472947" y="95758"/>
                </a:lnTo>
                <a:lnTo>
                  <a:pt x="474372" y="59944"/>
                </a:lnTo>
                <a:close/>
              </a:path>
              <a:path w="476884" h="850264">
                <a:moveTo>
                  <a:pt x="427354" y="59944"/>
                </a:moveTo>
                <a:lnTo>
                  <a:pt x="422865" y="68132"/>
                </a:lnTo>
                <a:lnTo>
                  <a:pt x="447902" y="81942"/>
                </a:lnTo>
                <a:lnTo>
                  <a:pt x="452374" y="73787"/>
                </a:lnTo>
                <a:lnTo>
                  <a:pt x="427354" y="59944"/>
                </a:lnTo>
                <a:close/>
              </a:path>
              <a:path w="476884" h="850264">
                <a:moveTo>
                  <a:pt x="476757" y="0"/>
                </a:moveTo>
                <a:lnTo>
                  <a:pt x="397890" y="54356"/>
                </a:lnTo>
                <a:lnTo>
                  <a:pt x="422865" y="68132"/>
                </a:lnTo>
                <a:lnTo>
                  <a:pt x="427354" y="59944"/>
                </a:lnTo>
                <a:lnTo>
                  <a:pt x="474372" y="59944"/>
                </a:lnTo>
                <a:lnTo>
                  <a:pt x="476757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91755" y="2216023"/>
            <a:ext cx="4445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 marR="5080" indent="-91440">
              <a:lnSpc>
                <a:spcPct val="100000"/>
              </a:lnSpc>
              <a:spcBef>
                <a:spcPts val="105"/>
              </a:spcBef>
            </a:pPr>
            <a:r>
              <a:rPr sz="1400" i="1" spc="25" dirty="0">
                <a:solidFill>
                  <a:srgbClr val="FF0066"/>
                </a:solidFill>
                <a:latin typeface="Arial"/>
                <a:cs typeface="Arial"/>
              </a:rPr>
              <a:t>W</a:t>
            </a:r>
            <a:r>
              <a:rPr sz="1400" i="1" dirty="0">
                <a:solidFill>
                  <a:srgbClr val="FF0066"/>
                </a:solidFill>
                <a:latin typeface="Arial"/>
                <a:cs typeface="Arial"/>
              </a:rPr>
              <a:t>ri</a:t>
            </a:r>
            <a:r>
              <a:rPr sz="1400" i="1" spc="-10" dirty="0">
                <a:solidFill>
                  <a:srgbClr val="FF0066"/>
                </a:solidFill>
                <a:latin typeface="Arial"/>
                <a:cs typeface="Arial"/>
              </a:rPr>
              <a:t>t</a:t>
            </a:r>
            <a:r>
              <a:rPr sz="1400" i="1" dirty="0">
                <a:solidFill>
                  <a:srgbClr val="FF0066"/>
                </a:solidFill>
                <a:latin typeface="Arial"/>
                <a:cs typeface="Arial"/>
              </a:rPr>
              <a:t>e  </a:t>
            </a:r>
            <a:r>
              <a:rPr sz="1400" i="1" spc="-5" dirty="0">
                <a:solidFill>
                  <a:srgbClr val="FF0066"/>
                </a:solidFill>
                <a:latin typeface="Arial"/>
                <a:cs typeface="Arial"/>
              </a:rPr>
              <a:t>KV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60791" y="1329562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79" h="847089">
                <a:moveTo>
                  <a:pt x="25653" y="0"/>
                </a:moveTo>
                <a:lnTo>
                  <a:pt x="0" y="12446"/>
                </a:lnTo>
                <a:lnTo>
                  <a:pt x="12573" y="38226"/>
                </a:lnTo>
                <a:lnTo>
                  <a:pt x="38226" y="25653"/>
                </a:lnTo>
                <a:lnTo>
                  <a:pt x="25653" y="0"/>
                </a:lnTo>
                <a:close/>
              </a:path>
              <a:path w="424179" h="847089">
                <a:moveTo>
                  <a:pt x="50800" y="51308"/>
                </a:moveTo>
                <a:lnTo>
                  <a:pt x="25018" y="63881"/>
                </a:lnTo>
                <a:lnTo>
                  <a:pt x="37591" y="89535"/>
                </a:lnTo>
                <a:lnTo>
                  <a:pt x="63245" y="76962"/>
                </a:lnTo>
                <a:lnTo>
                  <a:pt x="50800" y="51308"/>
                </a:lnTo>
                <a:close/>
              </a:path>
              <a:path w="424179" h="847089">
                <a:moveTo>
                  <a:pt x="75818" y="102615"/>
                </a:moveTo>
                <a:lnTo>
                  <a:pt x="50164" y="115188"/>
                </a:lnTo>
                <a:lnTo>
                  <a:pt x="62737" y="140843"/>
                </a:lnTo>
                <a:lnTo>
                  <a:pt x="88391" y="128397"/>
                </a:lnTo>
                <a:lnTo>
                  <a:pt x="75818" y="102615"/>
                </a:lnTo>
                <a:close/>
              </a:path>
              <a:path w="424179" h="847089">
                <a:moveTo>
                  <a:pt x="100837" y="154050"/>
                </a:moveTo>
                <a:lnTo>
                  <a:pt x="75183" y="166497"/>
                </a:lnTo>
                <a:lnTo>
                  <a:pt x="87756" y="192277"/>
                </a:lnTo>
                <a:lnTo>
                  <a:pt x="113410" y="179705"/>
                </a:lnTo>
                <a:lnTo>
                  <a:pt x="100837" y="154050"/>
                </a:lnTo>
                <a:close/>
              </a:path>
              <a:path w="424179" h="847089">
                <a:moveTo>
                  <a:pt x="125983" y="205359"/>
                </a:moveTo>
                <a:lnTo>
                  <a:pt x="100329" y="217932"/>
                </a:lnTo>
                <a:lnTo>
                  <a:pt x="112775" y="243586"/>
                </a:lnTo>
                <a:lnTo>
                  <a:pt x="138556" y="231012"/>
                </a:lnTo>
                <a:lnTo>
                  <a:pt x="125983" y="205359"/>
                </a:lnTo>
                <a:close/>
              </a:path>
              <a:path w="424179" h="847089">
                <a:moveTo>
                  <a:pt x="151002" y="256666"/>
                </a:moveTo>
                <a:lnTo>
                  <a:pt x="125349" y="269239"/>
                </a:lnTo>
                <a:lnTo>
                  <a:pt x="137922" y="294894"/>
                </a:lnTo>
                <a:lnTo>
                  <a:pt x="163575" y="282448"/>
                </a:lnTo>
                <a:lnTo>
                  <a:pt x="151002" y="256666"/>
                </a:lnTo>
                <a:close/>
              </a:path>
              <a:path w="424179" h="847089">
                <a:moveTo>
                  <a:pt x="176149" y="308101"/>
                </a:moveTo>
                <a:lnTo>
                  <a:pt x="150494" y="320675"/>
                </a:lnTo>
                <a:lnTo>
                  <a:pt x="162940" y="346328"/>
                </a:lnTo>
                <a:lnTo>
                  <a:pt x="188594" y="333756"/>
                </a:lnTo>
                <a:lnTo>
                  <a:pt x="176149" y="308101"/>
                </a:lnTo>
                <a:close/>
              </a:path>
              <a:path w="424179" h="847089">
                <a:moveTo>
                  <a:pt x="201167" y="359410"/>
                </a:moveTo>
                <a:lnTo>
                  <a:pt x="175513" y="371983"/>
                </a:lnTo>
                <a:lnTo>
                  <a:pt x="188086" y="397637"/>
                </a:lnTo>
                <a:lnTo>
                  <a:pt x="213740" y="385063"/>
                </a:lnTo>
                <a:lnTo>
                  <a:pt x="201167" y="359410"/>
                </a:lnTo>
                <a:close/>
              </a:path>
              <a:path w="424179" h="847089">
                <a:moveTo>
                  <a:pt x="226313" y="410845"/>
                </a:moveTo>
                <a:lnTo>
                  <a:pt x="200532" y="423290"/>
                </a:lnTo>
                <a:lnTo>
                  <a:pt x="213105" y="448945"/>
                </a:lnTo>
                <a:lnTo>
                  <a:pt x="238759" y="436499"/>
                </a:lnTo>
                <a:lnTo>
                  <a:pt x="226313" y="410845"/>
                </a:lnTo>
                <a:close/>
              </a:path>
              <a:path w="424179" h="847089">
                <a:moveTo>
                  <a:pt x="251332" y="462152"/>
                </a:moveTo>
                <a:lnTo>
                  <a:pt x="225678" y="474725"/>
                </a:lnTo>
                <a:lnTo>
                  <a:pt x="238251" y="500380"/>
                </a:lnTo>
                <a:lnTo>
                  <a:pt x="263905" y="487807"/>
                </a:lnTo>
                <a:lnTo>
                  <a:pt x="251332" y="462152"/>
                </a:lnTo>
                <a:close/>
              </a:path>
              <a:path w="424179" h="847089">
                <a:moveTo>
                  <a:pt x="276478" y="513461"/>
                </a:moveTo>
                <a:lnTo>
                  <a:pt x="250698" y="526034"/>
                </a:lnTo>
                <a:lnTo>
                  <a:pt x="263270" y="551688"/>
                </a:lnTo>
                <a:lnTo>
                  <a:pt x="288925" y="539241"/>
                </a:lnTo>
                <a:lnTo>
                  <a:pt x="276478" y="513461"/>
                </a:lnTo>
                <a:close/>
              </a:path>
              <a:path w="424179" h="847089">
                <a:moveTo>
                  <a:pt x="301498" y="564896"/>
                </a:moveTo>
                <a:lnTo>
                  <a:pt x="275843" y="577341"/>
                </a:lnTo>
                <a:lnTo>
                  <a:pt x="288416" y="603123"/>
                </a:lnTo>
                <a:lnTo>
                  <a:pt x="314070" y="590550"/>
                </a:lnTo>
                <a:lnTo>
                  <a:pt x="301498" y="564896"/>
                </a:lnTo>
                <a:close/>
              </a:path>
              <a:path w="424179" h="847089">
                <a:moveTo>
                  <a:pt x="326516" y="616203"/>
                </a:moveTo>
                <a:lnTo>
                  <a:pt x="300862" y="628776"/>
                </a:lnTo>
                <a:lnTo>
                  <a:pt x="313435" y="654431"/>
                </a:lnTo>
                <a:lnTo>
                  <a:pt x="339089" y="641858"/>
                </a:lnTo>
                <a:lnTo>
                  <a:pt x="326516" y="616203"/>
                </a:lnTo>
                <a:close/>
              </a:path>
              <a:path w="424179" h="847089">
                <a:moveTo>
                  <a:pt x="351662" y="667512"/>
                </a:moveTo>
                <a:lnTo>
                  <a:pt x="326008" y="680085"/>
                </a:lnTo>
                <a:lnTo>
                  <a:pt x="338454" y="705738"/>
                </a:lnTo>
                <a:lnTo>
                  <a:pt x="364235" y="693293"/>
                </a:lnTo>
                <a:lnTo>
                  <a:pt x="351662" y="667512"/>
                </a:lnTo>
                <a:close/>
              </a:path>
              <a:path w="424179" h="847089">
                <a:moveTo>
                  <a:pt x="424179" y="750951"/>
                </a:moveTo>
                <a:lnTo>
                  <a:pt x="347090" y="788543"/>
                </a:lnTo>
                <a:lnTo>
                  <a:pt x="423290" y="846709"/>
                </a:lnTo>
                <a:lnTo>
                  <a:pt x="423828" y="788797"/>
                </a:lnTo>
                <a:lnTo>
                  <a:pt x="379094" y="788797"/>
                </a:lnTo>
                <a:lnTo>
                  <a:pt x="376174" y="782827"/>
                </a:lnTo>
                <a:lnTo>
                  <a:pt x="401827" y="770255"/>
                </a:lnTo>
                <a:lnTo>
                  <a:pt x="424000" y="770255"/>
                </a:lnTo>
                <a:lnTo>
                  <a:pt x="424179" y="750951"/>
                </a:lnTo>
                <a:close/>
              </a:path>
              <a:path w="424179" h="847089">
                <a:moveTo>
                  <a:pt x="401827" y="770255"/>
                </a:moveTo>
                <a:lnTo>
                  <a:pt x="376174" y="782827"/>
                </a:lnTo>
                <a:lnTo>
                  <a:pt x="379094" y="788797"/>
                </a:lnTo>
                <a:lnTo>
                  <a:pt x="404749" y="776351"/>
                </a:lnTo>
                <a:lnTo>
                  <a:pt x="401827" y="770255"/>
                </a:lnTo>
                <a:close/>
              </a:path>
              <a:path w="424179" h="847089">
                <a:moveTo>
                  <a:pt x="424000" y="770255"/>
                </a:moveTo>
                <a:lnTo>
                  <a:pt x="401827" y="770255"/>
                </a:lnTo>
                <a:lnTo>
                  <a:pt x="404749" y="776351"/>
                </a:lnTo>
                <a:lnTo>
                  <a:pt x="379094" y="788797"/>
                </a:lnTo>
                <a:lnTo>
                  <a:pt x="423828" y="788797"/>
                </a:lnTo>
                <a:lnTo>
                  <a:pt x="424000" y="770255"/>
                </a:lnTo>
                <a:close/>
              </a:path>
              <a:path w="424179" h="847089">
                <a:moveTo>
                  <a:pt x="376681" y="718947"/>
                </a:moveTo>
                <a:lnTo>
                  <a:pt x="351027" y="731520"/>
                </a:lnTo>
                <a:lnTo>
                  <a:pt x="363600" y="757174"/>
                </a:lnTo>
                <a:lnTo>
                  <a:pt x="389254" y="744601"/>
                </a:lnTo>
                <a:lnTo>
                  <a:pt x="376681" y="71894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1001" y="1332737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4" h="850264">
                <a:moveTo>
                  <a:pt x="13843" y="810895"/>
                </a:moveTo>
                <a:lnTo>
                  <a:pt x="0" y="835913"/>
                </a:lnTo>
                <a:lnTo>
                  <a:pt x="25146" y="849757"/>
                </a:lnTo>
                <a:lnTo>
                  <a:pt x="38862" y="824738"/>
                </a:lnTo>
                <a:lnTo>
                  <a:pt x="13843" y="810895"/>
                </a:lnTo>
                <a:close/>
              </a:path>
              <a:path w="476884" h="850264">
                <a:moveTo>
                  <a:pt x="41401" y="760857"/>
                </a:moveTo>
                <a:lnTo>
                  <a:pt x="27685" y="785876"/>
                </a:lnTo>
                <a:lnTo>
                  <a:pt x="52704" y="799591"/>
                </a:lnTo>
                <a:lnTo>
                  <a:pt x="66421" y="774573"/>
                </a:lnTo>
                <a:lnTo>
                  <a:pt x="41401" y="760857"/>
                </a:lnTo>
                <a:close/>
              </a:path>
              <a:path w="476884" h="850264">
                <a:moveTo>
                  <a:pt x="68960" y="710819"/>
                </a:moveTo>
                <a:lnTo>
                  <a:pt x="55245" y="735838"/>
                </a:lnTo>
                <a:lnTo>
                  <a:pt x="80264" y="749553"/>
                </a:lnTo>
                <a:lnTo>
                  <a:pt x="93979" y="724535"/>
                </a:lnTo>
                <a:lnTo>
                  <a:pt x="68960" y="710819"/>
                </a:lnTo>
                <a:close/>
              </a:path>
              <a:path w="476884" h="850264">
                <a:moveTo>
                  <a:pt x="96520" y="660653"/>
                </a:moveTo>
                <a:lnTo>
                  <a:pt x="82803" y="685800"/>
                </a:lnTo>
                <a:lnTo>
                  <a:pt x="107823" y="699515"/>
                </a:lnTo>
                <a:lnTo>
                  <a:pt x="121539" y="674497"/>
                </a:lnTo>
                <a:lnTo>
                  <a:pt x="96520" y="660653"/>
                </a:lnTo>
                <a:close/>
              </a:path>
              <a:path w="476884" h="850264">
                <a:moveTo>
                  <a:pt x="124078" y="610615"/>
                </a:moveTo>
                <a:lnTo>
                  <a:pt x="110363" y="635635"/>
                </a:lnTo>
                <a:lnTo>
                  <a:pt x="135381" y="649477"/>
                </a:lnTo>
                <a:lnTo>
                  <a:pt x="149098" y="624459"/>
                </a:lnTo>
                <a:lnTo>
                  <a:pt x="124078" y="610615"/>
                </a:lnTo>
                <a:close/>
              </a:path>
              <a:path w="476884" h="850264">
                <a:moveTo>
                  <a:pt x="151638" y="560577"/>
                </a:moveTo>
                <a:lnTo>
                  <a:pt x="137922" y="585597"/>
                </a:lnTo>
                <a:lnTo>
                  <a:pt x="162941" y="599439"/>
                </a:lnTo>
                <a:lnTo>
                  <a:pt x="176656" y="574421"/>
                </a:lnTo>
                <a:lnTo>
                  <a:pt x="151638" y="560577"/>
                </a:lnTo>
                <a:close/>
              </a:path>
              <a:path w="476884" h="850264">
                <a:moveTo>
                  <a:pt x="179197" y="510539"/>
                </a:moveTo>
                <a:lnTo>
                  <a:pt x="165480" y="535559"/>
                </a:lnTo>
                <a:lnTo>
                  <a:pt x="190500" y="549401"/>
                </a:lnTo>
                <a:lnTo>
                  <a:pt x="204343" y="524256"/>
                </a:lnTo>
                <a:lnTo>
                  <a:pt x="179197" y="510539"/>
                </a:lnTo>
                <a:close/>
              </a:path>
              <a:path w="476884" h="850264">
                <a:moveTo>
                  <a:pt x="206882" y="460501"/>
                </a:moveTo>
                <a:lnTo>
                  <a:pt x="193040" y="485521"/>
                </a:lnTo>
                <a:lnTo>
                  <a:pt x="218058" y="499237"/>
                </a:lnTo>
                <a:lnTo>
                  <a:pt x="231901" y="474218"/>
                </a:lnTo>
                <a:lnTo>
                  <a:pt x="206882" y="460501"/>
                </a:lnTo>
                <a:close/>
              </a:path>
              <a:path w="476884" h="850264">
                <a:moveTo>
                  <a:pt x="234442" y="410463"/>
                </a:moveTo>
                <a:lnTo>
                  <a:pt x="220599" y="435483"/>
                </a:lnTo>
                <a:lnTo>
                  <a:pt x="245618" y="449199"/>
                </a:lnTo>
                <a:lnTo>
                  <a:pt x="259460" y="424180"/>
                </a:lnTo>
                <a:lnTo>
                  <a:pt x="234442" y="410463"/>
                </a:lnTo>
                <a:close/>
              </a:path>
              <a:path w="476884" h="850264">
                <a:moveTo>
                  <a:pt x="262000" y="360299"/>
                </a:moveTo>
                <a:lnTo>
                  <a:pt x="248157" y="385318"/>
                </a:lnTo>
                <a:lnTo>
                  <a:pt x="273176" y="399161"/>
                </a:lnTo>
                <a:lnTo>
                  <a:pt x="287020" y="374141"/>
                </a:lnTo>
                <a:lnTo>
                  <a:pt x="262000" y="360299"/>
                </a:lnTo>
                <a:close/>
              </a:path>
              <a:path w="476884" h="850264">
                <a:moveTo>
                  <a:pt x="289559" y="310261"/>
                </a:moveTo>
                <a:lnTo>
                  <a:pt x="275717" y="335280"/>
                </a:lnTo>
                <a:lnTo>
                  <a:pt x="300735" y="349123"/>
                </a:lnTo>
                <a:lnTo>
                  <a:pt x="314578" y="324103"/>
                </a:lnTo>
                <a:lnTo>
                  <a:pt x="289559" y="310261"/>
                </a:lnTo>
                <a:close/>
              </a:path>
              <a:path w="476884" h="850264">
                <a:moveTo>
                  <a:pt x="317119" y="260223"/>
                </a:moveTo>
                <a:lnTo>
                  <a:pt x="303275" y="285241"/>
                </a:lnTo>
                <a:lnTo>
                  <a:pt x="328295" y="299085"/>
                </a:lnTo>
                <a:lnTo>
                  <a:pt x="342138" y="274065"/>
                </a:lnTo>
                <a:lnTo>
                  <a:pt x="317119" y="260223"/>
                </a:lnTo>
                <a:close/>
              </a:path>
              <a:path w="476884" h="850264">
                <a:moveTo>
                  <a:pt x="344677" y="210185"/>
                </a:moveTo>
                <a:lnTo>
                  <a:pt x="330834" y="235203"/>
                </a:lnTo>
                <a:lnTo>
                  <a:pt x="355980" y="248920"/>
                </a:lnTo>
                <a:lnTo>
                  <a:pt x="369697" y="223900"/>
                </a:lnTo>
                <a:lnTo>
                  <a:pt x="344677" y="210185"/>
                </a:lnTo>
                <a:close/>
              </a:path>
              <a:path w="476884" h="850264">
                <a:moveTo>
                  <a:pt x="372237" y="160147"/>
                </a:moveTo>
                <a:lnTo>
                  <a:pt x="358521" y="185165"/>
                </a:lnTo>
                <a:lnTo>
                  <a:pt x="383540" y="198882"/>
                </a:lnTo>
                <a:lnTo>
                  <a:pt x="397255" y="173862"/>
                </a:lnTo>
                <a:lnTo>
                  <a:pt x="372237" y="160147"/>
                </a:lnTo>
                <a:close/>
              </a:path>
              <a:path w="476884" h="850264">
                <a:moveTo>
                  <a:pt x="399796" y="110109"/>
                </a:moveTo>
                <a:lnTo>
                  <a:pt x="386079" y="135127"/>
                </a:lnTo>
                <a:lnTo>
                  <a:pt x="411099" y="148844"/>
                </a:lnTo>
                <a:lnTo>
                  <a:pt x="424815" y="123825"/>
                </a:lnTo>
                <a:lnTo>
                  <a:pt x="399796" y="110109"/>
                </a:lnTo>
                <a:close/>
              </a:path>
              <a:path w="476884" h="850264">
                <a:moveTo>
                  <a:pt x="422865" y="68132"/>
                </a:moveTo>
                <a:lnTo>
                  <a:pt x="413639" y="84962"/>
                </a:lnTo>
                <a:lnTo>
                  <a:pt x="438657" y="98806"/>
                </a:lnTo>
                <a:lnTo>
                  <a:pt x="447902" y="81942"/>
                </a:lnTo>
                <a:lnTo>
                  <a:pt x="422865" y="68132"/>
                </a:lnTo>
                <a:close/>
              </a:path>
              <a:path w="476884" h="850264">
                <a:moveTo>
                  <a:pt x="474372" y="59944"/>
                </a:moveTo>
                <a:lnTo>
                  <a:pt x="427354" y="59944"/>
                </a:lnTo>
                <a:lnTo>
                  <a:pt x="452374" y="73787"/>
                </a:lnTo>
                <a:lnTo>
                  <a:pt x="447902" y="81942"/>
                </a:lnTo>
                <a:lnTo>
                  <a:pt x="472948" y="95758"/>
                </a:lnTo>
                <a:lnTo>
                  <a:pt x="474372" y="59944"/>
                </a:lnTo>
                <a:close/>
              </a:path>
              <a:path w="476884" h="850264">
                <a:moveTo>
                  <a:pt x="427354" y="59944"/>
                </a:moveTo>
                <a:lnTo>
                  <a:pt x="422865" y="68132"/>
                </a:lnTo>
                <a:lnTo>
                  <a:pt x="447902" y="81942"/>
                </a:lnTo>
                <a:lnTo>
                  <a:pt x="452374" y="73787"/>
                </a:lnTo>
                <a:lnTo>
                  <a:pt x="427354" y="59944"/>
                </a:lnTo>
                <a:close/>
              </a:path>
              <a:path w="476884" h="850264">
                <a:moveTo>
                  <a:pt x="476757" y="0"/>
                </a:moveTo>
                <a:lnTo>
                  <a:pt x="397891" y="54356"/>
                </a:lnTo>
                <a:lnTo>
                  <a:pt x="422865" y="68132"/>
                </a:lnTo>
                <a:lnTo>
                  <a:pt x="427354" y="59944"/>
                </a:lnTo>
                <a:lnTo>
                  <a:pt x="474372" y="59944"/>
                </a:lnTo>
                <a:lnTo>
                  <a:pt x="47675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53427" y="1341754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79" h="847089">
                <a:moveTo>
                  <a:pt x="372839" y="775986"/>
                </a:moveTo>
                <a:lnTo>
                  <a:pt x="347091" y="788543"/>
                </a:lnTo>
                <a:lnTo>
                  <a:pt x="423291" y="846709"/>
                </a:lnTo>
                <a:lnTo>
                  <a:pt x="423828" y="788797"/>
                </a:lnTo>
                <a:lnTo>
                  <a:pt x="379095" y="788797"/>
                </a:lnTo>
                <a:lnTo>
                  <a:pt x="372839" y="775986"/>
                </a:lnTo>
                <a:close/>
              </a:path>
              <a:path w="424179" h="847089">
                <a:moveTo>
                  <a:pt x="398468" y="763489"/>
                </a:moveTo>
                <a:lnTo>
                  <a:pt x="372839" y="775986"/>
                </a:lnTo>
                <a:lnTo>
                  <a:pt x="379095" y="788797"/>
                </a:lnTo>
                <a:lnTo>
                  <a:pt x="404749" y="776351"/>
                </a:lnTo>
                <a:lnTo>
                  <a:pt x="398468" y="763489"/>
                </a:lnTo>
                <a:close/>
              </a:path>
              <a:path w="424179" h="847089">
                <a:moveTo>
                  <a:pt x="424179" y="750951"/>
                </a:moveTo>
                <a:lnTo>
                  <a:pt x="398468" y="763489"/>
                </a:lnTo>
                <a:lnTo>
                  <a:pt x="404749" y="776351"/>
                </a:lnTo>
                <a:lnTo>
                  <a:pt x="379095" y="788797"/>
                </a:lnTo>
                <a:lnTo>
                  <a:pt x="423828" y="788797"/>
                </a:lnTo>
                <a:lnTo>
                  <a:pt x="424179" y="750951"/>
                </a:lnTo>
                <a:close/>
              </a:path>
              <a:path w="424179" h="847089">
                <a:moveTo>
                  <a:pt x="25653" y="0"/>
                </a:moveTo>
                <a:lnTo>
                  <a:pt x="0" y="12446"/>
                </a:lnTo>
                <a:lnTo>
                  <a:pt x="372839" y="775986"/>
                </a:lnTo>
                <a:lnTo>
                  <a:pt x="398468" y="763489"/>
                </a:lnTo>
                <a:lnTo>
                  <a:pt x="2565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65160" y="1346453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4" h="850264">
                <a:moveTo>
                  <a:pt x="422876" y="68138"/>
                </a:moveTo>
                <a:lnTo>
                  <a:pt x="0" y="835914"/>
                </a:lnTo>
                <a:lnTo>
                  <a:pt x="25146" y="849757"/>
                </a:lnTo>
                <a:lnTo>
                  <a:pt x="447914" y="81949"/>
                </a:lnTo>
                <a:lnTo>
                  <a:pt x="422876" y="68138"/>
                </a:lnTo>
                <a:close/>
              </a:path>
              <a:path w="476884" h="850264">
                <a:moveTo>
                  <a:pt x="474544" y="55625"/>
                </a:moveTo>
                <a:lnTo>
                  <a:pt x="429768" y="55625"/>
                </a:lnTo>
                <a:lnTo>
                  <a:pt x="454787" y="69469"/>
                </a:lnTo>
                <a:lnTo>
                  <a:pt x="447914" y="81949"/>
                </a:lnTo>
                <a:lnTo>
                  <a:pt x="472948" y="95758"/>
                </a:lnTo>
                <a:lnTo>
                  <a:pt x="474544" y="55625"/>
                </a:lnTo>
                <a:close/>
              </a:path>
              <a:path w="476884" h="850264">
                <a:moveTo>
                  <a:pt x="429768" y="55625"/>
                </a:moveTo>
                <a:lnTo>
                  <a:pt x="422876" y="68138"/>
                </a:lnTo>
                <a:lnTo>
                  <a:pt x="447914" y="81949"/>
                </a:lnTo>
                <a:lnTo>
                  <a:pt x="454787" y="69469"/>
                </a:lnTo>
                <a:lnTo>
                  <a:pt x="429768" y="55625"/>
                </a:lnTo>
                <a:close/>
              </a:path>
              <a:path w="476884" h="850264">
                <a:moveTo>
                  <a:pt x="476758" y="0"/>
                </a:moveTo>
                <a:lnTo>
                  <a:pt x="397891" y="54356"/>
                </a:lnTo>
                <a:lnTo>
                  <a:pt x="422876" y="68138"/>
                </a:lnTo>
                <a:lnTo>
                  <a:pt x="429768" y="55625"/>
                </a:lnTo>
                <a:lnTo>
                  <a:pt x="474544" y="55625"/>
                </a:lnTo>
                <a:lnTo>
                  <a:pt x="47675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235567" y="1340230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79" h="847089">
                <a:moveTo>
                  <a:pt x="372839" y="775986"/>
                </a:moveTo>
                <a:lnTo>
                  <a:pt x="347090" y="788542"/>
                </a:lnTo>
                <a:lnTo>
                  <a:pt x="423290" y="846708"/>
                </a:lnTo>
                <a:lnTo>
                  <a:pt x="423828" y="788796"/>
                </a:lnTo>
                <a:lnTo>
                  <a:pt x="379094" y="788796"/>
                </a:lnTo>
                <a:lnTo>
                  <a:pt x="372839" y="775986"/>
                </a:lnTo>
                <a:close/>
              </a:path>
              <a:path w="424179" h="847089">
                <a:moveTo>
                  <a:pt x="398468" y="763489"/>
                </a:moveTo>
                <a:lnTo>
                  <a:pt x="372839" y="775986"/>
                </a:lnTo>
                <a:lnTo>
                  <a:pt x="379094" y="788796"/>
                </a:lnTo>
                <a:lnTo>
                  <a:pt x="404749" y="776351"/>
                </a:lnTo>
                <a:lnTo>
                  <a:pt x="398468" y="763489"/>
                </a:lnTo>
                <a:close/>
              </a:path>
              <a:path w="424179" h="847089">
                <a:moveTo>
                  <a:pt x="424179" y="750951"/>
                </a:moveTo>
                <a:lnTo>
                  <a:pt x="398468" y="763489"/>
                </a:lnTo>
                <a:lnTo>
                  <a:pt x="404749" y="776351"/>
                </a:lnTo>
                <a:lnTo>
                  <a:pt x="379094" y="788796"/>
                </a:lnTo>
                <a:lnTo>
                  <a:pt x="423828" y="788796"/>
                </a:lnTo>
                <a:lnTo>
                  <a:pt x="424179" y="750951"/>
                </a:lnTo>
                <a:close/>
              </a:path>
              <a:path w="424179" h="847089">
                <a:moveTo>
                  <a:pt x="25653" y="0"/>
                </a:moveTo>
                <a:lnTo>
                  <a:pt x="0" y="12445"/>
                </a:lnTo>
                <a:lnTo>
                  <a:pt x="372839" y="775986"/>
                </a:lnTo>
                <a:lnTo>
                  <a:pt x="398468" y="763489"/>
                </a:lnTo>
                <a:lnTo>
                  <a:pt x="2565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47301" y="1343405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4" h="850264">
                <a:moveTo>
                  <a:pt x="422876" y="68138"/>
                </a:moveTo>
                <a:lnTo>
                  <a:pt x="0" y="835913"/>
                </a:lnTo>
                <a:lnTo>
                  <a:pt x="25146" y="849756"/>
                </a:lnTo>
                <a:lnTo>
                  <a:pt x="447914" y="81949"/>
                </a:lnTo>
                <a:lnTo>
                  <a:pt x="422876" y="68138"/>
                </a:lnTo>
                <a:close/>
              </a:path>
              <a:path w="476884" h="850264">
                <a:moveTo>
                  <a:pt x="474544" y="55625"/>
                </a:moveTo>
                <a:lnTo>
                  <a:pt x="429768" y="55625"/>
                </a:lnTo>
                <a:lnTo>
                  <a:pt x="454787" y="69468"/>
                </a:lnTo>
                <a:lnTo>
                  <a:pt x="447914" y="81949"/>
                </a:lnTo>
                <a:lnTo>
                  <a:pt x="472948" y="95757"/>
                </a:lnTo>
                <a:lnTo>
                  <a:pt x="474544" y="55625"/>
                </a:lnTo>
                <a:close/>
              </a:path>
              <a:path w="476884" h="850264">
                <a:moveTo>
                  <a:pt x="429768" y="55625"/>
                </a:moveTo>
                <a:lnTo>
                  <a:pt x="422876" y="68138"/>
                </a:lnTo>
                <a:lnTo>
                  <a:pt x="447914" y="81949"/>
                </a:lnTo>
                <a:lnTo>
                  <a:pt x="454787" y="69468"/>
                </a:lnTo>
                <a:lnTo>
                  <a:pt x="429768" y="55625"/>
                </a:lnTo>
                <a:close/>
              </a:path>
              <a:path w="476884" h="850264">
                <a:moveTo>
                  <a:pt x="476757" y="0"/>
                </a:moveTo>
                <a:lnTo>
                  <a:pt x="397891" y="54355"/>
                </a:lnTo>
                <a:lnTo>
                  <a:pt x="422876" y="68138"/>
                </a:lnTo>
                <a:lnTo>
                  <a:pt x="429768" y="55625"/>
                </a:lnTo>
                <a:lnTo>
                  <a:pt x="474544" y="55625"/>
                </a:lnTo>
                <a:lnTo>
                  <a:pt x="47675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427470" y="880618"/>
            <a:ext cx="4198620" cy="603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79145" marR="5080" indent="-314325">
              <a:lnSpc>
                <a:spcPct val="100000"/>
              </a:lnSpc>
              <a:spcBef>
                <a:spcPts val="105"/>
              </a:spcBef>
              <a:tabLst>
                <a:tab pos="2049780" algn="l"/>
                <a:tab pos="2752725" algn="l"/>
                <a:tab pos="3147060" algn="l"/>
              </a:tabLst>
            </a:pP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Read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combined  Write</a:t>
            </a:r>
            <a:r>
              <a:rPr sz="1400" i="1" spc="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the</a:t>
            </a:r>
            <a:r>
              <a:rPr sz="1400" i="1" spc="-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KV	</a:t>
            </a: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Re-read 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buckets	pointer	combined</a:t>
            </a:r>
            <a:r>
              <a:rPr sz="1400" i="1" spc="-1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buckets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190"/>
              </a:lnSpc>
            </a:pP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09864" y="2584195"/>
            <a:ext cx="1288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(b)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Insertion</a:t>
            </a:r>
          </a:p>
        </p:txBody>
      </p:sp>
      <p:sp>
        <p:nvSpPr>
          <p:cNvPr id="28" name="object 28"/>
          <p:cNvSpPr/>
          <p:nvPr/>
        </p:nvSpPr>
        <p:spPr>
          <a:xfrm>
            <a:off x="2266950" y="3431285"/>
            <a:ext cx="2734310" cy="0"/>
          </a:xfrm>
          <a:custGeom>
            <a:avLst/>
            <a:gdLst/>
            <a:ahLst/>
            <a:cxnLst/>
            <a:rect l="l" t="t" r="r" b="b"/>
            <a:pathLst>
              <a:path w="2734310">
                <a:moveTo>
                  <a:pt x="0" y="0"/>
                </a:moveTo>
                <a:lnTo>
                  <a:pt x="27341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266950" y="4266438"/>
            <a:ext cx="2734310" cy="0"/>
          </a:xfrm>
          <a:custGeom>
            <a:avLst/>
            <a:gdLst/>
            <a:ahLst/>
            <a:cxnLst/>
            <a:rect l="l" t="t" r="r" b="b"/>
            <a:pathLst>
              <a:path w="2734310">
                <a:moveTo>
                  <a:pt x="0" y="0"/>
                </a:moveTo>
                <a:lnTo>
                  <a:pt x="2734183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504950" y="3300222"/>
            <a:ext cx="726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79652" y="4140834"/>
            <a:ext cx="939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Mem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93747" y="3420490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80" h="847089">
                <a:moveTo>
                  <a:pt x="372839" y="775986"/>
                </a:moveTo>
                <a:lnTo>
                  <a:pt x="347090" y="788543"/>
                </a:lnTo>
                <a:lnTo>
                  <a:pt x="423290" y="846709"/>
                </a:lnTo>
                <a:lnTo>
                  <a:pt x="423828" y="788797"/>
                </a:lnTo>
                <a:lnTo>
                  <a:pt x="379094" y="788797"/>
                </a:lnTo>
                <a:lnTo>
                  <a:pt x="372839" y="775986"/>
                </a:lnTo>
                <a:close/>
              </a:path>
              <a:path w="424180" h="847089">
                <a:moveTo>
                  <a:pt x="398468" y="763489"/>
                </a:moveTo>
                <a:lnTo>
                  <a:pt x="372839" y="775986"/>
                </a:lnTo>
                <a:lnTo>
                  <a:pt x="379094" y="788797"/>
                </a:lnTo>
                <a:lnTo>
                  <a:pt x="404748" y="776351"/>
                </a:lnTo>
                <a:lnTo>
                  <a:pt x="398468" y="763489"/>
                </a:lnTo>
                <a:close/>
              </a:path>
              <a:path w="424180" h="847089">
                <a:moveTo>
                  <a:pt x="424179" y="750951"/>
                </a:moveTo>
                <a:lnTo>
                  <a:pt x="398468" y="763489"/>
                </a:lnTo>
                <a:lnTo>
                  <a:pt x="404748" y="776351"/>
                </a:lnTo>
                <a:lnTo>
                  <a:pt x="379094" y="788797"/>
                </a:lnTo>
                <a:lnTo>
                  <a:pt x="423828" y="788797"/>
                </a:lnTo>
                <a:lnTo>
                  <a:pt x="424179" y="750951"/>
                </a:lnTo>
                <a:close/>
              </a:path>
              <a:path w="424180" h="847089">
                <a:moveTo>
                  <a:pt x="25653" y="0"/>
                </a:moveTo>
                <a:lnTo>
                  <a:pt x="0" y="12446"/>
                </a:lnTo>
                <a:lnTo>
                  <a:pt x="372839" y="775986"/>
                </a:lnTo>
                <a:lnTo>
                  <a:pt x="398468" y="763489"/>
                </a:lnTo>
                <a:lnTo>
                  <a:pt x="2565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05480" y="3423665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5" h="850264">
                <a:moveTo>
                  <a:pt x="422876" y="68138"/>
                </a:moveTo>
                <a:lnTo>
                  <a:pt x="0" y="835914"/>
                </a:lnTo>
                <a:lnTo>
                  <a:pt x="25145" y="849757"/>
                </a:lnTo>
                <a:lnTo>
                  <a:pt x="447914" y="81949"/>
                </a:lnTo>
                <a:lnTo>
                  <a:pt x="422876" y="68138"/>
                </a:lnTo>
                <a:close/>
              </a:path>
              <a:path w="476885" h="850264">
                <a:moveTo>
                  <a:pt x="474544" y="55625"/>
                </a:moveTo>
                <a:lnTo>
                  <a:pt x="429768" y="55625"/>
                </a:lnTo>
                <a:lnTo>
                  <a:pt x="454787" y="69469"/>
                </a:lnTo>
                <a:lnTo>
                  <a:pt x="447914" y="81949"/>
                </a:lnTo>
                <a:lnTo>
                  <a:pt x="472948" y="95758"/>
                </a:lnTo>
                <a:lnTo>
                  <a:pt x="474544" y="55625"/>
                </a:lnTo>
                <a:close/>
              </a:path>
              <a:path w="476885" h="850264">
                <a:moveTo>
                  <a:pt x="429768" y="55625"/>
                </a:moveTo>
                <a:lnTo>
                  <a:pt x="422876" y="68138"/>
                </a:lnTo>
                <a:lnTo>
                  <a:pt x="447914" y="81949"/>
                </a:lnTo>
                <a:lnTo>
                  <a:pt x="454787" y="69469"/>
                </a:lnTo>
                <a:lnTo>
                  <a:pt x="429768" y="55625"/>
                </a:lnTo>
                <a:close/>
              </a:path>
              <a:path w="476885" h="850264">
                <a:moveTo>
                  <a:pt x="476757" y="0"/>
                </a:moveTo>
                <a:lnTo>
                  <a:pt x="397891" y="54356"/>
                </a:lnTo>
                <a:lnTo>
                  <a:pt x="422876" y="68138"/>
                </a:lnTo>
                <a:lnTo>
                  <a:pt x="429768" y="55625"/>
                </a:lnTo>
                <a:lnTo>
                  <a:pt x="474544" y="55625"/>
                </a:lnTo>
                <a:lnTo>
                  <a:pt x="47675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65475" y="3412870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79" h="847089">
                <a:moveTo>
                  <a:pt x="372839" y="775986"/>
                </a:moveTo>
                <a:lnTo>
                  <a:pt x="347090" y="788542"/>
                </a:lnTo>
                <a:lnTo>
                  <a:pt x="423290" y="846708"/>
                </a:lnTo>
                <a:lnTo>
                  <a:pt x="423828" y="788796"/>
                </a:lnTo>
                <a:lnTo>
                  <a:pt x="379095" y="788796"/>
                </a:lnTo>
                <a:lnTo>
                  <a:pt x="372839" y="775986"/>
                </a:lnTo>
                <a:close/>
              </a:path>
              <a:path w="424179" h="847089">
                <a:moveTo>
                  <a:pt x="398468" y="763489"/>
                </a:moveTo>
                <a:lnTo>
                  <a:pt x="372839" y="775986"/>
                </a:lnTo>
                <a:lnTo>
                  <a:pt x="379095" y="788796"/>
                </a:lnTo>
                <a:lnTo>
                  <a:pt x="404749" y="776351"/>
                </a:lnTo>
                <a:lnTo>
                  <a:pt x="398468" y="763489"/>
                </a:lnTo>
                <a:close/>
              </a:path>
              <a:path w="424179" h="847089">
                <a:moveTo>
                  <a:pt x="424179" y="750951"/>
                </a:moveTo>
                <a:lnTo>
                  <a:pt x="398468" y="763489"/>
                </a:lnTo>
                <a:lnTo>
                  <a:pt x="404749" y="776351"/>
                </a:lnTo>
                <a:lnTo>
                  <a:pt x="379095" y="788796"/>
                </a:lnTo>
                <a:lnTo>
                  <a:pt x="423828" y="788796"/>
                </a:lnTo>
                <a:lnTo>
                  <a:pt x="424179" y="750951"/>
                </a:lnTo>
                <a:close/>
              </a:path>
              <a:path w="424179" h="847089">
                <a:moveTo>
                  <a:pt x="25654" y="0"/>
                </a:moveTo>
                <a:lnTo>
                  <a:pt x="0" y="12445"/>
                </a:lnTo>
                <a:lnTo>
                  <a:pt x="372839" y="775986"/>
                </a:lnTo>
                <a:lnTo>
                  <a:pt x="398468" y="763489"/>
                </a:lnTo>
                <a:lnTo>
                  <a:pt x="25654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77209" y="3417570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5" h="850264">
                <a:moveTo>
                  <a:pt x="422876" y="68138"/>
                </a:moveTo>
                <a:lnTo>
                  <a:pt x="0" y="835913"/>
                </a:lnTo>
                <a:lnTo>
                  <a:pt x="25145" y="849756"/>
                </a:lnTo>
                <a:lnTo>
                  <a:pt x="447914" y="81949"/>
                </a:lnTo>
                <a:lnTo>
                  <a:pt x="422876" y="68138"/>
                </a:lnTo>
                <a:close/>
              </a:path>
              <a:path w="476885" h="850264">
                <a:moveTo>
                  <a:pt x="474544" y="55625"/>
                </a:moveTo>
                <a:lnTo>
                  <a:pt x="429767" y="55625"/>
                </a:lnTo>
                <a:lnTo>
                  <a:pt x="454787" y="69468"/>
                </a:lnTo>
                <a:lnTo>
                  <a:pt x="447914" y="81949"/>
                </a:lnTo>
                <a:lnTo>
                  <a:pt x="472948" y="95757"/>
                </a:lnTo>
                <a:lnTo>
                  <a:pt x="474544" y="55625"/>
                </a:lnTo>
                <a:close/>
              </a:path>
              <a:path w="476885" h="850264">
                <a:moveTo>
                  <a:pt x="429767" y="55625"/>
                </a:moveTo>
                <a:lnTo>
                  <a:pt x="422876" y="68138"/>
                </a:lnTo>
                <a:lnTo>
                  <a:pt x="447914" y="81949"/>
                </a:lnTo>
                <a:lnTo>
                  <a:pt x="454787" y="69468"/>
                </a:lnTo>
                <a:lnTo>
                  <a:pt x="429767" y="55625"/>
                </a:lnTo>
                <a:close/>
              </a:path>
              <a:path w="476885" h="850264">
                <a:moveTo>
                  <a:pt x="476757" y="0"/>
                </a:moveTo>
                <a:lnTo>
                  <a:pt x="397890" y="54355"/>
                </a:lnTo>
                <a:lnTo>
                  <a:pt x="422876" y="68138"/>
                </a:lnTo>
                <a:lnTo>
                  <a:pt x="429767" y="55625"/>
                </a:lnTo>
                <a:lnTo>
                  <a:pt x="474544" y="55625"/>
                </a:lnTo>
                <a:lnTo>
                  <a:pt x="476757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048636" y="2491166"/>
            <a:ext cx="1271270" cy="70358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835"/>
              </a:spcBef>
            </a:pPr>
            <a:r>
              <a:rPr sz="2000" dirty="0">
                <a:latin typeface="Times New Roman"/>
                <a:cs typeface="Times New Roman"/>
              </a:rPr>
              <a:t>(a)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Search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Read</a:t>
            </a:r>
            <a:r>
              <a:rPr sz="1400" i="1" spc="-1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combined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362580" y="3168142"/>
            <a:ext cx="6413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buckets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043298" y="3426586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79" h="847089">
                <a:moveTo>
                  <a:pt x="25653" y="0"/>
                </a:moveTo>
                <a:lnTo>
                  <a:pt x="0" y="12446"/>
                </a:lnTo>
                <a:lnTo>
                  <a:pt x="12573" y="38226"/>
                </a:lnTo>
                <a:lnTo>
                  <a:pt x="38226" y="25653"/>
                </a:lnTo>
                <a:lnTo>
                  <a:pt x="25653" y="0"/>
                </a:lnTo>
                <a:close/>
              </a:path>
              <a:path w="424179" h="847089">
                <a:moveTo>
                  <a:pt x="50800" y="51308"/>
                </a:moveTo>
                <a:lnTo>
                  <a:pt x="25018" y="63881"/>
                </a:lnTo>
                <a:lnTo>
                  <a:pt x="37591" y="89535"/>
                </a:lnTo>
                <a:lnTo>
                  <a:pt x="63246" y="76962"/>
                </a:lnTo>
                <a:lnTo>
                  <a:pt x="50800" y="51308"/>
                </a:lnTo>
                <a:close/>
              </a:path>
              <a:path w="424179" h="847089">
                <a:moveTo>
                  <a:pt x="75818" y="102615"/>
                </a:moveTo>
                <a:lnTo>
                  <a:pt x="50164" y="115188"/>
                </a:lnTo>
                <a:lnTo>
                  <a:pt x="62737" y="140842"/>
                </a:lnTo>
                <a:lnTo>
                  <a:pt x="88391" y="128397"/>
                </a:lnTo>
                <a:lnTo>
                  <a:pt x="75818" y="102615"/>
                </a:lnTo>
                <a:close/>
              </a:path>
              <a:path w="424179" h="847089">
                <a:moveTo>
                  <a:pt x="100837" y="154050"/>
                </a:moveTo>
                <a:lnTo>
                  <a:pt x="75184" y="166497"/>
                </a:lnTo>
                <a:lnTo>
                  <a:pt x="87756" y="192278"/>
                </a:lnTo>
                <a:lnTo>
                  <a:pt x="113411" y="179704"/>
                </a:lnTo>
                <a:lnTo>
                  <a:pt x="100837" y="154050"/>
                </a:lnTo>
                <a:close/>
              </a:path>
              <a:path w="424179" h="847089">
                <a:moveTo>
                  <a:pt x="125984" y="205359"/>
                </a:moveTo>
                <a:lnTo>
                  <a:pt x="100329" y="217931"/>
                </a:lnTo>
                <a:lnTo>
                  <a:pt x="112775" y="243586"/>
                </a:lnTo>
                <a:lnTo>
                  <a:pt x="138556" y="231012"/>
                </a:lnTo>
                <a:lnTo>
                  <a:pt x="125984" y="205359"/>
                </a:lnTo>
                <a:close/>
              </a:path>
              <a:path w="424179" h="847089">
                <a:moveTo>
                  <a:pt x="151002" y="256667"/>
                </a:moveTo>
                <a:lnTo>
                  <a:pt x="125349" y="269239"/>
                </a:lnTo>
                <a:lnTo>
                  <a:pt x="137922" y="294894"/>
                </a:lnTo>
                <a:lnTo>
                  <a:pt x="163575" y="282448"/>
                </a:lnTo>
                <a:lnTo>
                  <a:pt x="151002" y="256667"/>
                </a:lnTo>
                <a:close/>
              </a:path>
              <a:path w="424179" h="847089">
                <a:moveTo>
                  <a:pt x="176149" y="308101"/>
                </a:moveTo>
                <a:lnTo>
                  <a:pt x="150495" y="320675"/>
                </a:lnTo>
                <a:lnTo>
                  <a:pt x="162940" y="346329"/>
                </a:lnTo>
                <a:lnTo>
                  <a:pt x="188595" y="333756"/>
                </a:lnTo>
                <a:lnTo>
                  <a:pt x="176149" y="308101"/>
                </a:lnTo>
                <a:close/>
              </a:path>
              <a:path w="424179" h="847089">
                <a:moveTo>
                  <a:pt x="201167" y="359410"/>
                </a:moveTo>
                <a:lnTo>
                  <a:pt x="175513" y="371982"/>
                </a:lnTo>
                <a:lnTo>
                  <a:pt x="188087" y="397637"/>
                </a:lnTo>
                <a:lnTo>
                  <a:pt x="213740" y="385063"/>
                </a:lnTo>
                <a:lnTo>
                  <a:pt x="201167" y="359410"/>
                </a:lnTo>
                <a:close/>
              </a:path>
              <a:path w="424179" h="847089">
                <a:moveTo>
                  <a:pt x="226313" y="410844"/>
                </a:moveTo>
                <a:lnTo>
                  <a:pt x="200533" y="423291"/>
                </a:lnTo>
                <a:lnTo>
                  <a:pt x="213105" y="448944"/>
                </a:lnTo>
                <a:lnTo>
                  <a:pt x="238760" y="436499"/>
                </a:lnTo>
                <a:lnTo>
                  <a:pt x="226313" y="410844"/>
                </a:lnTo>
                <a:close/>
              </a:path>
              <a:path w="424179" h="847089">
                <a:moveTo>
                  <a:pt x="251333" y="462153"/>
                </a:moveTo>
                <a:lnTo>
                  <a:pt x="225678" y="474725"/>
                </a:lnTo>
                <a:lnTo>
                  <a:pt x="238251" y="500380"/>
                </a:lnTo>
                <a:lnTo>
                  <a:pt x="263905" y="487806"/>
                </a:lnTo>
                <a:lnTo>
                  <a:pt x="251333" y="462153"/>
                </a:lnTo>
                <a:close/>
              </a:path>
              <a:path w="424179" h="847089">
                <a:moveTo>
                  <a:pt x="276478" y="513461"/>
                </a:moveTo>
                <a:lnTo>
                  <a:pt x="250698" y="526034"/>
                </a:lnTo>
                <a:lnTo>
                  <a:pt x="263271" y="551688"/>
                </a:lnTo>
                <a:lnTo>
                  <a:pt x="288925" y="539114"/>
                </a:lnTo>
                <a:lnTo>
                  <a:pt x="276478" y="513461"/>
                </a:lnTo>
                <a:close/>
              </a:path>
              <a:path w="424179" h="847089">
                <a:moveTo>
                  <a:pt x="301498" y="564895"/>
                </a:moveTo>
                <a:lnTo>
                  <a:pt x="275843" y="577342"/>
                </a:lnTo>
                <a:lnTo>
                  <a:pt x="288416" y="603123"/>
                </a:lnTo>
                <a:lnTo>
                  <a:pt x="314071" y="590550"/>
                </a:lnTo>
                <a:lnTo>
                  <a:pt x="301498" y="564895"/>
                </a:lnTo>
                <a:close/>
              </a:path>
              <a:path w="424179" h="847089">
                <a:moveTo>
                  <a:pt x="326516" y="616204"/>
                </a:moveTo>
                <a:lnTo>
                  <a:pt x="300863" y="628776"/>
                </a:lnTo>
                <a:lnTo>
                  <a:pt x="313436" y="654431"/>
                </a:lnTo>
                <a:lnTo>
                  <a:pt x="339089" y="641857"/>
                </a:lnTo>
                <a:lnTo>
                  <a:pt x="326516" y="616204"/>
                </a:lnTo>
                <a:close/>
              </a:path>
              <a:path w="424179" h="847089">
                <a:moveTo>
                  <a:pt x="351663" y="667512"/>
                </a:moveTo>
                <a:lnTo>
                  <a:pt x="326009" y="680085"/>
                </a:lnTo>
                <a:lnTo>
                  <a:pt x="338454" y="705738"/>
                </a:lnTo>
                <a:lnTo>
                  <a:pt x="364236" y="693293"/>
                </a:lnTo>
                <a:lnTo>
                  <a:pt x="351663" y="667512"/>
                </a:lnTo>
                <a:close/>
              </a:path>
              <a:path w="424179" h="847089">
                <a:moveTo>
                  <a:pt x="424179" y="750951"/>
                </a:moveTo>
                <a:lnTo>
                  <a:pt x="347090" y="788543"/>
                </a:lnTo>
                <a:lnTo>
                  <a:pt x="423290" y="846709"/>
                </a:lnTo>
                <a:lnTo>
                  <a:pt x="423828" y="788797"/>
                </a:lnTo>
                <a:lnTo>
                  <a:pt x="379095" y="788797"/>
                </a:lnTo>
                <a:lnTo>
                  <a:pt x="376174" y="782828"/>
                </a:lnTo>
                <a:lnTo>
                  <a:pt x="401827" y="770255"/>
                </a:lnTo>
                <a:lnTo>
                  <a:pt x="424000" y="770255"/>
                </a:lnTo>
                <a:lnTo>
                  <a:pt x="424179" y="750951"/>
                </a:lnTo>
                <a:close/>
              </a:path>
              <a:path w="424179" h="847089">
                <a:moveTo>
                  <a:pt x="401827" y="770255"/>
                </a:moveTo>
                <a:lnTo>
                  <a:pt x="376174" y="782828"/>
                </a:lnTo>
                <a:lnTo>
                  <a:pt x="379095" y="788797"/>
                </a:lnTo>
                <a:lnTo>
                  <a:pt x="404749" y="776351"/>
                </a:lnTo>
                <a:lnTo>
                  <a:pt x="401827" y="770255"/>
                </a:lnTo>
                <a:close/>
              </a:path>
              <a:path w="424179" h="847089">
                <a:moveTo>
                  <a:pt x="424000" y="770255"/>
                </a:moveTo>
                <a:lnTo>
                  <a:pt x="401827" y="770255"/>
                </a:lnTo>
                <a:lnTo>
                  <a:pt x="404749" y="776351"/>
                </a:lnTo>
                <a:lnTo>
                  <a:pt x="379095" y="788797"/>
                </a:lnTo>
                <a:lnTo>
                  <a:pt x="423828" y="788797"/>
                </a:lnTo>
                <a:lnTo>
                  <a:pt x="424000" y="770255"/>
                </a:lnTo>
                <a:close/>
              </a:path>
              <a:path w="424179" h="847089">
                <a:moveTo>
                  <a:pt x="376681" y="718947"/>
                </a:moveTo>
                <a:lnTo>
                  <a:pt x="351027" y="731519"/>
                </a:lnTo>
                <a:lnTo>
                  <a:pt x="363600" y="757174"/>
                </a:lnTo>
                <a:lnTo>
                  <a:pt x="389254" y="744601"/>
                </a:lnTo>
                <a:lnTo>
                  <a:pt x="376681" y="71894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53509" y="3429761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5" h="850264">
                <a:moveTo>
                  <a:pt x="13842" y="810894"/>
                </a:moveTo>
                <a:lnTo>
                  <a:pt x="0" y="835913"/>
                </a:lnTo>
                <a:lnTo>
                  <a:pt x="25145" y="849757"/>
                </a:lnTo>
                <a:lnTo>
                  <a:pt x="38862" y="824738"/>
                </a:lnTo>
                <a:lnTo>
                  <a:pt x="13842" y="810894"/>
                </a:lnTo>
                <a:close/>
              </a:path>
              <a:path w="476885" h="850264">
                <a:moveTo>
                  <a:pt x="41401" y="760857"/>
                </a:moveTo>
                <a:lnTo>
                  <a:pt x="27686" y="785876"/>
                </a:lnTo>
                <a:lnTo>
                  <a:pt x="52704" y="799592"/>
                </a:lnTo>
                <a:lnTo>
                  <a:pt x="66420" y="774573"/>
                </a:lnTo>
                <a:lnTo>
                  <a:pt x="41401" y="760857"/>
                </a:lnTo>
                <a:close/>
              </a:path>
              <a:path w="476885" h="850264">
                <a:moveTo>
                  <a:pt x="68961" y="710819"/>
                </a:moveTo>
                <a:lnTo>
                  <a:pt x="55244" y="735838"/>
                </a:lnTo>
                <a:lnTo>
                  <a:pt x="80263" y="749554"/>
                </a:lnTo>
                <a:lnTo>
                  <a:pt x="93979" y="724535"/>
                </a:lnTo>
                <a:lnTo>
                  <a:pt x="68961" y="710819"/>
                </a:lnTo>
                <a:close/>
              </a:path>
              <a:path w="476885" h="850264">
                <a:moveTo>
                  <a:pt x="96519" y="660654"/>
                </a:moveTo>
                <a:lnTo>
                  <a:pt x="82803" y="685800"/>
                </a:lnTo>
                <a:lnTo>
                  <a:pt x="107823" y="699516"/>
                </a:lnTo>
                <a:lnTo>
                  <a:pt x="121538" y="674497"/>
                </a:lnTo>
                <a:lnTo>
                  <a:pt x="96519" y="660654"/>
                </a:lnTo>
                <a:close/>
              </a:path>
              <a:path w="476885" h="850264">
                <a:moveTo>
                  <a:pt x="124078" y="610616"/>
                </a:moveTo>
                <a:lnTo>
                  <a:pt x="110362" y="635635"/>
                </a:lnTo>
                <a:lnTo>
                  <a:pt x="135381" y="649478"/>
                </a:lnTo>
                <a:lnTo>
                  <a:pt x="149098" y="624459"/>
                </a:lnTo>
                <a:lnTo>
                  <a:pt x="124078" y="610616"/>
                </a:lnTo>
                <a:close/>
              </a:path>
              <a:path w="476885" h="850264">
                <a:moveTo>
                  <a:pt x="151637" y="560578"/>
                </a:moveTo>
                <a:lnTo>
                  <a:pt x="137921" y="585597"/>
                </a:lnTo>
                <a:lnTo>
                  <a:pt x="162940" y="599439"/>
                </a:lnTo>
                <a:lnTo>
                  <a:pt x="176656" y="574420"/>
                </a:lnTo>
                <a:lnTo>
                  <a:pt x="151637" y="560578"/>
                </a:lnTo>
                <a:close/>
              </a:path>
              <a:path w="476885" h="850264">
                <a:moveTo>
                  <a:pt x="179196" y="510539"/>
                </a:moveTo>
                <a:lnTo>
                  <a:pt x="165480" y="535559"/>
                </a:lnTo>
                <a:lnTo>
                  <a:pt x="190500" y="549401"/>
                </a:lnTo>
                <a:lnTo>
                  <a:pt x="204342" y="524256"/>
                </a:lnTo>
                <a:lnTo>
                  <a:pt x="179196" y="510539"/>
                </a:lnTo>
                <a:close/>
              </a:path>
              <a:path w="476885" h="850264">
                <a:moveTo>
                  <a:pt x="206882" y="460501"/>
                </a:moveTo>
                <a:lnTo>
                  <a:pt x="193039" y="485520"/>
                </a:lnTo>
                <a:lnTo>
                  <a:pt x="218058" y="499237"/>
                </a:lnTo>
                <a:lnTo>
                  <a:pt x="231901" y="474218"/>
                </a:lnTo>
                <a:lnTo>
                  <a:pt x="206882" y="460501"/>
                </a:lnTo>
                <a:close/>
              </a:path>
              <a:path w="476885" h="850264">
                <a:moveTo>
                  <a:pt x="234441" y="410463"/>
                </a:moveTo>
                <a:lnTo>
                  <a:pt x="220599" y="435482"/>
                </a:lnTo>
                <a:lnTo>
                  <a:pt x="245617" y="449199"/>
                </a:lnTo>
                <a:lnTo>
                  <a:pt x="259461" y="424180"/>
                </a:lnTo>
                <a:lnTo>
                  <a:pt x="234441" y="410463"/>
                </a:lnTo>
                <a:close/>
              </a:path>
              <a:path w="476885" h="850264">
                <a:moveTo>
                  <a:pt x="262000" y="360299"/>
                </a:moveTo>
                <a:lnTo>
                  <a:pt x="248157" y="385318"/>
                </a:lnTo>
                <a:lnTo>
                  <a:pt x="273176" y="399161"/>
                </a:lnTo>
                <a:lnTo>
                  <a:pt x="287019" y="374142"/>
                </a:lnTo>
                <a:lnTo>
                  <a:pt x="262000" y="360299"/>
                </a:lnTo>
                <a:close/>
              </a:path>
              <a:path w="476885" h="850264">
                <a:moveTo>
                  <a:pt x="289560" y="310261"/>
                </a:moveTo>
                <a:lnTo>
                  <a:pt x="275716" y="335280"/>
                </a:lnTo>
                <a:lnTo>
                  <a:pt x="300736" y="349123"/>
                </a:lnTo>
                <a:lnTo>
                  <a:pt x="314578" y="324104"/>
                </a:lnTo>
                <a:lnTo>
                  <a:pt x="289560" y="310261"/>
                </a:lnTo>
                <a:close/>
              </a:path>
              <a:path w="476885" h="850264">
                <a:moveTo>
                  <a:pt x="317118" y="260223"/>
                </a:moveTo>
                <a:lnTo>
                  <a:pt x="303275" y="285242"/>
                </a:lnTo>
                <a:lnTo>
                  <a:pt x="328294" y="299085"/>
                </a:lnTo>
                <a:lnTo>
                  <a:pt x="342138" y="274066"/>
                </a:lnTo>
                <a:lnTo>
                  <a:pt x="317118" y="260223"/>
                </a:lnTo>
                <a:close/>
              </a:path>
              <a:path w="476885" h="850264">
                <a:moveTo>
                  <a:pt x="344677" y="210185"/>
                </a:moveTo>
                <a:lnTo>
                  <a:pt x="330835" y="235204"/>
                </a:lnTo>
                <a:lnTo>
                  <a:pt x="355980" y="248919"/>
                </a:lnTo>
                <a:lnTo>
                  <a:pt x="369696" y="223900"/>
                </a:lnTo>
                <a:lnTo>
                  <a:pt x="344677" y="210185"/>
                </a:lnTo>
                <a:close/>
              </a:path>
              <a:path w="476885" h="850264">
                <a:moveTo>
                  <a:pt x="372237" y="160147"/>
                </a:moveTo>
                <a:lnTo>
                  <a:pt x="358520" y="185166"/>
                </a:lnTo>
                <a:lnTo>
                  <a:pt x="383539" y="198881"/>
                </a:lnTo>
                <a:lnTo>
                  <a:pt x="397255" y="173862"/>
                </a:lnTo>
                <a:lnTo>
                  <a:pt x="372237" y="160147"/>
                </a:lnTo>
                <a:close/>
              </a:path>
              <a:path w="476885" h="850264">
                <a:moveTo>
                  <a:pt x="399795" y="110109"/>
                </a:moveTo>
                <a:lnTo>
                  <a:pt x="386079" y="135127"/>
                </a:lnTo>
                <a:lnTo>
                  <a:pt x="411099" y="148844"/>
                </a:lnTo>
                <a:lnTo>
                  <a:pt x="424814" y="123825"/>
                </a:lnTo>
                <a:lnTo>
                  <a:pt x="399795" y="110109"/>
                </a:lnTo>
                <a:close/>
              </a:path>
              <a:path w="476885" h="850264">
                <a:moveTo>
                  <a:pt x="422865" y="68132"/>
                </a:moveTo>
                <a:lnTo>
                  <a:pt x="413638" y="84962"/>
                </a:lnTo>
                <a:lnTo>
                  <a:pt x="438657" y="98806"/>
                </a:lnTo>
                <a:lnTo>
                  <a:pt x="447902" y="81942"/>
                </a:lnTo>
                <a:lnTo>
                  <a:pt x="422865" y="68132"/>
                </a:lnTo>
                <a:close/>
              </a:path>
              <a:path w="476885" h="850264">
                <a:moveTo>
                  <a:pt x="474372" y="59944"/>
                </a:moveTo>
                <a:lnTo>
                  <a:pt x="427354" y="59944"/>
                </a:lnTo>
                <a:lnTo>
                  <a:pt x="452374" y="73787"/>
                </a:lnTo>
                <a:lnTo>
                  <a:pt x="447902" y="81942"/>
                </a:lnTo>
                <a:lnTo>
                  <a:pt x="472948" y="95758"/>
                </a:lnTo>
                <a:lnTo>
                  <a:pt x="474372" y="59944"/>
                </a:lnTo>
                <a:close/>
              </a:path>
              <a:path w="476885" h="850264">
                <a:moveTo>
                  <a:pt x="427354" y="59944"/>
                </a:moveTo>
                <a:lnTo>
                  <a:pt x="422865" y="68132"/>
                </a:lnTo>
                <a:lnTo>
                  <a:pt x="447902" y="81942"/>
                </a:lnTo>
                <a:lnTo>
                  <a:pt x="452374" y="73787"/>
                </a:lnTo>
                <a:lnTo>
                  <a:pt x="427354" y="59944"/>
                </a:lnTo>
                <a:close/>
              </a:path>
              <a:path w="476885" h="850264">
                <a:moveTo>
                  <a:pt x="476757" y="0"/>
                </a:moveTo>
                <a:lnTo>
                  <a:pt x="397890" y="54356"/>
                </a:lnTo>
                <a:lnTo>
                  <a:pt x="422865" y="68132"/>
                </a:lnTo>
                <a:lnTo>
                  <a:pt x="427354" y="59944"/>
                </a:lnTo>
                <a:lnTo>
                  <a:pt x="474372" y="59944"/>
                </a:lnTo>
                <a:lnTo>
                  <a:pt x="47675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01261" y="2956306"/>
            <a:ext cx="91440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9710" marR="5080" indent="-207645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Set the</a:t>
            </a:r>
            <a:r>
              <a:rPr sz="1400" i="1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slot  to</a:t>
            </a:r>
            <a:r>
              <a:rPr sz="1400" i="1" spc="-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491485" y="4300854"/>
            <a:ext cx="1338580" cy="700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4410" marR="5080" indent="-94615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solidFill>
                  <a:srgbClr val="FF0066"/>
                </a:solidFill>
                <a:latin typeface="Arial"/>
                <a:cs typeface="Arial"/>
              </a:rPr>
              <a:t>R</a:t>
            </a:r>
            <a:r>
              <a:rPr sz="1400" i="1" dirty="0">
                <a:solidFill>
                  <a:srgbClr val="FF0066"/>
                </a:solidFill>
                <a:latin typeface="Arial"/>
                <a:cs typeface="Arial"/>
              </a:rPr>
              <a:t>ead  </a:t>
            </a:r>
            <a:r>
              <a:rPr sz="1400" i="1" spc="-5" dirty="0">
                <a:solidFill>
                  <a:srgbClr val="FF0066"/>
                </a:solidFill>
                <a:latin typeface="Arial"/>
                <a:cs typeface="Arial"/>
              </a:rPr>
              <a:t>KV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sz="2000" dirty="0">
                <a:latin typeface="Times New Roman"/>
                <a:cs typeface="Times New Roman"/>
              </a:rPr>
              <a:t>(c)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Deletion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42658" y="4140834"/>
            <a:ext cx="939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Mem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Pool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44561" y="3431285"/>
            <a:ext cx="2941955" cy="0"/>
          </a:xfrm>
          <a:custGeom>
            <a:avLst/>
            <a:gdLst/>
            <a:ahLst/>
            <a:cxnLst/>
            <a:rect l="l" t="t" r="r" b="b"/>
            <a:pathLst>
              <a:path w="2941954">
                <a:moveTo>
                  <a:pt x="0" y="0"/>
                </a:moveTo>
                <a:lnTo>
                  <a:pt x="294144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544561" y="4266438"/>
            <a:ext cx="2941955" cy="0"/>
          </a:xfrm>
          <a:custGeom>
            <a:avLst/>
            <a:gdLst/>
            <a:ahLst/>
            <a:cxnLst/>
            <a:rect l="l" t="t" r="r" b="b"/>
            <a:pathLst>
              <a:path w="2941954">
                <a:moveTo>
                  <a:pt x="0" y="0"/>
                </a:moveTo>
                <a:lnTo>
                  <a:pt x="294144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775195" y="3300222"/>
            <a:ext cx="726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587867" y="3423539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79" h="847089">
                <a:moveTo>
                  <a:pt x="372839" y="775986"/>
                </a:moveTo>
                <a:lnTo>
                  <a:pt x="347090" y="788543"/>
                </a:lnTo>
                <a:lnTo>
                  <a:pt x="423290" y="846709"/>
                </a:lnTo>
                <a:lnTo>
                  <a:pt x="423828" y="788797"/>
                </a:lnTo>
                <a:lnTo>
                  <a:pt x="379094" y="788797"/>
                </a:lnTo>
                <a:lnTo>
                  <a:pt x="372839" y="775986"/>
                </a:lnTo>
                <a:close/>
              </a:path>
              <a:path w="424179" h="847089">
                <a:moveTo>
                  <a:pt x="398468" y="763489"/>
                </a:moveTo>
                <a:lnTo>
                  <a:pt x="372839" y="775986"/>
                </a:lnTo>
                <a:lnTo>
                  <a:pt x="379094" y="788797"/>
                </a:lnTo>
                <a:lnTo>
                  <a:pt x="404749" y="776351"/>
                </a:lnTo>
                <a:lnTo>
                  <a:pt x="398468" y="763489"/>
                </a:lnTo>
                <a:close/>
              </a:path>
              <a:path w="424179" h="847089">
                <a:moveTo>
                  <a:pt x="424179" y="750951"/>
                </a:moveTo>
                <a:lnTo>
                  <a:pt x="398468" y="763489"/>
                </a:lnTo>
                <a:lnTo>
                  <a:pt x="404749" y="776351"/>
                </a:lnTo>
                <a:lnTo>
                  <a:pt x="379094" y="788797"/>
                </a:lnTo>
                <a:lnTo>
                  <a:pt x="423828" y="788797"/>
                </a:lnTo>
                <a:lnTo>
                  <a:pt x="424179" y="750951"/>
                </a:lnTo>
                <a:close/>
              </a:path>
              <a:path w="424179" h="847089">
                <a:moveTo>
                  <a:pt x="25653" y="0"/>
                </a:moveTo>
                <a:lnTo>
                  <a:pt x="0" y="12446"/>
                </a:lnTo>
                <a:lnTo>
                  <a:pt x="372839" y="775986"/>
                </a:lnTo>
                <a:lnTo>
                  <a:pt x="398468" y="763489"/>
                </a:lnTo>
                <a:lnTo>
                  <a:pt x="25653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98077" y="3428238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4" h="850264">
                <a:moveTo>
                  <a:pt x="422876" y="68138"/>
                </a:moveTo>
                <a:lnTo>
                  <a:pt x="0" y="835913"/>
                </a:lnTo>
                <a:lnTo>
                  <a:pt x="25146" y="849757"/>
                </a:lnTo>
                <a:lnTo>
                  <a:pt x="447914" y="81949"/>
                </a:lnTo>
                <a:lnTo>
                  <a:pt x="422876" y="68138"/>
                </a:lnTo>
                <a:close/>
              </a:path>
              <a:path w="476884" h="850264">
                <a:moveTo>
                  <a:pt x="474544" y="55625"/>
                </a:moveTo>
                <a:lnTo>
                  <a:pt x="429768" y="55625"/>
                </a:lnTo>
                <a:lnTo>
                  <a:pt x="454787" y="69469"/>
                </a:lnTo>
                <a:lnTo>
                  <a:pt x="447914" y="81949"/>
                </a:lnTo>
                <a:lnTo>
                  <a:pt x="472948" y="95758"/>
                </a:lnTo>
                <a:lnTo>
                  <a:pt x="474544" y="55625"/>
                </a:lnTo>
                <a:close/>
              </a:path>
              <a:path w="476884" h="850264">
                <a:moveTo>
                  <a:pt x="429768" y="55625"/>
                </a:moveTo>
                <a:lnTo>
                  <a:pt x="422876" y="68138"/>
                </a:lnTo>
                <a:lnTo>
                  <a:pt x="447914" y="81949"/>
                </a:lnTo>
                <a:lnTo>
                  <a:pt x="454787" y="69469"/>
                </a:lnTo>
                <a:lnTo>
                  <a:pt x="429768" y="55625"/>
                </a:lnTo>
                <a:close/>
              </a:path>
              <a:path w="476884" h="850264">
                <a:moveTo>
                  <a:pt x="476757" y="0"/>
                </a:moveTo>
                <a:lnTo>
                  <a:pt x="397891" y="54356"/>
                </a:lnTo>
                <a:lnTo>
                  <a:pt x="422876" y="68138"/>
                </a:lnTo>
                <a:lnTo>
                  <a:pt x="429768" y="55625"/>
                </a:lnTo>
                <a:lnTo>
                  <a:pt x="474544" y="55625"/>
                </a:lnTo>
                <a:lnTo>
                  <a:pt x="476757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893177" y="4293184"/>
            <a:ext cx="737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5" dirty="0">
                <a:solidFill>
                  <a:srgbClr val="FF0066"/>
                </a:solidFill>
                <a:latin typeface="Arial"/>
                <a:cs typeface="Arial"/>
              </a:rPr>
              <a:t>Write</a:t>
            </a:r>
            <a:r>
              <a:rPr sz="1400" i="1" spc="-11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0066"/>
                </a:solidFill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43468" y="4507229"/>
            <a:ext cx="638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FF0066"/>
                </a:solidFill>
                <a:latin typeface="Arial"/>
                <a:cs typeface="Arial"/>
              </a:rPr>
              <a:t>new</a:t>
            </a:r>
            <a:r>
              <a:rPr sz="1400" i="1" spc="-8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0066"/>
                </a:solidFill>
                <a:latin typeface="Arial"/>
                <a:cs typeface="Arial"/>
              </a:rPr>
              <a:t>KV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530465" y="2954781"/>
            <a:ext cx="127127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6390" marR="5080" indent="-314325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solidFill>
                  <a:srgbClr val="0000FF"/>
                </a:solidFill>
                <a:latin typeface="Arial"/>
                <a:cs typeface="Arial"/>
              </a:rPr>
              <a:t>Read</a:t>
            </a:r>
            <a:r>
              <a:rPr sz="1400" i="1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combined  buckets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490075" y="3412870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79" h="847089">
                <a:moveTo>
                  <a:pt x="25653" y="0"/>
                </a:moveTo>
                <a:lnTo>
                  <a:pt x="0" y="12445"/>
                </a:lnTo>
                <a:lnTo>
                  <a:pt x="12573" y="38226"/>
                </a:lnTo>
                <a:lnTo>
                  <a:pt x="38226" y="25653"/>
                </a:lnTo>
                <a:lnTo>
                  <a:pt x="25653" y="0"/>
                </a:lnTo>
                <a:close/>
              </a:path>
              <a:path w="424179" h="847089">
                <a:moveTo>
                  <a:pt x="50800" y="51307"/>
                </a:moveTo>
                <a:lnTo>
                  <a:pt x="25019" y="63880"/>
                </a:lnTo>
                <a:lnTo>
                  <a:pt x="37592" y="89535"/>
                </a:lnTo>
                <a:lnTo>
                  <a:pt x="63246" y="76962"/>
                </a:lnTo>
                <a:lnTo>
                  <a:pt x="50800" y="51307"/>
                </a:lnTo>
                <a:close/>
              </a:path>
              <a:path w="424179" h="847089">
                <a:moveTo>
                  <a:pt x="75819" y="102615"/>
                </a:moveTo>
                <a:lnTo>
                  <a:pt x="50165" y="115188"/>
                </a:lnTo>
                <a:lnTo>
                  <a:pt x="62738" y="140842"/>
                </a:lnTo>
                <a:lnTo>
                  <a:pt x="88392" y="128397"/>
                </a:lnTo>
                <a:lnTo>
                  <a:pt x="75819" y="102615"/>
                </a:lnTo>
                <a:close/>
              </a:path>
              <a:path w="424179" h="847089">
                <a:moveTo>
                  <a:pt x="100838" y="154050"/>
                </a:moveTo>
                <a:lnTo>
                  <a:pt x="75183" y="166497"/>
                </a:lnTo>
                <a:lnTo>
                  <a:pt x="87756" y="192277"/>
                </a:lnTo>
                <a:lnTo>
                  <a:pt x="113410" y="179704"/>
                </a:lnTo>
                <a:lnTo>
                  <a:pt x="100838" y="154050"/>
                </a:lnTo>
                <a:close/>
              </a:path>
              <a:path w="424179" h="847089">
                <a:moveTo>
                  <a:pt x="125983" y="205358"/>
                </a:moveTo>
                <a:lnTo>
                  <a:pt x="100329" y="217931"/>
                </a:lnTo>
                <a:lnTo>
                  <a:pt x="112775" y="243585"/>
                </a:lnTo>
                <a:lnTo>
                  <a:pt x="138556" y="231012"/>
                </a:lnTo>
                <a:lnTo>
                  <a:pt x="125983" y="205358"/>
                </a:lnTo>
                <a:close/>
              </a:path>
              <a:path w="424179" h="847089">
                <a:moveTo>
                  <a:pt x="151002" y="256666"/>
                </a:moveTo>
                <a:lnTo>
                  <a:pt x="125349" y="269239"/>
                </a:lnTo>
                <a:lnTo>
                  <a:pt x="137922" y="294894"/>
                </a:lnTo>
                <a:lnTo>
                  <a:pt x="163575" y="282447"/>
                </a:lnTo>
                <a:lnTo>
                  <a:pt x="151002" y="256666"/>
                </a:lnTo>
                <a:close/>
              </a:path>
              <a:path w="424179" h="847089">
                <a:moveTo>
                  <a:pt x="176149" y="308101"/>
                </a:moveTo>
                <a:lnTo>
                  <a:pt x="150495" y="320675"/>
                </a:lnTo>
                <a:lnTo>
                  <a:pt x="162941" y="346328"/>
                </a:lnTo>
                <a:lnTo>
                  <a:pt x="188595" y="333755"/>
                </a:lnTo>
                <a:lnTo>
                  <a:pt x="176149" y="308101"/>
                </a:lnTo>
                <a:close/>
              </a:path>
              <a:path w="424179" h="847089">
                <a:moveTo>
                  <a:pt x="201168" y="359409"/>
                </a:moveTo>
                <a:lnTo>
                  <a:pt x="175514" y="371982"/>
                </a:lnTo>
                <a:lnTo>
                  <a:pt x="188086" y="397636"/>
                </a:lnTo>
                <a:lnTo>
                  <a:pt x="213741" y="385063"/>
                </a:lnTo>
                <a:lnTo>
                  <a:pt x="201168" y="359409"/>
                </a:lnTo>
                <a:close/>
              </a:path>
              <a:path w="424179" h="847089">
                <a:moveTo>
                  <a:pt x="226314" y="410844"/>
                </a:moveTo>
                <a:lnTo>
                  <a:pt x="200532" y="423290"/>
                </a:lnTo>
                <a:lnTo>
                  <a:pt x="213105" y="448944"/>
                </a:lnTo>
                <a:lnTo>
                  <a:pt x="238759" y="436498"/>
                </a:lnTo>
                <a:lnTo>
                  <a:pt x="226314" y="410844"/>
                </a:lnTo>
                <a:close/>
              </a:path>
              <a:path w="424179" h="847089">
                <a:moveTo>
                  <a:pt x="251332" y="462152"/>
                </a:moveTo>
                <a:lnTo>
                  <a:pt x="225678" y="474725"/>
                </a:lnTo>
                <a:lnTo>
                  <a:pt x="238251" y="500379"/>
                </a:lnTo>
                <a:lnTo>
                  <a:pt x="263905" y="487806"/>
                </a:lnTo>
                <a:lnTo>
                  <a:pt x="251332" y="462152"/>
                </a:lnTo>
                <a:close/>
              </a:path>
              <a:path w="424179" h="847089">
                <a:moveTo>
                  <a:pt x="276478" y="513460"/>
                </a:moveTo>
                <a:lnTo>
                  <a:pt x="250698" y="526033"/>
                </a:lnTo>
                <a:lnTo>
                  <a:pt x="263271" y="551688"/>
                </a:lnTo>
                <a:lnTo>
                  <a:pt x="288925" y="539114"/>
                </a:lnTo>
                <a:lnTo>
                  <a:pt x="276478" y="513460"/>
                </a:lnTo>
                <a:close/>
              </a:path>
              <a:path w="424179" h="847089">
                <a:moveTo>
                  <a:pt x="301498" y="564895"/>
                </a:moveTo>
                <a:lnTo>
                  <a:pt x="275844" y="577341"/>
                </a:lnTo>
                <a:lnTo>
                  <a:pt x="288417" y="603122"/>
                </a:lnTo>
                <a:lnTo>
                  <a:pt x="314071" y="590550"/>
                </a:lnTo>
                <a:lnTo>
                  <a:pt x="301498" y="564895"/>
                </a:lnTo>
                <a:close/>
              </a:path>
              <a:path w="424179" h="847089">
                <a:moveTo>
                  <a:pt x="326517" y="616203"/>
                </a:moveTo>
                <a:lnTo>
                  <a:pt x="300863" y="628776"/>
                </a:lnTo>
                <a:lnTo>
                  <a:pt x="313435" y="654430"/>
                </a:lnTo>
                <a:lnTo>
                  <a:pt x="339090" y="641857"/>
                </a:lnTo>
                <a:lnTo>
                  <a:pt x="326517" y="616203"/>
                </a:lnTo>
                <a:close/>
              </a:path>
              <a:path w="424179" h="847089">
                <a:moveTo>
                  <a:pt x="351663" y="667511"/>
                </a:moveTo>
                <a:lnTo>
                  <a:pt x="326008" y="680084"/>
                </a:lnTo>
                <a:lnTo>
                  <a:pt x="338454" y="705738"/>
                </a:lnTo>
                <a:lnTo>
                  <a:pt x="364235" y="693292"/>
                </a:lnTo>
                <a:lnTo>
                  <a:pt x="351663" y="667511"/>
                </a:lnTo>
                <a:close/>
              </a:path>
              <a:path w="424179" h="847089">
                <a:moveTo>
                  <a:pt x="424179" y="750951"/>
                </a:moveTo>
                <a:lnTo>
                  <a:pt x="347091" y="788542"/>
                </a:lnTo>
                <a:lnTo>
                  <a:pt x="423291" y="846708"/>
                </a:lnTo>
                <a:lnTo>
                  <a:pt x="423828" y="788796"/>
                </a:lnTo>
                <a:lnTo>
                  <a:pt x="379095" y="788796"/>
                </a:lnTo>
                <a:lnTo>
                  <a:pt x="376174" y="782827"/>
                </a:lnTo>
                <a:lnTo>
                  <a:pt x="401827" y="770254"/>
                </a:lnTo>
                <a:lnTo>
                  <a:pt x="424000" y="770254"/>
                </a:lnTo>
                <a:lnTo>
                  <a:pt x="424179" y="750951"/>
                </a:lnTo>
                <a:close/>
              </a:path>
              <a:path w="424179" h="847089">
                <a:moveTo>
                  <a:pt x="401827" y="770254"/>
                </a:moveTo>
                <a:lnTo>
                  <a:pt x="376174" y="782827"/>
                </a:lnTo>
                <a:lnTo>
                  <a:pt x="379095" y="788796"/>
                </a:lnTo>
                <a:lnTo>
                  <a:pt x="404749" y="776351"/>
                </a:lnTo>
                <a:lnTo>
                  <a:pt x="401827" y="770254"/>
                </a:lnTo>
                <a:close/>
              </a:path>
              <a:path w="424179" h="847089">
                <a:moveTo>
                  <a:pt x="424000" y="770254"/>
                </a:moveTo>
                <a:lnTo>
                  <a:pt x="401827" y="770254"/>
                </a:lnTo>
                <a:lnTo>
                  <a:pt x="404749" y="776351"/>
                </a:lnTo>
                <a:lnTo>
                  <a:pt x="379095" y="788796"/>
                </a:lnTo>
                <a:lnTo>
                  <a:pt x="423828" y="788796"/>
                </a:lnTo>
                <a:lnTo>
                  <a:pt x="424000" y="770254"/>
                </a:lnTo>
                <a:close/>
              </a:path>
              <a:path w="424179" h="847089">
                <a:moveTo>
                  <a:pt x="376681" y="718946"/>
                </a:moveTo>
                <a:lnTo>
                  <a:pt x="351027" y="731519"/>
                </a:lnTo>
                <a:lnTo>
                  <a:pt x="363600" y="757173"/>
                </a:lnTo>
                <a:lnTo>
                  <a:pt x="389254" y="744601"/>
                </a:lnTo>
                <a:lnTo>
                  <a:pt x="376681" y="7189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00284" y="3417570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4" h="850264">
                <a:moveTo>
                  <a:pt x="13843" y="810894"/>
                </a:moveTo>
                <a:lnTo>
                  <a:pt x="0" y="835913"/>
                </a:lnTo>
                <a:lnTo>
                  <a:pt x="25146" y="849756"/>
                </a:lnTo>
                <a:lnTo>
                  <a:pt x="38862" y="824737"/>
                </a:lnTo>
                <a:lnTo>
                  <a:pt x="13843" y="810894"/>
                </a:lnTo>
                <a:close/>
              </a:path>
              <a:path w="476884" h="850264">
                <a:moveTo>
                  <a:pt x="41401" y="760856"/>
                </a:moveTo>
                <a:lnTo>
                  <a:pt x="27686" y="785876"/>
                </a:lnTo>
                <a:lnTo>
                  <a:pt x="52705" y="799591"/>
                </a:lnTo>
                <a:lnTo>
                  <a:pt x="66421" y="774572"/>
                </a:lnTo>
                <a:lnTo>
                  <a:pt x="41401" y="760856"/>
                </a:lnTo>
                <a:close/>
              </a:path>
              <a:path w="476884" h="850264">
                <a:moveTo>
                  <a:pt x="68961" y="710818"/>
                </a:moveTo>
                <a:lnTo>
                  <a:pt x="55245" y="735837"/>
                </a:lnTo>
                <a:lnTo>
                  <a:pt x="80264" y="749553"/>
                </a:lnTo>
                <a:lnTo>
                  <a:pt x="93980" y="724534"/>
                </a:lnTo>
                <a:lnTo>
                  <a:pt x="68961" y="710818"/>
                </a:lnTo>
                <a:close/>
              </a:path>
              <a:path w="476884" h="850264">
                <a:moveTo>
                  <a:pt x="96520" y="660653"/>
                </a:moveTo>
                <a:lnTo>
                  <a:pt x="82804" y="685799"/>
                </a:lnTo>
                <a:lnTo>
                  <a:pt x="107823" y="699515"/>
                </a:lnTo>
                <a:lnTo>
                  <a:pt x="121539" y="674496"/>
                </a:lnTo>
                <a:lnTo>
                  <a:pt x="96520" y="660653"/>
                </a:lnTo>
                <a:close/>
              </a:path>
              <a:path w="476884" h="850264">
                <a:moveTo>
                  <a:pt x="124079" y="610615"/>
                </a:moveTo>
                <a:lnTo>
                  <a:pt x="110363" y="635634"/>
                </a:lnTo>
                <a:lnTo>
                  <a:pt x="135382" y="649477"/>
                </a:lnTo>
                <a:lnTo>
                  <a:pt x="149098" y="624458"/>
                </a:lnTo>
                <a:lnTo>
                  <a:pt x="124079" y="610615"/>
                </a:lnTo>
                <a:close/>
              </a:path>
              <a:path w="476884" h="850264">
                <a:moveTo>
                  <a:pt x="151638" y="560577"/>
                </a:moveTo>
                <a:lnTo>
                  <a:pt x="137922" y="585596"/>
                </a:lnTo>
                <a:lnTo>
                  <a:pt x="162941" y="599439"/>
                </a:lnTo>
                <a:lnTo>
                  <a:pt x="176657" y="574420"/>
                </a:lnTo>
                <a:lnTo>
                  <a:pt x="151638" y="560577"/>
                </a:lnTo>
                <a:close/>
              </a:path>
              <a:path w="476884" h="850264">
                <a:moveTo>
                  <a:pt x="179197" y="510539"/>
                </a:moveTo>
                <a:lnTo>
                  <a:pt x="165481" y="535558"/>
                </a:lnTo>
                <a:lnTo>
                  <a:pt x="190500" y="549401"/>
                </a:lnTo>
                <a:lnTo>
                  <a:pt x="204343" y="524255"/>
                </a:lnTo>
                <a:lnTo>
                  <a:pt x="179197" y="510539"/>
                </a:lnTo>
                <a:close/>
              </a:path>
              <a:path w="476884" h="850264">
                <a:moveTo>
                  <a:pt x="206883" y="460501"/>
                </a:moveTo>
                <a:lnTo>
                  <a:pt x="193040" y="485520"/>
                </a:lnTo>
                <a:lnTo>
                  <a:pt x="218059" y="499236"/>
                </a:lnTo>
                <a:lnTo>
                  <a:pt x="231901" y="474217"/>
                </a:lnTo>
                <a:lnTo>
                  <a:pt x="206883" y="460501"/>
                </a:lnTo>
                <a:close/>
              </a:path>
              <a:path w="476884" h="850264">
                <a:moveTo>
                  <a:pt x="234442" y="410463"/>
                </a:moveTo>
                <a:lnTo>
                  <a:pt x="220599" y="435482"/>
                </a:lnTo>
                <a:lnTo>
                  <a:pt x="245618" y="449198"/>
                </a:lnTo>
                <a:lnTo>
                  <a:pt x="259461" y="424179"/>
                </a:lnTo>
                <a:lnTo>
                  <a:pt x="234442" y="410463"/>
                </a:lnTo>
                <a:close/>
              </a:path>
              <a:path w="476884" h="850264">
                <a:moveTo>
                  <a:pt x="262000" y="360298"/>
                </a:moveTo>
                <a:lnTo>
                  <a:pt x="248158" y="385317"/>
                </a:lnTo>
                <a:lnTo>
                  <a:pt x="273176" y="399160"/>
                </a:lnTo>
                <a:lnTo>
                  <a:pt x="287020" y="374141"/>
                </a:lnTo>
                <a:lnTo>
                  <a:pt x="262000" y="360298"/>
                </a:lnTo>
                <a:close/>
              </a:path>
              <a:path w="476884" h="850264">
                <a:moveTo>
                  <a:pt x="289560" y="310260"/>
                </a:moveTo>
                <a:lnTo>
                  <a:pt x="275717" y="335279"/>
                </a:lnTo>
                <a:lnTo>
                  <a:pt x="300736" y="349122"/>
                </a:lnTo>
                <a:lnTo>
                  <a:pt x="314579" y="324103"/>
                </a:lnTo>
                <a:lnTo>
                  <a:pt x="289560" y="310260"/>
                </a:lnTo>
                <a:close/>
              </a:path>
              <a:path w="476884" h="850264">
                <a:moveTo>
                  <a:pt x="317119" y="260222"/>
                </a:moveTo>
                <a:lnTo>
                  <a:pt x="303275" y="285241"/>
                </a:lnTo>
                <a:lnTo>
                  <a:pt x="328295" y="299084"/>
                </a:lnTo>
                <a:lnTo>
                  <a:pt x="342138" y="274065"/>
                </a:lnTo>
                <a:lnTo>
                  <a:pt x="317119" y="260222"/>
                </a:lnTo>
                <a:close/>
              </a:path>
              <a:path w="476884" h="850264">
                <a:moveTo>
                  <a:pt x="344678" y="210184"/>
                </a:moveTo>
                <a:lnTo>
                  <a:pt x="330835" y="235203"/>
                </a:lnTo>
                <a:lnTo>
                  <a:pt x="355981" y="248919"/>
                </a:lnTo>
                <a:lnTo>
                  <a:pt x="369697" y="223900"/>
                </a:lnTo>
                <a:lnTo>
                  <a:pt x="344678" y="210184"/>
                </a:lnTo>
                <a:close/>
              </a:path>
              <a:path w="476884" h="850264">
                <a:moveTo>
                  <a:pt x="372237" y="160146"/>
                </a:moveTo>
                <a:lnTo>
                  <a:pt x="358521" y="185165"/>
                </a:lnTo>
                <a:lnTo>
                  <a:pt x="383540" y="198881"/>
                </a:lnTo>
                <a:lnTo>
                  <a:pt x="397256" y="173862"/>
                </a:lnTo>
                <a:lnTo>
                  <a:pt x="372237" y="160146"/>
                </a:lnTo>
                <a:close/>
              </a:path>
              <a:path w="476884" h="850264">
                <a:moveTo>
                  <a:pt x="399796" y="110108"/>
                </a:moveTo>
                <a:lnTo>
                  <a:pt x="386080" y="135127"/>
                </a:lnTo>
                <a:lnTo>
                  <a:pt x="411099" y="148843"/>
                </a:lnTo>
                <a:lnTo>
                  <a:pt x="424815" y="123825"/>
                </a:lnTo>
                <a:lnTo>
                  <a:pt x="399796" y="110108"/>
                </a:lnTo>
                <a:close/>
              </a:path>
              <a:path w="476884" h="850264">
                <a:moveTo>
                  <a:pt x="422865" y="68132"/>
                </a:moveTo>
                <a:lnTo>
                  <a:pt x="413639" y="84962"/>
                </a:lnTo>
                <a:lnTo>
                  <a:pt x="438658" y="98805"/>
                </a:lnTo>
                <a:lnTo>
                  <a:pt x="447902" y="81942"/>
                </a:lnTo>
                <a:lnTo>
                  <a:pt x="422865" y="68132"/>
                </a:lnTo>
                <a:close/>
              </a:path>
              <a:path w="476884" h="850264">
                <a:moveTo>
                  <a:pt x="474372" y="59943"/>
                </a:moveTo>
                <a:lnTo>
                  <a:pt x="427355" y="59943"/>
                </a:lnTo>
                <a:lnTo>
                  <a:pt x="452374" y="73787"/>
                </a:lnTo>
                <a:lnTo>
                  <a:pt x="447902" y="81942"/>
                </a:lnTo>
                <a:lnTo>
                  <a:pt x="472948" y="95757"/>
                </a:lnTo>
                <a:lnTo>
                  <a:pt x="474372" y="59943"/>
                </a:lnTo>
                <a:close/>
              </a:path>
              <a:path w="476884" h="850264">
                <a:moveTo>
                  <a:pt x="427355" y="59943"/>
                </a:moveTo>
                <a:lnTo>
                  <a:pt x="422865" y="68132"/>
                </a:lnTo>
                <a:lnTo>
                  <a:pt x="447902" y="81942"/>
                </a:lnTo>
                <a:lnTo>
                  <a:pt x="452374" y="73787"/>
                </a:lnTo>
                <a:lnTo>
                  <a:pt x="427355" y="59943"/>
                </a:lnTo>
                <a:close/>
              </a:path>
              <a:path w="476884" h="850264">
                <a:moveTo>
                  <a:pt x="476758" y="0"/>
                </a:moveTo>
                <a:lnTo>
                  <a:pt x="397891" y="54355"/>
                </a:lnTo>
                <a:lnTo>
                  <a:pt x="422865" y="68132"/>
                </a:lnTo>
                <a:lnTo>
                  <a:pt x="427355" y="59943"/>
                </a:lnTo>
                <a:lnTo>
                  <a:pt x="474372" y="59943"/>
                </a:lnTo>
                <a:lnTo>
                  <a:pt x="47675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609835" y="2965450"/>
            <a:ext cx="89471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 marR="5080" indent="-17145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Update</a:t>
            </a:r>
            <a:r>
              <a:rPr sz="1400" i="1" spc="-1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the  KV</a:t>
            </a:r>
            <a:r>
              <a:rPr sz="1400" i="1" spc="-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0000FF"/>
                </a:solidFill>
                <a:latin typeface="Arial"/>
                <a:cs typeface="Arial"/>
              </a:rPr>
              <a:t>pointer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706994" y="3426586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79" h="847089">
                <a:moveTo>
                  <a:pt x="372839" y="775986"/>
                </a:moveTo>
                <a:lnTo>
                  <a:pt x="347090" y="788543"/>
                </a:lnTo>
                <a:lnTo>
                  <a:pt x="423290" y="846709"/>
                </a:lnTo>
                <a:lnTo>
                  <a:pt x="423828" y="788797"/>
                </a:lnTo>
                <a:lnTo>
                  <a:pt x="379095" y="788797"/>
                </a:lnTo>
                <a:lnTo>
                  <a:pt x="372839" y="775986"/>
                </a:lnTo>
                <a:close/>
              </a:path>
              <a:path w="424179" h="847089">
                <a:moveTo>
                  <a:pt x="398468" y="763489"/>
                </a:moveTo>
                <a:lnTo>
                  <a:pt x="372839" y="775986"/>
                </a:lnTo>
                <a:lnTo>
                  <a:pt x="379095" y="788797"/>
                </a:lnTo>
                <a:lnTo>
                  <a:pt x="404749" y="776351"/>
                </a:lnTo>
                <a:lnTo>
                  <a:pt x="398468" y="763489"/>
                </a:lnTo>
                <a:close/>
              </a:path>
              <a:path w="424179" h="847089">
                <a:moveTo>
                  <a:pt x="424179" y="750951"/>
                </a:moveTo>
                <a:lnTo>
                  <a:pt x="398468" y="763489"/>
                </a:lnTo>
                <a:lnTo>
                  <a:pt x="404749" y="776351"/>
                </a:lnTo>
                <a:lnTo>
                  <a:pt x="379095" y="788797"/>
                </a:lnTo>
                <a:lnTo>
                  <a:pt x="423828" y="788797"/>
                </a:lnTo>
                <a:lnTo>
                  <a:pt x="424179" y="750951"/>
                </a:lnTo>
                <a:close/>
              </a:path>
              <a:path w="424179" h="847089">
                <a:moveTo>
                  <a:pt x="25653" y="0"/>
                </a:moveTo>
                <a:lnTo>
                  <a:pt x="0" y="12446"/>
                </a:lnTo>
                <a:lnTo>
                  <a:pt x="372839" y="775986"/>
                </a:lnTo>
                <a:lnTo>
                  <a:pt x="398468" y="763489"/>
                </a:lnTo>
                <a:lnTo>
                  <a:pt x="2565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118729" y="3431285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4" h="850264">
                <a:moveTo>
                  <a:pt x="422876" y="68138"/>
                </a:moveTo>
                <a:lnTo>
                  <a:pt x="0" y="835913"/>
                </a:lnTo>
                <a:lnTo>
                  <a:pt x="25146" y="849757"/>
                </a:lnTo>
                <a:lnTo>
                  <a:pt x="447914" y="81949"/>
                </a:lnTo>
                <a:lnTo>
                  <a:pt x="422876" y="68138"/>
                </a:lnTo>
                <a:close/>
              </a:path>
              <a:path w="476884" h="850264">
                <a:moveTo>
                  <a:pt x="474544" y="55625"/>
                </a:moveTo>
                <a:lnTo>
                  <a:pt x="429768" y="55625"/>
                </a:lnTo>
                <a:lnTo>
                  <a:pt x="454787" y="69468"/>
                </a:lnTo>
                <a:lnTo>
                  <a:pt x="447914" y="81949"/>
                </a:lnTo>
                <a:lnTo>
                  <a:pt x="472948" y="95758"/>
                </a:lnTo>
                <a:lnTo>
                  <a:pt x="474544" y="55625"/>
                </a:lnTo>
                <a:close/>
              </a:path>
              <a:path w="476884" h="850264">
                <a:moveTo>
                  <a:pt x="429768" y="55625"/>
                </a:moveTo>
                <a:lnTo>
                  <a:pt x="422876" y="68138"/>
                </a:lnTo>
                <a:lnTo>
                  <a:pt x="447914" y="81949"/>
                </a:lnTo>
                <a:lnTo>
                  <a:pt x="454787" y="69468"/>
                </a:lnTo>
                <a:lnTo>
                  <a:pt x="429768" y="55625"/>
                </a:lnTo>
                <a:close/>
              </a:path>
              <a:path w="476884" h="850264">
                <a:moveTo>
                  <a:pt x="476757" y="0"/>
                </a:moveTo>
                <a:lnTo>
                  <a:pt x="397891" y="54355"/>
                </a:lnTo>
                <a:lnTo>
                  <a:pt x="422876" y="68138"/>
                </a:lnTo>
                <a:lnTo>
                  <a:pt x="429768" y="55625"/>
                </a:lnTo>
                <a:lnTo>
                  <a:pt x="474544" y="55625"/>
                </a:lnTo>
                <a:lnTo>
                  <a:pt x="476757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27391" y="3423539"/>
            <a:ext cx="424180" cy="847090"/>
          </a:xfrm>
          <a:custGeom>
            <a:avLst/>
            <a:gdLst/>
            <a:ahLst/>
            <a:cxnLst/>
            <a:rect l="l" t="t" r="r" b="b"/>
            <a:pathLst>
              <a:path w="424179" h="847089">
                <a:moveTo>
                  <a:pt x="25653" y="0"/>
                </a:moveTo>
                <a:lnTo>
                  <a:pt x="0" y="12446"/>
                </a:lnTo>
                <a:lnTo>
                  <a:pt x="12573" y="38226"/>
                </a:lnTo>
                <a:lnTo>
                  <a:pt x="38226" y="25654"/>
                </a:lnTo>
                <a:lnTo>
                  <a:pt x="25653" y="0"/>
                </a:lnTo>
                <a:close/>
              </a:path>
              <a:path w="424179" h="847089">
                <a:moveTo>
                  <a:pt x="50800" y="51308"/>
                </a:moveTo>
                <a:lnTo>
                  <a:pt x="25018" y="63881"/>
                </a:lnTo>
                <a:lnTo>
                  <a:pt x="37591" y="89535"/>
                </a:lnTo>
                <a:lnTo>
                  <a:pt x="63245" y="76962"/>
                </a:lnTo>
                <a:lnTo>
                  <a:pt x="50800" y="51308"/>
                </a:lnTo>
                <a:close/>
              </a:path>
              <a:path w="424179" h="847089">
                <a:moveTo>
                  <a:pt x="75818" y="102615"/>
                </a:moveTo>
                <a:lnTo>
                  <a:pt x="50164" y="115188"/>
                </a:lnTo>
                <a:lnTo>
                  <a:pt x="62737" y="140843"/>
                </a:lnTo>
                <a:lnTo>
                  <a:pt x="88391" y="128397"/>
                </a:lnTo>
                <a:lnTo>
                  <a:pt x="75818" y="102615"/>
                </a:lnTo>
                <a:close/>
              </a:path>
              <a:path w="424179" h="847089">
                <a:moveTo>
                  <a:pt x="100837" y="154050"/>
                </a:moveTo>
                <a:lnTo>
                  <a:pt x="75183" y="166497"/>
                </a:lnTo>
                <a:lnTo>
                  <a:pt x="87756" y="192278"/>
                </a:lnTo>
                <a:lnTo>
                  <a:pt x="113410" y="179705"/>
                </a:lnTo>
                <a:lnTo>
                  <a:pt x="100837" y="154050"/>
                </a:lnTo>
                <a:close/>
              </a:path>
              <a:path w="424179" h="847089">
                <a:moveTo>
                  <a:pt x="125983" y="205359"/>
                </a:moveTo>
                <a:lnTo>
                  <a:pt x="100329" y="217932"/>
                </a:lnTo>
                <a:lnTo>
                  <a:pt x="112775" y="243586"/>
                </a:lnTo>
                <a:lnTo>
                  <a:pt x="138556" y="231012"/>
                </a:lnTo>
                <a:lnTo>
                  <a:pt x="125983" y="205359"/>
                </a:lnTo>
                <a:close/>
              </a:path>
              <a:path w="424179" h="847089">
                <a:moveTo>
                  <a:pt x="151002" y="256667"/>
                </a:moveTo>
                <a:lnTo>
                  <a:pt x="125349" y="269240"/>
                </a:lnTo>
                <a:lnTo>
                  <a:pt x="137922" y="294894"/>
                </a:lnTo>
                <a:lnTo>
                  <a:pt x="163575" y="282448"/>
                </a:lnTo>
                <a:lnTo>
                  <a:pt x="151002" y="256667"/>
                </a:lnTo>
                <a:close/>
              </a:path>
              <a:path w="424179" h="847089">
                <a:moveTo>
                  <a:pt x="176149" y="308102"/>
                </a:moveTo>
                <a:lnTo>
                  <a:pt x="150494" y="320675"/>
                </a:lnTo>
                <a:lnTo>
                  <a:pt x="162940" y="346329"/>
                </a:lnTo>
                <a:lnTo>
                  <a:pt x="188594" y="333756"/>
                </a:lnTo>
                <a:lnTo>
                  <a:pt x="176149" y="308102"/>
                </a:lnTo>
                <a:close/>
              </a:path>
              <a:path w="424179" h="847089">
                <a:moveTo>
                  <a:pt x="201167" y="359410"/>
                </a:moveTo>
                <a:lnTo>
                  <a:pt x="175513" y="371983"/>
                </a:lnTo>
                <a:lnTo>
                  <a:pt x="188086" y="397637"/>
                </a:lnTo>
                <a:lnTo>
                  <a:pt x="213740" y="385064"/>
                </a:lnTo>
                <a:lnTo>
                  <a:pt x="201167" y="359410"/>
                </a:lnTo>
                <a:close/>
              </a:path>
              <a:path w="424179" h="847089">
                <a:moveTo>
                  <a:pt x="226313" y="410845"/>
                </a:moveTo>
                <a:lnTo>
                  <a:pt x="200532" y="423291"/>
                </a:lnTo>
                <a:lnTo>
                  <a:pt x="213105" y="448945"/>
                </a:lnTo>
                <a:lnTo>
                  <a:pt x="238759" y="436499"/>
                </a:lnTo>
                <a:lnTo>
                  <a:pt x="226313" y="410845"/>
                </a:lnTo>
                <a:close/>
              </a:path>
              <a:path w="424179" h="847089">
                <a:moveTo>
                  <a:pt x="251332" y="462153"/>
                </a:moveTo>
                <a:lnTo>
                  <a:pt x="225678" y="474726"/>
                </a:lnTo>
                <a:lnTo>
                  <a:pt x="238251" y="500380"/>
                </a:lnTo>
                <a:lnTo>
                  <a:pt x="263905" y="487807"/>
                </a:lnTo>
                <a:lnTo>
                  <a:pt x="251332" y="462153"/>
                </a:lnTo>
                <a:close/>
              </a:path>
              <a:path w="424179" h="847089">
                <a:moveTo>
                  <a:pt x="276478" y="513461"/>
                </a:moveTo>
                <a:lnTo>
                  <a:pt x="250698" y="526034"/>
                </a:lnTo>
                <a:lnTo>
                  <a:pt x="263270" y="551688"/>
                </a:lnTo>
                <a:lnTo>
                  <a:pt x="288925" y="539115"/>
                </a:lnTo>
                <a:lnTo>
                  <a:pt x="276478" y="513461"/>
                </a:lnTo>
                <a:close/>
              </a:path>
              <a:path w="424179" h="847089">
                <a:moveTo>
                  <a:pt x="301498" y="564896"/>
                </a:moveTo>
                <a:lnTo>
                  <a:pt x="275843" y="577342"/>
                </a:lnTo>
                <a:lnTo>
                  <a:pt x="288416" y="603123"/>
                </a:lnTo>
                <a:lnTo>
                  <a:pt x="314070" y="590550"/>
                </a:lnTo>
                <a:lnTo>
                  <a:pt x="301498" y="564896"/>
                </a:lnTo>
                <a:close/>
              </a:path>
              <a:path w="424179" h="847089">
                <a:moveTo>
                  <a:pt x="326516" y="616204"/>
                </a:moveTo>
                <a:lnTo>
                  <a:pt x="300862" y="628777"/>
                </a:lnTo>
                <a:lnTo>
                  <a:pt x="313435" y="654431"/>
                </a:lnTo>
                <a:lnTo>
                  <a:pt x="339089" y="641858"/>
                </a:lnTo>
                <a:lnTo>
                  <a:pt x="326516" y="616204"/>
                </a:lnTo>
                <a:close/>
              </a:path>
              <a:path w="424179" h="847089">
                <a:moveTo>
                  <a:pt x="351662" y="667512"/>
                </a:moveTo>
                <a:lnTo>
                  <a:pt x="326008" y="680085"/>
                </a:lnTo>
                <a:lnTo>
                  <a:pt x="338454" y="705739"/>
                </a:lnTo>
                <a:lnTo>
                  <a:pt x="364235" y="693293"/>
                </a:lnTo>
                <a:lnTo>
                  <a:pt x="351662" y="667512"/>
                </a:lnTo>
                <a:close/>
              </a:path>
              <a:path w="424179" h="847089">
                <a:moveTo>
                  <a:pt x="424179" y="750951"/>
                </a:moveTo>
                <a:lnTo>
                  <a:pt x="347090" y="788543"/>
                </a:lnTo>
                <a:lnTo>
                  <a:pt x="423290" y="846709"/>
                </a:lnTo>
                <a:lnTo>
                  <a:pt x="423828" y="788797"/>
                </a:lnTo>
                <a:lnTo>
                  <a:pt x="379094" y="788797"/>
                </a:lnTo>
                <a:lnTo>
                  <a:pt x="376174" y="782828"/>
                </a:lnTo>
                <a:lnTo>
                  <a:pt x="401827" y="770255"/>
                </a:lnTo>
                <a:lnTo>
                  <a:pt x="424000" y="770255"/>
                </a:lnTo>
                <a:lnTo>
                  <a:pt x="424179" y="750951"/>
                </a:lnTo>
                <a:close/>
              </a:path>
              <a:path w="424179" h="847089">
                <a:moveTo>
                  <a:pt x="401827" y="770255"/>
                </a:moveTo>
                <a:lnTo>
                  <a:pt x="376174" y="782828"/>
                </a:lnTo>
                <a:lnTo>
                  <a:pt x="379094" y="788797"/>
                </a:lnTo>
                <a:lnTo>
                  <a:pt x="404749" y="776351"/>
                </a:lnTo>
                <a:lnTo>
                  <a:pt x="401827" y="770255"/>
                </a:lnTo>
                <a:close/>
              </a:path>
              <a:path w="424179" h="847089">
                <a:moveTo>
                  <a:pt x="424000" y="770255"/>
                </a:moveTo>
                <a:lnTo>
                  <a:pt x="401827" y="770255"/>
                </a:lnTo>
                <a:lnTo>
                  <a:pt x="404749" y="776351"/>
                </a:lnTo>
                <a:lnTo>
                  <a:pt x="379094" y="788797"/>
                </a:lnTo>
                <a:lnTo>
                  <a:pt x="423828" y="788797"/>
                </a:lnTo>
                <a:lnTo>
                  <a:pt x="424000" y="770255"/>
                </a:lnTo>
                <a:close/>
              </a:path>
              <a:path w="424179" h="847089">
                <a:moveTo>
                  <a:pt x="376681" y="718947"/>
                </a:moveTo>
                <a:lnTo>
                  <a:pt x="351027" y="731520"/>
                </a:lnTo>
                <a:lnTo>
                  <a:pt x="363600" y="757174"/>
                </a:lnTo>
                <a:lnTo>
                  <a:pt x="389254" y="744601"/>
                </a:lnTo>
                <a:lnTo>
                  <a:pt x="376681" y="718947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237601" y="3428238"/>
            <a:ext cx="476884" cy="850265"/>
          </a:xfrm>
          <a:custGeom>
            <a:avLst/>
            <a:gdLst/>
            <a:ahLst/>
            <a:cxnLst/>
            <a:rect l="l" t="t" r="r" b="b"/>
            <a:pathLst>
              <a:path w="476884" h="850264">
                <a:moveTo>
                  <a:pt x="13843" y="810894"/>
                </a:moveTo>
                <a:lnTo>
                  <a:pt x="0" y="835913"/>
                </a:lnTo>
                <a:lnTo>
                  <a:pt x="25146" y="849757"/>
                </a:lnTo>
                <a:lnTo>
                  <a:pt x="38862" y="824738"/>
                </a:lnTo>
                <a:lnTo>
                  <a:pt x="13843" y="810894"/>
                </a:lnTo>
                <a:close/>
              </a:path>
              <a:path w="476884" h="850264">
                <a:moveTo>
                  <a:pt x="41401" y="760857"/>
                </a:moveTo>
                <a:lnTo>
                  <a:pt x="27685" y="785876"/>
                </a:lnTo>
                <a:lnTo>
                  <a:pt x="52704" y="799592"/>
                </a:lnTo>
                <a:lnTo>
                  <a:pt x="66421" y="774573"/>
                </a:lnTo>
                <a:lnTo>
                  <a:pt x="41401" y="760857"/>
                </a:lnTo>
                <a:close/>
              </a:path>
              <a:path w="476884" h="850264">
                <a:moveTo>
                  <a:pt x="68960" y="710819"/>
                </a:moveTo>
                <a:lnTo>
                  <a:pt x="55245" y="735838"/>
                </a:lnTo>
                <a:lnTo>
                  <a:pt x="80264" y="749554"/>
                </a:lnTo>
                <a:lnTo>
                  <a:pt x="93979" y="724535"/>
                </a:lnTo>
                <a:lnTo>
                  <a:pt x="68960" y="710819"/>
                </a:lnTo>
                <a:close/>
              </a:path>
              <a:path w="476884" h="850264">
                <a:moveTo>
                  <a:pt x="96520" y="660654"/>
                </a:moveTo>
                <a:lnTo>
                  <a:pt x="82803" y="685800"/>
                </a:lnTo>
                <a:lnTo>
                  <a:pt x="107823" y="699516"/>
                </a:lnTo>
                <a:lnTo>
                  <a:pt x="121539" y="674497"/>
                </a:lnTo>
                <a:lnTo>
                  <a:pt x="96520" y="660654"/>
                </a:lnTo>
                <a:close/>
              </a:path>
              <a:path w="476884" h="850264">
                <a:moveTo>
                  <a:pt x="124078" y="610616"/>
                </a:moveTo>
                <a:lnTo>
                  <a:pt x="110363" y="635635"/>
                </a:lnTo>
                <a:lnTo>
                  <a:pt x="135381" y="649478"/>
                </a:lnTo>
                <a:lnTo>
                  <a:pt x="149098" y="624459"/>
                </a:lnTo>
                <a:lnTo>
                  <a:pt x="124078" y="610616"/>
                </a:lnTo>
                <a:close/>
              </a:path>
              <a:path w="476884" h="850264">
                <a:moveTo>
                  <a:pt x="151638" y="560578"/>
                </a:moveTo>
                <a:lnTo>
                  <a:pt x="137922" y="585597"/>
                </a:lnTo>
                <a:lnTo>
                  <a:pt x="162941" y="599440"/>
                </a:lnTo>
                <a:lnTo>
                  <a:pt x="176656" y="574421"/>
                </a:lnTo>
                <a:lnTo>
                  <a:pt x="151638" y="560578"/>
                </a:lnTo>
                <a:close/>
              </a:path>
              <a:path w="476884" h="850264">
                <a:moveTo>
                  <a:pt x="179197" y="510540"/>
                </a:moveTo>
                <a:lnTo>
                  <a:pt x="165480" y="535559"/>
                </a:lnTo>
                <a:lnTo>
                  <a:pt x="190500" y="549402"/>
                </a:lnTo>
                <a:lnTo>
                  <a:pt x="204343" y="524256"/>
                </a:lnTo>
                <a:lnTo>
                  <a:pt x="179197" y="510540"/>
                </a:lnTo>
                <a:close/>
              </a:path>
              <a:path w="476884" h="850264">
                <a:moveTo>
                  <a:pt x="206882" y="460502"/>
                </a:moveTo>
                <a:lnTo>
                  <a:pt x="193040" y="485521"/>
                </a:lnTo>
                <a:lnTo>
                  <a:pt x="218058" y="499237"/>
                </a:lnTo>
                <a:lnTo>
                  <a:pt x="231901" y="474218"/>
                </a:lnTo>
                <a:lnTo>
                  <a:pt x="206882" y="460502"/>
                </a:lnTo>
                <a:close/>
              </a:path>
              <a:path w="476884" h="850264">
                <a:moveTo>
                  <a:pt x="234442" y="410463"/>
                </a:moveTo>
                <a:lnTo>
                  <a:pt x="220599" y="435483"/>
                </a:lnTo>
                <a:lnTo>
                  <a:pt x="245618" y="449199"/>
                </a:lnTo>
                <a:lnTo>
                  <a:pt x="259460" y="424180"/>
                </a:lnTo>
                <a:lnTo>
                  <a:pt x="234442" y="410463"/>
                </a:lnTo>
                <a:close/>
              </a:path>
              <a:path w="476884" h="850264">
                <a:moveTo>
                  <a:pt x="262000" y="360299"/>
                </a:moveTo>
                <a:lnTo>
                  <a:pt x="248157" y="385318"/>
                </a:lnTo>
                <a:lnTo>
                  <a:pt x="273176" y="399161"/>
                </a:lnTo>
                <a:lnTo>
                  <a:pt x="287020" y="374142"/>
                </a:lnTo>
                <a:lnTo>
                  <a:pt x="262000" y="360299"/>
                </a:lnTo>
                <a:close/>
              </a:path>
              <a:path w="476884" h="850264">
                <a:moveTo>
                  <a:pt x="289559" y="310261"/>
                </a:moveTo>
                <a:lnTo>
                  <a:pt x="275717" y="335280"/>
                </a:lnTo>
                <a:lnTo>
                  <a:pt x="300735" y="349123"/>
                </a:lnTo>
                <a:lnTo>
                  <a:pt x="314578" y="324104"/>
                </a:lnTo>
                <a:lnTo>
                  <a:pt x="289559" y="310261"/>
                </a:lnTo>
                <a:close/>
              </a:path>
              <a:path w="476884" h="850264">
                <a:moveTo>
                  <a:pt x="317119" y="260223"/>
                </a:moveTo>
                <a:lnTo>
                  <a:pt x="303275" y="285242"/>
                </a:lnTo>
                <a:lnTo>
                  <a:pt x="328295" y="299085"/>
                </a:lnTo>
                <a:lnTo>
                  <a:pt x="342138" y="274066"/>
                </a:lnTo>
                <a:lnTo>
                  <a:pt x="317119" y="260223"/>
                </a:lnTo>
                <a:close/>
              </a:path>
              <a:path w="476884" h="850264">
                <a:moveTo>
                  <a:pt x="344677" y="210185"/>
                </a:moveTo>
                <a:lnTo>
                  <a:pt x="330834" y="235204"/>
                </a:lnTo>
                <a:lnTo>
                  <a:pt x="355980" y="248919"/>
                </a:lnTo>
                <a:lnTo>
                  <a:pt x="369697" y="223900"/>
                </a:lnTo>
                <a:lnTo>
                  <a:pt x="344677" y="210185"/>
                </a:lnTo>
                <a:close/>
              </a:path>
              <a:path w="476884" h="850264">
                <a:moveTo>
                  <a:pt x="372237" y="160147"/>
                </a:moveTo>
                <a:lnTo>
                  <a:pt x="358521" y="185166"/>
                </a:lnTo>
                <a:lnTo>
                  <a:pt x="383540" y="198881"/>
                </a:lnTo>
                <a:lnTo>
                  <a:pt x="397255" y="173862"/>
                </a:lnTo>
                <a:lnTo>
                  <a:pt x="372237" y="160147"/>
                </a:lnTo>
                <a:close/>
              </a:path>
              <a:path w="476884" h="850264">
                <a:moveTo>
                  <a:pt x="399796" y="110109"/>
                </a:moveTo>
                <a:lnTo>
                  <a:pt x="386079" y="135127"/>
                </a:lnTo>
                <a:lnTo>
                  <a:pt x="411099" y="148844"/>
                </a:lnTo>
                <a:lnTo>
                  <a:pt x="424815" y="123825"/>
                </a:lnTo>
                <a:lnTo>
                  <a:pt x="399796" y="110109"/>
                </a:lnTo>
                <a:close/>
              </a:path>
              <a:path w="476884" h="850264">
                <a:moveTo>
                  <a:pt x="422865" y="68132"/>
                </a:moveTo>
                <a:lnTo>
                  <a:pt x="413639" y="84962"/>
                </a:lnTo>
                <a:lnTo>
                  <a:pt x="438657" y="98806"/>
                </a:lnTo>
                <a:lnTo>
                  <a:pt x="447902" y="81942"/>
                </a:lnTo>
                <a:lnTo>
                  <a:pt x="422865" y="68132"/>
                </a:lnTo>
                <a:close/>
              </a:path>
              <a:path w="476884" h="850264">
                <a:moveTo>
                  <a:pt x="474372" y="59944"/>
                </a:moveTo>
                <a:lnTo>
                  <a:pt x="427354" y="59944"/>
                </a:lnTo>
                <a:lnTo>
                  <a:pt x="452374" y="73787"/>
                </a:lnTo>
                <a:lnTo>
                  <a:pt x="447902" y="81942"/>
                </a:lnTo>
                <a:lnTo>
                  <a:pt x="472948" y="95758"/>
                </a:lnTo>
                <a:lnTo>
                  <a:pt x="474372" y="59944"/>
                </a:lnTo>
                <a:close/>
              </a:path>
              <a:path w="476884" h="850264">
                <a:moveTo>
                  <a:pt x="427354" y="59944"/>
                </a:moveTo>
                <a:lnTo>
                  <a:pt x="422865" y="68132"/>
                </a:lnTo>
                <a:lnTo>
                  <a:pt x="447902" y="81942"/>
                </a:lnTo>
                <a:lnTo>
                  <a:pt x="452374" y="73787"/>
                </a:lnTo>
                <a:lnTo>
                  <a:pt x="427354" y="59944"/>
                </a:lnTo>
                <a:close/>
              </a:path>
              <a:path w="476884" h="850264">
                <a:moveTo>
                  <a:pt x="476757" y="0"/>
                </a:moveTo>
                <a:lnTo>
                  <a:pt x="397891" y="54356"/>
                </a:lnTo>
                <a:lnTo>
                  <a:pt x="422865" y="68132"/>
                </a:lnTo>
                <a:lnTo>
                  <a:pt x="427354" y="59944"/>
                </a:lnTo>
                <a:lnTo>
                  <a:pt x="474372" y="59944"/>
                </a:lnTo>
                <a:lnTo>
                  <a:pt x="476757" y="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744839" y="4293184"/>
            <a:ext cx="7473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solidFill>
                  <a:srgbClr val="FF0066"/>
                </a:solidFill>
                <a:latin typeface="Arial"/>
                <a:cs typeface="Arial"/>
              </a:rPr>
              <a:t>Read</a:t>
            </a:r>
            <a:r>
              <a:rPr sz="1400" i="1" spc="-9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0066"/>
                </a:solidFill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9" name="object 59"/>
          <p:cNvSpPr txBox="1"/>
          <p:nvPr/>
        </p:nvSpPr>
        <p:spPr>
          <a:xfrm>
            <a:off x="8843898" y="4507229"/>
            <a:ext cx="548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dirty="0">
                <a:solidFill>
                  <a:srgbClr val="FF0066"/>
                </a:solidFill>
                <a:latin typeface="Arial"/>
                <a:cs typeface="Arial"/>
              </a:rPr>
              <a:t>old</a:t>
            </a:r>
            <a:r>
              <a:rPr sz="1400" i="1" spc="-90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400" i="1" dirty="0">
                <a:solidFill>
                  <a:srgbClr val="FF0066"/>
                </a:solidFill>
                <a:latin typeface="Arial"/>
                <a:cs typeface="Arial"/>
              </a:rPr>
              <a:t>KV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564118" y="4669916"/>
            <a:ext cx="11195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(d)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Update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2061972" y="5301233"/>
          <a:ext cx="8853163" cy="1131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06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1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402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6939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9476">
                <a:tc gridSpan="3">
                  <a:txBody>
                    <a:bodyPr/>
                    <a:lstStyle/>
                    <a:p>
                      <a:pPr marL="165735">
                        <a:lnSpc>
                          <a:spcPts val="2155"/>
                        </a:lnSpc>
                        <a:tabLst>
                          <a:tab pos="1155065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0	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66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10820">
                        <a:lnSpc>
                          <a:spcPts val="2155"/>
                        </a:lnSpc>
                        <a:tabLst>
                          <a:tab pos="1168400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	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B w="38100">
                      <a:solidFill>
                        <a:srgbClr val="FF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62560">
                        <a:lnSpc>
                          <a:spcPts val="2155"/>
                        </a:lnSpc>
                        <a:tabLst>
                          <a:tab pos="1133475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4	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12090">
                        <a:lnSpc>
                          <a:spcPts val="2155"/>
                        </a:lnSpc>
                        <a:tabLst>
                          <a:tab pos="1146810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6	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B w="38100">
                      <a:solidFill>
                        <a:srgbClr val="FF006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2865">
                        <a:lnSpc>
                          <a:spcPts val="2155"/>
                        </a:lnSpc>
                        <a:tabLst>
                          <a:tab pos="1151890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N-1	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38100">
                      <a:solidFill>
                        <a:srgbClr val="FF00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38100" cap="flat" cmpd="sng" algn="ctr">
                      <a:solidFill>
                        <a:srgbClr val="FF0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00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66"/>
                      </a:solidFill>
                      <a:prstDash val="solid"/>
                    </a:lnR>
                    <a:lnT w="38100">
                      <a:solidFill>
                        <a:srgbClr val="FF00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 marL="502920">
                        <a:lnSpc>
                          <a:spcPts val="2560"/>
                        </a:lnSpc>
                      </a:pPr>
                      <a:r>
                        <a:rPr sz="2800" spc="-5" dirty="0">
                          <a:latin typeface="Calibri"/>
                          <a:cs typeface="Calibri"/>
                        </a:rPr>
                        <a:t>……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1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6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66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66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FF006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00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FF0066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FF0066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R w="53975">
                      <a:solidFill>
                        <a:srgbClr val="FF0066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FF0066"/>
                      </a:solidFill>
                      <a:prstDash val="solid"/>
                    </a:lnL>
                    <a:lnR w="38100">
                      <a:solidFill>
                        <a:srgbClr val="0000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FF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306425" y="5548376"/>
            <a:ext cx="14135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1280"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RAC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Subtable: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325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6824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Extendible </a:t>
            </a:r>
            <a:r>
              <a:rPr spc="-10" dirty="0"/>
              <a:t>Remote</a:t>
            </a:r>
            <a:r>
              <a:rPr spc="20" dirty="0"/>
              <a:t> </a:t>
            </a:r>
            <a:r>
              <a:rPr spc="-5" dirty="0"/>
              <a:t>Resizing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1430" y="5623966"/>
            <a:ext cx="3933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(a) </a:t>
            </a:r>
            <a:r>
              <a:rPr sz="2400" spc="-5" dirty="0">
                <a:latin typeface="Times New Roman"/>
                <a:cs typeface="Times New Roman"/>
              </a:rPr>
              <a:t>Before </a:t>
            </a:r>
            <a:r>
              <a:rPr sz="2400" dirty="0">
                <a:latin typeface="Times New Roman"/>
                <a:cs typeface="Times New Roman"/>
              </a:rPr>
              <a:t>the directory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resizing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10817" y="2158745"/>
            <a:ext cx="1464945" cy="157480"/>
          </a:xfrm>
          <a:custGeom>
            <a:avLst/>
            <a:gdLst/>
            <a:ahLst/>
            <a:cxnLst/>
            <a:rect l="l" t="t" r="r" b="b"/>
            <a:pathLst>
              <a:path w="1464945" h="157480">
                <a:moveTo>
                  <a:pt x="0" y="156972"/>
                </a:moveTo>
                <a:lnTo>
                  <a:pt x="38912" y="110636"/>
                </a:lnTo>
                <a:lnTo>
                  <a:pt x="82570" y="93640"/>
                </a:lnTo>
                <a:lnTo>
                  <a:pt x="137932" y="82491"/>
                </a:lnTo>
                <a:lnTo>
                  <a:pt x="201675" y="78486"/>
                </a:lnTo>
                <a:lnTo>
                  <a:pt x="530606" y="78486"/>
                </a:lnTo>
                <a:lnTo>
                  <a:pt x="594349" y="74480"/>
                </a:lnTo>
                <a:lnTo>
                  <a:pt x="649711" y="63331"/>
                </a:lnTo>
                <a:lnTo>
                  <a:pt x="693369" y="46335"/>
                </a:lnTo>
                <a:lnTo>
                  <a:pt x="722000" y="24792"/>
                </a:lnTo>
                <a:lnTo>
                  <a:pt x="732282" y="0"/>
                </a:lnTo>
                <a:lnTo>
                  <a:pt x="742563" y="24792"/>
                </a:lnTo>
                <a:lnTo>
                  <a:pt x="771194" y="46335"/>
                </a:lnTo>
                <a:lnTo>
                  <a:pt x="814852" y="63331"/>
                </a:lnTo>
                <a:lnTo>
                  <a:pt x="870214" y="74480"/>
                </a:lnTo>
                <a:lnTo>
                  <a:pt x="933957" y="78486"/>
                </a:lnTo>
                <a:lnTo>
                  <a:pt x="1262888" y="78486"/>
                </a:lnTo>
                <a:lnTo>
                  <a:pt x="1326631" y="82491"/>
                </a:lnTo>
                <a:lnTo>
                  <a:pt x="1381993" y="93640"/>
                </a:lnTo>
                <a:lnTo>
                  <a:pt x="1425651" y="110636"/>
                </a:lnTo>
                <a:lnTo>
                  <a:pt x="1454282" y="132179"/>
                </a:lnTo>
                <a:lnTo>
                  <a:pt x="1464564" y="15697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5673" y="2152650"/>
            <a:ext cx="2752725" cy="157480"/>
          </a:xfrm>
          <a:custGeom>
            <a:avLst/>
            <a:gdLst/>
            <a:ahLst/>
            <a:cxnLst/>
            <a:rect l="l" t="t" r="r" b="b"/>
            <a:pathLst>
              <a:path w="2752725" h="157480">
                <a:moveTo>
                  <a:pt x="0" y="156972"/>
                </a:moveTo>
                <a:lnTo>
                  <a:pt x="38912" y="110636"/>
                </a:lnTo>
                <a:lnTo>
                  <a:pt x="82570" y="93640"/>
                </a:lnTo>
                <a:lnTo>
                  <a:pt x="137932" y="82491"/>
                </a:lnTo>
                <a:lnTo>
                  <a:pt x="201675" y="78486"/>
                </a:lnTo>
                <a:lnTo>
                  <a:pt x="1174496" y="78486"/>
                </a:lnTo>
                <a:lnTo>
                  <a:pt x="1238239" y="74480"/>
                </a:lnTo>
                <a:lnTo>
                  <a:pt x="1293601" y="63331"/>
                </a:lnTo>
                <a:lnTo>
                  <a:pt x="1337259" y="46335"/>
                </a:lnTo>
                <a:lnTo>
                  <a:pt x="1365890" y="24792"/>
                </a:lnTo>
                <a:lnTo>
                  <a:pt x="1376172" y="0"/>
                </a:lnTo>
                <a:lnTo>
                  <a:pt x="1386453" y="24792"/>
                </a:lnTo>
                <a:lnTo>
                  <a:pt x="1415084" y="46335"/>
                </a:lnTo>
                <a:lnTo>
                  <a:pt x="1458742" y="63331"/>
                </a:lnTo>
                <a:lnTo>
                  <a:pt x="1514104" y="74480"/>
                </a:lnTo>
                <a:lnTo>
                  <a:pt x="1577848" y="78486"/>
                </a:lnTo>
                <a:lnTo>
                  <a:pt x="2550667" y="78486"/>
                </a:lnTo>
                <a:lnTo>
                  <a:pt x="2614411" y="82491"/>
                </a:lnTo>
                <a:lnTo>
                  <a:pt x="2669773" y="93640"/>
                </a:lnTo>
                <a:lnTo>
                  <a:pt x="2713431" y="110636"/>
                </a:lnTo>
                <a:lnTo>
                  <a:pt x="2742062" y="132179"/>
                </a:lnTo>
                <a:lnTo>
                  <a:pt x="2752343" y="15697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8126" y="2684525"/>
            <a:ext cx="670560" cy="41910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3820">
              <a:lnSpc>
                <a:spcPts val="3300"/>
              </a:lnSpc>
            </a:pPr>
            <a:r>
              <a:rPr sz="4000" b="1" spc="-5" dirty="0">
                <a:latin typeface="Times New Roman"/>
                <a:cs typeface="Times New Roman"/>
              </a:rPr>
              <a:t>…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06117" y="268452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4" h="417830">
                <a:moveTo>
                  <a:pt x="0" y="417575"/>
                </a:moveTo>
                <a:lnTo>
                  <a:pt x="519683" y="417575"/>
                </a:lnTo>
                <a:lnTo>
                  <a:pt x="5196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D9D9D9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6117" y="268452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4" h="417830">
                <a:moveTo>
                  <a:pt x="0" y="417575"/>
                </a:moveTo>
                <a:lnTo>
                  <a:pt x="519683" y="417575"/>
                </a:lnTo>
                <a:lnTo>
                  <a:pt x="5196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4277" y="268452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4" h="417830">
                <a:moveTo>
                  <a:pt x="0" y="417575"/>
                </a:moveTo>
                <a:lnTo>
                  <a:pt x="519684" y="417575"/>
                </a:lnTo>
                <a:lnTo>
                  <a:pt x="519684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D9D9D9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4277" y="268452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4" h="417830">
                <a:moveTo>
                  <a:pt x="0" y="417575"/>
                </a:moveTo>
                <a:lnTo>
                  <a:pt x="519684" y="417575"/>
                </a:lnTo>
                <a:lnTo>
                  <a:pt x="519684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3961" y="268452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4" h="417830">
                <a:moveTo>
                  <a:pt x="0" y="417575"/>
                </a:moveTo>
                <a:lnTo>
                  <a:pt x="519684" y="417575"/>
                </a:lnTo>
                <a:lnTo>
                  <a:pt x="519684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62121" y="268452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4" h="417830">
                <a:moveTo>
                  <a:pt x="0" y="417575"/>
                </a:moveTo>
                <a:lnTo>
                  <a:pt x="519684" y="417575"/>
                </a:lnTo>
                <a:lnTo>
                  <a:pt x="519684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84910" y="2684525"/>
            <a:ext cx="4304030" cy="419100"/>
          </a:xfrm>
          <a:custGeom>
            <a:avLst/>
            <a:gdLst/>
            <a:ahLst/>
            <a:cxnLst/>
            <a:rect l="l" t="t" r="r" b="b"/>
            <a:pathLst>
              <a:path w="4304030" h="419100">
                <a:moveTo>
                  <a:pt x="0" y="419100"/>
                </a:moveTo>
                <a:lnTo>
                  <a:pt x="4303776" y="419100"/>
                </a:lnTo>
                <a:lnTo>
                  <a:pt x="4303776" y="0"/>
                </a:lnTo>
                <a:lnTo>
                  <a:pt x="0" y="0"/>
                </a:lnTo>
                <a:lnTo>
                  <a:pt x="0" y="4191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80282" y="268452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4" h="417830">
                <a:moveTo>
                  <a:pt x="0" y="417575"/>
                </a:moveTo>
                <a:lnTo>
                  <a:pt x="519684" y="417575"/>
                </a:lnTo>
                <a:lnTo>
                  <a:pt x="519684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99965" y="2684525"/>
            <a:ext cx="518159" cy="417830"/>
          </a:xfrm>
          <a:custGeom>
            <a:avLst/>
            <a:gdLst/>
            <a:ahLst/>
            <a:cxnLst/>
            <a:rect l="l" t="t" r="r" b="b"/>
            <a:pathLst>
              <a:path w="518160" h="417830">
                <a:moveTo>
                  <a:pt x="0" y="417575"/>
                </a:moveTo>
                <a:lnTo>
                  <a:pt x="518160" y="417575"/>
                </a:lnTo>
                <a:lnTo>
                  <a:pt x="518160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84910" y="2684525"/>
            <a:ext cx="520700" cy="419100"/>
          </a:xfrm>
          <a:prstGeom prst="rect">
            <a:avLst/>
          </a:prstGeom>
          <a:solidFill>
            <a:srgbClr val="D9D9D9">
              <a:alpha val="69802"/>
            </a:srgbClr>
          </a:solidFill>
          <a:ln w="39624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20"/>
              </a:spcBef>
            </a:pPr>
            <a:r>
              <a:rPr sz="1800" b="1" spc="-5" dirty="0">
                <a:solidFill>
                  <a:srgbClr val="FF0066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3114" y="3483102"/>
            <a:ext cx="5549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785" marR="5080" indent="-4572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solidFill>
                  <a:srgbClr val="00AF50"/>
                </a:solidFill>
                <a:latin typeface="Arial"/>
                <a:cs typeface="Arial"/>
              </a:rPr>
              <a:t>Fixed  addr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84910" y="3102101"/>
            <a:ext cx="203200" cy="360680"/>
          </a:xfrm>
          <a:custGeom>
            <a:avLst/>
            <a:gdLst/>
            <a:ahLst/>
            <a:cxnLst/>
            <a:rect l="l" t="t" r="r" b="b"/>
            <a:pathLst>
              <a:path w="203200" h="360679">
                <a:moveTo>
                  <a:pt x="70299" y="92132"/>
                </a:moveTo>
                <a:lnTo>
                  <a:pt x="36645" y="109938"/>
                </a:lnTo>
                <a:lnTo>
                  <a:pt x="169290" y="360425"/>
                </a:lnTo>
                <a:lnTo>
                  <a:pt x="202946" y="342646"/>
                </a:lnTo>
                <a:lnTo>
                  <a:pt x="70299" y="92132"/>
                </a:lnTo>
                <a:close/>
              </a:path>
              <a:path w="203200" h="360679">
                <a:moveTo>
                  <a:pt x="0" y="0"/>
                </a:moveTo>
                <a:lnTo>
                  <a:pt x="2959" y="127762"/>
                </a:lnTo>
                <a:lnTo>
                  <a:pt x="36645" y="109938"/>
                </a:lnTo>
                <a:lnTo>
                  <a:pt x="27724" y="93091"/>
                </a:lnTo>
                <a:lnTo>
                  <a:pt x="61391" y="75311"/>
                </a:lnTo>
                <a:lnTo>
                  <a:pt x="102092" y="75311"/>
                </a:lnTo>
                <a:lnTo>
                  <a:pt x="104012" y="74295"/>
                </a:lnTo>
                <a:lnTo>
                  <a:pt x="0" y="0"/>
                </a:lnTo>
                <a:close/>
              </a:path>
              <a:path w="203200" h="360679">
                <a:moveTo>
                  <a:pt x="61391" y="75311"/>
                </a:moveTo>
                <a:lnTo>
                  <a:pt x="27724" y="93091"/>
                </a:lnTo>
                <a:lnTo>
                  <a:pt x="36645" y="109938"/>
                </a:lnTo>
                <a:lnTo>
                  <a:pt x="70299" y="92132"/>
                </a:lnTo>
                <a:lnTo>
                  <a:pt x="61391" y="75311"/>
                </a:lnTo>
                <a:close/>
              </a:path>
              <a:path w="203200" h="360679">
                <a:moveTo>
                  <a:pt x="102092" y="75311"/>
                </a:moveTo>
                <a:lnTo>
                  <a:pt x="61391" y="75311"/>
                </a:lnTo>
                <a:lnTo>
                  <a:pt x="70299" y="92132"/>
                </a:lnTo>
                <a:lnTo>
                  <a:pt x="102092" y="75311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08960" y="3093719"/>
            <a:ext cx="1163955" cy="908050"/>
          </a:xfrm>
          <a:custGeom>
            <a:avLst/>
            <a:gdLst/>
            <a:ahLst/>
            <a:cxnLst/>
            <a:rect l="l" t="t" r="r" b="b"/>
            <a:pathLst>
              <a:path w="1163954" h="908050">
                <a:moveTo>
                  <a:pt x="1163954" y="0"/>
                </a:moveTo>
                <a:lnTo>
                  <a:pt x="0" y="907541"/>
                </a:lnTo>
              </a:path>
            </a:pathLst>
          </a:custGeom>
          <a:ln w="5715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91455" y="3095244"/>
            <a:ext cx="623570" cy="905510"/>
          </a:xfrm>
          <a:custGeom>
            <a:avLst/>
            <a:gdLst/>
            <a:ahLst/>
            <a:cxnLst/>
            <a:rect l="l" t="t" r="r" b="b"/>
            <a:pathLst>
              <a:path w="623570" h="905510">
                <a:moveTo>
                  <a:pt x="0" y="0"/>
                </a:moveTo>
                <a:lnTo>
                  <a:pt x="623316" y="905128"/>
                </a:lnTo>
              </a:path>
            </a:pathLst>
          </a:custGeom>
          <a:ln w="57150">
            <a:solidFill>
              <a:srgbClr val="00AF5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058539" y="3627246"/>
            <a:ext cx="8477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latin typeface="Arial"/>
                <a:cs typeface="Arial"/>
              </a:rPr>
              <a:t>An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entry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4588"/>
              </p:ext>
            </p:extLst>
          </p:nvPr>
        </p:nvGraphicFramePr>
        <p:xfrm>
          <a:off x="3086100" y="3998976"/>
          <a:ext cx="2310765" cy="339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851"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Lock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LD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Pointer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>
                        <a:alpha val="5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3299586" y="4404486"/>
            <a:ext cx="386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8bit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86276" y="4402327"/>
            <a:ext cx="3860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8bit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86046" y="4402327"/>
            <a:ext cx="49910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</a:rPr>
              <a:t>48bit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73173" y="3883914"/>
            <a:ext cx="384175" cy="373380"/>
          </a:xfrm>
          <a:custGeom>
            <a:avLst/>
            <a:gdLst/>
            <a:ahLst/>
            <a:cxnLst/>
            <a:rect l="l" t="t" r="r" b="b"/>
            <a:pathLst>
              <a:path w="384175" h="373379">
                <a:moveTo>
                  <a:pt x="0" y="373380"/>
                </a:moveTo>
                <a:lnTo>
                  <a:pt x="384048" y="373380"/>
                </a:lnTo>
                <a:lnTo>
                  <a:pt x="384048" y="0"/>
                </a:lnTo>
                <a:lnTo>
                  <a:pt x="0" y="0"/>
                </a:lnTo>
                <a:lnTo>
                  <a:pt x="0" y="3733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73173" y="4257294"/>
            <a:ext cx="384175" cy="375285"/>
          </a:xfrm>
          <a:custGeom>
            <a:avLst/>
            <a:gdLst/>
            <a:ahLst/>
            <a:cxnLst/>
            <a:rect l="l" t="t" r="r" b="b"/>
            <a:pathLst>
              <a:path w="384175" h="375285">
                <a:moveTo>
                  <a:pt x="0" y="374903"/>
                </a:moveTo>
                <a:lnTo>
                  <a:pt x="384048" y="374903"/>
                </a:lnTo>
                <a:lnTo>
                  <a:pt x="3840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73173" y="4632197"/>
            <a:ext cx="384175" cy="375285"/>
          </a:xfrm>
          <a:custGeom>
            <a:avLst/>
            <a:gdLst/>
            <a:ahLst/>
            <a:cxnLst/>
            <a:rect l="l" t="t" r="r" b="b"/>
            <a:pathLst>
              <a:path w="384175" h="375285">
                <a:moveTo>
                  <a:pt x="0" y="374903"/>
                </a:moveTo>
                <a:lnTo>
                  <a:pt x="384048" y="374903"/>
                </a:lnTo>
                <a:lnTo>
                  <a:pt x="3840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60825"/>
              </p:ext>
            </p:extLst>
          </p:nvPr>
        </p:nvGraphicFramePr>
        <p:xfrm>
          <a:off x="1754123" y="3489959"/>
          <a:ext cx="384175" cy="1498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object 30"/>
          <p:cNvSpPr/>
          <p:nvPr/>
        </p:nvSpPr>
        <p:spPr>
          <a:xfrm>
            <a:off x="2271522" y="3880865"/>
            <a:ext cx="384175" cy="375285"/>
          </a:xfrm>
          <a:custGeom>
            <a:avLst/>
            <a:gdLst/>
            <a:ahLst/>
            <a:cxnLst/>
            <a:rect l="l" t="t" r="r" b="b"/>
            <a:pathLst>
              <a:path w="384175" h="375285">
                <a:moveTo>
                  <a:pt x="0" y="374904"/>
                </a:moveTo>
                <a:lnTo>
                  <a:pt x="384048" y="374904"/>
                </a:lnTo>
                <a:lnTo>
                  <a:pt x="384048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271522" y="4255770"/>
            <a:ext cx="384175" cy="373380"/>
          </a:xfrm>
          <a:custGeom>
            <a:avLst/>
            <a:gdLst/>
            <a:ahLst/>
            <a:cxnLst/>
            <a:rect l="l" t="t" r="r" b="b"/>
            <a:pathLst>
              <a:path w="384175" h="373379">
                <a:moveTo>
                  <a:pt x="0" y="373379"/>
                </a:moveTo>
                <a:lnTo>
                  <a:pt x="384048" y="373379"/>
                </a:lnTo>
                <a:lnTo>
                  <a:pt x="384048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271522" y="4629150"/>
            <a:ext cx="384175" cy="375285"/>
          </a:xfrm>
          <a:custGeom>
            <a:avLst/>
            <a:gdLst/>
            <a:ahLst/>
            <a:cxnLst/>
            <a:rect l="l" t="t" r="r" b="b"/>
            <a:pathLst>
              <a:path w="384175" h="375285">
                <a:moveTo>
                  <a:pt x="0" y="374904"/>
                </a:moveTo>
                <a:lnTo>
                  <a:pt x="384048" y="374904"/>
                </a:lnTo>
                <a:lnTo>
                  <a:pt x="384048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15728"/>
              </p:ext>
            </p:extLst>
          </p:nvPr>
        </p:nvGraphicFramePr>
        <p:xfrm>
          <a:off x="2252472" y="3486911"/>
          <a:ext cx="384175" cy="1498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4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1908048" y="2834639"/>
            <a:ext cx="114300" cy="653415"/>
          </a:xfrm>
          <a:custGeom>
            <a:avLst/>
            <a:gdLst/>
            <a:ahLst/>
            <a:cxnLst/>
            <a:rect l="l" t="t" r="r" b="b"/>
            <a:pathLst>
              <a:path w="114300" h="653414">
                <a:moveTo>
                  <a:pt x="38100" y="538988"/>
                </a:moveTo>
                <a:lnTo>
                  <a:pt x="0" y="538988"/>
                </a:lnTo>
                <a:lnTo>
                  <a:pt x="57150" y="653288"/>
                </a:lnTo>
                <a:lnTo>
                  <a:pt x="104775" y="558038"/>
                </a:lnTo>
                <a:lnTo>
                  <a:pt x="38100" y="558038"/>
                </a:lnTo>
                <a:lnTo>
                  <a:pt x="38100" y="538988"/>
                </a:lnTo>
                <a:close/>
              </a:path>
              <a:path w="114300" h="653414">
                <a:moveTo>
                  <a:pt x="38100" y="110465"/>
                </a:moveTo>
                <a:lnTo>
                  <a:pt x="38100" y="558038"/>
                </a:lnTo>
                <a:lnTo>
                  <a:pt x="76200" y="558038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653414">
                <a:moveTo>
                  <a:pt x="114300" y="538988"/>
                </a:moveTo>
                <a:lnTo>
                  <a:pt x="76200" y="538988"/>
                </a:lnTo>
                <a:lnTo>
                  <a:pt x="76200" y="558038"/>
                </a:lnTo>
                <a:lnTo>
                  <a:pt x="104775" y="558038"/>
                </a:lnTo>
                <a:lnTo>
                  <a:pt x="114300" y="538988"/>
                </a:lnTo>
                <a:close/>
              </a:path>
              <a:path w="114300" h="653414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653414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653414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653414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27732" y="2840735"/>
            <a:ext cx="115570" cy="657225"/>
          </a:xfrm>
          <a:custGeom>
            <a:avLst/>
            <a:gdLst/>
            <a:ahLst/>
            <a:cxnLst/>
            <a:rect l="l" t="t" r="r" b="b"/>
            <a:pathLst>
              <a:path w="115569" h="657225">
                <a:moveTo>
                  <a:pt x="38955" y="542882"/>
                </a:moveTo>
                <a:lnTo>
                  <a:pt x="762" y="542925"/>
                </a:lnTo>
                <a:lnTo>
                  <a:pt x="58166" y="657225"/>
                </a:lnTo>
                <a:lnTo>
                  <a:pt x="105526" y="561975"/>
                </a:lnTo>
                <a:lnTo>
                  <a:pt x="38988" y="561975"/>
                </a:lnTo>
                <a:lnTo>
                  <a:pt x="38955" y="542882"/>
                </a:lnTo>
                <a:close/>
              </a:path>
              <a:path w="115569" h="657225">
                <a:moveTo>
                  <a:pt x="77055" y="542840"/>
                </a:moveTo>
                <a:lnTo>
                  <a:pt x="38955" y="542882"/>
                </a:lnTo>
                <a:lnTo>
                  <a:pt x="38988" y="561975"/>
                </a:lnTo>
                <a:lnTo>
                  <a:pt x="77088" y="561848"/>
                </a:lnTo>
                <a:lnTo>
                  <a:pt x="77055" y="542840"/>
                </a:lnTo>
                <a:close/>
              </a:path>
              <a:path w="115569" h="657225">
                <a:moveTo>
                  <a:pt x="115062" y="542798"/>
                </a:moveTo>
                <a:lnTo>
                  <a:pt x="77055" y="542840"/>
                </a:lnTo>
                <a:lnTo>
                  <a:pt x="77088" y="561848"/>
                </a:lnTo>
                <a:lnTo>
                  <a:pt x="38988" y="561975"/>
                </a:lnTo>
                <a:lnTo>
                  <a:pt x="105526" y="561975"/>
                </a:lnTo>
                <a:lnTo>
                  <a:pt x="115062" y="542798"/>
                </a:lnTo>
                <a:close/>
              </a:path>
              <a:path w="115569" h="657225">
                <a:moveTo>
                  <a:pt x="76293" y="110442"/>
                </a:moveTo>
                <a:lnTo>
                  <a:pt x="57276" y="114300"/>
                </a:lnTo>
                <a:lnTo>
                  <a:pt x="38200" y="114300"/>
                </a:lnTo>
                <a:lnTo>
                  <a:pt x="38955" y="542882"/>
                </a:lnTo>
                <a:lnTo>
                  <a:pt x="77055" y="542840"/>
                </a:lnTo>
                <a:lnTo>
                  <a:pt x="76300" y="114300"/>
                </a:lnTo>
                <a:lnTo>
                  <a:pt x="57276" y="114300"/>
                </a:lnTo>
                <a:lnTo>
                  <a:pt x="38193" y="110464"/>
                </a:lnTo>
                <a:lnTo>
                  <a:pt x="76293" y="110464"/>
                </a:lnTo>
                <a:close/>
              </a:path>
              <a:path w="115569" h="657225">
                <a:moveTo>
                  <a:pt x="76200" y="57150"/>
                </a:moveTo>
                <a:lnTo>
                  <a:pt x="38100" y="57150"/>
                </a:lnTo>
                <a:lnTo>
                  <a:pt x="38193" y="110464"/>
                </a:lnTo>
                <a:lnTo>
                  <a:pt x="57276" y="114300"/>
                </a:lnTo>
                <a:lnTo>
                  <a:pt x="76188" y="110464"/>
                </a:lnTo>
                <a:lnTo>
                  <a:pt x="76200" y="57150"/>
                </a:lnTo>
                <a:close/>
              </a:path>
              <a:path w="115569" h="657225">
                <a:moveTo>
                  <a:pt x="57023" y="0"/>
                </a:moveTo>
                <a:lnTo>
                  <a:pt x="34825" y="4502"/>
                </a:lnTo>
                <a:lnTo>
                  <a:pt x="16700" y="16779"/>
                </a:lnTo>
                <a:lnTo>
                  <a:pt x="4480" y="34986"/>
                </a:lnTo>
                <a:lnTo>
                  <a:pt x="0" y="57276"/>
                </a:lnTo>
                <a:lnTo>
                  <a:pt x="4502" y="79474"/>
                </a:lnTo>
                <a:lnTo>
                  <a:pt x="16779" y="97599"/>
                </a:lnTo>
                <a:lnTo>
                  <a:pt x="34986" y="109819"/>
                </a:lnTo>
                <a:lnTo>
                  <a:pt x="38193" y="110464"/>
                </a:lnTo>
                <a:lnTo>
                  <a:pt x="38100" y="57150"/>
                </a:lnTo>
                <a:lnTo>
                  <a:pt x="114274" y="57150"/>
                </a:lnTo>
                <a:lnTo>
                  <a:pt x="109797" y="34825"/>
                </a:lnTo>
                <a:lnTo>
                  <a:pt x="97520" y="16700"/>
                </a:lnTo>
                <a:lnTo>
                  <a:pt x="79313" y="4480"/>
                </a:lnTo>
                <a:lnTo>
                  <a:pt x="57023" y="0"/>
                </a:lnTo>
                <a:close/>
              </a:path>
              <a:path w="115569" h="657225">
                <a:moveTo>
                  <a:pt x="114274" y="57150"/>
                </a:moveTo>
                <a:lnTo>
                  <a:pt x="76200" y="57150"/>
                </a:lnTo>
                <a:lnTo>
                  <a:pt x="76293" y="110442"/>
                </a:lnTo>
                <a:lnTo>
                  <a:pt x="79474" y="109797"/>
                </a:lnTo>
                <a:lnTo>
                  <a:pt x="97599" y="97520"/>
                </a:lnTo>
                <a:lnTo>
                  <a:pt x="109819" y="79313"/>
                </a:lnTo>
                <a:lnTo>
                  <a:pt x="11427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860285" y="267690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5" h="417830">
                <a:moveTo>
                  <a:pt x="0" y="417575"/>
                </a:moveTo>
                <a:lnTo>
                  <a:pt x="519683" y="417575"/>
                </a:lnTo>
                <a:lnTo>
                  <a:pt x="5196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D9D9D9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60285" y="267690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5" h="417830">
                <a:moveTo>
                  <a:pt x="0" y="417575"/>
                </a:moveTo>
                <a:lnTo>
                  <a:pt x="519683" y="417575"/>
                </a:lnTo>
                <a:lnTo>
                  <a:pt x="5196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78445" y="267690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5" h="417830">
                <a:moveTo>
                  <a:pt x="0" y="417575"/>
                </a:moveTo>
                <a:lnTo>
                  <a:pt x="519683" y="417575"/>
                </a:lnTo>
                <a:lnTo>
                  <a:pt x="5196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D9D9D9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78445" y="267690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5" h="417830">
                <a:moveTo>
                  <a:pt x="0" y="417575"/>
                </a:moveTo>
                <a:lnTo>
                  <a:pt x="519683" y="417575"/>
                </a:lnTo>
                <a:lnTo>
                  <a:pt x="5196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96606" y="267690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5" h="417830">
                <a:moveTo>
                  <a:pt x="0" y="417575"/>
                </a:moveTo>
                <a:lnTo>
                  <a:pt x="519683" y="417575"/>
                </a:lnTo>
                <a:lnTo>
                  <a:pt x="5196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D9D9D9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96606" y="267690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5" h="417830">
                <a:moveTo>
                  <a:pt x="0" y="417575"/>
                </a:moveTo>
                <a:lnTo>
                  <a:pt x="519683" y="417575"/>
                </a:lnTo>
                <a:lnTo>
                  <a:pt x="5196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16290" y="267690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5" h="417830">
                <a:moveTo>
                  <a:pt x="0" y="417575"/>
                </a:moveTo>
                <a:lnTo>
                  <a:pt x="519683" y="417575"/>
                </a:lnTo>
                <a:lnTo>
                  <a:pt x="5196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solidFill>
            <a:srgbClr val="D9D9D9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416290" y="267690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5" h="417830">
                <a:moveTo>
                  <a:pt x="0" y="417575"/>
                </a:moveTo>
                <a:lnTo>
                  <a:pt x="519683" y="417575"/>
                </a:lnTo>
                <a:lnTo>
                  <a:pt x="5196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339078" y="2676905"/>
            <a:ext cx="520700" cy="417830"/>
          </a:xfrm>
          <a:prstGeom prst="rect">
            <a:avLst/>
          </a:prstGeom>
          <a:solidFill>
            <a:srgbClr val="D9D9D9">
              <a:alpha val="69802"/>
            </a:srgbClr>
          </a:solidFill>
          <a:ln w="39624">
            <a:solidFill>
              <a:srgbClr val="000000"/>
            </a:solidFill>
          </a:ln>
        </p:spPr>
        <p:txBody>
          <a:bodyPr vert="horz" wrap="square" lIns="0" tIns="6540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15"/>
              </a:spcBef>
            </a:pPr>
            <a:r>
              <a:rPr sz="1800" b="1" dirty="0">
                <a:solidFill>
                  <a:srgbClr val="FF0066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339078" y="2676905"/>
            <a:ext cx="4310380" cy="417830"/>
          </a:xfrm>
          <a:custGeom>
            <a:avLst/>
            <a:gdLst/>
            <a:ahLst/>
            <a:cxnLst/>
            <a:rect l="l" t="t" r="r" b="b"/>
            <a:pathLst>
              <a:path w="4310380" h="417830">
                <a:moveTo>
                  <a:pt x="0" y="417575"/>
                </a:moveTo>
                <a:lnTo>
                  <a:pt x="4309872" y="417575"/>
                </a:lnTo>
                <a:lnTo>
                  <a:pt x="4309872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934450" y="267690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5" h="417830">
                <a:moveTo>
                  <a:pt x="0" y="417575"/>
                </a:moveTo>
                <a:lnTo>
                  <a:pt x="519683" y="417575"/>
                </a:lnTo>
                <a:lnTo>
                  <a:pt x="5196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452609" y="2676905"/>
            <a:ext cx="520065" cy="417830"/>
          </a:xfrm>
          <a:custGeom>
            <a:avLst/>
            <a:gdLst/>
            <a:ahLst/>
            <a:cxnLst/>
            <a:rect l="l" t="t" r="r" b="b"/>
            <a:pathLst>
              <a:path w="520065" h="417830">
                <a:moveTo>
                  <a:pt x="0" y="417575"/>
                </a:moveTo>
                <a:lnTo>
                  <a:pt x="519683" y="417575"/>
                </a:lnTo>
                <a:lnTo>
                  <a:pt x="519683" y="0"/>
                </a:lnTo>
                <a:lnTo>
                  <a:pt x="0" y="0"/>
                </a:lnTo>
                <a:lnTo>
                  <a:pt x="0" y="41757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235760" y="2304033"/>
            <a:ext cx="55410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09600" algn="l"/>
                <a:tab pos="1130935" algn="l"/>
                <a:tab pos="1651000" algn="l"/>
                <a:tab pos="2176145" algn="l"/>
                <a:tab pos="2640965" algn="l"/>
                <a:tab pos="3154680" algn="l"/>
                <a:tab pos="5145405" algn="l"/>
              </a:tabLst>
            </a:pPr>
            <a:r>
              <a:rPr sz="3000" b="1" baseline="-4166" dirty="0">
                <a:solidFill>
                  <a:srgbClr val="FF0066"/>
                </a:solidFill>
                <a:latin typeface="Arial"/>
                <a:cs typeface="Arial"/>
              </a:rPr>
              <a:t>GD	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sz="1600" b="1" spc="-5" dirty="0">
                <a:latin typeface="Arial"/>
                <a:cs typeface="Arial"/>
              </a:rPr>
              <a:t>0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0" dirty="0">
                <a:latin typeface="Arial"/>
                <a:cs typeface="Arial"/>
              </a:rPr>
              <a:t>0</a:t>
            </a:r>
            <a:r>
              <a:rPr sz="1600" b="1" spc="-5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0" dirty="0">
                <a:latin typeface="Arial"/>
                <a:cs typeface="Arial"/>
              </a:rPr>
              <a:t>1</a:t>
            </a:r>
            <a:r>
              <a:rPr sz="1600" b="1" spc="-5" dirty="0">
                <a:latin typeface="Arial"/>
                <a:cs typeface="Arial"/>
              </a:rPr>
              <a:t>0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90" dirty="0">
                <a:latin typeface="Arial"/>
                <a:cs typeface="Arial"/>
              </a:rPr>
              <a:t>1</a:t>
            </a:r>
            <a:r>
              <a:rPr sz="1600" b="1" spc="-5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0" dirty="0">
                <a:latin typeface="Arial"/>
                <a:cs typeface="Arial"/>
              </a:rPr>
              <a:t>10</a:t>
            </a:r>
            <a:r>
              <a:rPr sz="1600" b="1" spc="-5" dirty="0">
                <a:latin typeface="Arial"/>
                <a:cs typeface="Arial"/>
              </a:rPr>
              <a:t>0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1600" b="1" spc="-10" dirty="0">
                <a:latin typeface="Arial"/>
                <a:cs typeface="Arial"/>
              </a:rPr>
              <a:t>10</a:t>
            </a:r>
            <a:r>
              <a:rPr sz="1600" b="1" spc="-5" dirty="0">
                <a:latin typeface="Arial"/>
                <a:cs typeface="Arial"/>
              </a:rPr>
              <a:t>1</a:t>
            </a:r>
            <a:r>
              <a:rPr sz="1600" b="1" dirty="0">
                <a:latin typeface="Arial"/>
                <a:cs typeface="Arial"/>
              </a:rPr>
              <a:t>	</a:t>
            </a:r>
            <a:r>
              <a:rPr sz="3000" b="1" baseline="-2777" dirty="0">
                <a:solidFill>
                  <a:srgbClr val="FF0066"/>
                </a:solidFill>
                <a:latin typeface="Arial"/>
                <a:cs typeface="Arial"/>
              </a:rPr>
              <a:t>GD</a:t>
            </a:r>
            <a:endParaRPr sz="3000" baseline="-2777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972293" y="2676905"/>
            <a:ext cx="676910" cy="41783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8105">
              <a:lnSpc>
                <a:spcPts val="3290"/>
              </a:lnSpc>
            </a:pPr>
            <a:r>
              <a:rPr sz="4000" b="1" spc="-5" dirty="0">
                <a:latin typeface="Times New Roman"/>
                <a:cs typeface="Times New Roman"/>
              </a:rPr>
              <a:t>…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9714" y="1077848"/>
            <a:ext cx="7539990" cy="966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Resize a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directory</a:t>
            </a:r>
          </a:p>
          <a:p>
            <a:pPr marL="823594">
              <a:lnSpc>
                <a:spcPct val="100000"/>
              </a:lnSpc>
              <a:spcBef>
                <a:spcPts val="1889"/>
              </a:spcBef>
              <a:tabLst>
                <a:tab pos="2863850" algn="l"/>
                <a:tab pos="6435090" algn="l"/>
              </a:tabLst>
            </a:pPr>
            <a:r>
              <a:rPr sz="1800" b="1" spc="-5" dirty="0">
                <a:latin typeface="Arial"/>
                <a:cs typeface="Arial"/>
              </a:rPr>
              <a:t>Used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area	</a:t>
            </a:r>
            <a:r>
              <a:rPr sz="1800" b="1" dirty="0">
                <a:latin typeface="Arial"/>
                <a:cs typeface="Arial"/>
              </a:rPr>
              <a:t>Unused </a:t>
            </a:r>
            <a:r>
              <a:rPr sz="1800" b="1" spc="-5" dirty="0">
                <a:latin typeface="Arial"/>
                <a:cs typeface="Arial"/>
              </a:rPr>
              <a:t>area	Used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area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351270" y="2158745"/>
            <a:ext cx="2548255" cy="157480"/>
          </a:xfrm>
          <a:custGeom>
            <a:avLst/>
            <a:gdLst/>
            <a:ahLst/>
            <a:cxnLst/>
            <a:rect l="l" t="t" r="r" b="b"/>
            <a:pathLst>
              <a:path w="2548254" h="157480">
                <a:moveTo>
                  <a:pt x="0" y="156972"/>
                </a:moveTo>
                <a:lnTo>
                  <a:pt x="38912" y="110636"/>
                </a:lnTo>
                <a:lnTo>
                  <a:pt x="82570" y="93640"/>
                </a:lnTo>
                <a:lnTo>
                  <a:pt x="137932" y="82491"/>
                </a:lnTo>
                <a:lnTo>
                  <a:pt x="201675" y="78486"/>
                </a:lnTo>
                <a:lnTo>
                  <a:pt x="1072387" y="78486"/>
                </a:lnTo>
                <a:lnTo>
                  <a:pt x="1136131" y="74480"/>
                </a:lnTo>
                <a:lnTo>
                  <a:pt x="1191493" y="63331"/>
                </a:lnTo>
                <a:lnTo>
                  <a:pt x="1235151" y="46335"/>
                </a:lnTo>
                <a:lnTo>
                  <a:pt x="1263782" y="24792"/>
                </a:lnTo>
                <a:lnTo>
                  <a:pt x="1274063" y="0"/>
                </a:lnTo>
                <a:lnTo>
                  <a:pt x="1284345" y="24792"/>
                </a:lnTo>
                <a:lnTo>
                  <a:pt x="1312976" y="46335"/>
                </a:lnTo>
                <a:lnTo>
                  <a:pt x="1356634" y="63331"/>
                </a:lnTo>
                <a:lnTo>
                  <a:pt x="1411996" y="74480"/>
                </a:lnTo>
                <a:lnTo>
                  <a:pt x="1475739" y="78486"/>
                </a:lnTo>
                <a:lnTo>
                  <a:pt x="2346452" y="78486"/>
                </a:lnTo>
                <a:lnTo>
                  <a:pt x="2410195" y="82491"/>
                </a:lnTo>
                <a:lnTo>
                  <a:pt x="2465557" y="93640"/>
                </a:lnTo>
                <a:lnTo>
                  <a:pt x="2509215" y="110636"/>
                </a:lnTo>
                <a:lnTo>
                  <a:pt x="2537846" y="132179"/>
                </a:lnTo>
                <a:lnTo>
                  <a:pt x="2548128" y="15697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987920" y="1742694"/>
            <a:ext cx="3432175" cy="87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78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Unused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area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32765" algn="l"/>
                <a:tab pos="1053465" algn="l"/>
                <a:tab pos="1578610" algn="l"/>
                <a:tab pos="2043430" algn="l"/>
                <a:tab pos="2556510" algn="l"/>
              </a:tabLst>
            </a:pPr>
            <a:r>
              <a:rPr sz="1600" b="1" spc="-5" dirty="0">
                <a:latin typeface="Arial"/>
                <a:cs typeface="Arial"/>
              </a:rPr>
              <a:t>00	01	10	</a:t>
            </a:r>
            <a:r>
              <a:rPr sz="1600" b="1" spc="-45" dirty="0">
                <a:latin typeface="Arial"/>
                <a:cs typeface="Arial"/>
              </a:rPr>
              <a:t>11	</a:t>
            </a:r>
            <a:r>
              <a:rPr sz="1600" b="1" spc="-5" dirty="0">
                <a:latin typeface="Arial"/>
                <a:cs typeface="Arial"/>
              </a:rPr>
              <a:t>100	101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945118" y="2152650"/>
            <a:ext cx="1704339" cy="157480"/>
          </a:xfrm>
          <a:custGeom>
            <a:avLst/>
            <a:gdLst/>
            <a:ahLst/>
            <a:cxnLst/>
            <a:rect l="l" t="t" r="r" b="b"/>
            <a:pathLst>
              <a:path w="1704340" h="157480">
                <a:moveTo>
                  <a:pt x="0" y="156972"/>
                </a:moveTo>
                <a:lnTo>
                  <a:pt x="38912" y="110636"/>
                </a:lnTo>
                <a:lnTo>
                  <a:pt x="82570" y="93640"/>
                </a:lnTo>
                <a:lnTo>
                  <a:pt x="137932" y="82491"/>
                </a:lnTo>
                <a:lnTo>
                  <a:pt x="201675" y="78486"/>
                </a:lnTo>
                <a:lnTo>
                  <a:pt x="650239" y="78486"/>
                </a:lnTo>
                <a:lnTo>
                  <a:pt x="713983" y="74480"/>
                </a:lnTo>
                <a:lnTo>
                  <a:pt x="769345" y="63331"/>
                </a:lnTo>
                <a:lnTo>
                  <a:pt x="813003" y="46335"/>
                </a:lnTo>
                <a:lnTo>
                  <a:pt x="841634" y="24792"/>
                </a:lnTo>
                <a:lnTo>
                  <a:pt x="851915" y="0"/>
                </a:lnTo>
                <a:lnTo>
                  <a:pt x="862197" y="24792"/>
                </a:lnTo>
                <a:lnTo>
                  <a:pt x="890828" y="46335"/>
                </a:lnTo>
                <a:lnTo>
                  <a:pt x="934486" y="63331"/>
                </a:lnTo>
                <a:lnTo>
                  <a:pt x="989848" y="74480"/>
                </a:lnTo>
                <a:lnTo>
                  <a:pt x="1053591" y="78486"/>
                </a:lnTo>
                <a:lnTo>
                  <a:pt x="1502155" y="78486"/>
                </a:lnTo>
                <a:lnTo>
                  <a:pt x="1565899" y="82491"/>
                </a:lnTo>
                <a:lnTo>
                  <a:pt x="1621261" y="93640"/>
                </a:lnTo>
                <a:lnTo>
                  <a:pt x="1664919" y="110636"/>
                </a:lnTo>
                <a:lnTo>
                  <a:pt x="1693550" y="132179"/>
                </a:lnTo>
                <a:lnTo>
                  <a:pt x="1703831" y="15697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927342" y="3885438"/>
            <a:ext cx="384175" cy="375285"/>
          </a:xfrm>
          <a:custGeom>
            <a:avLst/>
            <a:gdLst/>
            <a:ahLst/>
            <a:cxnLst/>
            <a:rect l="l" t="t" r="r" b="b"/>
            <a:pathLst>
              <a:path w="384175" h="375285">
                <a:moveTo>
                  <a:pt x="0" y="374904"/>
                </a:moveTo>
                <a:lnTo>
                  <a:pt x="384048" y="374904"/>
                </a:lnTo>
                <a:lnTo>
                  <a:pt x="384048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27342" y="4260341"/>
            <a:ext cx="384175" cy="375285"/>
          </a:xfrm>
          <a:custGeom>
            <a:avLst/>
            <a:gdLst/>
            <a:ahLst/>
            <a:cxnLst/>
            <a:rect l="l" t="t" r="r" b="b"/>
            <a:pathLst>
              <a:path w="384175" h="375285">
                <a:moveTo>
                  <a:pt x="0" y="374903"/>
                </a:moveTo>
                <a:lnTo>
                  <a:pt x="384048" y="374903"/>
                </a:lnTo>
                <a:lnTo>
                  <a:pt x="3840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27342" y="4635245"/>
            <a:ext cx="384175" cy="373380"/>
          </a:xfrm>
          <a:custGeom>
            <a:avLst/>
            <a:gdLst/>
            <a:ahLst/>
            <a:cxnLst/>
            <a:rect l="l" t="t" r="r" b="b"/>
            <a:pathLst>
              <a:path w="384175" h="373379">
                <a:moveTo>
                  <a:pt x="0" y="373379"/>
                </a:moveTo>
                <a:lnTo>
                  <a:pt x="384048" y="373379"/>
                </a:lnTo>
                <a:lnTo>
                  <a:pt x="384048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/>
        </p:nvGraphicFramePr>
        <p:xfrm>
          <a:off x="6908292" y="3493008"/>
          <a:ext cx="384175" cy="1496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object 58"/>
          <p:cNvSpPr/>
          <p:nvPr/>
        </p:nvSpPr>
        <p:spPr>
          <a:xfrm>
            <a:off x="7425690" y="3882389"/>
            <a:ext cx="384175" cy="375285"/>
          </a:xfrm>
          <a:custGeom>
            <a:avLst/>
            <a:gdLst/>
            <a:ahLst/>
            <a:cxnLst/>
            <a:rect l="l" t="t" r="r" b="b"/>
            <a:pathLst>
              <a:path w="384175" h="375285">
                <a:moveTo>
                  <a:pt x="0" y="374904"/>
                </a:moveTo>
                <a:lnTo>
                  <a:pt x="384048" y="374904"/>
                </a:lnTo>
                <a:lnTo>
                  <a:pt x="384048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25690" y="4257294"/>
            <a:ext cx="384175" cy="375285"/>
          </a:xfrm>
          <a:custGeom>
            <a:avLst/>
            <a:gdLst/>
            <a:ahLst/>
            <a:cxnLst/>
            <a:rect l="l" t="t" r="r" b="b"/>
            <a:pathLst>
              <a:path w="384175" h="375285">
                <a:moveTo>
                  <a:pt x="0" y="374903"/>
                </a:moveTo>
                <a:lnTo>
                  <a:pt x="384048" y="374903"/>
                </a:lnTo>
                <a:lnTo>
                  <a:pt x="3840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425690" y="4632197"/>
            <a:ext cx="384175" cy="375285"/>
          </a:xfrm>
          <a:custGeom>
            <a:avLst/>
            <a:gdLst/>
            <a:ahLst/>
            <a:cxnLst/>
            <a:rect l="l" t="t" r="r" b="b"/>
            <a:pathLst>
              <a:path w="384175" h="375285">
                <a:moveTo>
                  <a:pt x="0" y="374903"/>
                </a:moveTo>
                <a:lnTo>
                  <a:pt x="384048" y="374903"/>
                </a:lnTo>
                <a:lnTo>
                  <a:pt x="3840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7406640" y="3489959"/>
          <a:ext cx="384175" cy="1498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object 62"/>
          <p:cNvSpPr/>
          <p:nvPr/>
        </p:nvSpPr>
        <p:spPr>
          <a:xfrm>
            <a:off x="8478773" y="3885438"/>
            <a:ext cx="384175" cy="375285"/>
          </a:xfrm>
          <a:custGeom>
            <a:avLst/>
            <a:gdLst/>
            <a:ahLst/>
            <a:cxnLst/>
            <a:rect l="l" t="t" r="r" b="b"/>
            <a:pathLst>
              <a:path w="384175" h="375285">
                <a:moveTo>
                  <a:pt x="0" y="374904"/>
                </a:moveTo>
                <a:lnTo>
                  <a:pt x="384048" y="374904"/>
                </a:lnTo>
                <a:lnTo>
                  <a:pt x="384048" y="0"/>
                </a:lnTo>
                <a:lnTo>
                  <a:pt x="0" y="0"/>
                </a:lnTo>
                <a:lnTo>
                  <a:pt x="0" y="37490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478773" y="4260341"/>
            <a:ext cx="384175" cy="375285"/>
          </a:xfrm>
          <a:custGeom>
            <a:avLst/>
            <a:gdLst/>
            <a:ahLst/>
            <a:cxnLst/>
            <a:rect l="l" t="t" r="r" b="b"/>
            <a:pathLst>
              <a:path w="384175" h="375285">
                <a:moveTo>
                  <a:pt x="0" y="374903"/>
                </a:moveTo>
                <a:lnTo>
                  <a:pt x="384048" y="374903"/>
                </a:lnTo>
                <a:lnTo>
                  <a:pt x="384048" y="0"/>
                </a:lnTo>
                <a:lnTo>
                  <a:pt x="0" y="0"/>
                </a:lnTo>
                <a:lnTo>
                  <a:pt x="0" y="3749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478773" y="4635245"/>
            <a:ext cx="384175" cy="373380"/>
          </a:xfrm>
          <a:custGeom>
            <a:avLst/>
            <a:gdLst/>
            <a:ahLst/>
            <a:cxnLst/>
            <a:rect l="l" t="t" r="r" b="b"/>
            <a:pathLst>
              <a:path w="384175" h="373379">
                <a:moveTo>
                  <a:pt x="0" y="373379"/>
                </a:moveTo>
                <a:lnTo>
                  <a:pt x="384048" y="373379"/>
                </a:lnTo>
                <a:lnTo>
                  <a:pt x="384048" y="0"/>
                </a:lnTo>
                <a:lnTo>
                  <a:pt x="0" y="0"/>
                </a:lnTo>
                <a:lnTo>
                  <a:pt x="0" y="373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5" name="object 65"/>
          <p:cNvGraphicFramePr>
            <a:graphicFrameLocks noGrp="1"/>
          </p:cNvGraphicFramePr>
          <p:nvPr/>
        </p:nvGraphicFramePr>
        <p:xfrm>
          <a:off x="8459723" y="3493008"/>
          <a:ext cx="384175" cy="1496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object 66"/>
          <p:cNvSpPr/>
          <p:nvPr/>
        </p:nvSpPr>
        <p:spPr>
          <a:xfrm>
            <a:off x="7580630" y="5077333"/>
            <a:ext cx="1123950" cy="296545"/>
          </a:xfrm>
          <a:custGeom>
            <a:avLst/>
            <a:gdLst/>
            <a:ahLst/>
            <a:cxnLst/>
            <a:rect l="l" t="t" r="r" b="b"/>
            <a:pathLst>
              <a:path w="1123950" h="296545">
                <a:moveTo>
                  <a:pt x="29591" y="6350"/>
                </a:moveTo>
                <a:lnTo>
                  <a:pt x="0" y="30353"/>
                </a:lnTo>
                <a:lnTo>
                  <a:pt x="18796" y="53340"/>
                </a:lnTo>
                <a:lnTo>
                  <a:pt x="39370" y="75438"/>
                </a:lnTo>
                <a:lnTo>
                  <a:pt x="85344" y="117094"/>
                </a:lnTo>
                <a:lnTo>
                  <a:pt x="137414" y="155321"/>
                </a:lnTo>
                <a:lnTo>
                  <a:pt x="194945" y="189484"/>
                </a:lnTo>
                <a:lnTo>
                  <a:pt x="257048" y="219583"/>
                </a:lnTo>
                <a:lnTo>
                  <a:pt x="323342" y="245237"/>
                </a:lnTo>
                <a:lnTo>
                  <a:pt x="393065" y="266065"/>
                </a:lnTo>
                <a:lnTo>
                  <a:pt x="465581" y="281813"/>
                </a:lnTo>
                <a:lnTo>
                  <a:pt x="526796" y="290576"/>
                </a:lnTo>
                <a:lnTo>
                  <a:pt x="586994" y="295275"/>
                </a:lnTo>
                <a:lnTo>
                  <a:pt x="616458" y="296164"/>
                </a:lnTo>
                <a:lnTo>
                  <a:pt x="645668" y="296164"/>
                </a:lnTo>
                <a:lnTo>
                  <a:pt x="702818" y="293243"/>
                </a:lnTo>
                <a:lnTo>
                  <a:pt x="757809" y="286639"/>
                </a:lnTo>
                <a:lnTo>
                  <a:pt x="810514" y="276606"/>
                </a:lnTo>
                <a:lnTo>
                  <a:pt x="860678" y="263017"/>
                </a:lnTo>
                <a:lnTo>
                  <a:pt x="875537" y="258064"/>
                </a:lnTo>
                <a:lnTo>
                  <a:pt x="616458" y="258064"/>
                </a:lnTo>
                <a:lnTo>
                  <a:pt x="588137" y="257302"/>
                </a:lnTo>
                <a:lnTo>
                  <a:pt x="530351" y="252603"/>
                </a:lnTo>
                <a:lnTo>
                  <a:pt x="471550" y="244094"/>
                </a:lnTo>
                <a:lnTo>
                  <a:pt x="401827" y="228981"/>
                </a:lnTo>
                <a:lnTo>
                  <a:pt x="334899" y="209042"/>
                </a:lnTo>
                <a:lnTo>
                  <a:pt x="271652" y="184404"/>
                </a:lnTo>
                <a:lnTo>
                  <a:pt x="212217" y="155575"/>
                </a:lnTo>
                <a:lnTo>
                  <a:pt x="157734" y="122936"/>
                </a:lnTo>
                <a:lnTo>
                  <a:pt x="108712" y="86868"/>
                </a:lnTo>
                <a:lnTo>
                  <a:pt x="65659" y="47879"/>
                </a:lnTo>
                <a:lnTo>
                  <a:pt x="46736" y="27432"/>
                </a:lnTo>
                <a:lnTo>
                  <a:pt x="29591" y="6350"/>
                </a:lnTo>
                <a:close/>
              </a:path>
              <a:path w="1123950" h="296545">
                <a:moveTo>
                  <a:pt x="1043641" y="108666"/>
                </a:moveTo>
                <a:lnTo>
                  <a:pt x="1003300" y="147574"/>
                </a:lnTo>
                <a:lnTo>
                  <a:pt x="970406" y="171450"/>
                </a:lnTo>
                <a:lnTo>
                  <a:pt x="933450" y="192659"/>
                </a:lnTo>
                <a:lnTo>
                  <a:pt x="892810" y="211201"/>
                </a:lnTo>
                <a:lnTo>
                  <a:pt x="848614" y="226822"/>
                </a:lnTo>
                <a:lnTo>
                  <a:pt x="801370" y="239649"/>
                </a:lnTo>
                <a:lnTo>
                  <a:pt x="751331" y="249174"/>
                </a:lnTo>
                <a:lnTo>
                  <a:pt x="699008" y="255397"/>
                </a:lnTo>
                <a:lnTo>
                  <a:pt x="644398" y="258064"/>
                </a:lnTo>
                <a:lnTo>
                  <a:pt x="875537" y="258064"/>
                </a:lnTo>
                <a:lnTo>
                  <a:pt x="930275" y="236601"/>
                </a:lnTo>
                <a:lnTo>
                  <a:pt x="972185" y="214884"/>
                </a:lnTo>
                <a:lnTo>
                  <a:pt x="1010539" y="190119"/>
                </a:lnTo>
                <a:lnTo>
                  <a:pt x="1044701" y="162306"/>
                </a:lnTo>
                <a:lnTo>
                  <a:pt x="1073403" y="132461"/>
                </a:lnTo>
                <a:lnTo>
                  <a:pt x="1074293" y="131572"/>
                </a:lnTo>
                <a:lnTo>
                  <a:pt x="1075054" y="130556"/>
                </a:lnTo>
                <a:lnTo>
                  <a:pt x="1075690" y="129540"/>
                </a:lnTo>
                <a:lnTo>
                  <a:pt x="1086534" y="111465"/>
                </a:lnTo>
                <a:lnTo>
                  <a:pt x="1082858" y="109855"/>
                </a:lnTo>
                <a:lnTo>
                  <a:pt x="1042924" y="109855"/>
                </a:lnTo>
                <a:lnTo>
                  <a:pt x="1043641" y="108666"/>
                </a:lnTo>
                <a:close/>
              </a:path>
              <a:path w="1123950" h="296545">
                <a:moveTo>
                  <a:pt x="1120946" y="77470"/>
                </a:moveTo>
                <a:lnTo>
                  <a:pt x="1062481" y="77470"/>
                </a:lnTo>
                <a:lnTo>
                  <a:pt x="1095121" y="97155"/>
                </a:lnTo>
                <a:lnTo>
                  <a:pt x="1086534" y="111465"/>
                </a:lnTo>
                <a:lnTo>
                  <a:pt x="1123442" y="127635"/>
                </a:lnTo>
                <a:lnTo>
                  <a:pt x="1120946" y="77470"/>
                </a:lnTo>
                <a:close/>
              </a:path>
              <a:path w="1123950" h="296545">
                <a:moveTo>
                  <a:pt x="1062481" y="77470"/>
                </a:moveTo>
                <a:lnTo>
                  <a:pt x="1051279" y="96020"/>
                </a:lnTo>
                <a:lnTo>
                  <a:pt x="1086534" y="111465"/>
                </a:lnTo>
                <a:lnTo>
                  <a:pt x="1095121" y="97155"/>
                </a:lnTo>
                <a:lnTo>
                  <a:pt x="1062481" y="77470"/>
                </a:lnTo>
                <a:close/>
              </a:path>
              <a:path w="1123950" h="296545">
                <a:moveTo>
                  <a:pt x="1045210" y="106934"/>
                </a:moveTo>
                <a:lnTo>
                  <a:pt x="1043641" y="108666"/>
                </a:lnTo>
                <a:lnTo>
                  <a:pt x="1042924" y="109855"/>
                </a:lnTo>
                <a:lnTo>
                  <a:pt x="1045210" y="106934"/>
                </a:lnTo>
                <a:close/>
              </a:path>
              <a:path w="1123950" h="296545">
                <a:moveTo>
                  <a:pt x="1076190" y="106934"/>
                </a:moveTo>
                <a:lnTo>
                  <a:pt x="1045210" y="106934"/>
                </a:lnTo>
                <a:lnTo>
                  <a:pt x="1042924" y="109855"/>
                </a:lnTo>
                <a:lnTo>
                  <a:pt x="1082858" y="109855"/>
                </a:lnTo>
                <a:lnTo>
                  <a:pt x="1076190" y="106934"/>
                </a:lnTo>
                <a:close/>
              </a:path>
              <a:path w="1123950" h="296545">
                <a:moveTo>
                  <a:pt x="1051279" y="96020"/>
                </a:moveTo>
                <a:lnTo>
                  <a:pt x="1043641" y="108666"/>
                </a:lnTo>
                <a:lnTo>
                  <a:pt x="1045210" y="106934"/>
                </a:lnTo>
                <a:lnTo>
                  <a:pt x="1076190" y="106934"/>
                </a:lnTo>
                <a:lnTo>
                  <a:pt x="1051279" y="96020"/>
                </a:lnTo>
                <a:close/>
              </a:path>
              <a:path w="1123950" h="296545">
                <a:moveTo>
                  <a:pt x="1117092" y="0"/>
                </a:moveTo>
                <a:lnTo>
                  <a:pt x="1018794" y="81788"/>
                </a:lnTo>
                <a:lnTo>
                  <a:pt x="1051279" y="96020"/>
                </a:lnTo>
                <a:lnTo>
                  <a:pt x="1062481" y="77470"/>
                </a:lnTo>
                <a:lnTo>
                  <a:pt x="1120946" y="77470"/>
                </a:lnTo>
                <a:lnTo>
                  <a:pt x="1117092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639814" y="5328904"/>
            <a:ext cx="3748404" cy="67818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986790">
              <a:lnSpc>
                <a:spcPct val="100000"/>
              </a:lnSpc>
              <a:spcBef>
                <a:spcPts val="229"/>
              </a:spcBef>
            </a:pPr>
            <a:r>
              <a:rPr sz="1600" b="1" i="1" spc="-5" dirty="0">
                <a:solidFill>
                  <a:srgbClr val="00AF50"/>
                </a:solidFill>
                <a:latin typeface="Arial"/>
                <a:cs typeface="Arial"/>
              </a:rPr>
              <a:t>Movement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Times New Roman"/>
                <a:cs typeface="Times New Roman"/>
              </a:rPr>
              <a:t>(b) </a:t>
            </a:r>
            <a:r>
              <a:rPr sz="2400" spc="-5" dirty="0">
                <a:latin typeface="Times New Roman"/>
                <a:cs typeface="Times New Roman"/>
              </a:rPr>
              <a:t>After </a:t>
            </a:r>
            <a:r>
              <a:rPr sz="2400" dirty="0">
                <a:latin typeface="Times New Roman"/>
                <a:cs typeface="Times New Roman"/>
              </a:rPr>
              <a:t>the directory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resizing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062216" y="2823972"/>
            <a:ext cx="114300" cy="653415"/>
          </a:xfrm>
          <a:custGeom>
            <a:avLst/>
            <a:gdLst/>
            <a:ahLst/>
            <a:cxnLst/>
            <a:rect l="l" t="t" r="r" b="b"/>
            <a:pathLst>
              <a:path w="114300" h="653414">
                <a:moveTo>
                  <a:pt x="38100" y="538988"/>
                </a:moveTo>
                <a:lnTo>
                  <a:pt x="0" y="538988"/>
                </a:lnTo>
                <a:lnTo>
                  <a:pt x="57150" y="653288"/>
                </a:lnTo>
                <a:lnTo>
                  <a:pt x="104775" y="558038"/>
                </a:lnTo>
                <a:lnTo>
                  <a:pt x="38100" y="558038"/>
                </a:lnTo>
                <a:lnTo>
                  <a:pt x="38100" y="538988"/>
                </a:lnTo>
                <a:close/>
              </a:path>
              <a:path w="114300" h="653414">
                <a:moveTo>
                  <a:pt x="38100" y="110465"/>
                </a:moveTo>
                <a:lnTo>
                  <a:pt x="38100" y="558038"/>
                </a:lnTo>
                <a:lnTo>
                  <a:pt x="76200" y="558038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653414">
                <a:moveTo>
                  <a:pt x="114300" y="538988"/>
                </a:moveTo>
                <a:lnTo>
                  <a:pt x="76200" y="538988"/>
                </a:lnTo>
                <a:lnTo>
                  <a:pt x="76200" y="558038"/>
                </a:lnTo>
                <a:lnTo>
                  <a:pt x="104775" y="558038"/>
                </a:lnTo>
                <a:lnTo>
                  <a:pt x="114300" y="538988"/>
                </a:lnTo>
                <a:close/>
              </a:path>
              <a:path w="114300" h="653414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653414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653414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653414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81900" y="2828544"/>
            <a:ext cx="115570" cy="657225"/>
          </a:xfrm>
          <a:custGeom>
            <a:avLst/>
            <a:gdLst/>
            <a:ahLst/>
            <a:cxnLst/>
            <a:rect l="l" t="t" r="r" b="b"/>
            <a:pathLst>
              <a:path w="115570" h="657225">
                <a:moveTo>
                  <a:pt x="38955" y="542882"/>
                </a:moveTo>
                <a:lnTo>
                  <a:pt x="761" y="542925"/>
                </a:lnTo>
                <a:lnTo>
                  <a:pt x="58166" y="657225"/>
                </a:lnTo>
                <a:lnTo>
                  <a:pt x="105526" y="561975"/>
                </a:lnTo>
                <a:lnTo>
                  <a:pt x="38989" y="561975"/>
                </a:lnTo>
                <a:lnTo>
                  <a:pt x="38955" y="542882"/>
                </a:lnTo>
                <a:close/>
              </a:path>
              <a:path w="115570" h="657225">
                <a:moveTo>
                  <a:pt x="77055" y="542840"/>
                </a:moveTo>
                <a:lnTo>
                  <a:pt x="38955" y="542882"/>
                </a:lnTo>
                <a:lnTo>
                  <a:pt x="38989" y="561975"/>
                </a:lnTo>
                <a:lnTo>
                  <a:pt x="77089" y="561847"/>
                </a:lnTo>
                <a:lnTo>
                  <a:pt x="77055" y="542840"/>
                </a:lnTo>
                <a:close/>
              </a:path>
              <a:path w="115570" h="657225">
                <a:moveTo>
                  <a:pt x="115061" y="542797"/>
                </a:moveTo>
                <a:lnTo>
                  <a:pt x="77055" y="542840"/>
                </a:lnTo>
                <a:lnTo>
                  <a:pt x="77089" y="561847"/>
                </a:lnTo>
                <a:lnTo>
                  <a:pt x="38989" y="561975"/>
                </a:lnTo>
                <a:lnTo>
                  <a:pt x="105526" y="561975"/>
                </a:lnTo>
                <a:lnTo>
                  <a:pt x="115061" y="542797"/>
                </a:lnTo>
                <a:close/>
              </a:path>
              <a:path w="115570" h="657225">
                <a:moveTo>
                  <a:pt x="76293" y="110442"/>
                </a:moveTo>
                <a:lnTo>
                  <a:pt x="57276" y="114300"/>
                </a:lnTo>
                <a:lnTo>
                  <a:pt x="38200" y="114300"/>
                </a:lnTo>
                <a:lnTo>
                  <a:pt x="38955" y="542882"/>
                </a:lnTo>
                <a:lnTo>
                  <a:pt x="77055" y="542840"/>
                </a:lnTo>
                <a:lnTo>
                  <a:pt x="76300" y="114300"/>
                </a:lnTo>
                <a:lnTo>
                  <a:pt x="57276" y="114300"/>
                </a:lnTo>
                <a:lnTo>
                  <a:pt x="38193" y="110464"/>
                </a:lnTo>
                <a:lnTo>
                  <a:pt x="76293" y="110464"/>
                </a:lnTo>
                <a:close/>
              </a:path>
              <a:path w="115570" h="657225">
                <a:moveTo>
                  <a:pt x="76200" y="57150"/>
                </a:moveTo>
                <a:lnTo>
                  <a:pt x="38100" y="57150"/>
                </a:lnTo>
                <a:lnTo>
                  <a:pt x="38193" y="110464"/>
                </a:lnTo>
                <a:lnTo>
                  <a:pt x="57276" y="114300"/>
                </a:lnTo>
                <a:lnTo>
                  <a:pt x="76188" y="110464"/>
                </a:lnTo>
                <a:lnTo>
                  <a:pt x="76200" y="57150"/>
                </a:lnTo>
                <a:close/>
              </a:path>
              <a:path w="115570" h="657225">
                <a:moveTo>
                  <a:pt x="57023" y="0"/>
                </a:moveTo>
                <a:lnTo>
                  <a:pt x="34825" y="4502"/>
                </a:lnTo>
                <a:lnTo>
                  <a:pt x="16700" y="16779"/>
                </a:lnTo>
                <a:lnTo>
                  <a:pt x="4480" y="34986"/>
                </a:lnTo>
                <a:lnTo>
                  <a:pt x="0" y="57276"/>
                </a:lnTo>
                <a:lnTo>
                  <a:pt x="4502" y="79474"/>
                </a:lnTo>
                <a:lnTo>
                  <a:pt x="16779" y="97599"/>
                </a:lnTo>
                <a:lnTo>
                  <a:pt x="34986" y="109819"/>
                </a:lnTo>
                <a:lnTo>
                  <a:pt x="38193" y="110464"/>
                </a:lnTo>
                <a:lnTo>
                  <a:pt x="38100" y="57150"/>
                </a:lnTo>
                <a:lnTo>
                  <a:pt x="114274" y="57150"/>
                </a:lnTo>
                <a:lnTo>
                  <a:pt x="114300" y="57022"/>
                </a:lnTo>
                <a:lnTo>
                  <a:pt x="109797" y="34825"/>
                </a:lnTo>
                <a:lnTo>
                  <a:pt x="97520" y="16700"/>
                </a:lnTo>
                <a:lnTo>
                  <a:pt x="79313" y="4480"/>
                </a:lnTo>
                <a:lnTo>
                  <a:pt x="57023" y="0"/>
                </a:lnTo>
                <a:close/>
              </a:path>
              <a:path w="115570" h="657225">
                <a:moveTo>
                  <a:pt x="114274" y="57150"/>
                </a:moveTo>
                <a:lnTo>
                  <a:pt x="76200" y="57150"/>
                </a:lnTo>
                <a:lnTo>
                  <a:pt x="76293" y="110442"/>
                </a:lnTo>
                <a:lnTo>
                  <a:pt x="79474" y="109797"/>
                </a:lnTo>
                <a:lnTo>
                  <a:pt x="97599" y="97520"/>
                </a:lnTo>
                <a:lnTo>
                  <a:pt x="109819" y="79313"/>
                </a:lnTo>
                <a:lnTo>
                  <a:pt x="11427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77278" y="2832004"/>
            <a:ext cx="1042669" cy="623570"/>
          </a:xfrm>
          <a:custGeom>
            <a:avLst/>
            <a:gdLst/>
            <a:ahLst/>
            <a:cxnLst/>
            <a:rect l="l" t="t" r="r" b="b"/>
            <a:pathLst>
              <a:path w="1042670" h="623570">
                <a:moveTo>
                  <a:pt x="910336" y="78200"/>
                </a:moveTo>
                <a:lnTo>
                  <a:pt x="877316" y="97123"/>
                </a:lnTo>
                <a:lnTo>
                  <a:pt x="896239" y="130143"/>
                </a:lnTo>
                <a:lnTo>
                  <a:pt x="929258" y="111220"/>
                </a:lnTo>
                <a:lnTo>
                  <a:pt x="910336" y="78200"/>
                </a:lnTo>
                <a:close/>
              </a:path>
              <a:path w="1042670" h="623570">
                <a:moveTo>
                  <a:pt x="978941" y="0"/>
                </a:moveTo>
                <a:lnTo>
                  <a:pt x="957452" y="7207"/>
                </a:lnTo>
                <a:lnTo>
                  <a:pt x="940371" y="22195"/>
                </a:lnTo>
                <a:lnTo>
                  <a:pt x="930719" y="41862"/>
                </a:lnTo>
                <a:lnTo>
                  <a:pt x="929163" y="63696"/>
                </a:lnTo>
                <a:lnTo>
                  <a:pt x="936371" y="85185"/>
                </a:lnTo>
                <a:lnTo>
                  <a:pt x="951358" y="102266"/>
                </a:lnTo>
                <a:lnTo>
                  <a:pt x="971026" y="111918"/>
                </a:lnTo>
                <a:lnTo>
                  <a:pt x="992860" y="113474"/>
                </a:lnTo>
                <a:lnTo>
                  <a:pt x="1014349" y="106267"/>
                </a:lnTo>
                <a:lnTo>
                  <a:pt x="1030270" y="92297"/>
                </a:lnTo>
                <a:lnTo>
                  <a:pt x="962405" y="92297"/>
                </a:lnTo>
                <a:lnTo>
                  <a:pt x="943355" y="59150"/>
                </a:lnTo>
                <a:lnTo>
                  <a:pt x="976376" y="40227"/>
                </a:lnTo>
                <a:lnTo>
                  <a:pt x="1039434" y="40227"/>
                </a:lnTo>
                <a:lnTo>
                  <a:pt x="1035430" y="28289"/>
                </a:lnTo>
                <a:lnTo>
                  <a:pt x="1020443" y="11207"/>
                </a:lnTo>
                <a:lnTo>
                  <a:pt x="1000775" y="1555"/>
                </a:lnTo>
                <a:lnTo>
                  <a:pt x="978941" y="0"/>
                </a:lnTo>
                <a:close/>
              </a:path>
              <a:path w="1042670" h="623570">
                <a:moveTo>
                  <a:pt x="976376" y="40227"/>
                </a:moveTo>
                <a:lnTo>
                  <a:pt x="943355" y="59150"/>
                </a:lnTo>
                <a:lnTo>
                  <a:pt x="962405" y="92297"/>
                </a:lnTo>
                <a:lnTo>
                  <a:pt x="995426" y="73247"/>
                </a:lnTo>
                <a:lnTo>
                  <a:pt x="976376" y="40227"/>
                </a:lnTo>
                <a:close/>
              </a:path>
              <a:path w="1042670" h="623570">
                <a:moveTo>
                  <a:pt x="1039434" y="40227"/>
                </a:moveTo>
                <a:lnTo>
                  <a:pt x="976376" y="40227"/>
                </a:lnTo>
                <a:lnTo>
                  <a:pt x="995426" y="73247"/>
                </a:lnTo>
                <a:lnTo>
                  <a:pt x="962405" y="92297"/>
                </a:lnTo>
                <a:lnTo>
                  <a:pt x="1030270" y="92297"/>
                </a:lnTo>
                <a:lnTo>
                  <a:pt x="1031430" y="91279"/>
                </a:lnTo>
                <a:lnTo>
                  <a:pt x="1041082" y="71612"/>
                </a:lnTo>
                <a:lnTo>
                  <a:pt x="1042638" y="49778"/>
                </a:lnTo>
                <a:lnTo>
                  <a:pt x="1039434" y="40227"/>
                </a:lnTo>
                <a:close/>
              </a:path>
              <a:path w="1042670" h="623570">
                <a:moveTo>
                  <a:pt x="844296" y="116173"/>
                </a:moveTo>
                <a:lnTo>
                  <a:pt x="811276" y="135096"/>
                </a:lnTo>
                <a:lnTo>
                  <a:pt x="830199" y="168116"/>
                </a:lnTo>
                <a:lnTo>
                  <a:pt x="863219" y="149193"/>
                </a:lnTo>
                <a:lnTo>
                  <a:pt x="844296" y="116173"/>
                </a:lnTo>
                <a:close/>
              </a:path>
              <a:path w="1042670" h="623570">
                <a:moveTo>
                  <a:pt x="778255" y="154146"/>
                </a:moveTo>
                <a:lnTo>
                  <a:pt x="745108" y="173069"/>
                </a:lnTo>
                <a:lnTo>
                  <a:pt x="764158" y="206089"/>
                </a:lnTo>
                <a:lnTo>
                  <a:pt x="797178" y="187166"/>
                </a:lnTo>
                <a:lnTo>
                  <a:pt x="778255" y="154146"/>
                </a:lnTo>
                <a:close/>
              </a:path>
              <a:path w="1042670" h="623570">
                <a:moveTo>
                  <a:pt x="712089" y="191992"/>
                </a:moveTo>
                <a:lnTo>
                  <a:pt x="679069" y="211042"/>
                </a:lnTo>
                <a:lnTo>
                  <a:pt x="698119" y="244062"/>
                </a:lnTo>
                <a:lnTo>
                  <a:pt x="731139" y="225139"/>
                </a:lnTo>
                <a:lnTo>
                  <a:pt x="712089" y="191992"/>
                </a:lnTo>
                <a:close/>
              </a:path>
              <a:path w="1042670" h="623570">
                <a:moveTo>
                  <a:pt x="646049" y="229965"/>
                </a:moveTo>
                <a:lnTo>
                  <a:pt x="613028" y="249015"/>
                </a:lnTo>
                <a:lnTo>
                  <a:pt x="631951" y="282035"/>
                </a:lnTo>
                <a:lnTo>
                  <a:pt x="664972" y="262985"/>
                </a:lnTo>
                <a:lnTo>
                  <a:pt x="646049" y="229965"/>
                </a:lnTo>
                <a:close/>
              </a:path>
              <a:path w="1042670" h="623570">
                <a:moveTo>
                  <a:pt x="580008" y="267938"/>
                </a:moveTo>
                <a:lnTo>
                  <a:pt x="546989" y="286988"/>
                </a:lnTo>
                <a:lnTo>
                  <a:pt x="565912" y="320008"/>
                </a:lnTo>
                <a:lnTo>
                  <a:pt x="598931" y="300958"/>
                </a:lnTo>
                <a:lnTo>
                  <a:pt x="580008" y="267938"/>
                </a:lnTo>
                <a:close/>
              </a:path>
              <a:path w="1042670" h="623570">
                <a:moveTo>
                  <a:pt x="513842" y="305911"/>
                </a:moveTo>
                <a:lnTo>
                  <a:pt x="480822" y="324961"/>
                </a:lnTo>
                <a:lnTo>
                  <a:pt x="499872" y="357981"/>
                </a:lnTo>
                <a:lnTo>
                  <a:pt x="532892" y="338931"/>
                </a:lnTo>
                <a:lnTo>
                  <a:pt x="513842" y="305911"/>
                </a:lnTo>
                <a:close/>
              </a:path>
              <a:path w="1042670" h="623570">
                <a:moveTo>
                  <a:pt x="447801" y="343884"/>
                </a:moveTo>
                <a:lnTo>
                  <a:pt x="414781" y="362807"/>
                </a:lnTo>
                <a:lnTo>
                  <a:pt x="433831" y="395954"/>
                </a:lnTo>
                <a:lnTo>
                  <a:pt x="466851" y="376904"/>
                </a:lnTo>
                <a:lnTo>
                  <a:pt x="447801" y="343884"/>
                </a:lnTo>
                <a:close/>
              </a:path>
              <a:path w="1042670" h="623570">
                <a:moveTo>
                  <a:pt x="381762" y="381857"/>
                </a:moveTo>
                <a:lnTo>
                  <a:pt x="348742" y="400780"/>
                </a:lnTo>
                <a:lnTo>
                  <a:pt x="367665" y="433800"/>
                </a:lnTo>
                <a:lnTo>
                  <a:pt x="400685" y="414877"/>
                </a:lnTo>
                <a:lnTo>
                  <a:pt x="381762" y="381857"/>
                </a:lnTo>
                <a:close/>
              </a:path>
              <a:path w="1042670" h="623570">
                <a:moveTo>
                  <a:pt x="315722" y="419830"/>
                </a:moveTo>
                <a:lnTo>
                  <a:pt x="282701" y="438753"/>
                </a:lnTo>
                <a:lnTo>
                  <a:pt x="301625" y="471773"/>
                </a:lnTo>
                <a:lnTo>
                  <a:pt x="334645" y="452850"/>
                </a:lnTo>
                <a:lnTo>
                  <a:pt x="315722" y="419830"/>
                </a:lnTo>
                <a:close/>
              </a:path>
              <a:path w="1042670" h="623570">
                <a:moveTo>
                  <a:pt x="249554" y="457803"/>
                </a:moveTo>
                <a:lnTo>
                  <a:pt x="216535" y="476726"/>
                </a:lnTo>
                <a:lnTo>
                  <a:pt x="235585" y="509746"/>
                </a:lnTo>
                <a:lnTo>
                  <a:pt x="268604" y="490823"/>
                </a:lnTo>
                <a:lnTo>
                  <a:pt x="249554" y="457803"/>
                </a:lnTo>
                <a:close/>
              </a:path>
              <a:path w="1042670" h="623570">
                <a:moveTo>
                  <a:pt x="183515" y="495649"/>
                </a:moveTo>
                <a:lnTo>
                  <a:pt x="150495" y="514699"/>
                </a:lnTo>
                <a:lnTo>
                  <a:pt x="169545" y="547719"/>
                </a:lnTo>
                <a:lnTo>
                  <a:pt x="202565" y="528796"/>
                </a:lnTo>
                <a:lnTo>
                  <a:pt x="183515" y="495649"/>
                </a:lnTo>
                <a:close/>
              </a:path>
              <a:path w="1042670" h="623570">
                <a:moveTo>
                  <a:pt x="70612" y="516604"/>
                </a:moveTo>
                <a:lnTo>
                  <a:pt x="0" y="623157"/>
                </a:lnTo>
                <a:lnTo>
                  <a:pt x="127635" y="615791"/>
                </a:lnTo>
                <a:lnTo>
                  <a:pt x="110330" y="585692"/>
                </a:lnTo>
                <a:lnTo>
                  <a:pt x="103377" y="585692"/>
                </a:lnTo>
                <a:lnTo>
                  <a:pt x="84454" y="552672"/>
                </a:lnTo>
                <a:lnTo>
                  <a:pt x="89630" y="549686"/>
                </a:lnTo>
                <a:lnTo>
                  <a:pt x="70612" y="516604"/>
                </a:lnTo>
                <a:close/>
              </a:path>
              <a:path w="1042670" h="623570">
                <a:moveTo>
                  <a:pt x="89630" y="549686"/>
                </a:moveTo>
                <a:lnTo>
                  <a:pt x="84454" y="552672"/>
                </a:lnTo>
                <a:lnTo>
                  <a:pt x="103377" y="585692"/>
                </a:lnTo>
                <a:lnTo>
                  <a:pt x="108607" y="582695"/>
                </a:lnTo>
                <a:lnTo>
                  <a:pt x="89630" y="549686"/>
                </a:lnTo>
                <a:close/>
              </a:path>
              <a:path w="1042670" h="623570">
                <a:moveTo>
                  <a:pt x="108607" y="582695"/>
                </a:moveTo>
                <a:lnTo>
                  <a:pt x="103377" y="585692"/>
                </a:lnTo>
                <a:lnTo>
                  <a:pt x="110330" y="585692"/>
                </a:lnTo>
                <a:lnTo>
                  <a:pt x="108607" y="582695"/>
                </a:lnTo>
                <a:close/>
              </a:path>
              <a:path w="1042670" h="623570">
                <a:moveTo>
                  <a:pt x="117475" y="533622"/>
                </a:moveTo>
                <a:lnTo>
                  <a:pt x="89630" y="549686"/>
                </a:lnTo>
                <a:lnTo>
                  <a:pt x="108607" y="582695"/>
                </a:lnTo>
                <a:lnTo>
                  <a:pt x="136398" y="566769"/>
                </a:lnTo>
                <a:lnTo>
                  <a:pt x="117475" y="53362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636507" y="2828544"/>
            <a:ext cx="116839" cy="657225"/>
          </a:xfrm>
          <a:custGeom>
            <a:avLst/>
            <a:gdLst/>
            <a:ahLst/>
            <a:cxnLst/>
            <a:rect l="l" t="t" r="r" b="b"/>
            <a:pathLst>
              <a:path w="116840" h="657225">
                <a:moveTo>
                  <a:pt x="56896" y="0"/>
                </a:moveTo>
                <a:lnTo>
                  <a:pt x="34647" y="4593"/>
                </a:lnTo>
                <a:lnTo>
                  <a:pt x="16541" y="16938"/>
                </a:lnTo>
                <a:lnTo>
                  <a:pt x="4389" y="35165"/>
                </a:lnTo>
                <a:lnTo>
                  <a:pt x="0" y="57403"/>
                </a:lnTo>
                <a:lnTo>
                  <a:pt x="4593" y="79652"/>
                </a:lnTo>
                <a:lnTo>
                  <a:pt x="16938" y="97758"/>
                </a:lnTo>
                <a:lnTo>
                  <a:pt x="35165" y="109910"/>
                </a:lnTo>
                <a:lnTo>
                  <a:pt x="57403" y="114300"/>
                </a:lnTo>
                <a:lnTo>
                  <a:pt x="79652" y="109706"/>
                </a:lnTo>
                <a:lnTo>
                  <a:pt x="97758" y="97361"/>
                </a:lnTo>
                <a:lnTo>
                  <a:pt x="99081" y="95376"/>
                </a:lnTo>
                <a:lnTo>
                  <a:pt x="38226" y="95376"/>
                </a:lnTo>
                <a:lnTo>
                  <a:pt x="38100" y="57276"/>
                </a:lnTo>
                <a:lnTo>
                  <a:pt x="114274" y="57022"/>
                </a:lnTo>
                <a:lnTo>
                  <a:pt x="109706" y="34647"/>
                </a:lnTo>
                <a:lnTo>
                  <a:pt x="97361" y="16541"/>
                </a:lnTo>
                <a:lnTo>
                  <a:pt x="79134" y="4389"/>
                </a:lnTo>
                <a:lnTo>
                  <a:pt x="56896" y="0"/>
                </a:lnTo>
                <a:close/>
              </a:path>
              <a:path w="116840" h="657225">
                <a:moveTo>
                  <a:pt x="76200" y="57022"/>
                </a:moveTo>
                <a:lnTo>
                  <a:pt x="38100" y="57276"/>
                </a:lnTo>
                <a:lnTo>
                  <a:pt x="38226" y="95376"/>
                </a:lnTo>
                <a:lnTo>
                  <a:pt x="76326" y="95122"/>
                </a:lnTo>
                <a:lnTo>
                  <a:pt x="76200" y="57022"/>
                </a:lnTo>
                <a:close/>
              </a:path>
              <a:path w="116840" h="657225">
                <a:moveTo>
                  <a:pt x="114274" y="57022"/>
                </a:moveTo>
                <a:lnTo>
                  <a:pt x="76200" y="57022"/>
                </a:lnTo>
                <a:lnTo>
                  <a:pt x="76326" y="95122"/>
                </a:lnTo>
                <a:lnTo>
                  <a:pt x="38226" y="95376"/>
                </a:lnTo>
                <a:lnTo>
                  <a:pt x="99081" y="95376"/>
                </a:lnTo>
                <a:lnTo>
                  <a:pt x="109910" y="79134"/>
                </a:lnTo>
                <a:lnTo>
                  <a:pt x="114274" y="57022"/>
                </a:lnTo>
                <a:close/>
              </a:path>
              <a:path w="116840" h="657225">
                <a:moveTo>
                  <a:pt x="76581" y="133222"/>
                </a:moveTo>
                <a:lnTo>
                  <a:pt x="38481" y="133476"/>
                </a:lnTo>
                <a:lnTo>
                  <a:pt x="38608" y="171576"/>
                </a:lnTo>
                <a:lnTo>
                  <a:pt x="76708" y="171322"/>
                </a:lnTo>
                <a:lnTo>
                  <a:pt x="76581" y="133222"/>
                </a:lnTo>
                <a:close/>
              </a:path>
              <a:path w="116840" h="657225">
                <a:moveTo>
                  <a:pt x="76962" y="209422"/>
                </a:moveTo>
                <a:lnTo>
                  <a:pt x="38862" y="209676"/>
                </a:lnTo>
                <a:lnTo>
                  <a:pt x="38989" y="247776"/>
                </a:lnTo>
                <a:lnTo>
                  <a:pt x="77089" y="247522"/>
                </a:lnTo>
                <a:lnTo>
                  <a:pt x="76962" y="209422"/>
                </a:lnTo>
                <a:close/>
              </a:path>
              <a:path w="116840" h="657225">
                <a:moveTo>
                  <a:pt x="77343" y="285622"/>
                </a:moveTo>
                <a:lnTo>
                  <a:pt x="39243" y="285876"/>
                </a:lnTo>
                <a:lnTo>
                  <a:pt x="39370" y="323976"/>
                </a:lnTo>
                <a:lnTo>
                  <a:pt x="77470" y="323722"/>
                </a:lnTo>
                <a:lnTo>
                  <a:pt x="77343" y="285622"/>
                </a:lnTo>
                <a:close/>
              </a:path>
              <a:path w="116840" h="657225">
                <a:moveTo>
                  <a:pt x="77724" y="361822"/>
                </a:moveTo>
                <a:lnTo>
                  <a:pt x="39624" y="362076"/>
                </a:lnTo>
                <a:lnTo>
                  <a:pt x="39750" y="400176"/>
                </a:lnTo>
                <a:lnTo>
                  <a:pt x="77850" y="399922"/>
                </a:lnTo>
                <a:lnTo>
                  <a:pt x="77724" y="361822"/>
                </a:lnTo>
                <a:close/>
              </a:path>
              <a:path w="116840" h="657225">
                <a:moveTo>
                  <a:pt x="78105" y="438022"/>
                </a:moveTo>
                <a:lnTo>
                  <a:pt x="40005" y="438276"/>
                </a:lnTo>
                <a:lnTo>
                  <a:pt x="40132" y="476376"/>
                </a:lnTo>
                <a:lnTo>
                  <a:pt x="78232" y="476122"/>
                </a:lnTo>
                <a:lnTo>
                  <a:pt x="78105" y="438022"/>
                </a:lnTo>
                <a:close/>
              </a:path>
              <a:path w="116840" h="657225">
                <a:moveTo>
                  <a:pt x="40480" y="542967"/>
                </a:moveTo>
                <a:lnTo>
                  <a:pt x="2413" y="543178"/>
                </a:lnTo>
                <a:lnTo>
                  <a:pt x="60071" y="657225"/>
                </a:lnTo>
                <a:lnTo>
                  <a:pt x="111757" y="552576"/>
                </a:lnTo>
                <a:lnTo>
                  <a:pt x="40513" y="552576"/>
                </a:lnTo>
                <a:lnTo>
                  <a:pt x="40480" y="542967"/>
                </a:lnTo>
                <a:close/>
              </a:path>
              <a:path w="116840" h="657225">
                <a:moveTo>
                  <a:pt x="78581" y="542755"/>
                </a:moveTo>
                <a:lnTo>
                  <a:pt x="40480" y="542967"/>
                </a:lnTo>
                <a:lnTo>
                  <a:pt x="40513" y="552576"/>
                </a:lnTo>
                <a:lnTo>
                  <a:pt x="78613" y="552322"/>
                </a:lnTo>
                <a:lnTo>
                  <a:pt x="78581" y="542755"/>
                </a:lnTo>
                <a:close/>
              </a:path>
              <a:path w="116840" h="657225">
                <a:moveTo>
                  <a:pt x="116713" y="542543"/>
                </a:moveTo>
                <a:lnTo>
                  <a:pt x="78581" y="542755"/>
                </a:lnTo>
                <a:lnTo>
                  <a:pt x="78613" y="552322"/>
                </a:lnTo>
                <a:lnTo>
                  <a:pt x="40513" y="552576"/>
                </a:lnTo>
                <a:lnTo>
                  <a:pt x="111757" y="552576"/>
                </a:lnTo>
                <a:lnTo>
                  <a:pt x="116713" y="542543"/>
                </a:lnTo>
                <a:close/>
              </a:path>
              <a:path w="116840" h="657225">
                <a:moveTo>
                  <a:pt x="78486" y="514222"/>
                </a:moveTo>
                <a:lnTo>
                  <a:pt x="40386" y="514476"/>
                </a:lnTo>
                <a:lnTo>
                  <a:pt x="40480" y="542967"/>
                </a:lnTo>
                <a:lnTo>
                  <a:pt x="78581" y="542755"/>
                </a:lnTo>
                <a:lnTo>
                  <a:pt x="78486" y="514222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F30B1963-3C2D-1707-EC21-B95323EAE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45" b="31251"/>
          <a:stretch/>
        </p:blipFill>
        <p:spPr>
          <a:xfrm>
            <a:off x="9335261" y="3604648"/>
            <a:ext cx="2532762" cy="1157623"/>
          </a:xfrm>
          <a:prstGeom prst="rect">
            <a:avLst/>
          </a:prstGeom>
        </p:spPr>
      </p:pic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DFCDD4CF-30D7-1E64-BEE5-20C1997AB7EC}"/>
              </a:ext>
            </a:extLst>
          </p:cNvPr>
          <p:cNvCxnSpPr/>
          <p:nvPr/>
        </p:nvCxnSpPr>
        <p:spPr>
          <a:xfrm flipV="1">
            <a:off x="8651810" y="3825099"/>
            <a:ext cx="1366902" cy="253619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68249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Extendible </a:t>
            </a:r>
            <a:r>
              <a:rPr spc="-10" dirty="0"/>
              <a:t>Remote</a:t>
            </a:r>
            <a:r>
              <a:rPr spc="20" dirty="0"/>
              <a:t> </a:t>
            </a:r>
            <a:r>
              <a:rPr spc="-5" dirty="0"/>
              <a:t>Resizing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714" y="1077848"/>
            <a:ext cx="6695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Client Directory Cache with Stale</a:t>
            </a:r>
            <a:r>
              <a:rPr sz="2800" spc="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Reads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926" y="2253233"/>
            <a:ext cx="3442970" cy="1973580"/>
          </a:xfrm>
          <a:custGeom>
            <a:avLst/>
            <a:gdLst/>
            <a:ahLst/>
            <a:cxnLst/>
            <a:rect l="l" t="t" r="r" b="b"/>
            <a:pathLst>
              <a:path w="3442970" h="1973579">
                <a:moveTo>
                  <a:pt x="0" y="138937"/>
                </a:moveTo>
                <a:lnTo>
                  <a:pt x="7080" y="95032"/>
                </a:lnTo>
                <a:lnTo>
                  <a:pt x="26795" y="56893"/>
                </a:lnTo>
                <a:lnTo>
                  <a:pt x="56858" y="26814"/>
                </a:lnTo>
                <a:lnTo>
                  <a:pt x="94980" y="7085"/>
                </a:lnTo>
                <a:lnTo>
                  <a:pt x="138874" y="0"/>
                </a:lnTo>
                <a:lnTo>
                  <a:pt x="3303778" y="0"/>
                </a:lnTo>
                <a:lnTo>
                  <a:pt x="3347683" y="7085"/>
                </a:lnTo>
                <a:lnTo>
                  <a:pt x="3385822" y="26814"/>
                </a:lnTo>
                <a:lnTo>
                  <a:pt x="3415901" y="56893"/>
                </a:lnTo>
                <a:lnTo>
                  <a:pt x="3435630" y="95032"/>
                </a:lnTo>
                <a:lnTo>
                  <a:pt x="3442716" y="138937"/>
                </a:lnTo>
                <a:lnTo>
                  <a:pt x="3442716" y="1834641"/>
                </a:lnTo>
                <a:lnTo>
                  <a:pt x="3435630" y="1878547"/>
                </a:lnTo>
                <a:lnTo>
                  <a:pt x="3415901" y="1916686"/>
                </a:lnTo>
                <a:lnTo>
                  <a:pt x="3385822" y="1946765"/>
                </a:lnTo>
                <a:lnTo>
                  <a:pt x="3347683" y="1966494"/>
                </a:lnTo>
                <a:lnTo>
                  <a:pt x="3303778" y="1973579"/>
                </a:lnTo>
                <a:lnTo>
                  <a:pt x="138874" y="1973579"/>
                </a:lnTo>
                <a:lnTo>
                  <a:pt x="94980" y="1966494"/>
                </a:lnTo>
                <a:lnTo>
                  <a:pt x="56858" y="1946765"/>
                </a:lnTo>
                <a:lnTo>
                  <a:pt x="26795" y="1916686"/>
                </a:lnTo>
                <a:lnTo>
                  <a:pt x="7080" y="1878547"/>
                </a:lnTo>
                <a:lnTo>
                  <a:pt x="0" y="1834641"/>
                </a:lnTo>
                <a:lnTo>
                  <a:pt x="0" y="138937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4322" y="2727197"/>
            <a:ext cx="487680" cy="413384"/>
          </a:xfrm>
          <a:custGeom>
            <a:avLst/>
            <a:gdLst/>
            <a:ahLst/>
            <a:cxnLst/>
            <a:rect l="l" t="t" r="r" b="b"/>
            <a:pathLst>
              <a:path w="487680" h="413385">
                <a:moveTo>
                  <a:pt x="0" y="413003"/>
                </a:moveTo>
                <a:lnTo>
                  <a:pt x="487680" y="413003"/>
                </a:lnTo>
                <a:lnTo>
                  <a:pt x="487680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02001" y="2727197"/>
            <a:ext cx="489584" cy="413384"/>
          </a:xfrm>
          <a:custGeom>
            <a:avLst/>
            <a:gdLst/>
            <a:ahLst/>
            <a:cxnLst/>
            <a:rect l="l" t="t" r="r" b="b"/>
            <a:pathLst>
              <a:path w="489585" h="413385">
                <a:moveTo>
                  <a:pt x="0" y="413003"/>
                </a:moveTo>
                <a:lnTo>
                  <a:pt x="489204" y="413003"/>
                </a:lnTo>
                <a:lnTo>
                  <a:pt x="489204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2001" y="2727197"/>
            <a:ext cx="489584" cy="413384"/>
          </a:xfrm>
          <a:custGeom>
            <a:avLst/>
            <a:gdLst/>
            <a:ahLst/>
            <a:cxnLst/>
            <a:rect l="l" t="t" r="r" b="b"/>
            <a:pathLst>
              <a:path w="489585" h="413385">
                <a:moveTo>
                  <a:pt x="0" y="413003"/>
                </a:moveTo>
                <a:lnTo>
                  <a:pt x="489204" y="413003"/>
                </a:lnTo>
                <a:lnTo>
                  <a:pt x="489204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91205" y="2727197"/>
            <a:ext cx="487680" cy="413384"/>
          </a:xfrm>
          <a:custGeom>
            <a:avLst/>
            <a:gdLst/>
            <a:ahLst/>
            <a:cxnLst/>
            <a:rect l="l" t="t" r="r" b="b"/>
            <a:pathLst>
              <a:path w="487679" h="413385">
                <a:moveTo>
                  <a:pt x="0" y="413003"/>
                </a:moveTo>
                <a:lnTo>
                  <a:pt x="487680" y="413003"/>
                </a:lnTo>
                <a:lnTo>
                  <a:pt x="487680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91205" y="2727197"/>
            <a:ext cx="487680" cy="413384"/>
          </a:xfrm>
          <a:custGeom>
            <a:avLst/>
            <a:gdLst/>
            <a:ahLst/>
            <a:cxnLst/>
            <a:rect l="l" t="t" r="r" b="b"/>
            <a:pathLst>
              <a:path w="487679" h="413385">
                <a:moveTo>
                  <a:pt x="0" y="413003"/>
                </a:moveTo>
                <a:lnTo>
                  <a:pt x="487680" y="413003"/>
                </a:lnTo>
                <a:lnTo>
                  <a:pt x="487680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8885" y="2727197"/>
            <a:ext cx="487680" cy="413384"/>
          </a:xfrm>
          <a:custGeom>
            <a:avLst/>
            <a:gdLst/>
            <a:ahLst/>
            <a:cxnLst/>
            <a:rect l="l" t="t" r="r" b="b"/>
            <a:pathLst>
              <a:path w="487679" h="413385">
                <a:moveTo>
                  <a:pt x="0" y="413003"/>
                </a:moveTo>
                <a:lnTo>
                  <a:pt x="487679" y="413003"/>
                </a:lnTo>
                <a:lnTo>
                  <a:pt x="487679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8885" y="2727197"/>
            <a:ext cx="487680" cy="413384"/>
          </a:xfrm>
          <a:custGeom>
            <a:avLst/>
            <a:gdLst/>
            <a:ahLst/>
            <a:cxnLst/>
            <a:rect l="l" t="t" r="r" b="b"/>
            <a:pathLst>
              <a:path w="487679" h="413385">
                <a:moveTo>
                  <a:pt x="0" y="413003"/>
                </a:moveTo>
                <a:lnTo>
                  <a:pt x="487679" y="413003"/>
                </a:lnTo>
                <a:lnTo>
                  <a:pt x="487679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01011" y="2878835"/>
            <a:ext cx="114300" cy="808990"/>
          </a:xfrm>
          <a:custGeom>
            <a:avLst/>
            <a:gdLst/>
            <a:ahLst/>
            <a:cxnLst/>
            <a:rect l="l" t="t" r="r" b="b"/>
            <a:pathLst>
              <a:path w="114300" h="808989">
                <a:moveTo>
                  <a:pt x="38100" y="694689"/>
                </a:moveTo>
                <a:lnTo>
                  <a:pt x="0" y="694689"/>
                </a:lnTo>
                <a:lnTo>
                  <a:pt x="57150" y="808989"/>
                </a:lnTo>
                <a:lnTo>
                  <a:pt x="104775" y="713739"/>
                </a:lnTo>
                <a:lnTo>
                  <a:pt x="38100" y="713739"/>
                </a:lnTo>
                <a:lnTo>
                  <a:pt x="38100" y="694689"/>
                </a:lnTo>
                <a:close/>
              </a:path>
              <a:path w="114300" h="808989">
                <a:moveTo>
                  <a:pt x="38100" y="110465"/>
                </a:moveTo>
                <a:lnTo>
                  <a:pt x="38100" y="713739"/>
                </a:lnTo>
                <a:lnTo>
                  <a:pt x="76200" y="713739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808989">
                <a:moveTo>
                  <a:pt x="114300" y="694689"/>
                </a:moveTo>
                <a:lnTo>
                  <a:pt x="76200" y="694689"/>
                </a:lnTo>
                <a:lnTo>
                  <a:pt x="76200" y="713739"/>
                </a:lnTo>
                <a:lnTo>
                  <a:pt x="104775" y="713739"/>
                </a:lnTo>
                <a:lnTo>
                  <a:pt x="114300" y="694689"/>
                </a:lnTo>
                <a:close/>
              </a:path>
              <a:path w="114300" h="808989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808989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808989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808989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79927" y="2877311"/>
            <a:ext cx="117475" cy="810895"/>
          </a:xfrm>
          <a:custGeom>
            <a:avLst/>
            <a:gdLst/>
            <a:ahLst/>
            <a:cxnLst/>
            <a:rect l="l" t="t" r="r" b="b"/>
            <a:pathLst>
              <a:path w="117475" h="810895">
                <a:moveTo>
                  <a:pt x="0" y="695833"/>
                </a:moveTo>
                <a:lnTo>
                  <a:pt x="56642" y="810387"/>
                </a:lnTo>
                <a:lnTo>
                  <a:pt x="104797" y="715137"/>
                </a:lnTo>
                <a:lnTo>
                  <a:pt x="76073" y="715137"/>
                </a:lnTo>
                <a:lnTo>
                  <a:pt x="37973" y="715010"/>
                </a:lnTo>
                <a:lnTo>
                  <a:pt x="38053" y="696002"/>
                </a:lnTo>
                <a:lnTo>
                  <a:pt x="0" y="695833"/>
                </a:lnTo>
                <a:close/>
              </a:path>
              <a:path w="117475" h="810895">
                <a:moveTo>
                  <a:pt x="38053" y="696002"/>
                </a:moveTo>
                <a:lnTo>
                  <a:pt x="37973" y="715010"/>
                </a:lnTo>
                <a:lnTo>
                  <a:pt x="76073" y="715137"/>
                </a:lnTo>
                <a:lnTo>
                  <a:pt x="76153" y="696171"/>
                </a:lnTo>
                <a:lnTo>
                  <a:pt x="38053" y="696002"/>
                </a:lnTo>
                <a:close/>
              </a:path>
              <a:path w="117475" h="810895">
                <a:moveTo>
                  <a:pt x="76153" y="696171"/>
                </a:moveTo>
                <a:lnTo>
                  <a:pt x="76073" y="715137"/>
                </a:lnTo>
                <a:lnTo>
                  <a:pt x="104797" y="715137"/>
                </a:lnTo>
                <a:lnTo>
                  <a:pt x="114300" y="696340"/>
                </a:lnTo>
                <a:lnTo>
                  <a:pt x="76153" y="696171"/>
                </a:lnTo>
                <a:close/>
              </a:path>
              <a:path w="117475" h="810895">
                <a:moveTo>
                  <a:pt x="40540" y="110378"/>
                </a:moveTo>
                <a:lnTo>
                  <a:pt x="38053" y="696002"/>
                </a:lnTo>
                <a:lnTo>
                  <a:pt x="76153" y="696171"/>
                </a:lnTo>
                <a:lnTo>
                  <a:pt x="78624" y="114300"/>
                </a:lnTo>
                <a:lnTo>
                  <a:pt x="59563" y="114300"/>
                </a:lnTo>
                <a:lnTo>
                  <a:pt x="40540" y="110378"/>
                </a:lnTo>
                <a:close/>
              </a:path>
              <a:path w="117475" h="810895">
                <a:moveTo>
                  <a:pt x="40767" y="57023"/>
                </a:moveTo>
                <a:lnTo>
                  <a:pt x="40540" y="110378"/>
                </a:lnTo>
                <a:lnTo>
                  <a:pt x="59563" y="114300"/>
                </a:lnTo>
                <a:lnTo>
                  <a:pt x="78640" y="110528"/>
                </a:lnTo>
                <a:lnTo>
                  <a:pt x="78867" y="57276"/>
                </a:lnTo>
                <a:lnTo>
                  <a:pt x="40767" y="57023"/>
                </a:lnTo>
                <a:close/>
              </a:path>
              <a:path w="117475" h="810895">
                <a:moveTo>
                  <a:pt x="78640" y="110528"/>
                </a:moveTo>
                <a:lnTo>
                  <a:pt x="59563" y="114300"/>
                </a:lnTo>
                <a:lnTo>
                  <a:pt x="78624" y="114300"/>
                </a:lnTo>
                <a:lnTo>
                  <a:pt x="78640" y="110528"/>
                </a:lnTo>
                <a:close/>
              </a:path>
              <a:path w="117475" h="810895">
                <a:moveTo>
                  <a:pt x="116891" y="57023"/>
                </a:moveTo>
                <a:lnTo>
                  <a:pt x="40767" y="57023"/>
                </a:lnTo>
                <a:lnTo>
                  <a:pt x="78867" y="57276"/>
                </a:lnTo>
                <a:lnTo>
                  <a:pt x="78640" y="110528"/>
                </a:lnTo>
                <a:lnTo>
                  <a:pt x="81855" y="109892"/>
                </a:lnTo>
                <a:lnTo>
                  <a:pt x="100076" y="97710"/>
                </a:lnTo>
                <a:lnTo>
                  <a:pt x="112391" y="79599"/>
                </a:lnTo>
                <a:lnTo>
                  <a:pt x="116967" y="57403"/>
                </a:lnTo>
                <a:lnTo>
                  <a:pt x="116891" y="57023"/>
                </a:lnTo>
                <a:close/>
              </a:path>
              <a:path w="117475" h="810895">
                <a:moveTo>
                  <a:pt x="60071" y="0"/>
                </a:moveTo>
                <a:lnTo>
                  <a:pt x="37832" y="4407"/>
                </a:lnTo>
                <a:lnTo>
                  <a:pt x="19605" y="16589"/>
                </a:lnTo>
                <a:lnTo>
                  <a:pt x="7260" y="34700"/>
                </a:lnTo>
                <a:lnTo>
                  <a:pt x="2667" y="56896"/>
                </a:lnTo>
                <a:lnTo>
                  <a:pt x="7074" y="79188"/>
                </a:lnTo>
                <a:lnTo>
                  <a:pt x="19256" y="97409"/>
                </a:lnTo>
                <a:lnTo>
                  <a:pt x="37367" y="109724"/>
                </a:lnTo>
                <a:lnTo>
                  <a:pt x="40540" y="110378"/>
                </a:lnTo>
                <a:lnTo>
                  <a:pt x="40767" y="57023"/>
                </a:lnTo>
                <a:lnTo>
                  <a:pt x="116891" y="57023"/>
                </a:lnTo>
                <a:lnTo>
                  <a:pt x="112577" y="35111"/>
                </a:lnTo>
                <a:lnTo>
                  <a:pt x="100425" y="16890"/>
                </a:lnTo>
                <a:lnTo>
                  <a:pt x="82319" y="4575"/>
                </a:lnTo>
                <a:lnTo>
                  <a:pt x="60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31185" y="2876010"/>
            <a:ext cx="934085" cy="786765"/>
          </a:xfrm>
          <a:custGeom>
            <a:avLst/>
            <a:gdLst/>
            <a:ahLst/>
            <a:cxnLst/>
            <a:rect l="l" t="t" r="r" b="b"/>
            <a:pathLst>
              <a:path w="934085" h="786764">
                <a:moveTo>
                  <a:pt x="51307" y="669321"/>
                </a:moveTo>
                <a:lnTo>
                  <a:pt x="0" y="786288"/>
                </a:lnTo>
                <a:lnTo>
                  <a:pt x="124459" y="757205"/>
                </a:lnTo>
                <a:lnTo>
                  <a:pt x="110189" y="740060"/>
                </a:lnTo>
                <a:lnTo>
                  <a:pt x="85343" y="740060"/>
                </a:lnTo>
                <a:lnTo>
                  <a:pt x="61087" y="710723"/>
                </a:lnTo>
                <a:lnTo>
                  <a:pt x="75669" y="698589"/>
                </a:lnTo>
                <a:lnTo>
                  <a:pt x="51307" y="669321"/>
                </a:lnTo>
                <a:close/>
              </a:path>
              <a:path w="934085" h="786764">
                <a:moveTo>
                  <a:pt x="75669" y="698589"/>
                </a:moveTo>
                <a:lnTo>
                  <a:pt x="61087" y="710723"/>
                </a:lnTo>
                <a:lnTo>
                  <a:pt x="85343" y="740060"/>
                </a:lnTo>
                <a:lnTo>
                  <a:pt x="100022" y="727846"/>
                </a:lnTo>
                <a:lnTo>
                  <a:pt x="75669" y="698589"/>
                </a:lnTo>
                <a:close/>
              </a:path>
              <a:path w="934085" h="786764">
                <a:moveTo>
                  <a:pt x="100022" y="727846"/>
                </a:moveTo>
                <a:lnTo>
                  <a:pt x="85343" y="740060"/>
                </a:lnTo>
                <a:lnTo>
                  <a:pt x="110189" y="740060"/>
                </a:lnTo>
                <a:lnTo>
                  <a:pt x="100022" y="727846"/>
                </a:lnTo>
                <a:close/>
              </a:path>
              <a:path w="934085" h="786764">
                <a:moveTo>
                  <a:pt x="823390" y="76415"/>
                </a:moveTo>
                <a:lnTo>
                  <a:pt x="75669" y="698589"/>
                </a:lnTo>
                <a:lnTo>
                  <a:pt x="100022" y="727846"/>
                </a:lnTo>
                <a:lnTo>
                  <a:pt x="847724" y="105668"/>
                </a:lnTo>
                <a:lnTo>
                  <a:pt x="832612" y="93503"/>
                </a:lnTo>
                <a:lnTo>
                  <a:pt x="823390" y="76415"/>
                </a:lnTo>
                <a:close/>
              </a:path>
              <a:path w="934085" h="786764">
                <a:moveTo>
                  <a:pt x="931477" y="42322"/>
                </a:moveTo>
                <a:lnTo>
                  <a:pt x="864362" y="42322"/>
                </a:lnTo>
                <a:lnTo>
                  <a:pt x="888746" y="71532"/>
                </a:lnTo>
                <a:lnTo>
                  <a:pt x="847724" y="105668"/>
                </a:lnTo>
                <a:lnTo>
                  <a:pt x="850282" y="107727"/>
                </a:lnTo>
                <a:lnTo>
                  <a:pt x="871299" y="113855"/>
                </a:lnTo>
                <a:lnTo>
                  <a:pt x="893101" y="111648"/>
                </a:lnTo>
                <a:lnTo>
                  <a:pt x="913129" y="100869"/>
                </a:lnTo>
                <a:lnTo>
                  <a:pt x="927353" y="83181"/>
                </a:lnTo>
                <a:lnTo>
                  <a:pt x="933481" y="62134"/>
                </a:lnTo>
                <a:lnTo>
                  <a:pt x="931477" y="42322"/>
                </a:lnTo>
                <a:close/>
              </a:path>
              <a:path w="934085" h="786764">
                <a:moveTo>
                  <a:pt x="864362" y="42322"/>
                </a:moveTo>
                <a:lnTo>
                  <a:pt x="823390" y="76415"/>
                </a:lnTo>
                <a:lnTo>
                  <a:pt x="832612" y="93503"/>
                </a:lnTo>
                <a:lnTo>
                  <a:pt x="847724" y="105668"/>
                </a:lnTo>
                <a:lnTo>
                  <a:pt x="888746" y="71532"/>
                </a:lnTo>
                <a:lnTo>
                  <a:pt x="864362" y="42322"/>
                </a:lnTo>
                <a:close/>
              </a:path>
              <a:path w="934085" h="786764">
                <a:moveTo>
                  <a:pt x="881761" y="0"/>
                </a:moveTo>
                <a:lnTo>
                  <a:pt x="859952" y="2206"/>
                </a:lnTo>
                <a:lnTo>
                  <a:pt x="839977" y="12985"/>
                </a:lnTo>
                <a:lnTo>
                  <a:pt x="825753" y="30674"/>
                </a:lnTo>
                <a:lnTo>
                  <a:pt x="819626" y="51720"/>
                </a:lnTo>
                <a:lnTo>
                  <a:pt x="821832" y="73529"/>
                </a:lnTo>
                <a:lnTo>
                  <a:pt x="823390" y="76415"/>
                </a:lnTo>
                <a:lnTo>
                  <a:pt x="864362" y="42322"/>
                </a:lnTo>
                <a:lnTo>
                  <a:pt x="931477" y="42322"/>
                </a:lnTo>
                <a:lnTo>
                  <a:pt x="931275" y="40326"/>
                </a:lnTo>
                <a:lnTo>
                  <a:pt x="920496" y="20351"/>
                </a:lnTo>
                <a:lnTo>
                  <a:pt x="902807" y="6127"/>
                </a:lnTo>
                <a:lnTo>
                  <a:pt x="8817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88692" y="2878835"/>
            <a:ext cx="114300" cy="812800"/>
          </a:xfrm>
          <a:custGeom>
            <a:avLst/>
            <a:gdLst/>
            <a:ahLst/>
            <a:cxnLst/>
            <a:rect l="l" t="t" r="r" b="b"/>
            <a:pathLst>
              <a:path w="114300" h="812800">
                <a:moveTo>
                  <a:pt x="38100" y="698246"/>
                </a:moveTo>
                <a:lnTo>
                  <a:pt x="0" y="698246"/>
                </a:lnTo>
                <a:lnTo>
                  <a:pt x="57150" y="812545"/>
                </a:lnTo>
                <a:lnTo>
                  <a:pt x="104775" y="717296"/>
                </a:lnTo>
                <a:lnTo>
                  <a:pt x="38100" y="717296"/>
                </a:lnTo>
                <a:lnTo>
                  <a:pt x="38100" y="698246"/>
                </a:lnTo>
                <a:close/>
              </a:path>
              <a:path w="114300" h="812800">
                <a:moveTo>
                  <a:pt x="38100" y="110465"/>
                </a:moveTo>
                <a:lnTo>
                  <a:pt x="38100" y="717296"/>
                </a:lnTo>
                <a:lnTo>
                  <a:pt x="76200" y="717296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812800">
                <a:moveTo>
                  <a:pt x="114300" y="698246"/>
                </a:moveTo>
                <a:lnTo>
                  <a:pt x="76200" y="698246"/>
                </a:lnTo>
                <a:lnTo>
                  <a:pt x="76200" y="717296"/>
                </a:lnTo>
                <a:lnTo>
                  <a:pt x="104775" y="717296"/>
                </a:lnTo>
                <a:lnTo>
                  <a:pt x="114300" y="698246"/>
                </a:lnTo>
                <a:close/>
              </a:path>
              <a:path w="114300" h="81280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81280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8128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81280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94197" y="2253233"/>
            <a:ext cx="3503929" cy="4006850"/>
          </a:xfrm>
          <a:custGeom>
            <a:avLst/>
            <a:gdLst/>
            <a:ahLst/>
            <a:cxnLst/>
            <a:rect l="l" t="t" r="r" b="b"/>
            <a:pathLst>
              <a:path w="3503929" h="4006850">
                <a:moveTo>
                  <a:pt x="0" y="160274"/>
                </a:moveTo>
                <a:lnTo>
                  <a:pt x="8170" y="109614"/>
                </a:lnTo>
                <a:lnTo>
                  <a:pt x="30922" y="65617"/>
                </a:lnTo>
                <a:lnTo>
                  <a:pt x="65617" y="30922"/>
                </a:lnTo>
                <a:lnTo>
                  <a:pt x="109614" y="8170"/>
                </a:lnTo>
                <a:lnTo>
                  <a:pt x="160274" y="0"/>
                </a:lnTo>
                <a:lnTo>
                  <a:pt x="3343402" y="0"/>
                </a:lnTo>
                <a:lnTo>
                  <a:pt x="3394061" y="8170"/>
                </a:lnTo>
                <a:lnTo>
                  <a:pt x="3438058" y="30922"/>
                </a:lnTo>
                <a:lnTo>
                  <a:pt x="3472753" y="65617"/>
                </a:lnTo>
                <a:lnTo>
                  <a:pt x="3495505" y="109614"/>
                </a:lnTo>
                <a:lnTo>
                  <a:pt x="3503676" y="160274"/>
                </a:lnTo>
                <a:lnTo>
                  <a:pt x="3503676" y="3846296"/>
                </a:lnTo>
                <a:lnTo>
                  <a:pt x="3495505" y="3896963"/>
                </a:lnTo>
                <a:lnTo>
                  <a:pt x="3472753" y="3940967"/>
                </a:lnTo>
                <a:lnTo>
                  <a:pt x="3438058" y="3975667"/>
                </a:lnTo>
                <a:lnTo>
                  <a:pt x="3394061" y="3998423"/>
                </a:lnTo>
                <a:lnTo>
                  <a:pt x="3343402" y="4006596"/>
                </a:lnTo>
                <a:lnTo>
                  <a:pt x="160274" y="4006596"/>
                </a:lnTo>
                <a:lnTo>
                  <a:pt x="109614" y="3998423"/>
                </a:lnTo>
                <a:lnTo>
                  <a:pt x="65617" y="3975667"/>
                </a:lnTo>
                <a:lnTo>
                  <a:pt x="30922" y="3940967"/>
                </a:lnTo>
                <a:lnTo>
                  <a:pt x="8170" y="3896963"/>
                </a:lnTo>
                <a:lnTo>
                  <a:pt x="0" y="3846296"/>
                </a:lnTo>
                <a:lnTo>
                  <a:pt x="0" y="1602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62750" y="2727197"/>
            <a:ext cx="489584" cy="413384"/>
          </a:xfrm>
          <a:custGeom>
            <a:avLst/>
            <a:gdLst/>
            <a:ahLst/>
            <a:cxnLst/>
            <a:rect l="l" t="t" r="r" b="b"/>
            <a:pathLst>
              <a:path w="489584" h="413385">
                <a:moveTo>
                  <a:pt x="0" y="413003"/>
                </a:moveTo>
                <a:lnTo>
                  <a:pt x="489203" y="413003"/>
                </a:lnTo>
                <a:lnTo>
                  <a:pt x="489203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778495" y="3669791"/>
          <a:ext cx="376555" cy="2147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8285226" y="3691889"/>
            <a:ext cx="378460" cy="358140"/>
          </a:xfrm>
          <a:custGeom>
            <a:avLst/>
            <a:gdLst/>
            <a:ahLst/>
            <a:cxnLst/>
            <a:rect l="l" t="t" r="r" b="b"/>
            <a:pathLst>
              <a:path w="378459" h="358139">
                <a:moveTo>
                  <a:pt x="0" y="358139"/>
                </a:moveTo>
                <a:lnTo>
                  <a:pt x="377951" y="358139"/>
                </a:lnTo>
                <a:lnTo>
                  <a:pt x="377951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85226" y="4050029"/>
            <a:ext cx="378460" cy="356870"/>
          </a:xfrm>
          <a:custGeom>
            <a:avLst/>
            <a:gdLst/>
            <a:ahLst/>
            <a:cxnLst/>
            <a:rect l="l" t="t" r="r" b="b"/>
            <a:pathLst>
              <a:path w="378459" h="356870">
                <a:moveTo>
                  <a:pt x="0" y="356615"/>
                </a:moveTo>
                <a:lnTo>
                  <a:pt x="377951" y="356615"/>
                </a:lnTo>
                <a:lnTo>
                  <a:pt x="377951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85226" y="4050029"/>
            <a:ext cx="378460" cy="356870"/>
          </a:xfrm>
          <a:custGeom>
            <a:avLst/>
            <a:gdLst/>
            <a:ahLst/>
            <a:cxnLst/>
            <a:rect l="l" t="t" r="r" b="b"/>
            <a:pathLst>
              <a:path w="378459" h="356870">
                <a:moveTo>
                  <a:pt x="0" y="356615"/>
                </a:moveTo>
                <a:lnTo>
                  <a:pt x="377951" y="356615"/>
                </a:lnTo>
                <a:lnTo>
                  <a:pt x="377951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85226" y="4406645"/>
            <a:ext cx="378460" cy="358140"/>
          </a:xfrm>
          <a:custGeom>
            <a:avLst/>
            <a:gdLst/>
            <a:ahLst/>
            <a:cxnLst/>
            <a:rect l="l" t="t" r="r" b="b"/>
            <a:pathLst>
              <a:path w="378459" h="358139">
                <a:moveTo>
                  <a:pt x="0" y="358139"/>
                </a:moveTo>
                <a:lnTo>
                  <a:pt x="377951" y="358139"/>
                </a:lnTo>
                <a:lnTo>
                  <a:pt x="377951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85226" y="4764785"/>
            <a:ext cx="378460" cy="358140"/>
          </a:xfrm>
          <a:custGeom>
            <a:avLst/>
            <a:gdLst/>
            <a:ahLst/>
            <a:cxnLst/>
            <a:rect l="l" t="t" r="r" b="b"/>
            <a:pathLst>
              <a:path w="378459" h="358139">
                <a:moveTo>
                  <a:pt x="0" y="358139"/>
                </a:moveTo>
                <a:lnTo>
                  <a:pt x="377951" y="358139"/>
                </a:lnTo>
                <a:lnTo>
                  <a:pt x="377951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85226" y="5122926"/>
            <a:ext cx="378460" cy="358140"/>
          </a:xfrm>
          <a:custGeom>
            <a:avLst/>
            <a:gdLst/>
            <a:ahLst/>
            <a:cxnLst/>
            <a:rect l="l" t="t" r="r" b="b"/>
            <a:pathLst>
              <a:path w="378459" h="358139">
                <a:moveTo>
                  <a:pt x="0" y="358140"/>
                </a:moveTo>
                <a:lnTo>
                  <a:pt x="377951" y="358140"/>
                </a:lnTo>
                <a:lnTo>
                  <a:pt x="377951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85226" y="5122926"/>
            <a:ext cx="378460" cy="358140"/>
          </a:xfrm>
          <a:custGeom>
            <a:avLst/>
            <a:gdLst/>
            <a:ahLst/>
            <a:cxnLst/>
            <a:rect l="l" t="t" r="r" b="b"/>
            <a:pathLst>
              <a:path w="378459" h="358139">
                <a:moveTo>
                  <a:pt x="0" y="358140"/>
                </a:moveTo>
                <a:lnTo>
                  <a:pt x="377951" y="358140"/>
                </a:lnTo>
                <a:lnTo>
                  <a:pt x="377951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85226" y="5481065"/>
            <a:ext cx="378460" cy="358140"/>
          </a:xfrm>
          <a:custGeom>
            <a:avLst/>
            <a:gdLst/>
            <a:ahLst/>
            <a:cxnLst/>
            <a:rect l="l" t="t" r="r" b="b"/>
            <a:pathLst>
              <a:path w="378459" h="358139">
                <a:moveTo>
                  <a:pt x="0" y="358140"/>
                </a:moveTo>
                <a:lnTo>
                  <a:pt x="377951" y="358140"/>
                </a:lnTo>
                <a:lnTo>
                  <a:pt x="377951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251954" y="2727197"/>
            <a:ext cx="487680" cy="413384"/>
          </a:xfrm>
          <a:custGeom>
            <a:avLst/>
            <a:gdLst/>
            <a:ahLst/>
            <a:cxnLst/>
            <a:rect l="l" t="t" r="r" b="b"/>
            <a:pathLst>
              <a:path w="487679" h="413385">
                <a:moveTo>
                  <a:pt x="0" y="413003"/>
                </a:moveTo>
                <a:lnTo>
                  <a:pt x="487679" y="413003"/>
                </a:lnTo>
                <a:lnTo>
                  <a:pt x="487679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251954" y="2727197"/>
            <a:ext cx="487680" cy="413384"/>
          </a:xfrm>
          <a:custGeom>
            <a:avLst/>
            <a:gdLst/>
            <a:ahLst/>
            <a:cxnLst/>
            <a:rect l="l" t="t" r="r" b="b"/>
            <a:pathLst>
              <a:path w="487679" h="413385">
                <a:moveTo>
                  <a:pt x="0" y="413003"/>
                </a:moveTo>
                <a:lnTo>
                  <a:pt x="487679" y="413003"/>
                </a:lnTo>
                <a:lnTo>
                  <a:pt x="487679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39633" y="2727197"/>
            <a:ext cx="489584" cy="413384"/>
          </a:xfrm>
          <a:custGeom>
            <a:avLst/>
            <a:gdLst/>
            <a:ahLst/>
            <a:cxnLst/>
            <a:rect l="l" t="t" r="r" b="b"/>
            <a:pathLst>
              <a:path w="489584" h="413385">
                <a:moveTo>
                  <a:pt x="0" y="413003"/>
                </a:moveTo>
                <a:lnTo>
                  <a:pt x="489203" y="413003"/>
                </a:lnTo>
                <a:lnTo>
                  <a:pt x="489203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39633" y="2727197"/>
            <a:ext cx="489584" cy="413384"/>
          </a:xfrm>
          <a:custGeom>
            <a:avLst/>
            <a:gdLst/>
            <a:ahLst/>
            <a:cxnLst/>
            <a:rect l="l" t="t" r="r" b="b"/>
            <a:pathLst>
              <a:path w="489584" h="413385">
                <a:moveTo>
                  <a:pt x="0" y="413003"/>
                </a:moveTo>
                <a:lnTo>
                  <a:pt x="489203" y="413003"/>
                </a:lnTo>
                <a:lnTo>
                  <a:pt x="489203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28838" y="2727197"/>
            <a:ext cx="487680" cy="413384"/>
          </a:xfrm>
          <a:custGeom>
            <a:avLst/>
            <a:gdLst/>
            <a:ahLst/>
            <a:cxnLst/>
            <a:rect l="l" t="t" r="r" b="b"/>
            <a:pathLst>
              <a:path w="487679" h="413385">
                <a:moveTo>
                  <a:pt x="0" y="413003"/>
                </a:moveTo>
                <a:lnTo>
                  <a:pt x="487679" y="413003"/>
                </a:lnTo>
                <a:lnTo>
                  <a:pt x="487679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28838" y="2727197"/>
            <a:ext cx="487680" cy="413384"/>
          </a:xfrm>
          <a:custGeom>
            <a:avLst/>
            <a:gdLst/>
            <a:ahLst/>
            <a:cxnLst/>
            <a:rect l="l" t="t" r="r" b="b"/>
            <a:pathLst>
              <a:path w="487679" h="413385">
                <a:moveTo>
                  <a:pt x="0" y="413003"/>
                </a:moveTo>
                <a:lnTo>
                  <a:pt x="487679" y="413003"/>
                </a:lnTo>
                <a:lnTo>
                  <a:pt x="487679" y="0"/>
                </a:lnTo>
                <a:lnTo>
                  <a:pt x="0" y="0"/>
                </a:lnTo>
                <a:lnTo>
                  <a:pt x="0" y="413003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922769" y="5928461"/>
            <a:ext cx="1621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350" algn="l"/>
                <a:tab pos="978535" algn="l"/>
                <a:tab pos="1480820" algn="l"/>
              </a:tabLst>
            </a:pPr>
            <a:r>
              <a:rPr sz="1800" b="1" spc="-5" dirty="0">
                <a:latin typeface="Arial"/>
                <a:cs typeface="Arial"/>
              </a:rPr>
              <a:t>2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2	</a:t>
            </a:r>
            <a:r>
              <a:rPr sz="1800" b="1" spc="-5" dirty="0">
                <a:latin typeface="Arial"/>
                <a:cs typeface="Arial"/>
              </a:rPr>
              <a:t>2	</a:t>
            </a:r>
            <a:r>
              <a:rPr sz="1800" b="1" spc="-5" dirty="0">
                <a:solidFill>
                  <a:srgbClr val="0000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949440" y="2878835"/>
            <a:ext cx="114300" cy="808990"/>
          </a:xfrm>
          <a:custGeom>
            <a:avLst/>
            <a:gdLst/>
            <a:ahLst/>
            <a:cxnLst/>
            <a:rect l="l" t="t" r="r" b="b"/>
            <a:pathLst>
              <a:path w="114300" h="808989">
                <a:moveTo>
                  <a:pt x="38100" y="694689"/>
                </a:moveTo>
                <a:lnTo>
                  <a:pt x="0" y="694689"/>
                </a:lnTo>
                <a:lnTo>
                  <a:pt x="57150" y="808989"/>
                </a:lnTo>
                <a:lnTo>
                  <a:pt x="104775" y="713739"/>
                </a:lnTo>
                <a:lnTo>
                  <a:pt x="38100" y="713739"/>
                </a:lnTo>
                <a:lnTo>
                  <a:pt x="38100" y="694689"/>
                </a:lnTo>
                <a:close/>
              </a:path>
              <a:path w="114300" h="808989">
                <a:moveTo>
                  <a:pt x="38100" y="110465"/>
                </a:moveTo>
                <a:lnTo>
                  <a:pt x="38100" y="713739"/>
                </a:lnTo>
                <a:lnTo>
                  <a:pt x="76200" y="713739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808989">
                <a:moveTo>
                  <a:pt x="114300" y="694689"/>
                </a:moveTo>
                <a:lnTo>
                  <a:pt x="76200" y="694689"/>
                </a:lnTo>
                <a:lnTo>
                  <a:pt x="76200" y="713739"/>
                </a:lnTo>
                <a:lnTo>
                  <a:pt x="104775" y="713739"/>
                </a:lnTo>
                <a:lnTo>
                  <a:pt x="114300" y="694689"/>
                </a:lnTo>
                <a:close/>
              </a:path>
              <a:path w="114300" h="808989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808989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808989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808989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929880" y="2877311"/>
            <a:ext cx="117475" cy="810895"/>
          </a:xfrm>
          <a:custGeom>
            <a:avLst/>
            <a:gdLst/>
            <a:ahLst/>
            <a:cxnLst/>
            <a:rect l="l" t="t" r="r" b="b"/>
            <a:pathLst>
              <a:path w="117475" h="810895">
                <a:moveTo>
                  <a:pt x="0" y="695833"/>
                </a:moveTo>
                <a:lnTo>
                  <a:pt x="56642" y="810387"/>
                </a:lnTo>
                <a:lnTo>
                  <a:pt x="104797" y="715137"/>
                </a:lnTo>
                <a:lnTo>
                  <a:pt x="76073" y="715137"/>
                </a:lnTo>
                <a:lnTo>
                  <a:pt x="37973" y="715010"/>
                </a:lnTo>
                <a:lnTo>
                  <a:pt x="38053" y="696002"/>
                </a:lnTo>
                <a:lnTo>
                  <a:pt x="0" y="695833"/>
                </a:lnTo>
                <a:close/>
              </a:path>
              <a:path w="117475" h="810895">
                <a:moveTo>
                  <a:pt x="38053" y="696002"/>
                </a:moveTo>
                <a:lnTo>
                  <a:pt x="37973" y="715010"/>
                </a:lnTo>
                <a:lnTo>
                  <a:pt x="76073" y="715137"/>
                </a:lnTo>
                <a:lnTo>
                  <a:pt x="76153" y="696171"/>
                </a:lnTo>
                <a:lnTo>
                  <a:pt x="38053" y="696002"/>
                </a:lnTo>
                <a:close/>
              </a:path>
              <a:path w="117475" h="810895">
                <a:moveTo>
                  <a:pt x="76153" y="696171"/>
                </a:moveTo>
                <a:lnTo>
                  <a:pt x="76073" y="715137"/>
                </a:lnTo>
                <a:lnTo>
                  <a:pt x="104797" y="715137"/>
                </a:lnTo>
                <a:lnTo>
                  <a:pt x="114300" y="696340"/>
                </a:lnTo>
                <a:lnTo>
                  <a:pt x="76153" y="696171"/>
                </a:lnTo>
                <a:close/>
              </a:path>
              <a:path w="117475" h="810895">
                <a:moveTo>
                  <a:pt x="40540" y="110378"/>
                </a:moveTo>
                <a:lnTo>
                  <a:pt x="38053" y="696002"/>
                </a:lnTo>
                <a:lnTo>
                  <a:pt x="76153" y="696171"/>
                </a:lnTo>
                <a:lnTo>
                  <a:pt x="78624" y="114300"/>
                </a:lnTo>
                <a:lnTo>
                  <a:pt x="59563" y="114300"/>
                </a:lnTo>
                <a:lnTo>
                  <a:pt x="40540" y="110378"/>
                </a:lnTo>
                <a:close/>
              </a:path>
              <a:path w="117475" h="810895">
                <a:moveTo>
                  <a:pt x="40767" y="57023"/>
                </a:moveTo>
                <a:lnTo>
                  <a:pt x="40540" y="110378"/>
                </a:lnTo>
                <a:lnTo>
                  <a:pt x="59563" y="114300"/>
                </a:lnTo>
                <a:lnTo>
                  <a:pt x="78640" y="110528"/>
                </a:lnTo>
                <a:lnTo>
                  <a:pt x="78867" y="57276"/>
                </a:lnTo>
                <a:lnTo>
                  <a:pt x="40767" y="57023"/>
                </a:lnTo>
                <a:close/>
              </a:path>
              <a:path w="117475" h="810895">
                <a:moveTo>
                  <a:pt x="78640" y="110528"/>
                </a:moveTo>
                <a:lnTo>
                  <a:pt x="59563" y="114300"/>
                </a:lnTo>
                <a:lnTo>
                  <a:pt x="78624" y="114300"/>
                </a:lnTo>
                <a:lnTo>
                  <a:pt x="78640" y="110528"/>
                </a:lnTo>
                <a:close/>
              </a:path>
              <a:path w="117475" h="810895">
                <a:moveTo>
                  <a:pt x="116891" y="57023"/>
                </a:moveTo>
                <a:lnTo>
                  <a:pt x="40767" y="57023"/>
                </a:lnTo>
                <a:lnTo>
                  <a:pt x="78867" y="57276"/>
                </a:lnTo>
                <a:lnTo>
                  <a:pt x="78640" y="110528"/>
                </a:lnTo>
                <a:lnTo>
                  <a:pt x="81855" y="109892"/>
                </a:lnTo>
                <a:lnTo>
                  <a:pt x="100076" y="97710"/>
                </a:lnTo>
                <a:lnTo>
                  <a:pt x="112391" y="79599"/>
                </a:lnTo>
                <a:lnTo>
                  <a:pt x="116967" y="57403"/>
                </a:lnTo>
                <a:lnTo>
                  <a:pt x="116891" y="57023"/>
                </a:lnTo>
                <a:close/>
              </a:path>
              <a:path w="117475" h="810895">
                <a:moveTo>
                  <a:pt x="60071" y="0"/>
                </a:moveTo>
                <a:lnTo>
                  <a:pt x="37832" y="4407"/>
                </a:lnTo>
                <a:lnTo>
                  <a:pt x="19605" y="16589"/>
                </a:lnTo>
                <a:lnTo>
                  <a:pt x="7260" y="34700"/>
                </a:lnTo>
                <a:lnTo>
                  <a:pt x="2667" y="56896"/>
                </a:lnTo>
                <a:lnTo>
                  <a:pt x="7074" y="79188"/>
                </a:lnTo>
                <a:lnTo>
                  <a:pt x="19256" y="97409"/>
                </a:lnTo>
                <a:lnTo>
                  <a:pt x="37367" y="109724"/>
                </a:lnTo>
                <a:lnTo>
                  <a:pt x="40540" y="110378"/>
                </a:lnTo>
                <a:lnTo>
                  <a:pt x="40767" y="57023"/>
                </a:lnTo>
                <a:lnTo>
                  <a:pt x="116891" y="57023"/>
                </a:lnTo>
                <a:lnTo>
                  <a:pt x="112577" y="35111"/>
                </a:lnTo>
                <a:lnTo>
                  <a:pt x="100425" y="16890"/>
                </a:lnTo>
                <a:lnTo>
                  <a:pt x="82319" y="4575"/>
                </a:lnTo>
                <a:lnTo>
                  <a:pt x="600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15528" y="2878835"/>
            <a:ext cx="114300" cy="812800"/>
          </a:xfrm>
          <a:custGeom>
            <a:avLst/>
            <a:gdLst/>
            <a:ahLst/>
            <a:cxnLst/>
            <a:rect l="l" t="t" r="r" b="b"/>
            <a:pathLst>
              <a:path w="114300" h="8128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57150" y="114300"/>
                </a:lnTo>
                <a:lnTo>
                  <a:pt x="79420" y="109817"/>
                </a:lnTo>
                <a:lnTo>
                  <a:pt x="97583" y="97583"/>
                </a:lnTo>
                <a:lnTo>
                  <a:pt x="99155" y="95250"/>
                </a:lnTo>
                <a:lnTo>
                  <a:pt x="38100" y="95250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812800">
                <a:moveTo>
                  <a:pt x="76200" y="57150"/>
                </a:moveTo>
                <a:lnTo>
                  <a:pt x="38100" y="57150"/>
                </a:lnTo>
                <a:lnTo>
                  <a:pt x="38100" y="95250"/>
                </a:lnTo>
                <a:lnTo>
                  <a:pt x="76200" y="95250"/>
                </a:lnTo>
                <a:lnTo>
                  <a:pt x="76200" y="57150"/>
                </a:lnTo>
                <a:close/>
              </a:path>
              <a:path w="114300" h="812800">
                <a:moveTo>
                  <a:pt x="114300" y="57150"/>
                </a:moveTo>
                <a:lnTo>
                  <a:pt x="76200" y="57150"/>
                </a:lnTo>
                <a:lnTo>
                  <a:pt x="76200" y="95250"/>
                </a:lnTo>
                <a:lnTo>
                  <a:pt x="99155" y="95250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  <a:path w="114300" h="812800">
                <a:moveTo>
                  <a:pt x="76200" y="133350"/>
                </a:moveTo>
                <a:lnTo>
                  <a:pt x="38100" y="133350"/>
                </a:lnTo>
                <a:lnTo>
                  <a:pt x="38100" y="171450"/>
                </a:lnTo>
                <a:lnTo>
                  <a:pt x="76200" y="171450"/>
                </a:lnTo>
                <a:lnTo>
                  <a:pt x="76200" y="133350"/>
                </a:lnTo>
                <a:close/>
              </a:path>
              <a:path w="114300" h="812800">
                <a:moveTo>
                  <a:pt x="76200" y="209550"/>
                </a:moveTo>
                <a:lnTo>
                  <a:pt x="38100" y="209550"/>
                </a:lnTo>
                <a:lnTo>
                  <a:pt x="38100" y="247650"/>
                </a:lnTo>
                <a:lnTo>
                  <a:pt x="76200" y="247650"/>
                </a:lnTo>
                <a:lnTo>
                  <a:pt x="76200" y="209550"/>
                </a:lnTo>
                <a:close/>
              </a:path>
              <a:path w="114300" h="812800">
                <a:moveTo>
                  <a:pt x="76200" y="285750"/>
                </a:moveTo>
                <a:lnTo>
                  <a:pt x="38100" y="285750"/>
                </a:lnTo>
                <a:lnTo>
                  <a:pt x="38100" y="323850"/>
                </a:lnTo>
                <a:lnTo>
                  <a:pt x="76200" y="323850"/>
                </a:lnTo>
                <a:lnTo>
                  <a:pt x="76200" y="285750"/>
                </a:lnTo>
                <a:close/>
              </a:path>
              <a:path w="114300" h="812800">
                <a:moveTo>
                  <a:pt x="76200" y="361950"/>
                </a:moveTo>
                <a:lnTo>
                  <a:pt x="38100" y="361950"/>
                </a:lnTo>
                <a:lnTo>
                  <a:pt x="38100" y="400050"/>
                </a:lnTo>
                <a:lnTo>
                  <a:pt x="76200" y="400050"/>
                </a:lnTo>
                <a:lnTo>
                  <a:pt x="76200" y="361950"/>
                </a:lnTo>
                <a:close/>
              </a:path>
              <a:path w="114300" h="812800">
                <a:moveTo>
                  <a:pt x="76200" y="438150"/>
                </a:moveTo>
                <a:lnTo>
                  <a:pt x="38100" y="438150"/>
                </a:lnTo>
                <a:lnTo>
                  <a:pt x="38100" y="476250"/>
                </a:lnTo>
                <a:lnTo>
                  <a:pt x="76200" y="476250"/>
                </a:lnTo>
                <a:lnTo>
                  <a:pt x="76200" y="438150"/>
                </a:lnTo>
                <a:close/>
              </a:path>
              <a:path w="114300" h="812800">
                <a:moveTo>
                  <a:pt x="76200" y="514350"/>
                </a:moveTo>
                <a:lnTo>
                  <a:pt x="38100" y="514350"/>
                </a:lnTo>
                <a:lnTo>
                  <a:pt x="38100" y="552450"/>
                </a:lnTo>
                <a:lnTo>
                  <a:pt x="76200" y="552450"/>
                </a:lnTo>
                <a:lnTo>
                  <a:pt x="76200" y="514350"/>
                </a:lnTo>
                <a:close/>
              </a:path>
              <a:path w="114300" h="812800">
                <a:moveTo>
                  <a:pt x="76200" y="590550"/>
                </a:moveTo>
                <a:lnTo>
                  <a:pt x="38100" y="590550"/>
                </a:lnTo>
                <a:lnTo>
                  <a:pt x="38100" y="628650"/>
                </a:lnTo>
                <a:lnTo>
                  <a:pt x="76200" y="628650"/>
                </a:lnTo>
                <a:lnTo>
                  <a:pt x="76200" y="590550"/>
                </a:lnTo>
                <a:close/>
              </a:path>
              <a:path w="114300" h="812800">
                <a:moveTo>
                  <a:pt x="38100" y="698246"/>
                </a:moveTo>
                <a:lnTo>
                  <a:pt x="0" y="698246"/>
                </a:lnTo>
                <a:lnTo>
                  <a:pt x="57150" y="812545"/>
                </a:lnTo>
                <a:lnTo>
                  <a:pt x="110998" y="704850"/>
                </a:lnTo>
                <a:lnTo>
                  <a:pt x="38100" y="704850"/>
                </a:lnTo>
                <a:lnTo>
                  <a:pt x="38100" y="698246"/>
                </a:lnTo>
                <a:close/>
              </a:path>
              <a:path w="114300" h="812800">
                <a:moveTo>
                  <a:pt x="76200" y="666750"/>
                </a:moveTo>
                <a:lnTo>
                  <a:pt x="38100" y="666750"/>
                </a:lnTo>
                <a:lnTo>
                  <a:pt x="38100" y="704850"/>
                </a:lnTo>
                <a:lnTo>
                  <a:pt x="76200" y="704850"/>
                </a:lnTo>
                <a:lnTo>
                  <a:pt x="76200" y="666750"/>
                </a:lnTo>
                <a:close/>
              </a:path>
              <a:path w="114300" h="812800">
                <a:moveTo>
                  <a:pt x="114300" y="698246"/>
                </a:moveTo>
                <a:lnTo>
                  <a:pt x="76200" y="698246"/>
                </a:lnTo>
                <a:lnTo>
                  <a:pt x="76200" y="704850"/>
                </a:lnTo>
                <a:lnTo>
                  <a:pt x="110998" y="704850"/>
                </a:lnTo>
                <a:lnTo>
                  <a:pt x="114300" y="69824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38643" y="2878835"/>
            <a:ext cx="114300" cy="812800"/>
          </a:xfrm>
          <a:custGeom>
            <a:avLst/>
            <a:gdLst/>
            <a:ahLst/>
            <a:cxnLst/>
            <a:rect l="l" t="t" r="r" b="b"/>
            <a:pathLst>
              <a:path w="114300" h="812800">
                <a:moveTo>
                  <a:pt x="38100" y="698246"/>
                </a:moveTo>
                <a:lnTo>
                  <a:pt x="0" y="698246"/>
                </a:lnTo>
                <a:lnTo>
                  <a:pt x="57150" y="812545"/>
                </a:lnTo>
                <a:lnTo>
                  <a:pt x="104775" y="717296"/>
                </a:lnTo>
                <a:lnTo>
                  <a:pt x="38100" y="717296"/>
                </a:lnTo>
                <a:lnTo>
                  <a:pt x="38100" y="698246"/>
                </a:lnTo>
                <a:close/>
              </a:path>
              <a:path w="114300" h="812800">
                <a:moveTo>
                  <a:pt x="38100" y="110465"/>
                </a:moveTo>
                <a:lnTo>
                  <a:pt x="38100" y="717296"/>
                </a:lnTo>
                <a:lnTo>
                  <a:pt x="76200" y="717296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812800">
                <a:moveTo>
                  <a:pt x="114300" y="698246"/>
                </a:moveTo>
                <a:lnTo>
                  <a:pt x="76200" y="698246"/>
                </a:lnTo>
                <a:lnTo>
                  <a:pt x="76200" y="717296"/>
                </a:lnTo>
                <a:lnTo>
                  <a:pt x="104775" y="717296"/>
                </a:lnTo>
                <a:lnTo>
                  <a:pt x="114300" y="698246"/>
                </a:lnTo>
                <a:close/>
              </a:path>
              <a:path w="114300" h="81280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81280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81280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81280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596890" y="2741421"/>
            <a:ext cx="998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r>
              <a:rPr sz="1800" spc="-15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rect</a:t>
            </a:r>
            <a:r>
              <a:rPr sz="1800" spc="-15" dirty="0">
                <a:latin typeface="Arial"/>
                <a:cs typeface="Arial"/>
              </a:rPr>
              <a:t>o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30" dirty="0">
                <a:latin typeface="Arial"/>
                <a:cs typeface="Arial"/>
              </a:rPr>
              <a:t>y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80126" y="3681221"/>
            <a:ext cx="9886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15" dirty="0">
                <a:latin typeface="Arial"/>
                <a:cs typeface="Arial"/>
              </a:rPr>
              <a:t>u</a:t>
            </a:r>
            <a:r>
              <a:rPr sz="1800" spc="-5" dirty="0">
                <a:latin typeface="Arial"/>
                <a:cs typeface="Arial"/>
              </a:rPr>
              <a:t>bt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b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10" dirty="0">
                <a:latin typeface="Arial"/>
                <a:cs typeface="Arial"/>
              </a:rPr>
              <a:t>e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15405" y="5638291"/>
            <a:ext cx="697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Local  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pt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47472" y="4709159"/>
            <a:ext cx="3749040" cy="1480185"/>
          </a:xfrm>
          <a:custGeom>
            <a:avLst/>
            <a:gdLst/>
            <a:ahLst/>
            <a:cxnLst/>
            <a:rect l="l" t="t" r="r" b="b"/>
            <a:pathLst>
              <a:path w="3749040" h="1480185">
                <a:moveTo>
                  <a:pt x="0" y="1479804"/>
                </a:moveTo>
                <a:lnTo>
                  <a:pt x="3749040" y="1479804"/>
                </a:lnTo>
                <a:lnTo>
                  <a:pt x="3749040" y="0"/>
                </a:lnTo>
                <a:lnTo>
                  <a:pt x="0" y="0"/>
                </a:lnTo>
                <a:lnTo>
                  <a:pt x="0" y="1479804"/>
                </a:lnTo>
                <a:close/>
              </a:path>
            </a:pathLst>
          </a:custGeom>
          <a:solidFill>
            <a:srgbClr val="F1F1F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348234" y="5010150"/>
          <a:ext cx="3360420" cy="1112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38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pPr marL="93345">
                        <a:lnSpc>
                          <a:spcPts val="2010"/>
                        </a:lnSpc>
                      </a:pPr>
                      <a:r>
                        <a:rPr sz="2000" b="1" dirty="0">
                          <a:solidFill>
                            <a:srgbClr val="FF0066"/>
                          </a:solidFill>
                          <a:latin typeface="宋体"/>
                          <a:cs typeface="宋体"/>
                        </a:rPr>
                        <a:t>①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XX00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89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R="28575" algn="r">
                        <a:lnSpc>
                          <a:spcPts val="1864"/>
                        </a:lnSpc>
                        <a:spcBef>
                          <a:spcPts val="145"/>
                        </a:spcBef>
                      </a:pPr>
                      <a:r>
                        <a:rPr sz="1600" spc="-16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1F1F1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93345">
                        <a:lnSpc>
                          <a:spcPts val="2000"/>
                        </a:lnSpc>
                      </a:pPr>
                      <a:r>
                        <a:rPr sz="2000" b="1" dirty="0">
                          <a:solidFill>
                            <a:srgbClr val="FF0066"/>
                          </a:solidFill>
                          <a:latin typeface="宋体"/>
                          <a:cs typeface="宋体"/>
                        </a:rPr>
                        <a:t>②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1839"/>
                        </a:lnSpc>
                        <a:spcBef>
                          <a:spcPts val="1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XX01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89"/>
                        </a:lnSpc>
                        <a:spcBef>
                          <a:spcPts val="210"/>
                        </a:spcBef>
                      </a:pPr>
                      <a:r>
                        <a:rPr sz="1600" spc="-16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1F1F1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6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90170">
                        <a:lnSpc>
                          <a:spcPts val="2000"/>
                        </a:lnSpc>
                      </a:pPr>
                      <a:r>
                        <a:rPr sz="2000" b="1" dirty="0">
                          <a:solidFill>
                            <a:srgbClr val="FF0066"/>
                          </a:solidFill>
                          <a:latin typeface="宋体"/>
                          <a:cs typeface="宋体"/>
                        </a:rPr>
                        <a:t>③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600" spc="-35" dirty="0">
                          <a:latin typeface="Arial"/>
                          <a:cs typeface="Arial"/>
                        </a:rPr>
                        <a:t>XX11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R w="28575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>
                        <a:alpha val="7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01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6DF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835"/>
                        </a:lnSpc>
                        <a:spcBef>
                          <a:spcPts val="16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No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28575">
                      <a:solidFill>
                        <a:srgbClr val="000000"/>
                      </a:solidFill>
                      <a:prstDash val="solid"/>
                    </a:lnL>
                    <a:solidFill>
                      <a:srgbClr val="F1F1F1">
                        <a:alpha val="79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6801611" y="3669791"/>
          <a:ext cx="376555" cy="2147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000" b="1" dirty="0">
                          <a:solidFill>
                            <a:srgbClr val="FF0066"/>
                          </a:solidFill>
                          <a:latin typeface="宋体"/>
                          <a:cs typeface="宋体"/>
                        </a:rPr>
                        <a:t>①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203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7289292" y="3672839"/>
          <a:ext cx="377825" cy="21473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FF0066"/>
                          </a:solidFill>
                          <a:latin typeface="宋体"/>
                          <a:cs typeface="宋体"/>
                        </a:rPr>
                        <a:t>②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000" b="1" dirty="0">
                          <a:solidFill>
                            <a:srgbClr val="FF0066"/>
                          </a:solidFill>
                          <a:latin typeface="宋体"/>
                          <a:cs typeface="宋体"/>
                        </a:rPr>
                        <a:t>③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63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5" name="object 45"/>
          <p:cNvSpPr/>
          <p:nvPr/>
        </p:nvSpPr>
        <p:spPr>
          <a:xfrm>
            <a:off x="4684014" y="1773173"/>
            <a:ext cx="0" cy="2345055"/>
          </a:xfrm>
          <a:custGeom>
            <a:avLst/>
            <a:gdLst/>
            <a:ahLst/>
            <a:cxnLst/>
            <a:rect l="l" t="t" r="r" b="b"/>
            <a:pathLst>
              <a:path h="2345054">
                <a:moveTo>
                  <a:pt x="0" y="0"/>
                </a:moveTo>
                <a:lnTo>
                  <a:pt x="0" y="2344674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84014" y="5212079"/>
            <a:ext cx="0" cy="1070610"/>
          </a:xfrm>
          <a:custGeom>
            <a:avLst/>
            <a:gdLst/>
            <a:ahLst/>
            <a:cxnLst/>
            <a:rect l="l" t="t" r="r" b="b"/>
            <a:pathLst>
              <a:path h="1070610">
                <a:moveTo>
                  <a:pt x="0" y="0"/>
                </a:moveTo>
                <a:lnTo>
                  <a:pt x="0" y="1070140"/>
                </a:lnTo>
              </a:path>
            </a:pathLst>
          </a:custGeom>
          <a:ln w="38100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24144" y="2107691"/>
            <a:ext cx="1774189" cy="307975"/>
          </a:xfrm>
          <a:custGeom>
            <a:avLst/>
            <a:gdLst/>
            <a:ahLst/>
            <a:cxnLst/>
            <a:rect l="l" t="t" r="r" b="b"/>
            <a:pathLst>
              <a:path w="1774190" h="307975">
                <a:moveTo>
                  <a:pt x="0" y="307848"/>
                </a:moveTo>
                <a:lnTo>
                  <a:pt x="1773936" y="307848"/>
                </a:lnTo>
                <a:lnTo>
                  <a:pt x="1773936" y="0"/>
                </a:lnTo>
                <a:lnTo>
                  <a:pt x="0" y="0"/>
                </a:lnTo>
                <a:lnTo>
                  <a:pt x="0" y="307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48234" y="4708016"/>
            <a:ext cx="3748404" cy="19050"/>
          </a:xfrm>
          <a:custGeom>
            <a:avLst/>
            <a:gdLst/>
            <a:ahLst/>
            <a:cxnLst/>
            <a:rect l="l" t="t" r="r" b="b"/>
            <a:pathLst>
              <a:path w="3748404" h="19050">
                <a:moveTo>
                  <a:pt x="0" y="19049"/>
                </a:moveTo>
                <a:lnTo>
                  <a:pt x="3747896" y="19049"/>
                </a:lnTo>
                <a:lnTo>
                  <a:pt x="3747896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48234" y="5000625"/>
            <a:ext cx="3748404" cy="19050"/>
          </a:xfrm>
          <a:custGeom>
            <a:avLst/>
            <a:gdLst/>
            <a:ahLst/>
            <a:cxnLst/>
            <a:rect l="l" t="t" r="r" b="b"/>
            <a:pathLst>
              <a:path w="3748404" h="19050">
                <a:moveTo>
                  <a:pt x="0" y="19050"/>
                </a:moveTo>
                <a:lnTo>
                  <a:pt x="3747896" y="19050"/>
                </a:lnTo>
                <a:lnTo>
                  <a:pt x="3747896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8234" y="5395340"/>
            <a:ext cx="3748404" cy="19050"/>
          </a:xfrm>
          <a:custGeom>
            <a:avLst/>
            <a:gdLst/>
            <a:ahLst/>
            <a:cxnLst/>
            <a:rect l="l" t="t" r="r" b="b"/>
            <a:pathLst>
              <a:path w="3748404" h="19050">
                <a:moveTo>
                  <a:pt x="0" y="19050"/>
                </a:moveTo>
                <a:lnTo>
                  <a:pt x="3747896" y="19050"/>
                </a:lnTo>
                <a:lnTo>
                  <a:pt x="3747896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37565" y="5790057"/>
            <a:ext cx="3759200" cy="19050"/>
          </a:xfrm>
          <a:custGeom>
            <a:avLst/>
            <a:gdLst/>
            <a:ahLst/>
            <a:cxnLst/>
            <a:rect l="l" t="t" r="r" b="b"/>
            <a:pathLst>
              <a:path w="3759200" h="19050">
                <a:moveTo>
                  <a:pt x="0" y="19049"/>
                </a:moveTo>
                <a:lnTo>
                  <a:pt x="3758946" y="19049"/>
                </a:lnTo>
                <a:lnTo>
                  <a:pt x="3758946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37565" y="6191250"/>
            <a:ext cx="3759200" cy="4445"/>
          </a:xfrm>
          <a:custGeom>
            <a:avLst/>
            <a:gdLst/>
            <a:ahLst/>
            <a:cxnLst/>
            <a:rect l="l" t="t" r="r" b="b"/>
            <a:pathLst>
              <a:path w="3759200" h="4445">
                <a:moveTo>
                  <a:pt x="0" y="4152"/>
                </a:moveTo>
                <a:lnTo>
                  <a:pt x="3758946" y="0"/>
                </a:lnTo>
              </a:path>
            </a:pathLst>
          </a:custGeom>
          <a:ln w="1905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8234" y="4717541"/>
            <a:ext cx="0" cy="1473200"/>
          </a:xfrm>
          <a:custGeom>
            <a:avLst/>
            <a:gdLst/>
            <a:ahLst/>
            <a:cxnLst/>
            <a:rect l="l" t="t" r="r" b="b"/>
            <a:pathLst>
              <a:path h="1473200">
                <a:moveTo>
                  <a:pt x="0" y="0"/>
                </a:moveTo>
                <a:lnTo>
                  <a:pt x="0" y="1472945"/>
                </a:lnTo>
              </a:path>
            </a:pathLst>
          </a:custGeom>
          <a:ln w="1905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97273" y="4709921"/>
            <a:ext cx="0" cy="1485900"/>
          </a:xfrm>
          <a:custGeom>
            <a:avLst/>
            <a:gdLst/>
            <a:ahLst/>
            <a:cxnLst/>
            <a:rect l="l" t="t" r="r" b="b"/>
            <a:pathLst>
              <a:path h="1485900">
                <a:moveTo>
                  <a:pt x="0" y="0"/>
                </a:moveTo>
                <a:lnTo>
                  <a:pt x="0" y="1485798"/>
                </a:lnTo>
              </a:path>
            </a:pathLst>
          </a:custGeom>
          <a:ln w="19050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31037" y="4330979"/>
            <a:ext cx="3270885" cy="6502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i="1" spc="-5" dirty="0">
                <a:solidFill>
                  <a:srgbClr val="FF0066"/>
                </a:solidFill>
                <a:latin typeface="Arial"/>
                <a:cs typeface="Arial"/>
              </a:rPr>
              <a:t>Different cases of stale</a:t>
            </a:r>
            <a:r>
              <a:rPr sz="1600" i="1" spc="25" dirty="0">
                <a:solidFill>
                  <a:srgbClr val="FF0066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FF0066"/>
                </a:solidFill>
                <a:latin typeface="Arial"/>
                <a:cs typeface="Arial"/>
              </a:rPr>
              <a:t>reads:</a:t>
            </a:r>
            <a:endParaRPr sz="1600">
              <a:latin typeface="Arial"/>
              <a:cs typeface="Arial"/>
            </a:endParaRPr>
          </a:p>
          <a:p>
            <a:pPr marL="445134">
              <a:lnSpc>
                <a:spcPct val="100000"/>
              </a:lnSpc>
              <a:spcBef>
                <a:spcPts val="540"/>
              </a:spcBef>
              <a:tabLst>
                <a:tab pos="1360170" algn="l"/>
                <a:tab pos="2480945" algn="l"/>
              </a:tabLst>
            </a:pPr>
            <a:r>
              <a:rPr sz="1600" spc="-5" dirty="0">
                <a:latin typeface="Arial"/>
                <a:cs typeface="Arial"/>
              </a:rPr>
              <a:t>Key	Bu</a:t>
            </a:r>
            <a:r>
              <a:rPr sz="160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ket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Cor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5" dirty="0">
                <a:latin typeface="Arial"/>
                <a:cs typeface="Arial"/>
              </a:rPr>
              <a:t>ect?</a:t>
            </a:r>
            <a:endParaRPr sz="1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957197" y="3900296"/>
            <a:ext cx="1119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350" algn="l"/>
                <a:tab pos="979169" algn="l"/>
              </a:tabLst>
            </a:pPr>
            <a:r>
              <a:rPr sz="1800" b="1" spc="-5" dirty="0">
                <a:latin typeface="Arial"/>
                <a:cs typeface="Arial"/>
              </a:rPr>
              <a:t>2	1	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25448" y="3592194"/>
            <a:ext cx="697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7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Local  D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pt</a:t>
            </a:r>
            <a:r>
              <a:rPr sz="1800" spc="-15" dirty="0">
                <a:latin typeface="Arial"/>
                <a:cs typeface="Arial"/>
              </a:rPr>
              <a:t>h</a:t>
            </a:r>
            <a:r>
              <a:rPr sz="180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37393" y="4200296"/>
            <a:ext cx="281305" cy="9309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b="1" dirty="0">
                <a:latin typeface="Arial"/>
                <a:cs typeface="Arial"/>
              </a:rPr>
              <a:t>N</a:t>
            </a:r>
            <a:r>
              <a:rPr sz="1800" b="1" spc="-10" dirty="0">
                <a:latin typeface="Arial"/>
                <a:cs typeface="Arial"/>
              </a:rPr>
              <a:t>e</a:t>
            </a:r>
            <a:r>
              <a:rPr sz="1800" b="1" dirty="0">
                <a:latin typeface="Arial"/>
                <a:cs typeface="Arial"/>
              </a:rPr>
              <a:t>t</a:t>
            </a:r>
            <a:r>
              <a:rPr sz="1800" b="1" spc="35" dirty="0">
                <a:latin typeface="Arial"/>
                <a:cs typeface="Arial"/>
              </a:rPr>
              <a:t>w</a:t>
            </a:r>
            <a:r>
              <a:rPr sz="1800" b="1" dirty="0">
                <a:latin typeface="Arial"/>
                <a:cs typeface="Arial"/>
              </a:rPr>
              <a:t>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06932" y="2691460"/>
            <a:ext cx="808990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i="1" spc="-10" dirty="0">
                <a:solidFill>
                  <a:srgbClr val="FF0066"/>
                </a:solidFill>
                <a:latin typeface="Arial"/>
                <a:cs typeface="Arial"/>
              </a:rPr>
              <a:t>D</a:t>
            </a:r>
            <a:r>
              <a:rPr sz="1400" b="1" i="1" dirty="0">
                <a:solidFill>
                  <a:srgbClr val="FF0066"/>
                </a:solidFill>
                <a:latin typeface="Arial"/>
                <a:cs typeface="Arial"/>
              </a:rPr>
              <a:t>irec</a:t>
            </a:r>
            <a:r>
              <a:rPr sz="1400" b="1" i="1" spc="-5" dirty="0">
                <a:solidFill>
                  <a:srgbClr val="FF0066"/>
                </a:solidFill>
                <a:latin typeface="Arial"/>
                <a:cs typeface="Arial"/>
              </a:rPr>
              <a:t>t</a:t>
            </a:r>
            <a:r>
              <a:rPr sz="1400" b="1" i="1" spc="-10" dirty="0">
                <a:solidFill>
                  <a:srgbClr val="FF0066"/>
                </a:solidFill>
                <a:latin typeface="Arial"/>
                <a:cs typeface="Arial"/>
              </a:rPr>
              <a:t>o</a:t>
            </a:r>
            <a:r>
              <a:rPr sz="1400" b="1" i="1" dirty="0">
                <a:solidFill>
                  <a:srgbClr val="FF0066"/>
                </a:solidFill>
                <a:latin typeface="Arial"/>
                <a:cs typeface="Arial"/>
              </a:rPr>
              <a:t>ry</a:t>
            </a:r>
            <a:endParaRPr sz="1400">
              <a:latin typeface="Arial"/>
              <a:cs typeface="Arial"/>
            </a:endParaRPr>
          </a:p>
          <a:p>
            <a:pPr marL="45720" algn="ctr">
              <a:lnSpc>
                <a:spcPct val="100000"/>
              </a:lnSpc>
              <a:spcBef>
                <a:spcPts val="5"/>
              </a:spcBef>
            </a:pPr>
            <a:r>
              <a:rPr sz="1400" b="1" i="1" spc="-5" dirty="0">
                <a:solidFill>
                  <a:srgbClr val="FF0066"/>
                </a:solidFill>
                <a:latin typeface="Arial"/>
                <a:cs typeface="Arial"/>
              </a:rPr>
              <a:t>Cache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897636" y="2063495"/>
            <a:ext cx="792480" cy="338455"/>
          </a:xfrm>
          <a:custGeom>
            <a:avLst/>
            <a:gdLst/>
            <a:ahLst/>
            <a:cxnLst/>
            <a:rect l="l" t="t" r="r" b="b"/>
            <a:pathLst>
              <a:path w="792480" h="338455">
                <a:moveTo>
                  <a:pt x="0" y="338327"/>
                </a:moveTo>
                <a:lnTo>
                  <a:pt x="792480" y="338327"/>
                </a:lnTo>
                <a:lnTo>
                  <a:pt x="792480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981710" y="1773173"/>
          <a:ext cx="7699373" cy="9085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4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63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52496">
                <a:tc gridSpan="4">
                  <a:txBody>
                    <a:bodyPr/>
                    <a:lstStyle/>
                    <a:p>
                      <a:pPr marL="1710055">
                        <a:lnSpc>
                          <a:spcPts val="162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Compute</a:t>
                      </a:r>
                      <a:r>
                        <a:rPr sz="18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Pool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600" b="1" i="1" spc="-5" dirty="0">
                          <a:latin typeface="Arial"/>
                          <a:cs typeface="Arial"/>
                        </a:rPr>
                        <a:t>Client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398780">
                        <a:lnSpc>
                          <a:spcPts val="162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 Pool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983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400" b="1" i="1" spc="-5" dirty="0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RACE Hash</a:t>
                      </a:r>
                      <a:r>
                        <a:rPr sz="1400" b="1" i="1" spc="-10" dirty="0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1" spc="-15" dirty="0">
                          <a:solidFill>
                            <a:srgbClr val="FF0066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26">
                <a:tc>
                  <a:txBody>
                    <a:bodyPr/>
                    <a:lstStyle/>
                    <a:p>
                      <a:pPr marR="123825" algn="r">
                        <a:lnSpc>
                          <a:spcPts val="174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745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745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745"/>
                        </a:lnSpc>
                      </a:pPr>
                      <a:r>
                        <a:rPr sz="1600" b="1" spc="-90" dirty="0"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6379" algn="r">
                        <a:lnSpc>
                          <a:spcPts val="1745"/>
                        </a:lnSpc>
                      </a:pPr>
                      <a:r>
                        <a:rPr sz="1600" b="1" spc="-5" dirty="0">
                          <a:latin typeface="Arial"/>
                          <a:cs typeface="Arial"/>
                        </a:rPr>
                        <a:t>00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">
                        <a:lnSpc>
                          <a:spcPts val="1745"/>
                        </a:lnSpc>
                      </a:pPr>
                      <a:r>
                        <a:rPr sz="1600" b="1" spc="-1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745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ts val="1745"/>
                        </a:lnSpc>
                      </a:pPr>
                      <a:r>
                        <a:rPr sz="1600" b="1" spc="-90" dirty="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9765792" y="2907791"/>
            <a:ext cx="1061085" cy="579120"/>
          </a:xfrm>
          <a:prstGeom prst="rect">
            <a:avLst/>
          </a:prstGeom>
          <a:solidFill>
            <a:srgbClr val="FFC000">
              <a:alpha val="50195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228600">
              <a:lnSpc>
                <a:spcPts val="2220"/>
              </a:lnSpc>
            </a:pPr>
            <a:r>
              <a:rPr sz="2000" dirty="0">
                <a:latin typeface="Arial"/>
                <a:cs typeface="Arial"/>
              </a:rPr>
              <a:t>Local</a:t>
            </a:r>
            <a:endParaRPr sz="2000">
              <a:latin typeface="Arial"/>
              <a:cs typeface="Arial"/>
            </a:endParaRPr>
          </a:p>
          <a:p>
            <a:pPr marL="193040">
              <a:lnSpc>
                <a:spcPts val="2340"/>
              </a:lnSpc>
            </a:pPr>
            <a:r>
              <a:rPr sz="2000" dirty="0">
                <a:latin typeface="Arial"/>
                <a:cs typeface="Arial"/>
              </a:rPr>
              <a:t>Depth</a:t>
            </a:r>
            <a:endParaRPr sz="20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845545" y="2888741"/>
            <a:ext cx="1022985" cy="617220"/>
          </a:xfrm>
          <a:custGeom>
            <a:avLst/>
            <a:gdLst/>
            <a:ahLst/>
            <a:cxnLst/>
            <a:rect l="l" t="t" r="r" b="b"/>
            <a:pathLst>
              <a:path w="1022984" h="617220">
                <a:moveTo>
                  <a:pt x="0" y="617220"/>
                </a:moveTo>
                <a:lnTo>
                  <a:pt x="1022603" y="617220"/>
                </a:lnTo>
                <a:lnTo>
                  <a:pt x="1022603" y="0"/>
                </a:lnTo>
                <a:lnTo>
                  <a:pt x="0" y="0"/>
                </a:lnTo>
                <a:lnTo>
                  <a:pt x="0" y="617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0867643" y="2907791"/>
            <a:ext cx="981710" cy="579120"/>
          </a:xfrm>
          <a:prstGeom prst="rect">
            <a:avLst/>
          </a:prstGeom>
          <a:solidFill>
            <a:srgbClr val="FFC000">
              <a:alpha val="50195"/>
            </a:srgbClr>
          </a:solidFill>
        </p:spPr>
        <p:txBody>
          <a:bodyPr vert="horz" wrap="square" lIns="0" tIns="129539" rIns="0" bIns="0" rtlCol="0">
            <a:spAutoFit/>
          </a:bodyPr>
          <a:lstStyle/>
          <a:p>
            <a:pPr marL="172085">
              <a:lnSpc>
                <a:spcPct val="100000"/>
              </a:lnSpc>
              <a:spcBef>
                <a:spcPts val="1019"/>
              </a:spcBef>
            </a:pPr>
            <a:r>
              <a:rPr sz="2000" dirty="0">
                <a:latin typeface="Arial"/>
                <a:cs typeface="Arial"/>
              </a:rPr>
              <a:t>Suffix</a:t>
            </a:r>
            <a:endParaRPr sz="2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718929" y="2389708"/>
            <a:ext cx="1159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10" dirty="0">
                <a:latin typeface="Arial"/>
                <a:cs typeface="Arial"/>
              </a:rPr>
              <a:t>e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10" dirty="0">
                <a:latin typeface="Arial"/>
                <a:cs typeface="Arial"/>
              </a:rPr>
              <a:t>d</a:t>
            </a:r>
            <a:r>
              <a:rPr sz="2400" b="1" dirty="0">
                <a:latin typeface="Arial"/>
                <a:cs typeface="Arial"/>
              </a:rPr>
              <a:t>er: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585072" y="3470402"/>
            <a:ext cx="1162685" cy="267335"/>
          </a:xfrm>
          <a:custGeom>
            <a:avLst/>
            <a:gdLst/>
            <a:ahLst/>
            <a:cxnLst/>
            <a:rect l="l" t="t" r="r" b="b"/>
            <a:pathLst>
              <a:path w="1162684" h="267335">
                <a:moveTo>
                  <a:pt x="1046483" y="37486"/>
                </a:moveTo>
                <a:lnTo>
                  <a:pt x="0" y="229616"/>
                </a:lnTo>
                <a:lnTo>
                  <a:pt x="6857" y="267081"/>
                </a:lnTo>
                <a:lnTo>
                  <a:pt x="1053341" y="74951"/>
                </a:lnTo>
                <a:lnTo>
                  <a:pt x="1046483" y="37486"/>
                </a:lnTo>
                <a:close/>
              </a:path>
              <a:path w="1162684" h="267335">
                <a:moveTo>
                  <a:pt x="1157046" y="34036"/>
                </a:moveTo>
                <a:lnTo>
                  <a:pt x="1065276" y="34036"/>
                </a:lnTo>
                <a:lnTo>
                  <a:pt x="1072133" y="71500"/>
                </a:lnTo>
                <a:lnTo>
                  <a:pt x="1053341" y="74951"/>
                </a:lnTo>
                <a:lnTo>
                  <a:pt x="1060196" y="112395"/>
                </a:lnTo>
                <a:lnTo>
                  <a:pt x="1162303" y="35560"/>
                </a:lnTo>
                <a:lnTo>
                  <a:pt x="1157046" y="34036"/>
                </a:lnTo>
                <a:close/>
              </a:path>
              <a:path w="1162684" h="267335">
                <a:moveTo>
                  <a:pt x="1065276" y="34036"/>
                </a:moveTo>
                <a:lnTo>
                  <a:pt x="1046483" y="37486"/>
                </a:lnTo>
                <a:lnTo>
                  <a:pt x="1053341" y="74951"/>
                </a:lnTo>
                <a:lnTo>
                  <a:pt x="1072133" y="71500"/>
                </a:lnTo>
                <a:lnTo>
                  <a:pt x="1065276" y="34036"/>
                </a:lnTo>
                <a:close/>
              </a:path>
              <a:path w="1162684" h="267335">
                <a:moveTo>
                  <a:pt x="1039622" y="0"/>
                </a:moveTo>
                <a:lnTo>
                  <a:pt x="1046483" y="37486"/>
                </a:lnTo>
                <a:lnTo>
                  <a:pt x="1065276" y="34036"/>
                </a:lnTo>
                <a:lnTo>
                  <a:pt x="1157046" y="34036"/>
                </a:lnTo>
                <a:lnTo>
                  <a:pt x="1039622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4766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Experimental</a:t>
            </a:r>
            <a:r>
              <a:rPr spc="-30" dirty="0"/>
              <a:t> </a:t>
            </a:r>
            <a:r>
              <a:rPr spc="-5" dirty="0"/>
              <a:t>Setup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714" y="990140"/>
            <a:ext cx="6063615" cy="9804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35" dirty="0">
                <a:latin typeface="Arial"/>
                <a:cs typeface="Arial"/>
              </a:rPr>
              <a:t>Testbed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4 client machines </a:t>
            </a:r>
            <a:r>
              <a:rPr sz="2400" dirty="0">
                <a:latin typeface="Arial"/>
                <a:cs typeface="Arial"/>
              </a:rPr>
              <a:t>+ </a:t>
            </a:r>
            <a:r>
              <a:rPr sz="2400" spc="-5" dirty="0">
                <a:latin typeface="Arial"/>
                <a:cs typeface="Arial"/>
              </a:rPr>
              <a:t>1 </a:t>
            </a:r>
            <a:r>
              <a:rPr sz="2400" dirty="0">
                <a:latin typeface="Arial"/>
                <a:cs typeface="Arial"/>
              </a:rPr>
              <a:t>memory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machine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714" y="2453562"/>
            <a:ext cx="4570095" cy="98044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Workloads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Arial"/>
                <a:cs typeface="Arial"/>
              </a:rPr>
              <a:t>– </a:t>
            </a:r>
            <a:r>
              <a:rPr sz="2400" spc="-5" dirty="0">
                <a:latin typeface="Arial"/>
                <a:cs typeface="Arial"/>
              </a:rPr>
              <a:t>YCSB, 16B </a:t>
            </a:r>
            <a:r>
              <a:rPr sz="2400" dirty="0">
                <a:latin typeface="Arial"/>
                <a:cs typeface="Arial"/>
              </a:rPr>
              <a:t>key + </a:t>
            </a:r>
            <a:r>
              <a:rPr sz="2400" spc="-5" dirty="0">
                <a:latin typeface="Arial"/>
                <a:cs typeface="Arial"/>
              </a:rPr>
              <a:t>32B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9714" y="3916856"/>
            <a:ext cx="5615305" cy="185864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latin typeface="Arial"/>
                <a:cs typeface="Arial"/>
              </a:rPr>
              <a:t>Comparisons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Pilaf </a:t>
            </a:r>
            <a:r>
              <a:rPr sz="2400" dirty="0">
                <a:latin typeface="Arial"/>
                <a:cs typeface="Arial"/>
              </a:rPr>
              <a:t>cuckoo </a:t>
            </a:r>
            <a:r>
              <a:rPr sz="2400" spc="-10" dirty="0">
                <a:latin typeface="Arial"/>
                <a:cs typeface="Arial"/>
              </a:rPr>
              <a:t>hashing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[ATC’15]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FaRM hopscotch hashing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[NSDI’14]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DrTM </a:t>
            </a:r>
            <a:r>
              <a:rPr sz="2400" spc="-5" dirty="0">
                <a:latin typeface="Arial"/>
                <a:cs typeface="Arial"/>
              </a:rPr>
              <a:t>cluster hashing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[SOSP’15]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66204" y="1354835"/>
            <a:ext cx="973836" cy="1435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34171" y="1373182"/>
            <a:ext cx="973835" cy="1417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00616" y="1354835"/>
            <a:ext cx="973835" cy="1435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67059" y="1354835"/>
            <a:ext cx="973836" cy="14356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82811" y="4611623"/>
            <a:ext cx="973836" cy="1437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955" y="3280568"/>
            <a:ext cx="2401433" cy="653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54645" y="2791205"/>
            <a:ext cx="904875" cy="536575"/>
          </a:xfrm>
          <a:custGeom>
            <a:avLst/>
            <a:gdLst/>
            <a:ahLst/>
            <a:cxnLst/>
            <a:rect l="l" t="t" r="r" b="b"/>
            <a:pathLst>
              <a:path w="904875" h="536575">
                <a:moveTo>
                  <a:pt x="0" y="0"/>
                </a:moveTo>
                <a:lnTo>
                  <a:pt x="904875" y="536066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21090" y="2791205"/>
            <a:ext cx="125095" cy="536575"/>
          </a:xfrm>
          <a:custGeom>
            <a:avLst/>
            <a:gdLst/>
            <a:ahLst/>
            <a:cxnLst/>
            <a:rect l="l" t="t" r="r" b="b"/>
            <a:pathLst>
              <a:path w="125095" h="536575">
                <a:moveTo>
                  <a:pt x="0" y="0"/>
                </a:moveTo>
                <a:lnTo>
                  <a:pt x="124967" y="536066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87306" y="2791205"/>
            <a:ext cx="300355" cy="435609"/>
          </a:xfrm>
          <a:custGeom>
            <a:avLst/>
            <a:gdLst/>
            <a:ahLst/>
            <a:cxnLst/>
            <a:rect l="l" t="t" r="r" b="b"/>
            <a:pathLst>
              <a:path w="300354" h="435610">
                <a:moveTo>
                  <a:pt x="300227" y="0"/>
                </a:moveTo>
                <a:lnTo>
                  <a:pt x="0" y="435609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19766" y="2791205"/>
            <a:ext cx="934719" cy="536575"/>
          </a:xfrm>
          <a:custGeom>
            <a:avLst/>
            <a:gdLst/>
            <a:ahLst/>
            <a:cxnLst/>
            <a:rect l="l" t="t" r="r" b="b"/>
            <a:pathLst>
              <a:path w="934720" h="536575">
                <a:moveTo>
                  <a:pt x="934338" y="0"/>
                </a:moveTo>
                <a:lnTo>
                  <a:pt x="0" y="536066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01378" y="3964685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647573"/>
                </a:moveTo>
                <a:lnTo>
                  <a:pt x="0" y="0"/>
                </a:lnTo>
              </a:path>
            </a:pathLst>
          </a:custGeom>
          <a:ln w="2857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14281" y="3964685"/>
            <a:ext cx="157480" cy="647700"/>
          </a:xfrm>
          <a:custGeom>
            <a:avLst/>
            <a:gdLst/>
            <a:ahLst/>
            <a:cxnLst/>
            <a:rect l="l" t="t" r="r" b="b"/>
            <a:pathLst>
              <a:path w="157479" h="647700">
                <a:moveTo>
                  <a:pt x="156972" y="647573"/>
                </a:moveTo>
                <a:lnTo>
                  <a:pt x="0" y="0"/>
                </a:lnTo>
              </a:path>
            </a:pathLst>
          </a:custGeom>
          <a:ln w="2857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66026" y="944626"/>
            <a:ext cx="2193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Client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Machines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9809480" y="4987290"/>
            <a:ext cx="18205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5080" indent="-3219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Memory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Pool  Machine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55357" y="3327272"/>
            <a:ext cx="9220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w</a:t>
            </a:r>
            <a:r>
              <a:rPr sz="2400" spc="-5" dirty="0">
                <a:latin typeface="Arial"/>
                <a:cs typeface="Arial"/>
              </a:rPr>
              <a:t>itch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2169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Insertion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714" y="5589828"/>
            <a:ext cx="10326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RACE </a:t>
            </a:r>
            <a:r>
              <a:rPr sz="2800" spc="-5" dirty="0">
                <a:latin typeface="Arial"/>
                <a:cs typeface="Arial"/>
              </a:rPr>
              <a:t>hashing improves the insertion throughput by</a:t>
            </a:r>
            <a:r>
              <a:rPr sz="2800" spc="19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1.4~16.9</a:t>
            </a:r>
            <a:r>
              <a:rPr sz="2800" spc="5" dirty="0">
                <a:latin typeface="微软雅黑"/>
                <a:cs typeface="微软雅黑"/>
              </a:rPr>
              <a:t>×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2955" y="3820667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3175">
            <a:solidFill>
              <a:srgbClr val="BBBBBB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52955" y="3584447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3175">
            <a:solidFill>
              <a:srgbClr val="BBBBBB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52955" y="3416808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3175">
            <a:solidFill>
              <a:srgbClr val="BBBBBB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52955" y="3287267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3175">
            <a:solidFill>
              <a:srgbClr val="BBBBBB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52955" y="3182111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3175">
            <a:solidFill>
              <a:srgbClr val="BBBBBB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2955" y="3092195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3175">
            <a:solidFill>
              <a:srgbClr val="BBBBBB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52955" y="3014472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3175">
            <a:solidFill>
              <a:srgbClr val="BBBBBB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52955" y="2945891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3175">
            <a:solidFill>
              <a:srgbClr val="BBBBBB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52955" y="2481072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3175">
            <a:solidFill>
              <a:srgbClr val="BBBBBB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52955" y="2244851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3175">
            <a:solidFill>
              <a:srgbClr val="BBBBBB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52955" y="2077211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3175">
            <a:solidFill>
              <a:srgbClr val="BBBBBB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52955" y="1947672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3175">
            <a:solidFill>
              <a:srgbClr val="BBBBBB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52955" y="1842516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3175">
            <a:solidFill>
              <a:srgbClr val="BBBBBB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52955" y="1752600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3175">
            <a:solidFill>
              <a:srgbClr val="BBBBBB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52955" y="1674875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3175">
            <a:solidFill>
              <a:srgbClr val="BBBBBB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52955" y="1606295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3175">
            <a:solidFill>
              <a:srgbClr val="BBBBBB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52955" y="2884931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52955" y="1545335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52955" y="1545335"/>
            <a:ext cx="3747770" cy="2679700"/>
          </a:xfrm>
          <a:custGeom>
            <a:avLst/>
            <a:gdLst/>
            <a:ahLst/>
            <a:cxnLst/>
            <a:rect l="l" t="t" r="r" b="b"/>
            <a:pathLst>
              <a:path w="3747770" h="2679700">
                <a:moveTo>
                  <a:pt x="0" y="2679192"/>
                </a:moveTo>
                <a:lnTo>
                  <a:pt x="3747516" y="2679192"/>
                </a:lnTo>
                <a:lnTo>
                  <a:pt x="3747516" y="0"/>
                </a:lnTo>
                <a:lnTo>
                  <a:pt x="0" y="0"/>
                </a:lnTo>
                <a:lnTo>
                  <a:pt x="0" y="26791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52955" y="1545335"/>
            <a:ext cx="0" cy="2679700"/>
          </a:xfrm>
          <a:custGeom>
            <a:avLst/>
            <a:gdLst/>
            <a:ahLst/>
            <a:cxnLst/>
            <a:rect l="l" t="t" r="r" b="b"/>
            <a:pathLst>
              <a:path h="2679700">
                <a:moveTo>
                  <a:pt x="0" y="267919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52955" y="4224527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52955" y="3820667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52955" y="3584447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52955" y="3416808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52955" y="3287267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52955" y="3182111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52955" y="3092195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52955" y="3014472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52955" y="2945891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52955" y="2884931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52955" y="2481072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52955" y="2244851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52955" y="2077211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552955" y="1947672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552955" y="1842516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52955" y="1752600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52955" y="1674875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552955" y="1606295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552955" y="1545335"/>
            <a:ext cx="59690" cy="0"/>
          </a:xfrm>
          <a:custGeom>
            <a:avLst/>
            <a:gdLst/>
            <a:ahLst/>
            <a:cxnLst/>
            <a:rect l="l" t="t" r="r" b="b"/>
            <a:pathLst>
              <a:path w="59690">
                <a:moveTo>
                  <a:pt x="0" y="0"/>
                </a:moveTo>
                <a:lnTo>
                  <a:pt x="5943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552955" y="4224527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2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552955" y="2884931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2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552955" y="1545335"/>
            <a:ext cx="79375" cy="0"/>
          </a:xfrm>
          <a:custGeom>
            <a:avLst/>
            <a:gdLst/>
            <a:ahLst/>
            <a:cxnLst/>
            <a:rect l="l" t="t" r="r" b="b"/>
            <a:pathLst>
              <a:path w="79375">
                <a:moveTo>
                  <a:pt x="0" y="0"/>
                </a:moveTo>
                <a:lnTo>
                  <a:pt x="792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52955" y="4224527"/>
            <a:ext cx="3747770" cy="0"/>
          </a:xfrm>
          <a:custGeom>
            <a:avLst/>
            <a:gdLst/>
            <a:ahLst/>
            <a:cxnLst/>
            <a:rect l="l" t="t" r="r" b="b"/>
            <a:pathLst>
              <a:path w="3747770">
                <a:moveTo>
                  <a:pt x="0" y="0"/>
                </a:moveTo>
                <a:lnTo>
                  <a:pt x="37475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52955" y="414375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26335" y="414375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01239" y="414375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76144" y="414375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51048" y="414375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25952" y="414375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800855" y="414375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75759" y="414375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550664" y="414375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25567" y="414375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300471" y="414375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52194" y="1671066"/>
            <a:ext cx="3747770" cy="2159635"/>
          </a:xfrm>
          <a:custGeom>
            <a:avLst/>
            <a:gdLst/>
            <a:ahLst/>
            <a:cxnLst/>
            <a:rect l="l" t="t" r="r" b="b"/>
            <a:pathLst>
              <a:path w="3747770" h="2159635">
                <a:moveTo>
                  <a:pt x="0" y="2159508"/>
                </a:moveTo>
                <a:lnTo>
                  <a:pt x="374904" y="2121408"/>
                </a:lnTo>
                <a:lnTo>
                  <a:pt x="749807" y="2071116"/>
                </a:lnTo>
                <a:lnTo>
                  <a:pt x="1124712" y="2010156"/>
                </a:lnTo>
                <a:lnTo>
                  <a:pt x="1499616" y="1935480"/>
                </a:lnTo>
                <a:lnTo>
                  <a:pt x="1874520" y="1830324"/>
                </a:lnTo>
                <a:lnTo>
                  <a:pt x="2249423" y="1687068"/>
                </a:lnTo>
                <a:lnTo>
                  <a:pt x="2624328" y="1505712"/>
                </a:lnTo>
                <a:lnTo>
                  <a:pt x="2999232" y="1246632"/>
                </a:lnTo>
                <a:lnTo>
                  <a:pt x="3372611" y="836676"/>
                </a:lnTo>
                <a:lnTo>
                  <a:pt x="3747516" y="0"/>
                </a:lnTo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463039" y="374205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1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1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37944" y="370395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2" y="0"/>
                </a:moveTo>
                <a:lnTo>
                  <a:pt x="176783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212848" y="365366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1" y="0"/>
                </a:moveTo>
                <a:lnTo>
                  <a:pt x="176783" y="176784"/>
                </a:lnTo>
                <a:lnTo>
                  <a:pt x="0" y="176784"/>
                </a:lnTo>
                <a:lnTo>
                  <a:pt x="88391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87751" y="359270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2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62655" y="3518027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2" y="0"/>
                </a:moveTo>
                <a:lnTo>
                  <a:pt x="176783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37559" y="3412870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1" y="0"/>
                </a:moveTo>
                <a:lnTo>
                  <a:pt x="176784" y="176783"/>
                </a:lnTo>
                <a:lnTo>
                  <a:pt x="0" y="176783"/>
                </a:lnTo>
                <a:lnTo>
                  <a:pt x="88391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12464" y="326961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1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1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87367" y="3088258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2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462271" y="2829178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1" y="0"/>
                </a:moveTo>
                <a:lnTo>
                  <a:pt x="176783" y="176784"/>
                </a:lnTo>
                <a:lnTo>
                  <a:pt x="0" y="176784"/>
                </a:lnTo>
                <a:lnTo>
                  <a:pt x="88391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835652" y="241922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2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210555" y="1582546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2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552194" y="2763773"/>
            <a:ext cx="3747770" cy="911860"/>
          </a:xfrm>
          <a:custGeom>
            <a:avLst/>
            <a:gdLst/>
            <a:ahLst/>
            <a:cxnLst/>
            <a:rect l="l" t="t" r="r" b="b"/>
            <a:pathLst>
              <a:path w="3747770" h="911860">
                <a:moveTo>
                  <a:pt x="0" y="911351"/>
                </a:moveTo>
                <a:lnTo>
                  <a:pt x="374904" y="876300"/>
                </a:lnTo>
                <a:lnTo>
                  <a:pt x="749807" y="824484"/>
                </a:lnTo>
                <a:lnTo>
                  <a:pt x="1124712" y="758951"/>
                </a:lnTo>
                <a:lnTo>
                  <a:pt x="1499616" y="670560"/>
                </a:lnTo>
                <a:lnTo>
                  <a:pt x="1874520" y="573024"/>
                </a:lnTo>
                <a:lnTo>
                  <a:pt x="2249423" y="464820"/>
                </a:lnTo>
                <a:lnTo>
                  <a:pt x="2624328" y="352044"/>
                </a:lnTo>
                <a:lnTo>
                  <a:pt x="2999232" y="242315"/>
                </a:lnTo>
                <a:lnTo>
                  <a:pt x="3372611" y="126491"/>
                </a:lnTo>
                <a:lnTo>
                  <a:pt x="3747516" y="0"/>
                </a:lnTo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450847" y="3574414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5">
                <a:moveTo>
                  <a:pt x="100584" y="0"/>
                </a:moveTo>
                <a:lnTo>
                  <a:pt x="201168" y="100584"/>
                </a:lnTo>
                <a:lnTo>
                  <a:pt x="100584" y="201168"/>
                </a:lnTo>
                <a:lnTo>
                  <a:pt x="0" y="100584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825751" y="3539363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5">
                <a:moveTo>
                  <a:pt x="100584" y="0"/>
                </a:moveTo>
                <a:lnTo>
                  <a:pt x="201168" y="100584"/>
                </a:lnTo>
                <a:lnTo>
                  <a:pt x="100584" y="201168"/>
                </a:lnTo>
                <a:lnTo>
                  <a:pt x="0" y="100584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200655" y="3487546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5">
                <a:moveTo>
                  <a:pt x="100583" y="0"/>
                </a:moveTo>
                <a:lnTo>
                  <a:pt x="201168" y="100584"/>
                </a:lnTo>
                <a:lnTo>
                  <a:pt x="100583" y="201168"/>
                </a:lnTo>
                <a:lnTo>
                  <a:pt x="0" y="100584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575560" y="3422014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5">
                <a:moveTo>
                  <a:pt x="100583" y="0"/>
                </a:moveTo>
                <a:lnTo>
                  <a:pt x="201167" y="100584"/>
                </a:lnTo>
                <a:lnTo>
                  <a:pt x="100583" y="201168"/>
                </a:lnTo>
                <a:lnTo>
                  <a:pt x="0" y="100584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50464" y="3333622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5">
                <a:moveTo>
                  <a:pt x="100584" y="0"/>
                </a:moveTo>
                <a:lnTo>
                  <a:pt x="201168" y="100584"/>
                </a:lnTo>
                <a:lnTo>
                  <a:pt x="100584" y="201167"/>
                </a:lnTo>
                <a:lnTo>
                  <a:pt x="0" y="100584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325367" y="3236086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4" y="0"/>
                </a:moveTo>
                <a:lnTo>
                  <a:pt x="201168" y="100584"/>
                </a:lnTo>
                <a:lnTo>
                  <a:pt x="100584" y="201167"/>
                </a:lnTo>
                <a:lnTo>
                  <a:pt x="0" y="100584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700271" y="3127882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3" y="0"/>
                </a:moveTo>
                <a:lnTo>
                  <a:pt x="201167" y="100583"/>
                </a:lnTo>
                <a:lnTo>
                  <a:pt x="100583" y="201167"/>
                </a:lnTo>
                <a:lnTo>
                  <a:pt x="0" y="100583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075176" y="3015106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100584" y="0"/>
                </a:moveTo>
                <a:lnTo>
                  <a:pt x="201168" y="100583"/>
                </a:lnTo>
                <a:lnTo>
                  <a:pt x="100584" y="201167"/>
                </a:lnTo>
                <a:lnTo>
                  <a:pt x="0" y="100583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450079" y="2905378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100584" y="0"/>
                </a:moveTo>
                <a:lnTo>
                  <a:pt x="201168" y="100584"/>
                </a:lnTo>
                <a:lnTo>
                  <a:pt x="100584" y="201168"/>
                </a:lnTo>
                <a:lnTo>
                  <a:pt x="0" y="100584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23459" y="2789554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100584" y="0"/>
                </a:moveTo>
                <a:lnTo>
                  <a:pt x="201167" y="100584"/>
                </a:lnTo>
                <a:lnTo>
                  <a:pt x="100584" y="201168"/>
                </a:lnTo>
                <a:lnTo>
                  <a:pt x="0" y="100584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198364" y="2663063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100584" y="0"/>
                </a:moveTo>
                <a:lnTo>
                  <a:pt x="201168" y="100584"/>
                </a:lnTo>
                <a:lnTo>
                  <a:pt x="100584" y="201168"/>
                </a:lnTo>
                <a:lnTo>
                  <a:pt x="0" y="100584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52194" y="3652265"/>
            <a:ext cx="3747770" cy="175260"/>
          </a:xfrm>
          <a:custGeom>
            <a:avLst/>
            <a:gdLst/>
            <a:ahLst/>
            <a:cxnLst/>
            <a:rect l="l" t="t" r="r" b="b"/>
            <a:pathLst>
              <a:path w="3747770" h="175260">
                <a:moveTo>
                  <a:pt x="0" y="175259"/>
                </a:moveTo>
                <a:lnTo>
                  <a:pt x="374904" y="155447"/>
                </a:lnTo>
                <a:lnTo>
                  <a:pt x="749807" y="135635"/>
                </a:lnTo>
                <a:lnTo>
                  <a:pt x="1124712" y="115823"/>
                </a:lnTo>
                <a:lnTo>
                  <a:pt x="1499616" y="97535"/>
                </a:lnTo>
                <a:lnTo>
                  <a:pt x="1874520" y="79247"/>
                </a:lnTo>
                <a:lnTo>
                  <a:pt x="2249423" y="65531"/>
                </a:lnTo>
                <a:lnTo>
                  <a:pt x="2624328" y="47243"/>
                </a:lnTo>
                <a:lnTo>
                  <a:pt x="2999232" y="27431"/>
                </a:lnTo>
                <a:lnTo>
                  <a:pt x="3372611" y="13715"/>
                </a:lnTo>
                <a:lnTo>
                  <a:pt x="3747516" y="0"/>
                </a:lnTo>
              </a:path>
            </a:pathLst>
          </a:custGeom>
          <a:ln w="317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56436" y="3732402"/>
            <a:ext cx="188468" cy="188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31339" y="3712590"/>
            <a:ext cx="188468" cy="188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206244" y="3692778"/>
            <a:ext cx="188468" cy="188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81148" y="3672966"/>
            <a:ext cx="188468" cy="188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56051" y="3654678"/>
            <a:ext cx="188468" cy="188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330955" y="3636390"/>
            <a:ext cx="188468" cy="188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705859" y="3622675"/>
            <a:ext cx="188467" cy="188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080764" y="3604386"/>
            <a:ext cx="188468" cy="188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455667" y="3584575"/>
            <a:ext cx="188468" cy="188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29047" y="3570858"/>
            <a:ext cx="188467" cy="188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03952" y="3557142"/>
            <a:ext cx="188468" cy="188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552194" y="4027170"/>
            <a:ext cx="3747770" cy="13970"/>
          </a:xfrm>
          <a:custGeom>
            <a:avLst/>
            <a:gdLst/>
            <a:ahLst/>
            <a:cxnLst/>
            <a:rect l="l" t="t" r="r" b="b"/>
            <a:pathLst>
              <a:path w="3747770" h="13970">
                <a:moveTo>
                  <a:pt x="-15875" y="6857"/>
                </a:moveTo>
                <a:lnTo>
                  <a:pt x="3763391" y="6857"/>
                </a:lnTo>
              </a:path>
            </a:pathLst>
          </a:custGeom>
          <a:ln w="45466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462277" y="394703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8" y="1783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62277" y="394703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8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837182" y="394398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7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837182" y="394398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7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12085" y="395160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7" y="1783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12085" y="395160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8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586989" y="395008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8" y="1783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586989" y="395008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8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61894" y="394703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7" y="1783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961894" y="394703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8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336797" y="394398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7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336797" y="394398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7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11702" y="394246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8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711702" y="394246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7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86605" y="393788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8" y="1783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4086605" y="393788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8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461509" y="394093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7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461509" y="394093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7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834890" y="394398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8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834890" y="394398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7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209794" y="393788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7" y="1783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09794" y="393788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8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1046480" y="403110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917854" y="2690571"/>
            <a:ext cx="4121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00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89228" y="1351025"/>
            <a:ext cx="541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000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577316" y="1742454"/>
            <a:ext cx="280035" cy="22421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dirty="0">
                <a:latin typeface="Calibri"/>
                <a:cs typeface="Calibri"/>
              </a:rPr>
              <a:t>Insertion </a:t>
            </a:r>
            <a:r>
              <a:rPr sz="2000" spc="-10" dirty="0">
                <a:latin typeface="Calibri"/>
                <a:cs typeface="Calibri"/>
              </a:rPr>
              <a:t>Latency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(us)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378966" y="4322140"/>
            <a:ext cx="4096385" cy="638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749300" algn="l"/>
                <a:tab pos="1499235" algn="l"/>
                <a:tab pos="2248535" algn="l"/>
                <a:tab pos="2998470" algn="l"/>
                <a:tab pos="3748404" algn="l"/>
              </a:tabLst>
            </a:pPr>
            <a:r>
              <a:rPr sz="2000" spc="-10" dirty="0">
                <a:latin typeface="Calibri"/>
                <a:cs typeface="Calibri"/>
              </a:rPr>
              <a:t>0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4	</a:t>
            </a:r>
            <a:r>
              <a:rPr sz="2000" spc="-10" dirty="0">
                <a:latin typeface="Calibri"/>
                <a:cs typeface="Calibri"/>
              </a:rPr>
              <a:t>0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5	</a:t>
            </a:r>
            <a:r>
              <a:rPr sz="2000" spc="-10" dirty="0">
                <a:latin typeface="Calibri"/>
                <a:cs typeface="Calibri"/>
              </a:rPr>
              <a:t>0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6	</a:t>
            </a:r>
            <a:r>
              <a:rPr sz="2000" spc="-10" dirty="0">
                <a:latin typeface="Calibri"/>
                <a:cs typeface="Calibri"/>
              </a:rPr>
              <a:t>0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7	</a:t>
            </a:r>
            <a:r>
              <a:rPr sz="2000" spc="-10" dirty="0">
                <a:latin typeface="Calibri"/>
                <a:cs typeface="Calibri"/>
              </a:rPr>
              <a:t>0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8	</a:t>
            </a:r>
            <a:r>
              <a:rPr sz="2000" spc="-10" dirty="0">
                <a:latin typeface="Calibri"/>
                <a:cs typeface="Calibri"/>
              </a:rPr>
              <a:t>0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Calibri"/>
                <a:cs typeface="Calibri"/>
              </a:rPr>
              <a:t>Load</a:t>
            </a:r>
            <a:r>
              <a:rPr sz="2000" spc="-15" dirty="0">
                <a:latin typeface="Calibri"/>
                <a:cs typeface="Calibri"/>
              </a:rPr>
              <a:t> Factor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806701" y="177317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1852422" y="169697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152400" y="152400"/>
                </a:lnTo>
                <a:lnTo>
                  <a:pt x="0" y="152400"/>
                </a:lnTo>
                <a:lnTo>
                  <a:pt x="76200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2063242" y="1578686"/>
            <a:ext cx="7867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Cuckoo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3490721" y="1773173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536441" y="1696973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lnTo>
                  <a:pt x="76200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3748532" y="1578686"/>
            <a:ext cx="11182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Hopscotch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1806701" y="2047747"/>
            <a:ext cx="243840" cy="176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 txBox="1"/>
          <p:nvPr/>
        </p:nvSpPr>
        <p:spPr>
          <a:xfrm>
            <a:off x="2075942" y="1941956"/>
            <a:ext cx="739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Clust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3490721" y="213588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3175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536441" y="2059685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3924" y="15392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536441" y="2059685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0" y="153924"/>
                </a:moveTo>
                <a:lnTo>
                  <a:pt x="153924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3761232" y="1941956"/>
            <a:ext cx="5581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RACE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7182611" y="3854195"/>
            <a:ext cx="3883660" cy="0"/>
          </a:xfrm>
          <a:custGeom>
            <a:avLst/>
            <a:gdLst/>
            <a:ahLst/>
            <a:cxnLst/>
            <a:rect l="l" t="t" r="r" b="b"/>
            <a:pathLst>
              <a:path w="3883659">
                <a:moveTo>
                  <a:pt x="0" y="0"/>
                </a:moveTo>
                <a:lnTo>
                  <a:pt x="3883152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182611" y="3471671"/>
            <a:ext cx="3883660" cy="0"/>
          </a:xfrm>
          <a:custGeom>
            <a:avLst/>
            <a:gdLst/>
            <a:ahLst/>
            <a:cxnLst/>
            <a:rect l="l" t="t" r="r" b="b"/>
            <a:pathLst>
              <a:path w="3883659">
                <a:moveTo>
                  <a:pt x="0" y="0"/>
                </a:moveTo>
                <a:lnTo>
                  <a:pt x="3883152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182611" y="3087623"/>
            <a:ext cx="3883660" cy="0"/>
          </a:xfrm>
          <a:custGeom>
            <a:avLst/>
            <a:gdLst/>
            <a:ahLst/>
            <a:cxnLst/>
            <a:rect l="l" t="t" r="r" b="b"/>
            <a:pathLst>
              <a:path w="3883659">
                <a:moveTo>
                  <a:pt x="0" y="0"/>
                </a:moveTo>
                <a:lnTo>
                  <a:pt x="3883152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182611" y="2705100"/>
            <a:ext cx="3883660" cy="0"/>
          </a:xfrm>
          <a:custGeom>
            <a:avLst/>
            <a:gdLst/>
            <a:ahLst/>
            <a:cxnLst/>
            <a:rect l="l" t="t" r="r" b="b"/>
            <a:pathLst>
              <a:path w="3883659">
                <a:moveTo>
                  <a:pt x="0" y="0"/>
                </a:moveTo>
                <a:lnTo>
                  <a:pt x="3883152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182611" y="2322575"/>
            <a:ext cx="3883660" cy="0"/>
          </a:xfrm>
          <a:custGeom>
            <a:avLst/>
            <a:gdLst/>
            <a:ahLst/>
            <a:cxnLst/>
            <a:rect l="l" t="t" r="r" b="b"/>
            <a:pathLst>
              <a:path w="3883659">
                <a:moveTo>
                  <a:pt x="0" y="0"/>
                </a:moveTo>
                <a:lnTo>
                  <a:pt x="3883152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182611" y="1940051"/>
            <a:ext cx="3883660" cy="0"/>
          </a:xfrm>
          <a:custGeom>
            <a:avLst/>
            <a:gdLst/>
            <a:ahLst/>
            <a:cxnLst/>
            <a:rect l="l" t="t" r="r" b="b"/>
            <a:pathLst>
              <a:path w="3883659">
                <a:moveTo>
                  <a:pt x="0" y="0"/>
                </a:moveTo>
                <a:lnTo>
                  <a:pt x="3883152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182611" y="1557527"/>
            <a:ext cx="3883660" cy="0"/>
          </a:xfrm>
          <a:custGeom>
            <a:avLst/>
            <a:gdLst/>
            <a:ahLst/>
            <a:cxnLst/>
            <a:rect l="l" t="t" r="r" b="b"/>
            <a:pathLst>
              <a:path w="3883659">
                <a:moveTo>
                  <a:pt x="0" y="0"/>
                </a:moveTo>
                <a:lnTo>
                  <a:pt x="3883152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182611" y="1557527"/>
            <a:ext cx="3883660" cy="2679700"/>
          </a:xfrm>
          <a:custGeom>
            <a:avLst/>
            <a:gdLst/>
            <a:ahLst/>
            <a:cxnLst/>
            <a:rect l="l" t="t" r="r" b="b"/>
            <a:pathLst>
              <a:path w="3883659" h="2679700">
                <a:moveTo>
                  <a:pt x="0" y="2679192"/>
                </a:moveTo>
                <a:lnTo>
                  <a:pt x="3883152" y="2679192"/>
                </a:lnTo>
                <a:lnTo>
                  <a:pt x="3883152" y="0"/>
                </a:lnTo>
                <a:lnTo>
                  <a:pt x="0" y="0"/>
                </a:lnTo>
                <a:lnTo>
                  <a:pt x="0" y="2679192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182611" y="1557527"/>
            <a:ext cx="0" cy="2679700"/>
          </a:xfrm>
          <a:custGeom>
            <a:avLst/>
            <a:gdLst/>
            <a:ahLst/>
            <a:cxnLst/>
            <a:rect l="l" t="t" r="r" b="b"/>
            <a:pathLst>
              <a:path h="2679700">
                <a:moveTo>
                  <a:pt x="0" y="267919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182611" y="423672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182611" y="416052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182611" y="408279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182611" y="400659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182611" y="393039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182611" y="385419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182611" y="377799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182611" y="370027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182611" y="362407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182611" y="354787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182611" y="347167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182611" y="339394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182611" y="331774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182611" y="324154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182611" y="316534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182611" y="308762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182611" y="301142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182611" y="293522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182611" y="285902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182611" y="278282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182611" y="270510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182611" y="262890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182611" y="255270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182611" y="247650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182611" y="239877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182611" y="232257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182611" y="224637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182611" y="217017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182611" y="209245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7182611" y="201625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182611" y="194005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7182611" y="186385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7182611" y="178765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182611" y="170992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7182611" y="163372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182611" y="155752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182611" y="423672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182611" y="385419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7182611" y="3471671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7182611" y="3087623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7182611" y="2705100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7182611" y="2322575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7182611" y="1940051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7182611" y="1557527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182611" y="4236720"/>
            <a:ext cx="3883660" cy="0"/>
          </a:xfrm>
          <a:custGeom>
            <a:avLst/>
            <a:gdLst/>
            <a:ahLst/>
            <a:cxnLst/>
            <a:rect l="l" t="t" r="r" b="b"/>
            <a:pathLst>
              <a:path w="3883659">
                <a:moveTo>
                  <a:pt x="0" y="0"/>
                </a:moveTo>
                <a:lnTo>
                  <a:pt x="388315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182611" y="415594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737347" y="415594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292083" y="415594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846819" y="415594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401556" y="415594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9956292" y="415594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0511028" y="415594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065764" y="415594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183373" y="4100321"/>
            <a:ext cx="3883660" cy="134620"/>
          </a:xfrm>
          <a:custGeom>
            <a:avLst/>
            <a:gdLst/>
            <a:ahLst/>
            <a:cxnLst/>
            <a:rect l="l" t="t" r="r" b="b"/>
            <a:pathLst>
              <a:path w="3883659" h="134620">
                <a:moveTo>
                  <a:pt x="0" y="134112"/>
                </a:moveTo>
                <a:lnTo>
                  <a:pt x="554735" y="132587"/>
                </a:lnTo>
                <a:lnTo>
                  <a:pt x="1109472" y="129539"/>
                </a:lnTo>
                <a:lnTo>
                  <a:pt x="1664207" y="123443"/>
                </a:lnTo>
                <a:lnTo>
                  <a:pt x="2218944" y="114300"/>
                </a:lnTo>
                <a:lnTo>
                  <a:pt x="2773679" y="102107"/>
                </a:lnTo>
                <a:lnTo>
                  <a:pt x="3328416" y="68579"/>
                </a:lnTo>
                <a:lnTo>
                  <a:pt x="3883152" y="0"/>
                </a:lnTo>
              </a:path>
            </a:pathLst>
          </a:custGeom>
          <a:ln w="3174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094601" y="414629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2" y="0"/>
                </a:moveTo>
                <a:lnTo>
                  <a:pt x="176783" y="176783"/>
                </a:lnTo>
                <a:lnTo>
                  <a:pt x="0" y="176783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649336" y="414477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2" y="0"/>
                </a:moveTo>
                <a:lnTo>
                  <a:pt x="176784" y="176783"/>
                </a:lnTo>
                <a:lnTo>
                  <a:pt x="0" y="176783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204072" y="414172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2" y="0"/>
                </a:moveTo>
                <a:lnTo>
                  <a:pt x="176783" y="176783"/>
                </a:lnTo>
                <a:lnTo>
                  <a:pt x="0" y="176783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758808" y="4135627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2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9313544" y="412648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1" y="0"/>
                </a:moveTo>
                <a:lnTo>
                  <a:pt x="176783" y="176783"/>
                </a:lnTo>
                <a:lnTo>
                  <a:pt x="0" y="176783"/>
                </a:lnTo>
                <a:lnTo>
                  <a:pt x="88391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9868281" y="411429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2" y="0"/>
                </a:moveTo>
                <a:lnTo>
                  <a:pt x="176784" y="176783"/>
                </a:lnTo>
                <a:lnTo>
                  <a:pt x="0" y="176783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423017" y="408076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1" y="0"/>
                </a:moveTo>
                <a:lnTo>
                  <a:pt x="176783" y="176784"/>
                </a:lnTo>
                <a:lnTo>
                  <a:pt x="0" y="176784"/>
                </a:lnTo>
                <a:lnTo>
                  <a:pt x="88391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0977753" y="401218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2" y="0"/>
                </a:moveTo>
                <a:lnTo>
                  <a:pt x="176783" y="176783"/>
                </a:lnTo>
                <a:lnTo>
                  <a:pt x="0" y="176783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183373" y="3749802"/>
            <a:ext cx="3883660" cy="481965"/>
          </a:xfrm>
          <a:custGeom>
            <a:avLst/>
            <a:gdLst/>
            <a:ahLst/>
            <a:cxnLst/>
            <a:rect l="l" t="t" r="r" b="b"/>
            <a:pathLst>
              <a:path w="3883659" h="481964">
                <a:moveTo>
                  <a:pt x="0" y="481584"/>
                </a:moveTo>
                <a:lnTo>
                  <a:pt x="554735" y="475488"/>
                </a:lnTo>
                <a:lnTo>
                  <a:pt x="1109472" y="466344"/>
                </a:lnTo>
                <a:lnTo>
                  <a:pt x="1664207" y="449580"/>
                </a:lnTo>
                <a:lnTo>
                  <a:pt x="2218944" y="420624"/>
                </a:lnTo>
                <a:lnTo>
                  <a:pt x="2773679" y="365760"/>
                </a:lnTo>
                <a:lnTo>
                  <a:pt x="3328416" y="245364"/>
                </a:lnTo>
                <a:lnTo>
                  <a:pt x="3883152" y="0"/>
                </a:lnTo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082408" y="413105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4" y="0"/>
                </a:moveTo>
                <a:lnTo>
                  <a:pt x="201168" y="100584"/>
                </a:lnTo>
                <a:lnTo>
                  <a:pt x="100584" y="201168"/>
                </a:lnTo>
                <a:lnTo>
                  <a:pt x="0" y="100584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637144" y="4124959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3" y="0"/>
                </a:moveTo>
                <a:lnTo>
                  <a:pt x="201168" y="100583"/>
                </a:lnTo>
                <a:lnTo>
                  <a:pt x="100583" y="201168"/>
                </a:lnTo>
                <a:lnTo>
                  <a:pt x="0" y="100583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191881" y="411581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4" y="0"/>
                </a:moveTo>
                <a:lnTo>
                  <a:pt x="201168" y="100583"/>
                </a:lnTo>
                <a:lnTo>
                  <a:pt x="100584" y="201167"/>
                </a:lnTo>
                <a:lnTo>
                  <a:pt x="0" y="100583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746617" y="4099052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3" y="0"/>
                </a:moveTo>
                <a:lnTo>
                  <a:pt x="201167" y="100584"/>
                </a:lnTo>
                <a:lnTo>
                  <a:pt x="100583" y="201168"/>
                </a:lnTo>
                <a:lnTo>
                  <a:pt x="0" y="100584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9301353" y="407009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3" y="0"/>
                </a:moveTo>
                <a:lnTo>
                  <a:pt x="201168" y="100583"/>
                </a:lnTo>
                <a:lnTo>
                  <a:pt x="100583" y="201167"/>
                </a:lnTo>
                <a:lnTo>
                  <a:pt x="0" y="100583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9856089" y="4015232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3" y="0"/>
                </a:moveTo>
                <a:lnTo>
                  <a:pt x="201167" y="100584"/>
                </a:lnTo>
                <a:lnTo>
                  <a:pt x="100583" y="201168"/>
                </a:lnTo>
                <a:lnTo>
                  <a:pt x="0" y="100584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10410825" y="389483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3" y="0"/>
                </a:moveTo>
                <a:lnTo>
                  <a:pt x="201168" y="100583"/>
                </a:lnTo>
                <a:lnTo>
                  <a:pt x="100583" y="201168"/>
                </a:lnTo>
                <a:lnTo>
                  <a:pt x="0" y="100583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10965560" y="3649471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4" y="0"/>
                </a:moveTo>
                <a:lnTo>
                  <a:pt x="201168" y="100583"/>
                </a:lnTo>
                <a:lnTo>
                  <a:pt x="100584" y="201168"/>
                </a:lnTo>
                <a:lnTo>
                  <a:pt x="0" y="100583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7183373" y="2478785"/>
            <a:ext cx="3883660" cy="1737360"/>
          </a:xfrm>
          <a:custGeom>
            <a:avLst/>
            <a:gdLst/>
            <a:ahLst/>
            <a:cxnLst/>
            <a:rect l="l" t="t" r="r" b="b"/>
            <a:pathLst>
              <a:path w="3883659" h="1737360">
                <a:moveTo>
                  <a:pt x="0" y="1737360"/>
                </a:moveTo>
                <a:lnTo>
                  <a:pt x="554735" y="1716024"/>
                </a:lnTo>
                <a:lnTo>
                  <a:pt x="1109472" y="1679448"/>
                </a:lnTo>
                <a:lnTo>
                  <a:pt x="1664207" y="1620012"/>
                </a:lnTo>
                <a:lnTo>
                  <a:pt x="2218944" y="1508760"/>
                </a:lnTo>
                <a:lnTo>
                  <a:pt x="2773679" y="1322832"/>
                </a:lnTo>
                <a:lnTo>
                  <a:pt x="3328416" y="877824"/>
                </a:lnTo>
                <a:lnTo>
                  <a:pt x="3883152" y="0"/>
                </a:lnTo>
              </a:path>
            </a:pathLst>
          </a:custGeom>
          <a:ln w="317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7087996" y="4121403"/>
            <a:ext cx="188468" cy="188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7642732" y="4100067"/>
            <a:ext cx="188468" cy="1884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8197468" y="4063491"/>
            <a:ext cx="188467" cy="188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8752205" y="4004055"/>
            <a:ext cx="188468" cy="1884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9306941" y="3892803"/>
            <a:ext cx="188467" cy="188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9861677" y="3706876"/>
            <a:ext cx="188468" cy="18846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0416413" y="3261867"/>
            <a:ext cx="188467" cy="1884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10971148" y="2384044"/>
            <a:ext cx="188468" cy="1884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183373" y="1789938"/>
            <a:ext cx="3883660" cy="2417445"/>
          </a:xfrm>
          <a:custGeom>
            <a:avLst/>
            <a:gdLst/>
            <a:ahLst/>
            <a:cxnLst/>
            <a:rect l="l" t="t" r="r" b="b"/>
            <a:pathLst>
              <a:path w="3883659" h="2417445">
                <a:moveTo>
                  <a:pt x="0" y="2417064"/>
                </a:moveTo>
                <a:lnTo>
                  <a:pt x="554735" y="2388108"/>
                </a:lnTo>
                <a:lnTo>
                  <a:pt x="1109472" y="2333244"/>
                </a:lnTo>
                <a:lnTo>
                  <a:pt x="1664207" y="2252472"/>
                </a:lnTo>
                <a:lnTo>
                  <a:pt x="2218944" y="2098548"/>
                </a:lnTo>
                <a:lnTo>
                  <a:pt x="2773679" y="1822704"/>
                </a:lnTo>
                <a:lnTo>
                  <a:pt x="3328416" y="1222248"/>
                </a:lnTo>
                <a:lnTo>
                  <a:pt x="3883152" y="0"/>
                </a:lnTo>
              </a:path>
            </a:pathLst>
          </a:custGeom>
          <a:ln w="3175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093839" y="411810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1783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093839" y="411810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8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648575" y="408914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648575" y="408914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7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203310" y="403428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8" y="1783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203310" y="403428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8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758046" y="395350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758046" y="395350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7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9312782" y="379958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8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9312782" y="379958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7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9867518" y="352374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1783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9867518" y="352374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8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10422255" y="292328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8" y="1783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0422255" y="292328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8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0976991" y="1701038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1783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10976991" y="1701038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8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 txBox="1"/>
          <p:nvPr/>
        </p:nvSpPr>
        <p:spPr>
          <a:xfrm>
            <a:off x="6677914" y="1286230"/>
            <a:ext cx="283210" cy="308864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000" spc="-10" dirty="0">
                <a:latin typeface="Calibri"/>
                <a:cs typeface="Calibri"/>
              </a:rPr>
              <a:t>14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spc="-10" dirty="0">
                <a:latin typeface="Calibri"/>
                <a:cs typeface="Calibri"/>
              </a:rPr>
              <a:t>12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000" spc="-10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 marL="140970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  <a:p>
            <a:pPr marL="140970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  <a:p>
            <a:pPr marL="140970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140970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140970">
              <a:lnSpc>
                <a:spcPct val="100000"/>
              </a:lnSpc>
              <a:spcBef>
                <a:spcPts val="615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1" name="object 241"/>
          <p:cNvSpPr txBox="1"/>
          <p:nvPr/>
        </p:nvSpPr>
        <p:spPr>
          <a:xfrm>
            <a:off x="6378828" y="1632988"/>
            <a:ext cx="280035" cy="23641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5" dirty="0">
                <a:latin typeface="Calibri"/>
                <a:cs typeface="Calibri"/>
              </a:rPr>
              <a:t>Throughput (M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reqs/s)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2" name="object 242"/>
          <p:cNvSpPr txBox="1"/>
          <p:nvPr/>
        </p:nvSpPr>
        <p:spPr>
          <a:xfrm>
            <a:off x="7106793" y="4335271"/>
            <a:ext cx="4166235" cy="63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7055" algn="l"/>
                <a:tab pos="1122045" algn="l"/>
                <a:tab pos="1676400" algn="l"/>
                <a:tab pos="2167255" algn="l"/>
                <a:tab pos="2721610" algn="l"/>
                <a:tab pos="3276600" algn="l"/>
                <a:tab pos="3766820" algn="l"/>
              </a:tabLst>
            </a:pPr>
            <a:r>
              <a:rPr sz="2000" dirty="0">
                <a:latin typeface="Calibri"/>
                <a:cs typeface="Calibri"/>
              </a:rPr>
              <a:t>1	2	4	8	</a:t>
            </a:r>
            <a:r>
              <a:rPr sz="2000" spc="-10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6	</a:t>
            </a:r>
            <a:r>
              <a:rPr sz="2000" spc="-10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2	</a:t>
            </a:r>
            <a:r>
              <a:rPr sz="2000" spc="-10" dirty="0">
                <a:latin typeface="Calibri"/>
                <a:cs typeface="Calibri"/>
              </a:rPr>
              <a:t>6</a:t>
            </a:r>
            <a:r>
              <a:rPr sz="2000" dirty="0">
                <a:latin typeface="Calibri"/>
                <a:cs typeface="Calibri"/>
              </a:rPr>
              <a:t>4	</a:t>
            </a:r>
            <a:r>
              <a:rPr sz="2000" spc="-10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28</a:t>
            </a:r>
            <a:endParaRPr sz="200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Number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Client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3" name="object 243"/>
          <p:cNvSpPr/>
          <p:nvPr/>
        </p:nvSpPr>
        <p:spPr>
          <a:xfrm>
            <a:off x="7668006" y="182956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7713726" y="175336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152400" y="152400"/>
                </a:lnTo>
                <a:lnTo>
                  <a:pt x="0" y="152400"/>
                </a:lnTo>
                <a:lnTo>
                  <a:pt x="76200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 txBox="1"/>
          <p:nvPr/>
        </p:nvSpPr>
        <p:spPr>
          <a:xfrm>
            <a:off x="7925816" y="1636522"/>
            <a:ext cx="786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Cuckoo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6" name="object 246"/>
          <p:cNvSpPr/>
          <p:nvPr/>
        </p:nvSpPr>
        <p:spPr>
          <a:xfrm>
            <a:off x="7668006" y="227304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7713726" y="219684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lnTo>
                  <a:pt x="76200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 txBox="1"/>
          <p:nvPr/>
        </p:nvSpPr>
        <p:spPr>
          <a:xfrm>
            <a:off x="7925816" y="2079751"/>
            <a:ext cx="1118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Hopscotch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7668006" y="2628391"/>
            <a:ext cx="243840" cy="1762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 txBox="1"/>
          <p:nvPr/>
        </p:nvSpPr>
        <p:spPr>
          <a:xfrm>
            <a:off x="7925816" y="2522600"/>
            <a:ext cx="752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Clust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7668006" y="3158489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7713726" y="3082289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3924" y="15392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7713726" y="3082289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0" y="153924"/>
                </a:moveTo>
                <a:lnTo>
                  <a:pt x="153924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 txBox="1"/>
          <p:nvPr/>
        </p:nvSpPr>
        <p:spPr>
          <a:xfrm>
            <a:off x="7925816" y="2965831"/>
            <a:ext cx="570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RACE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5" name="object 2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1718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1517903" y="3585971"/>
            <a:ext cx="3900170" cy="0"/>
          </a:xfrm>
          <a:custGeom>
            <a:avLst/>
            <a:gdLst/>
            <a:ahLst/>
            <a:cxnLst/>
            <a:rect l="l" t="t" r="r" b="b"/>
            <a:pathLst>
              <a:path w="3900170">
                <a:moveTo>
                  <a:pt x="0" y="0"/>
                </a:moveTo>
                <a:lnTo>
                  <a:pt x="38999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17903" y="2915411"/>
            <a:ext cx="3900170" cy="0"/>
          </a:xfrm>
          <a:custGeom>
            <a:avLst/>
            <a:gdLst/>
            <a:ahLst/>
            <a:cxnLst/>
            <a:rect l="l" t="t" r="r" b="b"/>
            <a:pathLst>
              <a:path w="3900170">
                <a:moveTo>
                  <a:pt x="0" y="0"/>
                </a:moveTo>
                <a:lnTo>
                  <a:pt x="38999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7903" y="2246375"/>
            <a:ext cx="3900170" cy="0"/>
          </a:xfrm>
          <a:custGeom>
            <a:avLst/>
            <a:gdLst/>
            <a:ahLst/>
            <a:cxnLst/>
            <a:rect l="l" t="t" r="r" b="b"/>
            <a:pathLst>
              <a:path w="3900170">
                <a:moveTo>
                  <a:pt x="0" y="0"/>
                </a:moveTo>
                <a:lnTo>
                  <a:pt x="38999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17903" y="1575815"/>
            <a:ext cx="3900170" cy="0"/>
          </a:xfrm>
          <a:custGeom>
            <a:avLst/>
            <a:gdLst/>
            <a:ahLst/>
            <a:cxnLst/>
            <a:rect l="l" t="t" r="r" b="b"/>
            <a:pathLst>
              <a:path w="3900170">
                <a:moveTo>
                  <a:pt x="0" y="0"/>
                </a:moveTo>
                <a:lnTo>
                  <a:pt x="3899916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17903" y="1575815"/>
            <a:ext cx="3900170" cy="2679700"/>
          </a:xfrm>
          <a:custGeom>
            <a:avLst/>
            <a:gdLst/>
            <a:ahLst/>
            <a:cxnLst/>
            <a:rect l="l" t="t" r="r" b="b"/>
            <a:pathLst>
              <a:path w="3900170" h="2679700">
                <a:moveTo>
                  <a:pt x="0" y="2679192"/>
                </a:moveTo>
                <a:lnTo>
                  <a:pt x="3899916" y="2679192"/>
                </a:lnTo>
                <a:lnTo>
                  <a:pt x="3899916" y="0"/>
                </a:lnTo>
                <a:lnTo>
                  <a:pt x="0" y="0"/>
                </a:lnTo>
                <a:lnTo>
                  <a:pt x="0" y="26791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7903" y="1575815"/>
            <a:ext cx="0" cy="2234565"/>
          </a:xfrm>
          <a:custGeom>
            <a:avLst/>
            <a:gdLst/>
            <a:ahLst/>
            <a:cxnLst/>
            <a:rect l="l" t="t" r="r" b="b"/>
            <a:pathLst>
              <a:path h="2234565">
                <a:moveTo>
                  <a:pt x="0" y="0"/>
                </a:moveTo>
                <a:lnTo>
                  <a:pt x="0" y="22343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17903" y="3864736"/>
            <a:ext cx="0" cy="390525"/>
          </a:xfrm>
          <a:custGeom>
            <a:avLst/>
            <a:gdLst/>
            <a:ahLst/>
            <a:cxnLst/>
            <a:rect l="l" t="t" r="r" b="b"/>
            <a:pathLst>
              <a:path h="390525">
                <a:moveTo>
                  <a:pt x="0" y="0"/>
                </a:moveTo>
                <a:lnTo>
                  <a:pt x="0" y="3902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17903" y="4255008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17903" y="412089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17903" y="398678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17903" y="372008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17903" y="358597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17903" y="3451859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17903" y="331774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17903" y="318363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17903" y="304952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17903" y="291541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7903" y="278130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17903" y="2647188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17903" y="251307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17903" y="2380488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17903" y="224637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17903" y="211226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17903" y="197815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17903" y="1844039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7903" y="170992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7903" y="157581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5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17903" y="4255008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17903" y="3585971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17903" y="2915411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17903" y="2246375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17903" y="1575815"/>
            <a:ext cx="81280" cy="0"/>
          </a:xfrm>
          <a:custGeom>
            <a:avLst/>
            <a:gdLst/>
            <a:ahLst/>
            <a:cxnLst/>
            <a:rect l="l" t="t" r="r" b="b"/>
            <a:pathLst>
              <a:path w="81280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517903" y="4255008"/>
            <a:ext cx="3900170" cy="0"/>
          </a:xfrm>
          <a:custGeom>
            <a:avLst/>
            <a:gdLst/>
            <a:ahLst/>
            <a:cxnLst/>
            <a:rect l="l" t="t" r="r" b="b"/>
            <a:pathLst>
              <a:path w="3900170">
                <a:moveTo>
                  <a:pt x="0" y="0"/>
                </a:moveTo>
                <a:lnTo>
                  <a:pt x="38999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517903" y="417423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08048" y="417423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98192" y="417423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88335" y="417423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76955" y="417423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467100" y="417423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57244" y="417423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47388" y="417423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37532" y="417423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27676" y="417423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417820" y="4174235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17141" y="3417570"/>
            <a:ext cx="3900170" cy="15240"/>
          </a:xfrm>
          <a:custGeom>
            <a:avLst/>
            <a:gdLst/>
            <a:ahLst/>
            <a:cxnLst/>
            <a:rect l="l" t="t" r="r" b="b"/>
            <a:pathLst>
              <a:path w="3900170" h="15239">
                <a:moveTo>
                  <a:pt x="-15875" y="7620"/>
                </a:moveTo>
                <a:lnTo>
                  <a:pt x="3915791" y="7620"/>
                </a:lnTo>
              </a:path>
            </a:pathLst>
          </a:custGeom>
          <a:ln w="4698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428877" y="3332988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1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1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19020" y="333908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2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209164" y="3329939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2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99308" y="332841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2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989452" y="333603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2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79596" y="3337559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1" y="0"/>
                </a:moveTo>
                <a:lnTo>
                  <a:pt x="176783" y="176784"/>
                </a:lnTo>
                <a:lnTo>
                  <a:pt x="0" y="176784"/>
                </a:lnTo>
                <a:lnTo>
                  <a:pt x="88391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69740" y="333451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2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59884" y="333146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1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1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48504" y="334365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2" y="0"/>
                </a:moveTo>
                <a:lnTo>
                  <a:pt x="176784" y="176783"/>
                </a:lnTo>
                <a:lnTo>
                  <a:pt x="0" y="176783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38648" y="333603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1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1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328792" y="332841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88392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17141" y="3600450"/>
            <a:ext cx="3900170" cy="287020"/>
          </a:xfrm>
          <a:custGeom>
            <a:avLst/>
            <a:gdLst/>
            <a:ahLst/>
            <a:cxnLst/>
            <a:rect l="l" t="t" r="r" b="b"/>
            <a:pathLst>
              <a:path w="3900170" h="287020">
                <a:moveTo>
                  <a:pt x="0" y="286512"/>
                </a:moveTo>
                <a:lnTo>
                  <a:pt x="390144" y="275844"/>
                </a:lnTo>
                <a:lnTo>
                  <a:pt x="780288" y="274319"/>
                </a:lnTo>
                <a:lnTo>
                  <a:pt x="1170432" y="269748"/>
                </a:lnTo>
                <a:lnTo>
                  <a:pt x="1560576" y="268224"/>
                </a:lnTo>
                <a:lnTo>
                  <a:pt x="1950720" y="245363"/>
                </a:lnTo>
                <a:lnTo>
                  <a:pt x="2340864" y="220980"/>
                </a:lnTo>
                <a:lnTo>
                  <a:pt x="2731008" y="187451"/>
                </a:lnTo>
                <a:lnTo>
                  <a:pt x="3119628" y="132587"/>
                </a:lnTo>
                <a:lnTo>
                  <a:pt x="3509772" y="60960"/>
                </a:lnTo>
                <a:lnTo>
                  <a:pt x="3899916" y="0"/>
                </a:lnTo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416685" y="378561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5">
                <a:moveTo>
                  <a:pt x="100584" y="0"/>
                </a:moveTo>
                <a:lnTo>
                  <a:pt x="201168" y="100583"/>
                </a:lnTo>
                <a:lnTo>
                  <a:pt x="100584" y="201167"/>
                </a:lnTo>
                <a:lnTo>
                  <a:pt x="0" y="100583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06829" y="3774947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5">
                <a:moveTo>
                  <a:pt x="100583" y="0"/>
                </a:moveTo>
                <a:lnTo>
                  <a:pt x="201168" y="100583"/>
                </a:lnTo>
                <a:lnTo>
                  <a:pt x="100583" y="201168"/>
                </a:lnTo>
                <a:lnTo>
                  <a:pt x="0" y="100583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196973" y="3773423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5">
                <a:moveTo>
                  <a:pt x="100583" y="0"/>
                </a:moveTo>
                <a:lnTo>
                  <a:pt x="201168" y="100583"/>
                </a:lnTo>
                <a:lnTo>
                  <a:pt x="100583" y="201168"/>
                </a:lnTo>
                <a:lnTo>
                  <a:pt x="0" y="100583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587117" y="3768852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5">
                <a:moveTo>
                  <a:pt x="100583" y="0"/>
                </a:moveTo>
                <a:lnTo>
                  <a:pt x="201168" y="100584"/>
                </a:lnTo>
                <a:lnTo>
                  <a:pt x="100583" y="201168"/>
                </a:lnTo>
                <a:lnTo>
                  <a:pt x="0" y="100584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77260" y="3767327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4" h="201295">
                <a:moveTo>
                  <a:pt x="100583" y="0"/>
                </a:moveTo>
                <a:lnTo>
                  <a:pt x="201168" y="100584"/>
                </a:lnTo>
                <a:lnTo>
                  <a:pt x="100583" y="201168"/>
                </a:lnTo>
                <a:lnTo>
                  <a:pt x="0" y="100584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367404" y="3744467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4" y="0"/>
                </a:moveTo>
                <a:lnTo>
                  <a:pt x="201168" y="100583"/>
                </a:lnTo>
                <a:lnTo>
                  <a:pt x="100584" y="201167"/>
                </a:lnTo>
                <a:lnTo>
                  <a:pt x="0" y="100583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57548" y="3720083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4" y="0"/>
                </a:moveTo>
                <a:lnTo>
                  <a:pt x="201167" y="100583"/>
                </a:lnTo>
                <a:lnTo>
                  <a:pt x="100584" y="201167"/>
                </a:lnTo>
                <a:lnTo>
                  <a:pt x="0" y="100583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47692" y="368655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4" y="0"/>
                </a:moveTo>
                <a:lnTo>
                  <a:pt x="201168" y="100584"/>
                </a:lnTo>
                <a:lnTo>
                  <a:pt x="100584" y="201168"/>
                </a:lnTo>
                <a:lnTo>
                  <a:pt x="0" y="100584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36313" y="3631691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4" y="0"/>
                </a:moveTo>
                <a:lnTo>
                  <a:pt x="201167" y="100583"/>
                </a:lnTo>
                <a:lnTo>
                  <a:pt x="100584" y="201167"/>
                </a:lnTo>
                <a:lnTo>
                  <a:pt x="0" y="100583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26457" y="3560064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3" y="0"/>
                </a:moveTo>
                <a:lnTo>
                  <a:pt x="201167" y="100584"/>
                </a:lnTo>
                <a:lnTo>
                  <a:pt x="100583" y="201168"/>
                </a:lnTo>
                <a:lnTo>
                  <a:pt x="0" y="100584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16601" y="3499103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4" y="0"/>
                </a:moveTo>
                <a:lnTo>
                  <a:pt x="201168" y="100584"/>
                </a:lnTo>
                <a:lnTo>
                  <a:pt x="100584" y="201168"/>
                </a:lnTo>
                <a:lnTo>
                  <a:pt x="0" y="100584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17141" y="2394966"/>
            <a:ext cx="3900170" cy="967740"/>
          </a:xfrm>
          <a:custGeom>
            <a:avLst/>
            <a:gdLst/>
            <a:ahLst/>
            <a:cxnLst/>
            <a:rect l="l" t="t" r="r" b="b"/>
            <a:pathLst>
              <a:path w="3900170" h="967739">
                <a:moveTo>
                  <a:pt x="0" y="967740"/>
                </a:moveTo>
                <a:lnTo>
                  <a:pt x="390144" y="864108"/>
                </a:lnTo>
                <a:lnTo>
                  <a:pt x="780288" y="771144"/>
                </a:lnTo>
                <a:lnTo>
                  <a:pt x="1170432" y="697992"/>
                </a:lnTo>
                <a:lnTo>
                  <a:pt x="1560576" y="598932"/>
                </a:lnTo>
                <a:lnTo>
                  <a:pt x="1950720" y="501396"/>
                </a:lnTo>
                <a:lnTo>
                  <a:pt x="2340864" y="391668"/>
                </a:lnTo>
                <a:lnTo>
                  <a:pt x="2731008" y="284988"/>
                </a:lnTo>
                <a:lnTo>
                  <a:pt x="3119628" y="195072"/>
                </a:lnTo>
                <a:lnTo>
                  <a:pt x="3509772" y="109728"/>
                </a:lnTo>
                <a:lnTo>
                  <a:pt x="3899916" y="0"/>
                </a:lnTo>
              </a:path>
            </a:pathLst>
          </a:custGeom>
          <a:ln w="317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422272" y="3266947"/>
            <a:ext cx="188468" cy="1884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12417" y="3163316"/>
            <a:ext cx="188468" cy="188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202560" y="3070351"/>
            <a:ext cx="188468" cy="188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592704" y="2997200"/>
            <a:ext cx="188468" cy="188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82848" y="2898139"/>
            <a:ext cx="188468" cy="188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372992" y="2800603"/>
            <a:ext cx="188468" cy="188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763136" y="2690875"/>
            <a:ext cx="188467" cy="1884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53280" y="2584195"/>
            <a:ext cx="188468" cy="188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541901" y="2494279"/>
            <a:ext cx="188468" cy="1884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32045" y="2408935"/>
            <a:ext cx="188467" cy="188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22189" y="2299207"/>
            <a:ext cx="188468" cy="1884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517141" y="3826002"/>
            <a:ext cx="3900170" cy="22860"/>
          </a:xfrm>
          <a:custGeom>
            <a:avLst/>
            <a:gdLst/>
            <a:ahLst/>
            <a:cxnLst/>
            <a:rect l="l" t="t" r="r" b="b"/>
            <a:pathLst>
              <a:path w="3900170" h="22860">
                <a:moveTo>
                  <a:pt x="-15875" y="11430"/>
                </a:moveTo>
                <a:lnTo>
                  <a:pt x="3915791" y="11430"/>
                </a:lnTo>
              </a:path>
            </a:pathLst>
          </a:custGeom>
          <a:ln w="5461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428114" y="375589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428114" y="375589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7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818258" y="375894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8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818258" y="375894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7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08402" y="374675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8" y="1783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208402" y="374675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8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598547" y="374827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7" y="1783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598547" y="374827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8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88691" y="374218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7" y="1783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88691" y="374218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8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378834" y="373913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7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78834" y="373913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7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68978" y="373760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8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768978" y="373760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7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159122" y="373913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7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159122" y="3739133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7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547742" y="373760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8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547742" y="373760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7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937886" y="373760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8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37886" y="373760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7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328030" y="373608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8308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328030" y="3736085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307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1140967" y="4062476"/>
            <a:ext cx="154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012342" y="3392551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012342" y="2722625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15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2342" y="2052574"/>
            <a:ext cx="281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012342" y="1382089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25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89482" y="1781998"/>
            <a:ext cx="280035" cy="200850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10" dirty="0">
                <a:latin typeface="Calibri"/>
                <a:cs typeface="Calibri"/>
              </a:rPr>
              <a:t>Search Latency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(us)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1344549" y="4354195"/>
            <a:ext cx="4247515" cy="63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779780" algn="l"/>
                <a:tab pos="1559560" algn="l"/>
                <a:tab pos="2339340" algn="l"/>
                <a:tab pos="3119755" algn="l"/>
                <a:tab pos="3899535" algn="l"/>
              </a:tabLst>
            </a:pPr>
            <a:r>
              <a:rPr sz="2000" spc="-10" dirty="0">
                <a:latin typeface="Calibri"/>
                <a:cs typeface="Calibri"/>
              </a:rPr>
              <a:t>0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4	</a:t>
            </a:r>
            <a:r>
              <a:rPr sz="2000" spc="-10" dirty="0">
                <a:latin typeface="Calibri"/>
                <a:cs typeface="Calibri"/>
              </a:rPr>
              <a:t>0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5	</a:t>
            </a:r>
            <a:r>
              <a:rPr sz="2000" spc="-10" dirty="0">
                <a:latin typeface="Calibri"/>
                <a:cs typeface="Calibri"/>
              </a:rPr>
              <a:t>0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6	</a:t>
            </a:r>
            <a:r>
              <a:rPr sz="2000" spc="-10" dirty="0">
                <a:latin typeface="Calibri"/>
                <a:cs typeface="Calibri"/>
              </a:rPr>
              <a:t>0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7	</a:t>
            </a:r>
            <a:r>
              <a:rPr sz="2000" spc="-10" dirty="0">
                <a:latin typeface="Calibri"/>
                <a:cs typeface="Calibri"/>
              </a:rPr>
              <a:t>0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8	</a:t>
            </a:r>
            <a:r>
              <a:rPr sz="2000" spc="-10" dirty="0">
                <a:latin typeface="Calibri"/>
                <a:cs typeface="Calibri"/>
              </a:rPr>
              <a:t>0</a:t>
            </a:r>
            <a:r>
              <a:rPr sz="2000" spc="5" dirty="0">
                <a:latin typeface="Calibri"/>
                <a:cs typeface="Calibri"/>
              </a:rPr>
              <a:t>.</a:t>
            </a:r>
            <a:r>
              <a:rPr sz="2000" dirty="0">
                <a:latin typeface="Calibri"/>
                <a:cs typeface="Calibri"/>
              </a:rPr>
              <a:t>9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Calibri"/>
                <a:cs typeface="Calibri"/>
              </a:rPr>
              <a:t>Load</a:t>
            </a:r>
            <a:r>
              <a:rPr sz="2000" spc="-15" dirty="0">
                <a:latin typeface="Calibri"/>
                <a:cs typeface="Calibri"/>
              </a:rPr>
              <a:t> Factor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1841754" y="178993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887473" y="171373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152400" y="152400"/>
                </a:lnTo>
                <a:lnTo>
                  <a:pt x="0" y="152400"/>
                </a:lnTo>
                <a:lnTo>
                  <a:pt x="76200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664458" y="1789938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710178" y="1713738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lnTo>
                  <a:pt x="76200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1841754" y="2024888"/>
            <a:ext cx="243839" cy="1762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2098929" y="1577768"/>
            <a:ext cx="786130" cy="6731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latin typeface="Calibri"/>
                <a:cs typeface="Calibri"/>
              </a:rPr>
              <a:t>Cuckoo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000" spc="-5" dirty="0">
                <a:latin typeface="Calibri"/>
                <a:cs typeface="Calibri"/>
              </a:rPr>
              <a:t>Cluster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3664458" y="2113025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3175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710178" y="2036825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3924" y="15392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10178" y="2036825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0" y="153924"/>
                </a:moveTo>
                <a:lnTo>
                  <a:pt x="153924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3922267" y="1577768"/>
            <a:ext cx="1118235" cy="67310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2000" spc="-5" dirty="0">
                <a:latin typeface="Calibri"/>
                <a:cs typeface="Calibri"/>
              </a:rPr>
              <a:t>Hopscotch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000" dirty="0">
                <a:latin typeface="Calibri"/>
                <a:cs typeface="Calibri"/>
              </a:rPr>
              <a:t>RACE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7339583" y="3797808"/>
            <a:ext cx="3870960" cy="0"/>
          </a:xfrm>
          <a:custGeom>
            <a:avLst/>
            <a:gdLst/>
            <a:ahLst/>
            <a:cxnLst/>
            <a:rect l="l" t="t" r="r" b="b"/>
            <a:pathLst>
              <a:path w="3870959">
                <a:moveTo>
                  <a:pt x="0" y="0"/>
                </a:moveTo>
                <a:lnTo>
                  <a:pt x="387096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7339583" y="3351276"/>
            <a:ext cx="3870960" cy="0"/>
          </a:xfrm>
          <a:custGeom>
            <a:avLst/>
            <a:gdLst/>
            <a:ahLst/>
            <a:cxnLst/>
            <a:rect l="l" t="t" r="r" b="b"/>
            <a:pathLst>
              <a:path w="3870959">
                <a:moveTo>
                  <a:pt x="0" y="0"/>
                </a:moveTo>
                <a:lnTo>
                  <a:pt x="387096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7339583" y="2904744"/>
            <a:ext cx="3870960" cy="0"/>
          </a:xfrm>
          <a:custGeom>
            <a:avLst/>
            <a:gdLst/>
            <a:ahLst/>
            <a:cxnLst/>
            <a:rect l="l" t="t" r="r" b="b"/>
            <a:pathLst>
              <a:path w="3870959">
                <a:moveTo>
                  <a:pt x="0" y="0"/>
                </a:moveTo>
                <a:lnTo>
                  <a:pt x="387096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339583" y="2458211"/>
            <a:ext cx="3870960" cy="0"/>
          </a:xfrm>
          <a:custGeom>
            <a:avLst/>
            <a:gdLst/>
            <a:ahLst/>
            <a:cxnLst/>
            <a:rect l="l" t="t" r="r" b="b"/>
            <a:pathLst>
              <a:path w="3870959">
                <a:moveTo>
                  <a:pt x="0" y="0"/>
                </a:moveTo>
                <a:lnTo>
                  <a:pt x="387096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339583" y="2011679"/>
            <a:ext cx="3870960" cy="0"/>
          </a:xfrm>
          <a:custGeom>
            <a:avLst/>
            <a:gdLst/>
            <a:ahLst/>
            <a:cxnLst/>
            <a:rect l="l" t="t" r="r" b="b"/>
            <a:pathLst>
              <a:path w="3870959">
                <a:moveTo>
                  <a:pt x="0" y="0"/>
                </a:moveTo>
                <a:lnTo>
                  <a:pt x="387096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339583" y="1565147"/>
            <a:ext cx="3870960" cy="0"/>
          </a:xfrm>
          <a:custGeom>
            <a:avLst/>
            <a:gdLst/>
            <a:ahLst/>
            <a:cxnLst/>
            <a:rect l="l" t="t" r="r" b="b"/>
            <a:pathLst>
              <a:path w="3870959">
                <a:moveTo>
                  <a:pt x="0" y="0"/>
                </a:moveTo>
                <a:lnTo>
                  <a:pt x="387096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39583" y="1565147"/>
            <a:ext cx="3870960" cy="2679700"/>
          </a:xfrm>
          <a:custGeom>
            <a:avLst/>
            <a:gdLst/>
            <a:ahLst/>
            <a:cxnLst/>
            <a:rect l="l" t="t" r="r" b="b"/>
            <a:pathLst>
              <a:path w="3870959" h="2679700">
                <a:moveTo>
                  <a:pt x="0" y="2679192"/>
                </a:moveTo>
                <a:lnTo>
                  <a:pt x="3870960" y="2679192"/>
                </a:lnTo>
                <a:lnTo>
                  <a:pt x="3870960" y="0"/>
                </a:lnTo>
                <a:lnTo>
                  <a:pt x="0" y="0"/>
                </a:lnTo>
                <a:lnTo>
                  <a:pt x="0" y="267919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339583" y="1565147"/>
            <a:ext cx="0" cy="2679700"/>
          </a:xfrm>
          <a:custGeom>
            <a:avLst/>
            <a:gdLst/>
            <a:ahLst/>
            <a:cxnLst/>
            <a:rect l="l" t="t" r="r" b="b"/>
            <a:pathLst>
              <a:path h="2679700">
                <a:moveTo>
                  <a:pt x="0" y="2679192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339583" y="4244339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339583" y="415442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339583" y="4064508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339583" y="397611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339583" y="3886200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339583" y="3797808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339583" y="370789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339583" y="3617976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339583" y="352958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339583" y="343966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339583" y="3351276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339583" y="3261359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339583" y="3171444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339583" y="308305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339583" y="299313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339583" y="2904744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339583" y="281482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339583" y="272491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339583" y="2636519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339583" y="254660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339583" y="2458211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7339583" y="236829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339583" y="2278379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339583" y="2189988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7339583" y="2100072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7339583" y="2011679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7339583" y="1921763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7339583" y="183184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7339583" y="1743455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339583" y="1653539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339583" y="1565147"/>
            <a:ext cx="60960" cy="0"/>
          </a:xfrm>
          <a:custGeom>
            <a:avLst/>
            <a:gdLst/>
            <a:ahLst/>
            <a:cxnLst/>
            <a:rect l="l" t="t" r="r" b="b"/>
            <a:pathLst>
              <a:path w="60959">
                <a:moveTo>
                  <a:pt x="0" y="0"/>
                </a:moveTo>
                <a:lnTo>
                  <a:pt x="6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339583" y="424433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339583" y="3797808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339583" y="3351276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339583" y="2904744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339583" y="2458211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339583" y="2011679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339583" y="1565147"/>
            <a:ext cx="81280" cy="0"/>
          </a:xfrm>
          <a:custGeom>
            <a:avLst/>
            <a:gdLst/>
            <a:ahLst/>
            <a:cxnLst/>
            <a:rect l="l" t="t" r="r" b="b"/>
            <a:pathLst>
              <a:path w="81279">
                <a:moveTo>
                  <a:pt x="0" y="0"/>
                </a:moveTo>
                <a:lnTo>
                  <a:pt x="8077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339583" y="4244339"/>
            <a:ext cx="3870960" cy="0"/>
          </a:xfrm>
          <a:custGeom>
            <a:avLst/>
            <a:gdLst/>
            <a:ahLst/>
            <a:cxnLst/>
            <a:rect l="l" t="t" r="r" b="b"/>
            <a:pathLst>
              <a:path w="3870959">
                <a:moveTo>
                  <a:pt x="0" y="0"/>
                </a:moveTo>
                <a:lnTo>
                  <a:pt x="387096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7339583" y="416356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7892795" y="416356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8446007" y="416356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8997695" y="416356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550907" y="416356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0104119" y="416356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10657331" y="416356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1210543" y="4163567"/>
            <a:ext cx="0" cy="81280"/>
          </a:xfrm>
          <a:custGeom>
            <a:avLst/>
            <a:gdLst/>
            <a:ahLst/>
            <a:cxnLst/>
            <a:rect l="l" t="t" r="r" b="b"/>
            <a:pathLst>
              <a:path h="81279">
                <a:moveTo>
                  <a:pt x="0" y="0"/>
                </a:moveTo>
                <a:lnTo>
                  <a:pt x="0" y="80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7338821" y="2140457"/>
            <a:ext cx="3870960" cy="2078989"/>
          </a:xfrm>
          <a:custGeom>
            <a:avLst/>
            <a:gdLst/>
            <a:ahLst/>
            <a:cxnLst/>
            <a:rect l="l" t="t" r="r" b="b"/>
            <a:pathLst>
              <a:path w="3870959" h="2078989">
                <a:moveTo>
                  <a:pt x="0" y="2078735"/>
                </a:moveTo>
                <a:lnTo>
                  <a:pt x="553211" y="2054352"/>
                </a:lnTo>
                <a:lnTo>
                  <a:pt x="1106424" y="2011679"/>
                </a:lnTo>
                <a:lnTo>
                  <a:pt x="1659635" y="1938527"/>
                </a:lnTo>
                <a:lnTo>
                  <a:pt x="2212848" y="1808988"/>
                </a:lnTo>
                <a:lnTo>
                  <a:pt x="2764535" y="1560576"/>
                </a:lnTo>
                <a:lnTo>
                  <a:pt x="3317748" y="1045463"/>
                </a:lnTo>
                <a:lnTo>
                  <a:pt x="3870959" y="0"/>
                </a:lnTo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7250810" y="4130802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2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7804022" y="4106417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2" y="0"/>
                </a:moveTo>
                <a:lnTo>
                  <a:pt x="176783" y="176783"/>
                </a:lnTo>
                <a:lnTo>
                  <a:pt x="0" y="176783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8357234" y="4063745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2" y="0"/>
                </a:moveTo>
                <a:lnTo>
                  <a:pt x="176784" y="176783"/>
                </a:lnTo>
                <a:lnTo>
                  <a:pt x="0" y="176783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8910446" y="399059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2" y="0"/>
                </a:moveTo>
                <a:lnTo>
                  <a:pt x="176783" y="176783"/>
                </a:lnTo>
                <a:lnTo>
                  <a:pt x="0" y="176783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463658" y="386105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2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10015346" y="361264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2" y="0"/>
                </a:moveTo>
                <a:lnTo>
                  <a:pt x="176783" y="176783"/>
                </a:lnTo>
                <a:lnTo>
                  <a:pt x="0" y="176783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10568558" y="3097529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2" y="0"/>
                </a:moveTo>
                <a:lnTo>
                  <a:pt x="176784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11121770" y="2052066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88392" y="0"/>
                </a:moveTo>
                <a:lnTo>
                  <a:pt x="176783" y="176784"/>
                </a:lnTo>
                <a:lnTo>
                  <a:pt x="0" y="176784"/>
                </a:lnTo>
                <a:lnTo>
                  <a:pt x="88392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338821" y="1837181"/>
            <a:ext cx="3870960" cy="2379345"/>
          </a:xfrm>
          <a:custGeom>
            <a:avLst/>
            <a:gdLst/>
            <a:ahLst/>
            <a:cxnLst/>
            <a:rect l="l" t="t" r="r" b="b"/>
            <a:pathLst>
              <a:path w="3870959" h="2379345">
                <a:moveTo>
                  <a:pt x="0" y="2378964"/>
                </a:moveTo>
                <a:lnTo>
                  <a:pt x="553211" y="2350008"/>
                </a:lnTo>
                <a:lnTo>
                  <a:pt x="1106424" y="2301240"/>
                </a:lnTo>
                <a:lnTo>
                  <a:pt x="1659635" y="2218943"/>
                </a:lnTo>
                <a:lnTo>
                  <a:pt x="2212848" y="2063495"/>
                </a:lnTo>
                <a:lnTo>
                  <a:pt x="2764535" y="1781555"/>
                </a:lnTo>
                <a:lnTo>
                  <a:pt x="3317748" y="1194815"/>
                </a:lnTo>
                <a:lnTo>
                  <a:pt x="3870959" y="0"/>
                </a:lnTo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38618" y="4115561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3" y="0"/>
                </a:moveTo>
                <a:lnTo>
                  <a:pt x="201167" y="100584"/>
                </a:lnTo>
                <a:lnTo>
                  <a:pt x="100583" y="201168"/>
                </a:lnTo>
                <a:lnTo>
                  <a:pt x="0" y="100584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7791831" y="4086605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4" y="0"/>
                </a:moveTo>
                <a:lnTo>
                  <a:pt x="201168" y="100584"/>
                </a:lnTo>
                <a:lnTo>
                  <a:pt x="100584" y="201168"/>
                </a:lnTo>
                <a:lnTo>
                  <a:pt x="0" y="100584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8345043" y="4037838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3" y="0"/>
                </a:moveTo>
                <a:lnTo>
                  <a:pt x="201167" y="100584"/>
                </a:lnTo>
                <a:lnTo>
                  <a:pt x="100583" y="201168"/>
                </a:lnTo>
                <a:lnTo>
                  <a:pt x="0" y="100584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8898255" y="3955541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4" y="0"/>
                </a:moveTo>
                <a:lnTo>
                  <a:pt x="201168" y="100583"/>
                </a:lnTo>
                <a:lnTo>
                  <a:pt x="100584" y="201167"/>
                </a:lnTo>
                <a:lnTo>
                  <a:pt x="0" y="100583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9451467" y="3800094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3" y="0"/>
                </a:moveTo>
                <a:lnTo>
                  <a:pt x="201167" y="100583"/>
                </a:lnTo>
                <a:lnTo>
                  <a:pt x="100583" y="201167"/>
                </a:lnTo>
                <a:lnTo>
                  <a:pt x="0" y="100583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0003155" y="3518153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5">
                <a:moveTo>
                  <a:pt x="100584" y="0"/>
                </a:moveTo>
                <a:lnTo>
                  <a:pt x="201168" y="100584"/>
                </a:lnTo>
                <a:lnTo>
                  <a:pt x="100584" y="201168"/>
                </a:lnTo>
                <a:lnTo>
                  <a:pt x="0" y="100584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0556367" y="2931413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100583" y="0"/>
                </a:moveTo>
                <a:lnTo>
                  <a:pt x="201167" y="100584"/>
                </a:lnTo>
                <a:lnTo>
                  <a:pt x="100583" y="201168"/>
                </a:lnTo>
                <a:lnTo>
                  <a:pt x="0" y="100584"/>
                </a:lnTo>
                <a:lnTo>
                  <a:pt x="100583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1109579" y="1736597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100584" y="0"/>
                </a:moveTo>
                <a:lnTo>
                  <a:pt x="201168" y="100584"/>
                </a:lnTo>
                <a:lnTo>
                  <a:pt x="100584" y="201167"/>
                </a:lnTo>
                <a:lnTo>
                  <a:pt x="0" y="100584"/>
                </a:lnTo>
                <a:lnTo>
                  <a:pt x="100584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7338821" y="2887217"/>
            <a:ext cx="3870960" cy="1341120"/>
          </a:xfrm>
          <a:custGeom>
            <a:avLst/>
            <a:gdLst/>
            <a:ahLst/>
            <a:cxnLst/>
            <a:rect l="l" t="t" r="r" b="b"/>
            <a:pathLst>
              <a:path w="3870959" h="1341120">
                <a:moveTo>
                  <a:pt x="0" y="1341119"/>
                </a:moveTo>
                <a:lnTo>
                  <a:pt x="553211" y="1325879"/>
                </a:lnTo>
                <a:lnTo>
                  <a:pt x="1106424" y="1298447"/>
                </a:lnTo>
                <a:lnTo>
                  <a:pt x="1659635" y="1252727"/>
                </a:lnTo>
                <a:lnTo>
                  <a:pt x="2212848" y="1167383"/>
                </a:lnTo>
                <a:lnTo>
                  <a:pt x="2764535" y="1024127"/>
                </a:lnTo>
                <a:lnTo>
                  <a:pt x="3317748" y="723899"/>
                </a:lnTo>
                <a:lnTo>
                  <a:pt x="3870959" y="0"/>
                </a:lnTo>
              </a:path>
            </a:pathLst>
          </a:custGeom>
          <a:ln w="317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244206" y="4133341"/>
            <a:ext cx="188468" cy="188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797418" y="4118102"/>
            <a:ext cx="188467" cy="1884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8350631" y="4090670"/>
            <a:ext cx="188468" cy="1884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8903843" y="4044950"/>
            <a:ext cx="188467" cy="188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9457055" y="3959605"/>
            <a:ext cx="188468" cy="188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10008743" y="3816350"/>
            <a:ext cx="188467" cy="188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10561955" y="3516121"/>
            <a:ext cx="188468" cy="1884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11115167" y="2792222"/>
            <a:ext cx="188467" cy="1884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338821" y="2074925"/>
            <a:ext cx="3870960" cy="2141220"/>
          </a:xfrm>
          <a:custGeom>
            <a:avLst/>
            <a:gdLst/>
            <a:ahLst/>
            <a:cxnLst/>
            <a:rect l="l" t="t" r="r" b="b"/>
            <a:pathLst>
              <a:path w="3870959" h="2141220">
                <a:moveTo>
                  <a:pt x="0" y="2141220"/>
                </a:moveTo>
                <a:lnTo>
                  <a:pt x="553211" y="2113788"/>
                </a:lnTo>
                <a:lnTo>
                  <a:pt x="1106424" y="2061972"/>
                </a:lnTo>
                <a:lnTo>
                  <a:pt x="1659635" y="1987296"/>
                </a:lnTo>
                <a:lnTo>
                  <a:pt x="2212848" y="1850136"/>
                </a:lnTo>
                <a:lnTo>
                  <a:pt x="2764535" y="1603248"/>
                </a:lnTo>
                <a:lnTo>
                  <a:pt x="3317748" y="1075944"/>
                </a:lnTo>
                <a:lnTo>
                  <a:pt x="3870959" y="0"/>
                </a:lnTo>
              </a:path>
            </a:pathLst>
          </a:custGeom>
          <a:ln w="3175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250048" y="412699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7250048" y="4126991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7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7803260" y="409955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8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7803260" y="4099559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7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356472" y="404774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356472" y="4047744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7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909684" y="397306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8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8909684" y="3973067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7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9462896" y="3835908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1783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9462896" y="3835908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8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0014584" y="358902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8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0014584" y="3589020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7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10567796" y="306171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7" y="178308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10567796" y="3061716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8"/>
                </a:moveTo>
                <a:lnTo>
                  <a:pt x="178307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11121008" y="198577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178308" y="178307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11121008" y="198577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4" h="178435">
                <a:moveTo>
                  <a:pt x="0" y="178307"/>
                </a:moveTo>
                <a:lnTo>
                  <a:pt x="178308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 txBox="1"/>
          <p:nvPr/>
        </p:nvSpPr>
        <p:spPr>
          <a:xfrm>
            <a:off x="6834631" y="1229969"/>
            <a:ext cx="283210" cy="315214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000" spc="-10" dirty="0">
                <a:latin typeface="Calibri"/>
                <a:cs typeface="Calibri"/>
              </a:rPr>
              <a:t>30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000" spc="-10" dirty="0">
                <a:latin typeface="Calibri"/>
                <a:cs typeface="Calibri"/>
              </a:rPr>
              <a:t>25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000" spc="-10" dirty="0"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000" spc="-10" dirty="0">
                <a:latin typeface="Calibri"/>
                <a:cs typeface="Calibri"/>
              </a:rPr>
              <a:t>15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000" spc="-10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 marL="140970">
              <a:lnSpc>
                <a:spcPct val="100000"/>
              </a:lnSpc>
              <a:spcBef>
                <a:spcPts val="1120"/>
              </a:spcBef>
            </a:pPr>
            <a:r>
              <a:rPr sz="2000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  <a:p>
            <a:pPr marL="140970">
              <a:lnSpc>
                <a:spcPct val="100000"/>
              </a:lnSpc>
              <a:spcBef>
                <a:spcPts val="1115"/>
              </a:spcBef>
            </a:pPr>
            <a:r>
              <a:rPr sz="2000" dirty="0"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3" name="object 223"/>
          <p:cNvSpPr txBox="1"/>
          <p:nvPr/>
        </p:nvSpPr>
        <p:spPr>
          <a:xfrm>
            <a:off x="6523101" y="1559654"/>
            <a:ext cx="280035" cy="24218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05"/>
              </a:lnSpc>
            </a:pPr>
            <a:r>
              <a:rPr sz="2000" spc="-5" dirty="0">
                <a:latin typeface="Calibri"/>
                <a:cs typeface="Calibri"/>
              </a:rPr>
              <a:t>Throughput </a:t>
            </a:r>
            <a:r>
              <a:rPr sz="2000" dirty="0">
                <a:latin typeface="Calibri"/>
                <a:cs typeface="Calibri"/>
              </a:rPr>
              <a:t>(M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reqs/s)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4" name="object 224"/>
          <p:cNvSpPr txBox="1"/>
          <p:nvPr/>
        </p:nvSpPr>
        <p:spPr>
          <a:xfrm>
            <a:off x="7263510" y="4342638"/>
            <a:ext cx="4154170" cy="638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5150" algn="l"/>
                <a:tab pos="1118235" algn="l"/>
                <a:tab pos="1671320" algn="l"/>
                <a:tab pos="2159635" algn="l"/>
                <a:tab pos="2712720" algn="l"/>
                <a:tab pos="3265804" algn="l"/>
                <a:tab pos="3754120" algn="l"/>
              </a:tabLst>
            </a:pPr>
            <a:r>
              <a:rPr sz="2000" dirty="0">
                <a:latin typeface="Calibri"/>
                <a:cs typeface="Calibri"/>
              </a:rPr>
              <a:t>1	2	4	8	</a:t>
            </a:r>
            <a:r>
              <a:rPr sz="2000" spc="-10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6	</a:t>
            </a:r>
            <a:r>
              <a:rPr sz="2000" spc="-10" dirty="0">
                <a:latin typeface="Calibri"/>
                <a:cs typeface="Calibri"/>
              </a:rPr>
              <a:t>3</a:t>
            </a:r>
            <a:r>
              <a:rPr sz="2000" dirty="0">
                <a:latin typeface="Calibri"/>
                <a:cs typeface="Calibri"/>
              </a:rPr>
              <a:t>2	</a:t>
            </a:r>
            <a:r>
              <a:rPr sz="2000" spc="-10" dirty="0">
                <a:latin typeface="Calibri"/>
                <a:cs typeface="Calibri"/>
              </a:rPr>
              <a:t>6</a:t>
            </a:r>
            <a:r>
              <a:rPr sz="2000" dirty="0">
                <a:latin typeface="Calibri"/>
                <a:cs typeface="Calibri"/>
              </a:rPr>
              <a:t>4	</a:t>
            </a:r>
            <a:r>
              <a:rPr sz="2000" spc="-10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28</a:t>
            </a:r>
            <a:endParaRPr sz="2000">
              <a:latin typeface="Calibri"/>
              <a:cs typeface="Calibri"/>
            </a:endParaRPr>
          </a:p>
          <a:p>
            <a:pPr marL="373380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Number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Client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5" name="object 225"/>
          <p:cNvSpPr/>
          <p:nvPr/>
        </p:nvSpPr>
        <p:spPr>
          <a:xfrm>
            <a:off x="7792973" y="183718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838693" y="176098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152400" y="152400"/>
                </a:lnTo>
                <a:lnTo>
                  <a:pt x="0" y="152400"/>
                </a:lnTo>
                <a:lnTo>
                  <a:pt x="76200" y="0"/>
                </a:lnTo>
                <a:close/>
              </a:path>
            </a:pathLst>
          </a:custGeom>
          <a:ln w="254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 txBox="1"/>
          <p:nvPr/>
        </p:nvSpPr>
        <p:spPr>
          <a:xfrm>
            <a:off x="8050783" y="1643887"/>
            <a:ext cx="786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Cuckoo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8" name="object 228"/>
          <p:cNvSpPr/>
          <p:nvPr/>
        </p:nvSpPr>
        <p:spPr>
          <a:xfrm>
            <a:off x="7792973" y="2280666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838693" y="2204466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76200" y="0"/>
                </a:moveTo>
                <a:lnTo>
                  <a:pt x="152400" y="76200"/>
                </a:lnTo>
                <a:lnTo>
                  <a:pt x="76200" y="152400"/>
                </a:lnTo>
                <a:lnTo>
                  <a:pt x="0" y="76200"/>
                </a:lnTo>
                <a:lnTo>
                  <a:pt x="76200" y="0"/>
                </a:lnTo>
                <a:close/>
              </a:path>
            </a:pathLst>
          </a:custGeom>
          <a:ln w="254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 txBox="1"/>
          <p:nvPr/>
        </p:nvSpPr>
        <p:spPr>
          <a:xfrm>
            <a:off x="8050783" y="2086432"/>
            <a:ext cx="11182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Hopscotch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7792973" y="2634488"/>
            <a:ext cx="243840" cy="1762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8050783" y="2529967"/>
            <a:ext cx="752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Clust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3" name="object 233"/>
          <p:cNvSpPr/>
          <p:nvPr/>
        </p:nvSpPr>
        <p:spPr>
          <a:xfrm>
            <a:off x="7792973" y="3166109"/>
            <a:ext cx="243840" cy="0"/>
          </a:xfrm>
          <a:custGeom>
            <a:avLst/>
            <a:gdLst/>
            <a:ahLst/>
            <a:cxnLst/>
            <a:rect l="l" t="t" r="r" b="b"/>
            <a:pathLst>
              <a:path w="243840">
                <a:moveTo>
                  <a:pt x="0" y="0"/>
                </a:moveTo>
                <a:lnTo>
                  <a:pt x="243840" y="0"/>
                </a:lnTo>
              </a:path>
            </a:pathLst>
          </a:custGeom>
          <a:ln w="3175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838693" y="3089909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153924" y="153924"/>
                </a:moveTo>
                <a:lnTo>
                  <a:pt x="0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838693" y="3089909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5">
                <a:moveTo>
                  <a:pt x="0" y="153924"/>
                </a:moveTo>
                <a:lnTo>
                  <a:pt x="153924" y="0"/>
                </a:lnTo>
              </a:path>
            </a:pathLst>
          </a:custGeom>
          <a:ln w="254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 txBox="1"/>
          <p:nvPr/>
        </p:nvSpPr>
        <p:spPr>
          <a:xfrm>
            <a:off x="8050783" y="2972511"/>
            <a:ext cx="5708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7" name="object 2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YCSB Hybrid</a:t>
            </a:r>
            <a:r>
              <a:rPr spc="-40" dirty="0"/>
              <a:t> </a:t>
            </a:r>
            <a:r>
              <a:rPr spc="-15" dirty="0"/>
              <a:t>Workloads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714" y="5589828"/>
            <a:ext cx="1043749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Arial"/>
                <a:cs typeface="Arial"/>
              </a:rPr>
              <a:t>RACE hashing speeds up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YCSB hybrid workloads by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1.4~1.3.7</a:t>
            </a:r>
            <a:r>
              <a:rPr sz="2600" spc="5" dirty="0">
                <a:latin typeface="微软雅黑"/>
                <a:cs typeface="微软雅黑"/>
              </a:rPr>
              <a:t>×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9064" y="3710939"/>
            <a:ext cx="5974080" cy="0"/>
          </a:xfrm>
          <a:custGeom>
            <a:avLst/>
            <a:gdLst/>
            <a:ahLst/>
            <a:cxnLst/>
            <a:rect l="l" t="t" r="r" b="b"/>
            <a:pathLst>
              <a:path w="5974080">
                <a:moveTo>
                  <a:pt x="0" y="0"/>
                </a:moveTo>
                <a:lnTo>
                  <a:pt x="597408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79064" y="3083051"/>
            <a:ext cx="5974080" cy="0"/>
          </a:xfrm>
          <a:custGeom>
            <a:avLst/>
            <a:gdLst/>
            <a:ahLst/>
            <a:cxnLst/>
            <a:rect l="l" t="t" r="r" b="b"/>
            <a:pathLst>
              <a:path w="5974080">
                <a:moveTo>
                  <a:pt x="0" y="0"/>
                </a:moveTo>
                <a:lnTo>
                  <a:pt x="597408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79064" y="2455163"/>
            <a:ext cx="5974080" cy="0"/>
          </a:xfrm>
          <a:custGeom>
            <a:avLst/>
            <a:gdLst/>
            <a:ahLst/>
            <a:cxnLst/>
            <a:rect l="l" t="t" r="r" b="b"/>
            <a:pathLst>
              <a:path w="5974080">
                <a:moveTo>
                  <a:pt x="0" y="0"/>
                </a:moveTo>
                <a:lnTo>
                  <a:pt x="597408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9064" y="1825751"/>
            <a:ext cx="5974080" cy="0"/>
          </a:xfrm>
          <a:custGeom>
            <a:avLst/>
            <a:gdLst/>
            <a:ahLst/>
            <a:cxnLst/>
            <a:rect l="l" t="t" r="r" b="b"/>
            <a:pathLst>
              <a:path w="5974080">
                <a:moveTo>
                  <a:pt x="0" y="0"/>
                </a:moveTo>
                <a:lnTo>
                  <a:pt x="597408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9064" y="1197863"/>
            <a:ext cx="5974080" cy="0"/>
          </a:xfrm>
          <a:custGeom>
            <a:avLst/>
            <a:gdLst/>
            <a:ahLst/>
            <a:cxnLst/>
            <a:rect l="l" t="t" r="r" b="b"/>
            <a:pathLst>
              <a:path w="5974080">
                <a:moveTo>
                  <a:pt x="0" y="0"/>
                </a:moveTo>
                <a:lnTo>
                  <a:pt x="597408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9064" y="1197863"/>
            <a:ext cx="5974080" cy="3141345"/>
          </a:xfrm>
          <a:custGeom>
            <a:avLst/>
            <a:gdLst/>
            <a:ahLst/>
            <a:cxnLst/>
            <a:rect l="l" t="t" r="r" b="b"/>
            <a:pathLst>
              <a:path w="5974080" h="3141345">
                <a:moveTo>
                  <a:pt x="0" y="3140963"/>
                </a:moveTo>
                <a:lnTo>
                  <a:pt x="5974080" y="3140963"/>
                </a:lnTo>
                <a:lnTo>
                  <a:pt x="5974080" y="0"/>
                </a:lnTo>
                <a:lnTo>
                  <a:pt x="0" y="0"/>
                </a:lnTo>
                <a:lnTo>
                  <a:pt x="0" y="314096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79064" y="1197863"/>
            <a:ext cx="0" cy="3141345"/>
          </a:xfrm>
          <a:custGeom>
            <a:avLst/>
            <a:gdLst/>
            <a:ahLst/>
            <a:cxnLst/>
            <a:rect l="l" t="t" r="r" b="b"/>
            <a:pathLst>
              <a:path h="3141345">
                <a:moveTo>
                  <a:pt x="0" y="314096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79064" y="433882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79064" y="421233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79064" y="408736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79064" y="3960876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9064" y="383590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79064" y="371093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79064" y="3584447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79064" y="345947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79064" y="3332988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79064" y="320801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79064" y="3083051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79064" y="2956559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79064" y="2831591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79064" y="2705100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79064" y="2580131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79064" y="2455163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9064" y="2328672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79064" y="2203703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79064" y="2077211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79064" y="1952244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79064" y="1825751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9064" y="1700783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79064" y="157581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79064" y="1449323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79064" y="1324355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79064" y="1197863"/>
            <a:ext cx="83820" cy="0"/>
          </a:xfrm>
          <a:custGeom>
            <a:avLst/>
            <a:gdLst/>
            <a:ahLst/>
            <a:cxnLst/>
            <a:rect l="l" t="t" r="r" b="b"/>
            <a:pathLst>
              <a:path w="83820">
                <a:moveTo>
                  <a:pt x="0" y="0"/>
                </a:moveTo>
                <a:lnTo>
                  <a:pt x="8382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79064" y="4338827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79064" y="3710939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79064" y="3083051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79064" y="2455163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79064" y="1825751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79064" y="1197863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277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79064" y="4338827"/>
            <a:ext cx="5974080" cy="0"/>
          </a:xfrm>
          <a:custGeom>
            <a:avLst/>
            <a:gdLst/>
            <a:ahLst/>
            <a:cxnLst/>
            <a:rect l="l" t="t" r="r" b="b"/>
            <a:pathLst>
              <a:path w="5974080">
                <a:moveTo>
                  <a:pt x="0" y="0"/>
                </a:moveTo>
                <a:lnTo>
                  <a:pt x="597408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179064" y="4226052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27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925823" y="4226052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27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72584" y="4226052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27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19344" y="4226052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27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66103" y="4226052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27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912864" y="4226052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27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59623" y="4226052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27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406383" y="4226052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27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153143" y="4226052"/>
            <a:ext cx="0" cy="113030"/>
          </a:xfrm>
          <a:custGeom>
            <a:avLst/>
            <a:gdLst/>
            <a:ahLst/>
            <a:cxnLst/>
            <a:rect l="l" t="t" r="r" b="b"/>
            <a:pathLst>
              <a:path h="113029">
                <a:moveTo>
                  <a:pt x="0" y="0"/>
                </a:moveTo>
                <a:lnTo>
                  <a:pt x="0" y="11277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78301" y="2951225"/>
            <a:ext cx="5974080" cy="1268095"/>
          </a:xfrm>
          <a:custGeom>
            <a:avLst/>
            <a:gdLst/>
            <a:ahLst/>
            <a:cxnLst/>
            <a:rect l="l" t="t" r="r" b="b"/>
            <a:pathLst>
              <a:path w="5974080" h="1268095">
                <a:moveTo>
                  <a:pt x="0" y="1267968"/>
                </a:moveTo>
                <a:lnTo>
                  <a:pt x="746760" y="1231392"/>
                </a:lnTo>
                <a:lnTo>
                  <a:pt x="1493520" y="1187196"/>
                </a:lnTo>
                <a:lnTo>
                  <a:pt x="2240280" y="1130808"/>
                </a:lnTo>
                <a:lnTo>
                  <a:pt x="2987040" y="1059180"/>
                </a:lnTo>
                <a:lnTo>
                  <a:pt x="3733800" y="957072"/>
                </a:lnTo>
                <a:lnTo>
                  <a:pt x="4480559" y="790956"/>
                </a:lnTo>
                <a:lnTo>
                  <a:pt x="5227320" y="515112"/>
                </a:lnTo>
                <a:lnTo>
                  <a:pt x="5974080" y="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51936" y="4092828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126492" y="0"/>
                </a:moveTo>
                <a:lnTo>
                  <a:pt x="252984" y="252984"/>
                </a:lnTo>
                <a:lnTo>
                  <a:pt x="0" y="252984"/>
                </a:lnTo>
                <a:lnTo>
                  <a:pt x="126492" y="0"/>
                </a:lnTo>
                <a:close/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98696" y="4056252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126491" y="0"/>
                </a:moveTo>
                <a:lnTo>
                  <a:pt x="252983" y="252984"/>
                </a:lnTo>
                <a:lnTo>
                  <a:pt x="0" y="252984"/>
                </a:lnTo>
                <a:lnTo>
                  <a:pt x="126491" y="0"/>
                </a:lnTo>
                <a:close/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45457" y="4012057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126491" y="0"/>
                </a:moveTo>
                <a:lnTo>
                  <a:pt x="252983" y="252984"/>
                </a:lnTo>
                <a:lnTo>
                  <a:pt x="0" y="252984"/>
                </a:lnTo>
                <a:lnTo>
                  <a:pt x="126491" y="0"/>
                </a:lnTo>
                <a:close/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292216" y="3955669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126492" y="0"/>
                </a:moveTo>
                <a:lnTo>
                  <a:pt x="252984" y="252983"/>
                </a:lnTo>
                <a:lnTo>
                  <a:pt x="0" y="252983"/>
                </a:lnTo>
                <a:lnTo>
                  <a:pt x="126492" y="0"/>
                </a:lnTo>
                <a:close/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38977" y="3884040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126492" y="0"/>
                </a:moveTo>
                <a:lnTo>
                  <a:pt x="252984" y="252983"/>
                </a:lnTo>
                <a:lnTo>
                  <a:pt x="0" y="252983"/>
                </a:lnTo>
                <a:lnTo>
                  <a:pt x="126492" y="0"/>
                </a:lnTo>
                <a:close/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785736" y="3781933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4">
                <a:moveTo>
                  <a:pt x="126492" y="0"/>
                </a:moveTo>
                <a:lnTo>
                  <a:pt x="252984" y="252984"/>
                </a:lnTo>
                <a:lnTo>
                  <a:pt x="0" y="252984"/>
                </a:lnTo>
                <a:lnTo>
                  <a:pt x="126492" y="0"/>
                </a:lnTo>
                <a:close/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532496" y="3615816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4">
                <a:moveTo>
                  <a:pt x="126492" y="0"/>
                </a:moveTo>
                <a:lnTo>
                  <a:pt x="252983" y="252983"/>
                </a:lnTo>
                <a:lnTo>
                  <a:pt x="0" y="252983"/>
                </a:lnTo>
                <a:lnTo>
                  <a:pt x="126492" y="0"/>
                </a:lnTo>
                <a:close/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79256" y="3339972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4">
                <a:moveTo>
                  <a:pt x="126492" y="0"/>
                </a:moveTo>
                <a:lnTo>
                  <a:pt x="252984" y="252984"/>
                </a:lnTo>
                <a:lnTo>
                  <a:pt x="0" y="252984"/>
                </a:lnTo>
                <a:lnTo>
                  <a:pt x="126492" y="0"/>
                </a:lnTo>
                <a:close/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026017" y="2824860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4">
                <a:moveTo>
                  <a:pt x="126491" y="0"/>
                </a:moveTo>
                <a:lnTo>
                  <a:pt x="252983" y="252984"/>
                </a:lnTo>
                <a:lnTo>
                  <a:pt x="0" y="252984"/>
                </a:lnTo>
                <a:lnTo>
                  <a:pt x="126491" y="0"/>
                </a:lnTo>
                <a:close/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78301" y="2332481"/>
            <a:ext cx="5974080" cy="1673860"/>
          </a:xfrm>
          <a:custGeom>
            <a:avLst/>
            <a:gdLst/>
            <a:ahLst/>
            <a:cxnLst/>
            <a:rect l="l" t="t" r="r" b="b"/>
            <a:pathLst>
              <a:path w="5974080" h="1673860">
                <a:moveTo>
                  <a:pt x="0" y="1673352"/>
                </a:moveTo>
                <a:lnTo>
                  <a:pt x="746760" y="1601723"/>
                </a:lnTo>
                <a:lnTo>
                  <a:pt x="1493520" y="1543811"/>
                </a:lnTo>
                <a:lnTo>
                  <a:pt x="2240280" y="1469135"/>
                </a:lnTo>
                <a:lnTo>
                  <a:pt x="2987040" y="1370075"/>
                </a:lnTo>
                <a:lnTo>
                  <a:pt x="3733800" y="1232915"/>
                </a:lnTo>
                <a:lnTo>
                  <a:pt x="4480559" y="1027176"/>
                </a:lnTo>
                <a:lnTo>
                  <a:pt x="5227320" y="679703"/>
                </a:lnTo>
                <a:lnTo>
                  <a:pt x="5974080" y="0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51936" y="3879469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126492" y="0"/>
                </a:moveTo>
                <a:lnTo>
                  <a:pt x="252984" y="126491"/>
                </a:lnTo>
                <a:lnTo>
                  <a:pt x="126492" y="252983"/>
                </a:lnTo>
                <a:lnTo>
                  <a:pt x="0" y="126491"/>
                </a:lnTo>
                <a:lnTo>
                  <a:pt x="126492" y="0"/>
                </a:lnTo>
                <a:close/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98696" y="3807840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126491" y="0"/>
                </a:moveTo>
                <a:lnTo>
                  <a:pt x="252983" y="126491"/>
                </a:lnTo>
                <a:lnTo>
                  <a:pt x="126491" y="252983"/>
                </a:lnTo>
                <a:lnTo>
                  <a:pt x="0" y="126491"/>
                </a:lnTo>
                <a:lnTo>
                  <a:pt x="126491" y="0"/>
                </a:lnTo>
                <a:close/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45457" y="3749928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126491" y="0"/>
                </a:moveTo>
                <a:lnTo>
                  <a:pt x="252983" y="126492"/>
                </a:lnTo>
                <a:lnTo>
                  <a:pt x="126491" y="252984"/>
                </a:lnTo>
                <a:lnTo>
                  <a:pt x="0" y="126492"/>
                </a:lnTo>
                <a:lnTo>
                  <a:pt x="126491" y="0"/>
                </a:lnTo>
                <a:close/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92216" y="3675252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126492" y="0"/>
                </a:moveTo>
                <a:lnTo>
                  <a:pt x="252984" y="126492"/>
                </a:lnTo>
                <a:lnTo>
                  <a:pt x="126492" y="252984"/>
                </a:lnTo>
                <a:lnTo>
                  <a:pt x="0" y="126492"/>
                </a:lnTo>
                <a:lnTo>
                  <a:pt x="126492" y="0"/>
                </a:lnTo>
                <a:close/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38977" y="3576192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126492" y="0"/>
                </a:moveTo>
                <a:lnTo>
                  <a:pt x="252984" y="126491"/>
                </a:lnTo>
                <a:lnTo>
                  <a:pt x="126492" y="252983"/>
                </a:lnTo>
                <a:lnTo>
                  <a:pt x="0" y="126491"/>
                </a:lnTo>
                <a:lnTo>
                  <a:pt x="126492" y="0"/>
                </a:lnTo>
                <a:close/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85736" y="3439033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4">
                <a:moveTo>
                  <a:pt x="126492" y="0"/>
                </a:moveTo>
                <a:lnTo>
                  <a:pt x="252984" y="126491"/>
                </a:lnTo>
                <a:lnTo>
                  <a:pt x="126492" y="252983"/>
                </a:lnTo>
                <a:lnTo>
                  <a:pt x="0" y="126491"/>
                </a:lnTo>
                <a:lnTo>
                  <a:pt x="126492" y="0"/>
                </a:lnTo>
                <a:close/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32496" y="3233292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4">
                <a:moveTo>
                  <a:pt x="126492" y="0"/>
                </a:moveTo>
                <a:lnTo>
                  <a:pt x="252983" y="126491"/>
                </a:lnTo>
                <a:lnTo>
                  <a:pt x="126492" y="252983"/>
                </a:lnTo>
                <a:lnTo>
                  <a:pt x="0" y="126491"/>
                </a:lnTo>
                <a:lnTo>
                  <a:pt x="126492" y="0"/>
                </a:lnTo>
                <a:close/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279256" y="2885820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4">
                <a:moveTo>
                  <a:pt x="126492" y="0"/>
                </a:moveTo>
                <a:lnTo>
                  <a:pt x="252984" y="126491"/>
                </a:lnTo>
                <a:lnTo>
                  <a:pt x="126492" y="252983"/>
                </a:lnTo>
                <a:lnTo>
                  <a:pt x="0" y="126491"/>
                </a:lnTo>
                <a:lnTo>
                  <a:pt x="126492" y="0"/>
                </a:lnTo>
                <a:close/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026017" y="2206116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4">
                <a:moveTo>
                  <a:pt x="126491" y="0"/>
                </a:moveTo>
                <a:lnTo>
                  <a:pt x="252983" y="126492"/>
                </a:lnTo>
                <a:lnTo>
                  <a:pt x="126491" y="252984"/>
                </a:lnTo>
                <a:lnTo>
                  <a:pt x="0" y="126492"/>
                </a:lnTo>
                <a:lnTo>
                  <a:pt x="126491" y="0"/>
                </a:lnTo>
                <a:close/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78301" y="2181605"/>
            <a:ext cx="5974080" cy="932815"/>
          </a:xfrm>
          <a:custGeom>
            <a:avLst/>
            <a:gdLst/>
            <a:ahLst/>
            <a:cxnLst/>
            <a:rect l="l" t="t" r="r" b="b"/>
            <a:pathLst>
              <a:path w="5974080" h="932814">
                <a:moveTo>
                  <a:pt x="0" y="932688"/>
                </a:moveTo>
                <a:lnTo>
                  <a:pt x="746760" y="851915"/>
                </a:lnTo>
                <a:lnTo>
                  <a:pt x="1493520" y="754379"/>
                </a:lnTo>
                <a:lnTo>
                  <a:pt x="2240280" y="650747"/>
                </a:lnTo>
                <a:lnTo>
                  <a:pt x="2987040" y="528827"/>
                </a:lnTo>
                <a:lnTo>
                  <a:pt x="3733800" y="406907"/>
                </a:lnTo>
                <a:lnTo>
                  <a:pt x="4480559" y="298703"/>
                </a:lnTo>
                <a:lnTo>
                  <a:pt x="5227320" y="175259"/>
                </a:lnTo>
                <a:lnTo>
                  <a:pt x="5974080" y="0"/>
                </a:lnTo>
              </a:path>
            </a:pathLst>
          </a:custGeom>
          <a:ln w="381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51936" y="2987928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252984" y="126492"/>
                </a:moveTo>
                <a:lnTo>
                  <a:pt x="243042" y="175724"/>
                </a:lnTo>
                <a:lnTo>
                  <a:pt x="215931" y="215931"/>
                </a:lnTo>
                <a:lnTo>
                  <a:pt x="175724" y="243042"/>
                </a:lnTo>
                <a:lnTo>
                  <a:pt x="126492" y="252984"/>
                </a:lnTo>
                <a:lnTo>
                  <a:pt x="77259" y="243042"/>
                </a:lnTo>
                <a:lnTo>
                  <a:pt x="37052" y="215931"/>
                </a:lnTo>
                <a:lnTo>
                  <a:pt x="9941" y="175724"/>
                </a:lnTo>
                <a:lnTo>
                  <a:pt x="0" y="126492"/>
                </a:lnTo>
                <a:lnTo>
                  <a:pt x="9941" y="77206"/>
                </a:lnTo>
                <a:lnTo>
                  <a:pt x="37052" y="37004"/>
                </a:lnTo>
                <a:lnTo>
                  <a:pt x="77259" y="9923"/>
                </a:lnTo>
                <a:lnTo>
                  <a:pt x="126492" y="0"/>
                </a:lnTo>
                <a:lnTo>
                  <a:pt x="175724" y="9923"/>
                </a:lnTo>
                <a:lnTo>
                  <a:pt x="215931" y="37004"/>
                </a:lnTo>
                <a:lnTo>
                  <a:pt x="243042" y="77206"/>
                </a:lnTo>
                <a:lnTo>
                  <a:pt x="252984" y="126492"/>
                </a:lnTo>
                <a:close/>
              </a:path>
            </a:pathLst>
          </a:custGeom>
          <a:ln w="317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798696" y="2907156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252983" y="126491"/>
                </a:moveTo>
                <a:lnTo>
                  <a:pt x="243042" y="175724"/>
                </a:lnTo>
                <a:lnTo>
                  <a:pt x="215931" y="215931"/>
                </a:lnTo>
                <a:lnTo>
                  <a:pt x="175724" y="243042"/>
                </a:lnTo>
                <a:lnTo>
                  <a:pt x="126491" y="252983"/>
                </a:lnTo>
                <a:lnTo>
                  <a:pt x="77259" y="243042"/>
                </a:lnTo>
                <a:lnTo>
                  <a:pt x="37052" y="215931"/>
                </a:lnTo>
                <a:lnTo>
                  <a:pt x="9941" y="175724"/>
                </a:lnTo>
                <a:lnTo>
                  <a:pt x="0" y="126491"/>
                </a:lnTo>
                <a:lnTo>
                  <a:pt x="9941" y="77206"/>
                </a:lnTo>
                <a:lnTo>
                  <a:pt x="37052" y="37004"/>
                </a:lnTo>
                <a:lnTo>
                  <a:pt x="77259" y="9923"/>
                </a:lnTo>
                <a:lnTo>
                  <a:pt x="126491" y="0"/>
                </a:lnTo>
                <a:lnTo>
                  <a:pt x="175724" y="9923"/>
                </a:lnTo>
                <a:lnTo>
                  <a:pt x="215931" y="37004"/>
                </a:lnTo>
                <a:lnTo>
                  <a:pt x="243042" y="77206"/>
                </a:lnTo>
                <a:lnTo>
                  <a:pt x="252983" y="126491"/>
                </a:lnTo>
                <a:close/>
              </a:path>
            </a:pathLst>
          </a:custGeom>
          <a:ln w="317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45457" y="2809620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252983" y="126491"/>
                </a:moveTo>
                <a:lnTo>
                  <a:pt x="243042" y="175724"/>
                </a:lnTo>
                <a:lnTo>
                  <a:pt x="215931" y="215931"/>
                </a:lnTo>
                <a:lnTo>
                  <a:pt x="175724" y="243042"/>
                </a:lnTo>
                <a:lnTo>
                  <a:pt x="126491" y="252983"/>
                </a:lnTo>
                <a:lnTo>
                  <a:pt x="77259" y="243042"/>
                </a:lnTo>
                <a:lnTo>
                  <a:pt x="37052" y="215931"/>
                </a:lnTo>
                <a:lnTo>
                  <a:pt x="9941" y="175724"/>
                </a:lnTo>
                <a:lnTo>
                  <a:pt x="0" y="126491"/>
                </a:lnTo>
                <a:lnTo>
                  <a:pt x="9941" y="77206"/>
                </a:lnTo>
                <a:lnTo>
                  <a:pt x="37052" y="37004"/>
                </a:lnTo>
                <a:lnTo>
                  <a:pt x="77259" y="9923"/>
                </a:lnTo>
                <a:lnTo>
                  <a:pt x="126491" y="0"/>
                </a:lnTo>
                <a:lnTo>
                  <a:pt x="175724" y="9923"/>
                </a:lnTo>
                <a:lnTo>
                  <a:pt x="215931" y="37004"/>
                </a:lnTo>
                <a:lnTo>
                  <a:pt x="243042" y="77206"/>
                </a:lnTo>
                <a:lnTo>
                  <a:pt x="252983" y="126491"/>
                </a:lnTo>
                <a:close/>
              </a:path>
            </a:pathLst>
          </a:custGeom>
          <a:ln w="317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292216" y="2705988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252984" y="126492"/>
                </a:moveTo>
                <a:lnTo>
                  <a:pt x="243042" y="175724"/>
                </a:lnTo>
                <a:lnTo>
                  <a:pt x="215931" y="215931"/>
                </a:lnTo>
                <a:lnTo>
                  <a:pt x="175724" y="243042"/>
                </a:lnTo>
                <a:lnTo>
                  <a:pt x="126492" y="252984"/>
                </a:lnTo>
                <a:lnTo>
                  <a:pt x="77259" y="243042"/>
                </a:lnTo>
                <a:lnTo>
                  <a:pt x="37052" y="215931"/>
                </a:lnTo>
                <a:lnTo>
                  <a:pt x="9941" y="175724"/>
                </a:lnTo>
                <a:lnTo>
                  <a:pt x="0" y="126492"/>
                </a:lnTo>
                <a:lnTo>
                  <a:pt x="9941" y="77206"/>
                </a:lnTo>
                <a:lnTo>
                  <a:pt x="37052" y="37004"/>
                </a:lnTo>
                <a:lnTo>
                  <a:pt x="77259" y="9923"/>
                </a:lnTo>
                <a:lnTo>
                  <a:pt x="126492" y="0"/>
                </a:lnTo>
                <a:lnTo>
                  <a:pt x="175724" y="9923"/>
                </a:lnTo>
                <a:lnTo>
                  <a:pt x="215931" y="37004"/>
                </a:lnTo>
                <a:lnTo>
                  <a:pt x="243042" y="77206"/>
                </a:lnTo>
                <a:lnTo>
                  <a:pt x="252984" y="126492"/>
                </a:lnTo>
                <a:close/>
              </a:path>
            </a:pathLst>
          </a:custGeom>
          <a:ln w="317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038977" y="2584069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4" h="253364">
                <a:moveTo>
                  <a:pt x="252984" y="126491"/>
                </a:moveTo>
                <a:lnTo>
                  <a:pt x="243042" y="175724"/>
                </a:lnTo>
                <a:lnTo>
                  <a:pt x="215931" y="215931"/>
                </a:lnTo>
                <a:lnTo>
                  <a:pt x="175724" y="243042"/>
                </a:lnTo>
                <a:lnTo>
                  <a:pt x="126492" y="252983"/>
                </a:lnTo>
                <a:lnTo>
                  <a:pt x="77259" y="243042"/>
                </a:lnTo>
                <a:lnTo>
                  <a:pt x="37052" y="215931"/>
                </a:lnTo>
                <a:lnTo>
                  <a:pt x="9941" y="175724"/>
                </a:lnTo>
                <a:lnTo>
                  <a:pt x="0" y="126491"/>
                </a:lnTo>
                <a:lnTo>
                  <a:pt x="9941" y="77206"/>
                </a:lnTo>
                <a:lnTo>
                  <a:pt x="37052" y="37004"/>
                </a:lnTo>
                <a:lnTo>
                  <a:pt x="77259" y="9923"/>
                </a:lnTo>
                <a:lnTo>
                  <a:pt x="126492" y="0"/>
                </a:lnTo>
                <a:lnTo>
                  <a:pt x="175724" y="9923"/>
                </a:lnTo>
                <a:lnTo>
                  <a:pt x="215931" y="37004"/>
                </a:lnTo>
                <a:lnTo>
                  <a:pt x="243042" y="77206"/>
                </a:lnTo>
                <a:lnTo>
                  <a:pt x="252984" y="126491"/>
                </a:lnTo>
                <a:close/>
              </a:path>
            </a:pathLst>
          </a:custGeom>
          <a:ln w="317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785736" y="2462148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4">
                <a:moveTo>
                  <a:pt x="252984" y="126491"/>
                </a:moveTo>
                <a:lnTo>
                  <a:pt x="243042" y="175724"/>
                </a:lnTo>
                <a:lnTo>
                  <a:pt x="215931" y="215931"/>
                </a:lnTo>
                <a:lnTo>
                  <a:pt x="175724" y="243042"/>
                </a:lnTo>
                <a:lnTo>
                  <a:pt x="126492" y="252984"/>
                </a:lnTo>
                <a:lnTo>
                  <a:pt x="77259" y="243042"/>
                </a:lnTo>
                <a:lnTo>
                  <a:pt x="37052" y="215931"/>
                </a:lnTo>
                <a:lnTo>
                  <a:pt x="9941" y="175724"/>
                </a:lnTo>
                <a:lnTo>
                  <a:pt x="0" y="126491"/>
                </a:lnTo>
                <a:lnTo>
                  <a:pt x="9941" y="77206"/>
                </a:lnTo>
                <a:lnTo>
                  <a:pt x="37052" y="37004"/>
                </a:lnTo>
                <a:lnTo>
                  <a:pt x="77259" y="9923"/>
                </a:lnTo>
                <a:lnTo>
                  <a:pt x="126492" y="0"/>
                </a:lnTo>
                <a:lnTo>
                  <a:pt x="175724" y="9923"/>
                </a:lnTo>
                <a:lnTo>
                  <a:pt x="215931" y="37004"/>
                </a:lnTo>
                <a:lnTo>
                  <a:pt x="243042" y="77206"/>
                </a:lnTo>
                <a:lnTo>
                  <a:pt x="252984" y="126491"/>
                </a:lnTo>
                <a:close/>
              </a:path>
            </a:pathLst>
          </a:custGeom>
          <a:ln w="317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532496" y="2353944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4">
                <a:moveTo>
                  <a:pt x="252983" y="126491"/>
                </a:moveTo>
                <a:lnTo>
                  <a:pt x="243042" y="175724"/>
                </a:lnTo>
                <a:lnTo>
                  <a:pt x="215931" y="215931"/>
                </a:lnTo>
                <a:lnTo>
                  <a:pt x="175724" y="243042"/>
                </a:lnTo>
                <a:lnTo>
                  <a:pt x="126492" y="252983"/>
                </a:lnTo>
                <a:lnTo>
                  <a:pt x="77259" y="243042"/>
                </a:lnTo>
                <a:lnTo>
                  <a:pt x="37052" y="215931"/>
                </a:lnTo>
                <a:lnTo>
                  <a:pt x="9941" y="175724"/>
                </a:lnTo>
                <a:lnTo>
                  <a:pt x="0" y="126491"/>
                </a:lnTo>
                <a:lnTo>
                  <a:pt x="9941" y="77206"/>
                </a:lnTo>
                <a:lnTo>
                  <a:pt x="37052" y="37004"/>
                </a:lnTo>
                <a:lnTo>
                  <a:pt x="77259" y="9923"/>
                </a:lnTo>
                <a:lnTo>
                  <a:pt x="126492" y="0"/>
                </a:lnTo>
                <a:lnTo>
                  <a:pt x="175724" y="9923"/>
                </a:lnTo>
                <a:lnTo>
                  <a:pt x="215931" y="37004"/>
                </a:lnTo>
                <a:lnTo>
                  <a:pt x="243042" y="77206"/>
                </a:lnTo>
                <a:lnTo>
                  <a:pt x="252983" y="126491"/>
                </a:lnTo>
                <a:close/>
              </a:path>
            </a:pathLst>
          </a:custGeom>
          <a:ln w="317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8279256" y="2230500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4">
                <a:moveTo>
                  <a:pt x="252984" y="126492"/>
                </a:moveTo>
                <a:lnTo>
                  <a:pt x="243042" y="175724"/>
                </a:lnTo>
                <a:lnTo>
                  <a:pt x="215931" y="215931"/>
                </a:lnTo>
                <a:lnTo>
                  <a:pt x="175724" y="243042"/>
                </a:lnTo>
                <a:lnTo>
                  <a:pt x="126492" y="252984"/>
                </a:lnTo>
                <a:lnTo>
                  <a:pt x="77259" y="243042"/>
                </a:lnTo>
                <a:lnTo>
                  <a:pt x="37052" y="215931"/>
                </a:lnTo>
                <a:lnTo>
                  <a:pt x="9941" y="175724"/>
                </a:lnTo>
                <a:lnTo>
                  <a:pt x="0" y="126492"/>
                </a:lnTo>
                <a:lnTo>
                  <a:pt x="9941" y="77206"/>
                </a:lnTo>
                <a:lnTo>
                  <a:pt x="37052" y="37004"/>
                </a:lnTo>
                <a:lnTo>
                  <a:pt x="77259" y="9923"/>
                </a:lnTo>
                <a:lnTo>
                  <a:pt x="126492" y="0"/>
                </a:lnTo>
                <a:lnTo>
                  <a:pt x="175724" y="9923"/>
                </a:lnTo>
                <a:lnTo>
                  <a:pt x="215931" y="37004"/>
                </a:lnTo>
                <a:lnTo>
                  <a:pt x="243042" y="77206"/>
                </a:lnTo>
                <a:lnTo>
                  <a:pt x="252984" y="126492"/>
                </a:lnTo>
                <a:close/>
              </a:path>
            </a:pathLst>
          </a:custGeom>
          <a:ln w="317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9026017" y="2055241"/>
            <a:ext cx="253365" cy="253365"/>
          </a:xfrm>
          <a:custGeom>
            <a:avLst/>
            <a:gdLst/>
            <a:ahLst/>
            <a:cxnLst/>
            <a:rect l="l" t="t" r="r" b="b"/>
            <a:pathLst>
              <a:path w="253365" h="253364">
                <a:moveTo>
                  <a:pt x="252983" y="126492"/>
                </a:moveTo>
                <a:lnTo>
                  <a:pt x="243042" y="175724"/>
                </a:lnTo>
                <a:lnTo>
                  <a:pt x="215931" y="215931"/>
                </a:lnTo>
                <a:lnTo>
                  <a:pt x="175724" y="243042"/>
                </a:lnTo>
                <a:lnTo>
                  <a:pt x="126491" y="252984"/>
                </a:lnTo>
                <a:lnTo>
                  <a:pt x="77259" y="243042"/>
                </a:lnTo>
                <a:lnTo>
                  <a:pt x="37052" y="215931"/>
                </a:lnTo>
                <a:lnTo>
                  <a:pt x="9941" y="175724"/>
                </a:lnTo>
                <a:lnTo>
                  <a:pt x="0" y="126492"/>
                </a:lnTo>
                <a:lnTo>
                  <a:pt x="9941" y="77206"/>
                </a:lnTo>
                <a:lnTo>
                  <a:pt x="37052" y="37004"/>
                </a:lnTo>
                <a:lnTo>
                  <a:pt x="77259" y="9923"/>
                </a:lnTo>
                <a:lnTo>
                  <a:pt x="126491" y="0"/>
                </a:lnTo>
                <a:lnTo>
                  <a:pt x="175724" y="9923"/>
                </a:lnTo>
                <a:lnTo>
                  <a:pt x="215931" y="37004"/>
                </a:lnTo>
                <a:lnTo>
                  <a:pt x="243042" y="77206"/>
                </a:lnTo>
                <a:lnTo>
                  <a:pt x="252983" y="126492"/>
                </a:lnTo>
                <a:close/>
              </a:path>
            </a:pathLst>
          </a:custGeom>
          <a:ln w="3175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178301" y="1925573"/>
            <a:ext cx="5974080" cy="772795"/>
          </a:xfrm>
          <a:custGeom>
            <a:avLst/>
            <a:gdLst/>
            <a:ahLst/>
            <a:cxnLst/>
            <a:rect l="l" t="t" r="r" b="b"/>
            <a:pathLst>
              <a:path w="5974080" h="772794">
                <a:moveTo>
                  <a:pt x="0" y="772667"/>
                </a:moveTo>
                <a:lnTo>
                  <a:pt x="746760" y="713232"/>
                </a:lnTo>
                <a:lnTo>
                  <a:pt x="1493520" y="640079"/>
                </a:lnTo>
                <a:lnTo>
                  <a:pt x="2240280" y="577596"/>
                </a:lnTo>
                <a:lnTo>
                  <a:pt x="2987040" y="480060"/>
                </a:lnTo>
                <a:lnTo>
                  <a:pt x="3733800" y="377951"/>
                </a:lnTo>
                <a:lnTo>
                  <a:pt x="4480559" y="269748"/>
                </a:lnTo>
                <a:lnTo>
                  <a:pt x="5227320" y="141732"/>
                </a:lnTo>
                <a:lnTo>
                  <a:pt x="5974080" y="0"/>
                </a:lnTo>
              </a:path>
            </a:pathLst>
          </a:custGeom>
          <a:ln w="381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51175" y="2571114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254508" y="254508"/>
                </a:moveTo>
                <a:lnTo>
                  <a:pt x="0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51175" y="2571114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0" y="254508"/>
                </a:moveTo>
                <a:lnTo>
                  <a:pt x="254508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797934" y="2511678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254507" y="254508"/>
                </a:moveTo>
                <a:lnTo>
                  <a:pt x="0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797934" y="2511678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0" y="254508"/>
                </a:moveTo>
                <a:lnTo>
                  <a:pt x="254507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544695" y="2438526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254507" y="254508"/>
                </a:moveTo>
                <a:lnTo>
                  <a:pt x="0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544695" y="2438526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0" y="254508"/>
                </a:moveTo>
                <a:lnTo>
                  <a:pt x="254507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291454" y="237604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254508" y="254507"/>
                </a:moveTo>
                <a:lnTo>
                  <a:pt x="0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91454" y="237604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0" y="254507"/>
                </a:moveTo>
                <a:lnTo>
                  <a:pt x="254508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038215" y="2278506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254508" y="254507"/>
                </a:moveTo>
                <a:lnTo>
                  <a:pt x="0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6038215" y="2278506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5" h="254635">
                <a:moveTo>
                  <a:pt x="0" y="254507"/>
                </a:moveTo>
                <a:lnTo>
                  <a:pt x="254508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784975" y="2176398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254507" y="254508"/>
                </a:moveTo>
                <a:lnTo>
                  <a:pt x="0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784975" y="2176398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254508"/>
                </a:moveTo>
                <a:lnTo>
                  <a:pt x="254507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31734" y="2068194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254508" y="254507"/>
                </a:moveTo>
                <a:lnTo>
                  <a:pt x="0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531734" y="2068194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254507"/>
                </a:moveTo>
                <a:lnTo>
                  <a:pt x="254508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278494" y="1940178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254507" y="254508"/>
                </a:moveTo>
                <a:lnTo>
                  <a:pt x="0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78494" y="1940178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254508"/>
                </a:moveTo>
                <a:lnTo>
                  <a:pt x="254507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025255" y="1798447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254508" y="254507"/>
                </a:moveTo>
                <a:lnTo>
                  <a:pt x="0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025255" y="1798447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254507"/>
                </a:moveTo>
                <a:lnTo>
                  <a:pt x="254508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2475738" y="731514"/>
            <a:ext cx="386080" cy="379349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10" dirty="0">
                <a:latin typeface="Calibri"/>
                <a:cs typeface="Calibri"/>
              </a:rPr>
              <a:t>25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800" spc="-10" dirty="0">
                <a:latin typeface="Calibri"/>
                <a:cs typeface="Calibri"/>
              </a:rPr>
              <a:t>20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800" spc="-10" dirty="0">
                <a:latin typeface="Calibri"/>
                <a:cs typeface="Calibri"/>
              </a:rPr>
              <a:t>15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800" spc="-10" dirty="0"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  <a:p>
            <a:pPr marL="192405">
              <a:lnSpc>
                <a:spcPct val="100000"/>
              </a:lnSpc>
              <a:spcBef>
                <a:spcPts val="1585"/>
              </a:spcBef>
            </a:pPr>
            <a:r>
              <a:rPr sz="2800" spc="-5" dirty="0">
                <a:latin typeface="Calibri"/>
                <a:cs typeface="Calibri"/>
              </a:rPr>
              <a:t>5</a:t>
            </a:r>
            <a:endParaRPr sz="2800">
              <a:latin typeface="Calibri"/>
              <a:cs typeface="Calibri"/>
            </a:endParaRPr>
          </a:p>
          <a:p>
            <a:pPr marL="192405">
              <a:lnSpc>
                <a:spcPct val="100000"/>
              </a:lnSpc>
              <a:spcBef>
                <a:spcPts val="1585"/>
              </a:spcBef>
            </a:pPr>
            <a:r>
              <a:rPr sz="2800" spc="-5" dirty="0"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2736850" y="4481017"/>
            <a:ext cx="8839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10/90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712454" y="4481017"/>
            <a:ext cx="88391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90/10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866137" y="1372728"/>
            <a:ext cx="381000" cy="3295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800" spc="-15" dirty="0">
                <a:latin typeface="Calibri"/>
                <a:cs typeface="Calibri"/>
              </a:rPr>
              <a:t>Throughput </a:t>
            </a:r>
            <a:r>
              <a:rPr sz="2800" spc="-5" dirty="0">
                <a:latin typeface="Calibri"/>
                <a:cs typeface="Calibri"/>
              </a:rPr>
              <a:t>(M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reqs/s)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230751" y="4481017"/>
            <a:ext cx="3871595" cy="791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015"/>
              </a:lnSpc>
              <a:spcBef>
                <a:spcPts val="95"/>
              </a:spcBef>
              <a:tabLst>
                <a:tab pos="1506220" algn="l"/>
                <a:tab pos="3000375" algn="l"/>
              </a:tabLst>
            </a:pPr>
            <a:r>
              <a:rPr sz="2800" spc="-5" dirty="0">
                <a:latin typeface="Calibri"/>
                <a:cs typeface="Calibri"/>
              </a:rPr>
              <a:t>30/70	50/50	70/30</a:t>
            </a:r>
            <a:endParaRPr sz="2800">
              <a:latin typeface="Calibri"/>
              <a:cs typeface="Calibri"/>
            </a:endParaRPr>
          </a:p>
          <a:p>
            <a:pPr marL="46990">
              <a:lnSpc>
                <a:spcPts val="3015"/>
              </a:lnSpc>
            </a:pPr>
            <a:r>
              <a:rPr sz="2800" spc="-10" dirty="0">
                <a:latin typeface="Calibri"/>
                <a:cs typeface="Calibri"/>
              </a:rPr>
              <a:t>Search/Insertion </a:t>
            </a:r>
            <a:r>
              <a:rPr sz="2800" spc="-5" dirty="0">
                <a:latin typeface="Calibri"/>
                <a:cs typeface="Calibri"/>
              </a:rPr>
              <a:t>Ratio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(%)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3615690" y="141046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3810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637026" y="1309877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100584" y="0"/>
                </a:moveTo>
                <a:lnTo>
                  <a:pt x="201168" y="201168"/>
                </a:lnTo>
                <a:lnTo>
                  <a:pt x="0" y="201168"/>
                </a:lnTo>
                <a:lnTo>
                  <a:pt x="100584" y="0"/>
                </a:lnTo>
                <a:close/>
              </a:path>
            </a:pathLst>
          </a:custGeom>
          <a:ln w="31750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09894" y="141046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381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31229" y="1309877"/>
            <a:ext cx="201295" cy="201295"/>
          </a:xfrm>
          <a:custGeom>
            <a:avLst/>
            <a:gdLst/>
            <a:ahLst/>
            <a:cxnLst/>
            <a:rect l="l" t="t" r="r" b="b"/>
            <a:pathLst>
              <a:path w="201295" h="201294">
                <a:moveTo>
                  <a:pt x="100584" y="0"/>
                </a:moveTo>
                <a:lnTo>
                  <a:pt x="201168" y="100584"/>
                </a:lnTo>
                <a:lnTo>
                  <a:pt x="100584" y="201168"/>
                </a:lnTo>
                <a:lnTo>
                  <a:pt x="0" y="100584"/>
                </a:lnTo>
                <a:lnTo>
                  <a:pt x="100584" y="0"/>
                </a:lnTo>
                <a:close/>
              </a:path>
            </a:pathLst>
          </a:custGeom>
          <a:ln w="317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615690" y="1689480"/>
            <a:ext cx="243839" cy="232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3873246" y="1144904"/>
            <a:ext cx="1089025" cy="8470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10"/>
              </a:lnSpc>
              <a:spcBef>
                <a:spcPts val="405"/>
              </a:spcBef>
            </a:pPr>
            <a:r>
              <a:rPr sz="2800" spc="-10" dirty="0">
                <a:latin typeface="Calibri"/>
                <a:cs typeface="Calibri"/>
              </a:rPr>
              <a:t>Cu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koo  </a:t>
            </a:r>
            <a:r>
              <a:rPr sz="2800" spc="-10" dirty="0">
                <a:latin typeface="Calibri"/>
                <a:cs typeface="Calibri"/>
              </a:rPr>
              <a:t>Cluster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6009894" y="1806701"/>
            <a:ext cx="243840" cy="0"/>
          </a:xfrm>
          <a:custGeom>
            <a:avLst/>
            <a:gdLst/>
            <a:ahLst/>
            <a:cxnLst/>
            <a:rect l="l" t="t" r="r" b="b"/>
            <a:pathLst>
              <a:path w="243839">
                <a:moveTo>
                  <a:pt x="0" y="0"/>
                </a:moveTo>
                <a:lnTo>
                  <a:pt x="243839" y="0"/>
                </a:lnTo>
              </a:path>
            </a:pathLst>
          </a:custGeom>
          <a:ln w="381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031229" y="1706117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202692" y="202691"/>
                </a:moveTo>
                <a:lnTo>
                  <a:pt x="0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031229" y="1706117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2691"/>
                </a:moveTo>
                <a:lnTo>
                  <a:pt x="202692" y="0"/>
                </a:lnTo>
              </a:path>
            </a:pathLst>
          </a:custGeom>
          <a:ln w="34925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6267450" y="1144904"/>
            <a:ext cx="1554480" cy="84709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3110"/>
              </a:lnSpc>
              <a:spcBef>
                <a:spcPts val="405"/>
              </a:spcBef>
            </a:pPr>
            <a:r>
              <a:rPr sz="2800" spc="-10" dirty="0">
                <a:latin typeface="Calibri"/>
                <a:cs typeface="Calibri"/>
              </a:rPr>
              <a:t>Ho</a:t>
            </a:r>
            <a:r>
              <a:rPr sz="2800" dirty="0">
                <a:latin typeface="Calibri"/>
                <a:cs typeface="Calibri"/>
              </a:rPr>
              <a:t>p</a:t>
            </a:r>
            <a:r>
              <a:rPr sz="2800" spc="-10" dirty="0">
                <a:latin typeface="Calibri"/>
                <a:cs typeface="Calibri"/>
              </a:rPr>
              <a:t>scot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h  RACE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7" name="object 1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82048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Hashing Indexes in Local</a:t>
            </a:r>
            <a:r>
              <a:rPr spc="-10" dirty="0"/>
              <a:t> 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334" y="1341881"/>
            <a:ext cx="1440180" cy="433070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200"/>
              </a:spcBef>
            </a:pPr>
            <a:r>
              <a:rPr sz="2400" b="1" spc="-10" dirty="0"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2250" y="1198625"/>
            <a:ext cx="7391400" cy="1760220"/>
          </a:xfrm>
          <a:custGeom>
            <a:avLst/>
            <a:gdLst/>
            <a:ahLst/>
            <a:cxnLst/>
            <a:rect l="l" t="t" r="r" b="b"/>
            <a:pathLst>
              <a:path w="7391400" h="1760220">
                <a:moveTo>
                  <a:pt x="0" y="236600"/>
                </a:moveTo>
                <a:lnTo>
                  <a:pt x="4806" y="188914"/>
                </a:lnTo>
                <a:lnTo>
                  <a:pt x="18591" y="144500"/>
                </a:lnTo>
                <a:lnTo>
                  <a:pt x="40404" y="104309"/>
                </a:lnTo>
                <a:lnTo>
                  <a:pt x="69294" y="69294"/>
                </a:lnTo>
                <a:lnTo>
                  <a:pt x="104309" y="40404"/>
                </a:lnTo>
                <a:lnTo>
                  <a:pt x="144500" y="18591"/>
                </a:lnTo>
                <a:lnTo>
                  <a:pt x="188914" y="4806"/>
                </a:lnTo>
                <a:lnTo>
                  <a:pt x="236600" y="0"/>
                </a:lnTo>
                <a:lnTo>
                  <a:pt x="7154799" y="0"/>
                </a:lnTo>
                <a:lnTo>
                  <a:pt x="7202485" y="4806"/>
                </a:lnTo>
                <a:lnTo>
                  <a:pt x="7246899" y="18591"/>
                </a:lnTo>
                <a:lnTo>
                  <a:pt x="7287090" y="40404"/>
                </a:lnTo>
                <a:lnTo>
                  <a:pt x="7322105" y="69294"/>
                </a:lnTo>
                <a:lnTo>
                  <a:pt x="7350995" y="104309"/>
                </a:lnTo>
                <a:lnTo>
                  <a:pt x="7372808" y="144500"/>
                </a:lnTo>
                <a:lnTo>
                  <a:pt x="7386593" y="188914"/>
                </a:lnTo>
                <a:lnTo>
                  <a:pt x="7391400" y="236600"/>
                </a:lnTo>
                <a:lnTo>
                  <a:pt x="7391400" y="1523619"/>
                </a:lnTo>
                <a:lnTo>
                  <a:pt x="7386593" y="1571305"/>
                </a:lnTo>
                <a:lnTo>
                  <a:pt x="7372808" y="1615719"/>
                </a:lnTo>
                <a:lnTo>
                  <a:pt x="7350995" y="1655910"/>
                </a:lnTo>
                <a:lnTo>
                  <a:pt x="7322105" y="1690925"/>
                </a:lnTo>
                <a:lnTo>
                  <a:pt x="7287090" y="1719815"/>
                </a:lnTo>
                <a:lnTo>
                  <a:pt x="7246899" y="1741628"/>
                </a:lnTo>
                <a:lnTo>
                  <a:pt x="7202485" y="1755413"/>
                </a:lnTo>
                <a:lnTo>
                  <a:pt x="7154799" y="1760220"/>
                </a:lnTo>
                <a:lnTo>
                  <a:pt x="236600" y="1760220"/>
                </a:lnTo>
                <a:lnTo>
                  <a:pt x="188914" y="1755413"/>
                </a:lnTo>
                <a:lnTo>
                  <a:pt x="144500" y="1741628"/>
                </a:lnTo>
                <a:lnTo>
                  <a:pt x="104309" y="1719815"/>
                </a:lnTo>
                <a:lnTo>
                  <a:pt x="69294" y="1690925"/>
                </a:lnTo>
                <a:lnTo>
                  <a:pt x="40404" y="1655910"/>
                </a:lnTo>
                <a:lnTo>
                  <a:pt x="18591" y="1615719"/>
                </a:lnTo>
                <a:lnTo>
                  <a:pt x="4806" y="1571305"/>
                </a:lnTo>
                <a:lnTo>
                  <a:pt x="0" y="1523619"/>
                </a:lnTo>
                <a:lnTo>
                  <a:pt x="0" y="236600"/>
                </a:lnTo>
                <a:close/>
              </a:path>
            </a:pathLst>
          </a:custGeom>
          <a:ln w="380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4736" y="1223263"/>
            <a:ext cx="129730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365" marR="5080" indent="-2413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Mono</a:t>
            </a:r>
            <a:r>
              <a:rPr sz="2000" b="1" spc="-10" dirty="0">
                <a:latin typeface="Arial"/>
                <a:cs typeface="Arial"/>
              </a:rPr>
              <a:t>l</a:t>
            </a:r>
            <a:r>
              <a:rPr sz="2000" b="1" dirty="0">
                <a:latin typeface="Arial"/>
                <a:cs typeface="Arial"/>
              </a:rPr>
              <a:t>ithic  </a:t>
            </a:r>
            <a:r>
              <a:rPr sz="2000" b="1" spc="-5" dirty="0">
                <a:latin typeface="Arial"/>
                <a:cs typeface="Arial"/>
              </a:rPr>
              <a:t>Server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5670" y="2338577"/>
            <a:ext cx="5821680" cy="425450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400" b="1" spc="-5" dirty="0">
                <a:latin typeface="Arial"/>
                <a:cs typeface="Arial"/>
              </a:rPr>
              <a:t>Hash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1089" y="1774697"/>
            <a:ext cx="241300" cy="564515"/>
          </a:xfrm>
          <a:custGeom>
            <a:avLst/>
            <a:gdLst/>
            <a:ahLst/>
            <a:cxnLst/>
            <a:rect l="l" t="t" r="r" b="b"/>
            <a:pathLst>
              <a:path w="241300" h="564514">
                <a:moveTo>
                  <a:pt x="169975" y="464436"/>
                </a:moveTo>
                <a:lnTo>
                  <a:pt x="134365" y="478027"/>
                </a:lnTo>
                <a:lnTo>
                  <a:pt x="228600" y="564388"/>
                </a:lnTo>
                <a:lnTo>
                  <a:pt x="236726" y="482218"/>
                </a:lnTo>
                <a:lnTo>
                  <a:pt x="176784" y="482218"/>
                </a:lnTo>
                <a:lnTo>
                  <a:pt x="169975" y="464436"/>
                </a:lnTo>
                <a:close/>
              </a:path>
              <a:path w="241300" h="564514">
                <a:moveTo>
                  <a:pt x="205541" y="450861"/>
                </a:moveTo>
                <a:lnTo>
                  <a:pt x="169975" y="464436"/>
                </a:lnTo>
                <a:lnTo>
                  <a:pt x="176784" y="482218"/>
                </a:lnTo>
                <a:lnTo>
                  <a:pt x="212344" y="468629"/>
                </a:lnTo>
                <a:lnTo>
                  <a:pt x="205541" y="450861"/>
                </a:lnTo>
                <a:close/>
              </a:path>
              <a:path w="241300" h="564514">
                <a:moveTo>
                  <a:pt x="241173" y="437261"/>
                </a:moveTo>
                <a:lnTo>
                  <a:pt x="205541" y="450861"/>
                </a:lnTo>
                <a:lnTo>
                  <a:pt x="212344" y="468629"/>
                </a:lnTo>
                <a:lnTo>
                  <a:pt x="176784" y="482218"/>
                </a:lnTo>
                <a:lnTo>
                  <a:pt x="236726" y="482218"/>
                </a:lnTo>
                <a:lnTo>
                  <a:pt x="241173" y="437261"/>
                </a:lnTo>
                <a:close/>
              </a:path>
              <a:path w="241300" h="564514">
                <a:moveTo>
                  <a:pt x="71197" y="99951"/>
                </a:moveTo>
                <a:lnTo>
                  <a:pt x="35631" y="113526"/>
                </a:lnTo>
                <a:lnTo>
                  <a:pt x="169975" y="464436"/>
                </a:lnTo>
                <a:lnTo>
                  <a:pt x="205541" y="450861"/>
                </a:lnTo>
                <a:lnTo>
                  <a:pt x="71197" y="99951"/>
                </a:lnTo>
                <a:close/>
              </a:path>
              <a:path w="241300" h="564514">
                <a:moveTo>
                  <a:pt x="12573" y="0"/>
                </a:moveTo>
                <a:lnTo>
                  <a:pt x="0" y="127126"/>
                </a:lnTo>
                <a:lnTo>
                  <a:pt x="35631" y="113526"/>
                </a:lnTo>
                <a:lnTo>
                  <a:pt x="28828" y="95758"/>
                </a:lnTo>
                <a:lnTo>
                  <a:pt x="64388" y="82168"/>
                </a:lnTo>
                <a:lnTo>
                  <a:pt x="102233" y="82168"/>
                </a:lnTo>
                <a:lnTo>
                  <a:pt x="12573" y="0"/>
                </a:lnTo>
                <a:close/>
              </a:path>
              <a:path w="241300" h="564514">
                <a:moveTo>
                  <a:pt x="64388" y="82168"/>
                </a:moveTo>
                <a:lnTo>
                  <a:pt x="28828" y="95758"/>
                </a:lnTo>
                <a:lnTo>
                  <a:pt x="35631" y="113526"/>
                </a:lnTo>
                <a:lnTo>
                  <a:pt x="71197" y="99951"/>
                </a:lnTo>
                <a:lnTo>
                  <a:pt x="64388" y="82168"/>
                </a:lnTo>
                <a:close/>
              </a:path>
              <a:path w="241300" h="564514">
                <a:moveTo>
                  <a:pt x="102233" y="82168"/>
                </a:moveTo>
                <a:lnTo>
                  <a:pt x="64388" y="82168"/>
                </a:lnTo>
                <a:lnTo>
                  <a:pt x="71197" y="99951"/>
                </a:lnTo>
                <a:lnTo>
                  <a:pt x="106807" y="86360"/>
                </a:lnTo>
                <a:lnTo>
                  <a:pt x="102233" y="821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97017" y="1388745"/>
            <a:ext cx="362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Search/Insertion/Deletion/Update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4534661" y="1880691"/>
            <a:ext cx="2282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sz="1800" b="1" i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LOAD&amp;STORE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11032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Stale-read Client Directory </a:t>
            </a:r>
            <a:r>
              <a:rPr spc="-10" dirty="0"/>
              <a:t>(SRCD)</a:t>
            </a:r>
            <a:r>
              <a:rPr spc="120" dirty="0"/>
              <a:t> </a:t>
            </a:r>
            <a:r>
              <a:rPr spc="-10" dirty="0"/>
              <a:t>Cache</a:t>
            </a:r>
          </a:p>
        </p:txBody>
      </p:sp>
      <p:sp>
        <p:nvSpPr>
          <p:cNvPr id="3" name="object 3"/>
          <p:cNvSpPr/>
          <p:nvPr/>
        </p:nvSpPr>
        <p:spPr>
          <a:xfrm>
            <a:off x="9058656" y="4183379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56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14588" y="4183379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44740" y="4183379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4">
                <a:moveTo>
                  <a:pt x="0" y="0"/>
                </a:moveTo>
                <a:lnTo>
                  <a:pt x="64160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0671" y="4183379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29300" y="4183379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4">
                <a:moveTo>
                  <a:pt x="0" y="0"/>
                </a:moveTo>
                <a:lnTo>
                  <a:pt x="643127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86755" y="4183379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15384" y="4183379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4">
                <a:moveTo>
                  <a:pt x="0" y="0"/>
                </a:moveTo>
                <a:lnTo>
                  <a:pt x="643127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71315" y="4183379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23032" y="4183379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58656" y="3701795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56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14588" y="3701795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4740" y="3701795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4">
                <a:moveTo>
                  <a:pt x="0" y="0"/>
                </a:moveTo>
                <a:lnTo>
                  <a:pt x="64160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0671" y="3701795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29300" y="3701795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4">
                <a:moveTo>
                  <a:pt x="0" y="0"/>
                </a:moveTo>
                <a:lnTo>
                  <a:pt x="643127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6755" y="3701795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15384" y="3701795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4">
                <a:moveTo>
                  <a:pt x="0" y="0"/>
                </a:moveTo>
                <a:lnTo>
                  <a:pt x="643127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71315" y="3701795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23032" y="370179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58656" y="3221735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56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14588" y="3221735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44740" y="3221735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4">
                <a:moveTo>
                  <a:pt x="0" y="0"/>
                </a:moveTo>
                <a:lnTo>
                  <a:pt x="64160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0671" y="3221735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86755" y="3221735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2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15384" y="3221735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4">
                <a:moveTo>
                  <a:pt x="0" y="0"/>
                </a:moveTo>
                <a:lnTo>
                  <a:pt x="643127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671315" y="3221735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23032" y="322173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58656" y="2741675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56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514588" y="2741675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44740" y="2741675"/>
            <a:ext cx="641985" cy="0"/>
          </a:xfrm>
          <a:custGeom>
            <a:avLst/>
            <a:gdLst/>
            <a:ahLst/>
            <a:cxnLst/>
            <a:rect l="l" t="t" r="r" b="b"/>
            <a:pathLst>
              <a:path w="641984">
                <a:moveTo>
                  <a:pt x="0" y="0"/>
                </a:moveTo>
                <a:lnTo>
                  <a:pt x="641603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00671" y="2741675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286755" y="2741675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2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5384" y="2741675"/>
            <a:ext cx="643255" cy="0"/>
          </a:xfrm>
          <a:custGeom>
            <a:avLst/>
            <a:gdLst/>
            <a:ahLst/>
            <a:cxnLst/>
            <a:rect l="l" t="t" r="r" b="b"/>
            <a:pathLst>
              <a:path w="643254">
                <a:moveTo>
                  <a:pt x="0" y="0"/>
                </a:moveTo>
                <a:lnTo>
                  <a:pt x="643127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71315" y="2741675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4">
                <a:moveTo>
                  <a:pt x="0" y="0"/>
                </a:moveTo>
                <a:lnTo>
                  <a:pt x="11582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23032" y="274167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514588" y="2261616"/>
            <a:ext cx="866140" cy="0"/>
          </a:xfrm>
          <a:custGeom>
            <a:avLst/>
            <a:gdLst/>
            <a:ahLst/>
            <a:cxnLst/>
            <a:rect l="l" t="t" r="r" b="b"/>
            <a:pathLst>
              <a:path w="866140">
                <a:moveTo>
                  <a:pt x="0" y="0"/>
                </a:moveTo>
                <a:lnTo>
                  <a:pt x="865631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00671" y="2261616"/>
            <a:ext cx="1186180" cy="0"/>
          </a:xfrm>
          <a:custGeom>
            <a:avLst/>
            <a:gdLst/>
            <a:ahLst/>
            <a:cxnLst/>
            <a:rect l="l" t="t" r="r" b="b"/>
            <a:pathLst>
              <a:path w="1186179">
                <a:moveTo>
                  <a:pt x="0" y="0"/>
                </a:moveTo>
                <a:lnTo>
                  <a:pt x="1185672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71315" y="2261616"/>
            <a:ext cx="2801620" cy="0"/>
          </a:xfrm>
          <a:custGeom>
            <a:avLst/>
            <a:gdLst/>
            <a:ahLst/>
            <a:cxnLst/>
            <a:rect l="l" t="t" r="r" b="b"/>
            <a:pathLst>
              <a:path w="2801620">
                <a:moveTo>
                  <a:pt x="0" y="0"/>
                </a:moveTo>
                <a:lnTo>
                  <a:pt x="2801112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923032" y="2261616"/>
            <a:ext cx="320040" cy="0"/>
          </a:xfrm>
          <a:custGeom>
            <a:avLst/>
            <a:gdLst/>
            <a:ahLst/>
            <a:cxnLst/>
            <a:rect l="l" t="t" r="r" b="b"/>
            <a:pathLst>
              <a:path w="320039">
                <a:moveTo>
                  <a:pt x="0" y="0"/>
                </a:moveTo>
                <a:lnTo>
                  <a:pt x="32004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23032" y="1781555"/>
            <a:ext cx="6457315" cy="0"/>
          </a:xfrm>
          <a:custGeom>
            <a:avLst/>
            <a:gdLst/>
            <a:ahLst/>
            <a:cxnLst/>
            <a:rect l="l" t="t" r="r" b="b"/>
            <a:pathLst>
              <a:path w="6457315">
                <a:moveTo>
                  <a:pt x="0" y="0"/>
                </a:moveTo>
                <a:lnTo>
                  <a:pt x="6457188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923032" y="1301495"/>
            <a:ext cx="6457315" cy="0"/>
          </a:xfrm>
          <a:custGeom>
            <a:avLst/>
            <a:gdLst/>
            <a:ahLst/>
            <a:cxnLst/>
            <a:rect l="l" t="t" r="r" b="b"/>
            <a:pathLst>
              <a:path w="6457315">
                <a:moveTo>
                  <a:pt x="0" y="0"/>
                </a:moveTo>
                <a:lnTo>
                  <a:pt x="6457188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23032" y="1301495"/>
            <a:ext cx="6457315" cy="3362325"/>
          </a:xfrm>
          <a:custGeom>
            <a:avLst/>
            <a:gdLst/>
            <a:ahLst/>
            <a:cxnLst/>
            <a:rect l="l" t="t" r="r" b="b"/>
            <a:pathLst>
              <a:path w="6457315" h="3362325">
                <a:moveTo>
                  <a:pt x="0" y="3361944"/>
                </a:moveTo>
                <a:lnTo>
                  <a:pt x="6457188" y="3361944"/>
                </a:lnTo>
                <a:lnTo>
                  <a:pt x="6457188" y="0"/>
                </a:lnTo>
                <a:lnTo>
                  <a:pt x="0" y="0"/>
                </a:lnTo>
                <a:lnTo>
                  <a:pt x="0" y="336194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243072" y="1789175"/>
            <a:ext cx="428625" cy="2874645"/>
          </a:xfrm>
          <a:custGeom>
            <a:avLst/>
            <a:gdLst/>
            <a:ahLst/>
            <a:cxnLst/>
            <a:rect l="l" t="t" r="r" b="b"/>
            <a:pathLst>
              <a:path w="428625" h="2874645">
                <a:moveTo>
                  <a:pt x="428243" y="0"/>
                </a:moveTo>
                <a:lnTo>
                  <a:pt x="0" y="0"/>
                </a:lnTo>
                <a:lnTo>
                  <a:pt x="0" y="2874264"/>
                </a:lnTo>
                <a:lnTo>
                  <a:pt x="428243" y="2874264"/>
                </a:lnTo>
                <a:lnTo>
                  <a:pt x="42824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58511" y="2683763"/>
            <a:ext cx="428625" cy="1979930"/>
          </a:xfrm>
          <a:custGeom>
            <a:avLst/>
            <a:gdLst/>
            <a:ahLst/>
            <a:cxnLst/>
            <a:rect l="l" t="t" r="r" b="b"/>
            <a:pathLst>
              <a:path w="428625" h="1979929">
                <a:moveTo>
                  <a:pt x="428243" y="0"/>
                </a:moveTo>
                <a:lnTo>
                  <a:pt x="0" y="0"/>
                </a:lnTo>
                <a:lnTo>
                  <a:pt x="0" y="1979676"/>
                </a:lnTo>
                <a:lnTo>
                  <a:pt x="428243" y="1979676"/>
                </a:lnTo>
                <a:lnTo>
                  <a:pt x="42824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472428" y="2083307"/>
            <a:ext cx="428625" cy="2580640"/>
          </a:xfrm>
          <a:custGeom>
            <a:avLst/>
            <a:gdLst/>
            <a:ahLst/>
            <a:cxnLst/>
            <a:rect l="l" t="t" r="r" b="b"/>
            <a:pathLst>
              <a:path w="428625" h="2580640">
                <a:moveTo>
                  <a:pt x="428244" y="0"/>
                </a:moveTo>
                <a:lnTo>
                  <a:pt x="0" y="0"/>
                </a:lnTo>
                <a:lnTo>
                  <a:pt x="0" y="2580132"/>
                </a:lnTo>
                <a:lnTo>
                  <a:pt x="428244" y="2580132"/>
                </a:lnTo>
                <a:lnTo>
                  <a:pt x="42824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86343" y="1876044"/>
            <a:ext cx="428625" cy="2787650"/>
          </a:xfrm>
          <a:custGeom>
            <a:avLst/>
            <a:gdLst/>
            <a:ahLst/>
            <a:cxnLst/>
            <a:rect l="l" t="t" r="r" b="b"/>
            <a:pathLst>
              <a:path w="428625" h="2787650">
                <a:moveTo>
                  <a:pt x="428244" y="0"/>
                </a:moveTo>
                <a:lnTo>
                  <a:pt x="0" y="0"/>
                </a:lnTo>
                <a:lnTo>
                  <a:pt x="0" y="2787396"/>
                </a:lnTo>
                <a:lnTo>
                  <a:pt x="428244" y="2787396"/>
                </a:lnTo>
                <a:lnTo>
                  <a:pt x="42824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243072" y="1789175"/>
            <a:ext cx="428625" cy="2874645"/>
          </a:xfrm>
          <a:custGeom>
            <a:avLst/>
            <a:gdLst/>
            <a:ahLst/>
            <a:cxnLst/>
            <a:rect l="l" t="t" r="r" b="b"/>
            <a:pathLst>
              <a:path w="428625" h="2874645">
                <a:moveTo>
                  <a:pt x="0" y="0"/>
                </a:moveTo>
                <a:lnTo>
                  <a:pt x="428243" y="0"/>
                </a:lnTo>
                <a:lnTo>
                  <a:pt x="428243" y="2874264"/>
                </a:lnTo>
                <a:lnTo>
                  <a:pt x="0" y="2874264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858511" y="2683763"/>
            <a:ext cx="428625" cy="1979930"/>
          </a:xfrm>
          <a:custGeom>
            <a:avLst/>
            <a:gdLst/>
            <a:ahLst/>
            <a:cxnLst/>
            <a:rect l="l" t="t" r="r" b="b"/>
            <a:pathLst>
              <a:path w="428625" h="1979929">
                <a:moveTo>
                  <a:pt x="0" y="0"/>
                </a:moveTo>
                <a:lnTo>
                  <a:pt x="428243" y="0"/>
                </a:lnTo>
                <a:lnTo>
                  <a:pt x="428243" y="1979676"/>
                </a:lnTo>
                <a:lnTo>
                  <a:pt x="0" y="1979676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72428" y="2083307"/>
            <a:ext cx="428625" cy="2580640"/>
          </a:xfrm>
          <a:custGeom>
            <a:avLst/>
            <a:gdLst/>
            <a:ahLst/>
            <a:cxnLst/>
            <a:rect l="l" t="t" r="r" b="b"/>
            <a:pathLst>
              <a:path w="428625" h="2580640">
                <a:moveTo>
                  <a:pt x="0" y="0"/>
                </a:moveTo>
                <a:lnTo>
                  <a:pt x="428244" y="0"/>
                </a:lnTo>
                <a:lnTo>
                  <a:pt x="428244" y="2580132"/>
                </a:lnTo>
                <a:lnTo>
                  <a:pt x="0" y="2580132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86343" y="1876044"/>
            <a:ext cx="428625" cy="2787650"/>
          </a:xfrm>
          <a:custGeom>
            <a:avLst/>
            <a:gdLst/>
            <a:ahLst/>
            <a:cxnLst/>
            <a:rect l="l" t="t" r="r" b="b"/>
            <a:pathLst>
              <a:path w="428625" h="2787650">
                <a:moveTo>
                  <a:pt x="0" y="0"/>
                </a:moveTo>
                <a:lnTo>
                  <a:pt x="428244" y="0"/>
                </a:lnTo>
                <a:lnTo>
                  <a:pt x="428244" y="2787396"/>
                </a:lnTo>
                <a:lnTo>
                  <a:pt x="0" y="2787396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87140" y="2427731"/>
            <a:ext cx="428625" cy="2235835"/>
          </a:xfrm>
          <a:custGeom>
            <a:avLst/>
            <a:gdLst/>
            <a:ahLst/>
            <a:cxnLst/>
            <a:rect l="l" t="t" r="r" b="b"/>
            <a:pathLst>
              <a:path w="428625" h="2235835">
                <a:moveTo>
                  <a:pt x="428244" y="0"/>
                </a:moveTo>
                <a:lnTo>
                  <a:pt x="0" y="0"/>
                </a:lnTo>
                <a:lnTo>
                  <a:pt x="0" y="2235708"/>
                </a:lnTo>
                <a:lnTo>
                  <a:pt x="428244" y="2235708"/>
                </a:lnTo>
                <a:lnTo>
                  <a:pt x="42824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401055" y="3307079"/>
            <a:ext cx="428625" cy="1356360"/>
          </a:xfrm>
          <a:custGeom>
            <a:avLst/>
            <a:gdLst/>
            <a:ahLst/>
            <a:cxnLst/>
            <a:rect l="l" t="t" r="r" b="b"/>
            <a:pathLst>
              <a:path w="428625" h="1356360">
                <a:moveTo>
                  <a:pt x="428244" y="0"/>
                </a:moveTo>
                <a:lnTo>
                  <a:pt x="0" y="0"/>
                </a:lnTo>
                <a:lnTo>
                  <a:pt x="0" y="1356360"/>
                </a:lnTo>
                <a:lnTo>
                  <a:pt x="428244" y="1356360"/>
                </a:lnTo>
                <a:lnTo>
                  <a:pt x="42824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16495" y="2677667"/>
            <a:ext cx="428625" cy="1986280"/>
          </a:xfrm>
          <a:custGeom>
            <a:avLst/>
            <a:gdLst/>
            <a:ahLst/>
            <a:cxnLst/>
            <a:rect l="l" t="t" r="r" b="b"/>
            <a:pathLst>
              <a:path w="428625" h="1986279">
                <a:moveTo>
                  <a:pt x="428244" y="0"/>
                </a:moveTo>
                <a:lnTo>
                  <a:pt x="0" y="0"/>
                </a:lnTo>
                <a:lnTo>
                  <a:pt x="0" y="1985771"/>
                </a:lnTo>
                <a:lnTo>
                  <a:pt x="428244" y="1985771"/>
                </a:lnTo>
                <a:lnTo>
                  <a:pt x="42824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30411" y="2510027"/>
            <a:ext cx="428625" cy="2153920"/>
          </a:xfrm>
          <a:custGeom>
            <a:avLst/>
            <a:gdLst/>
            <a:ahLst/>
            <a:cxnLst/>
            <a:rect l="l" t="t" r="r" b="b"/>
            <a:pathLst>
              <a:path w="428625" h="2153920">
                <a:moveTo>
                  <a:pt x="428244" y="0"/>
                </a:moveTo>
                <a:lnTo>
                  <a:pt x="0" y="0"/>
                </a:lnTo>
                <a:lnTo>
                  <a:pt x="0" y="2153412"/>
                </a:lnTo>
                <a:lnTo>
                  <a:pt x="428244" y="2153412"/>
                </a:lnTo>
                <a:lnTo>
                  <a:pt x="428244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87140" y="2427731"/>
            <a:ext cx="428625" cy="2235835"/>
          </a:xfrm>
          <a:custGeom>
            <a:avLst/>
            <a:gdLst/>
            <a:ahLst/>
            <a:cxnLst/>
            <a:rect l="l" t="t" r="r" b="b"/>
            <a:pathLst>
              <a:path w="428625" h="2235835">
                <a:moveTo>
                  <a:pt x="0" y="0"/>
                </a:moveTo>
                <a:lnTo>
                  <a:pt x="428244" y="0"/>
                </a:lnTo>
                <a:lnTo>
                  <a:pt x="428244" y="2235708"/>
                </a:lnTo>
                <a:lnTo>
                  <a:pt x="0" y="223570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01055" y="3307079"/>
            <a:ext cx="428625" cy="1356360"/>
          </a:xfrm>
          <a:custGeom>
            <a:avLst/>
            <a:gdLst/>
            <a:ahLst/>
            <a:cxnLst/>
            <a:rect l="l" t="t" r="r" b="b"/>
            <a:pathLst>
              <a:path w="428625" h="1356360">
                <a:moveTo>
                  <a:pt x="0" y="0"/>
                </a:moveTo>
                <a:lnTo>
                  <a:pt x="428244" y="0"/>
                </a:lnTo>
                <a:lnTo>
                  <a:pt x="428244" y="1356360"/>
                </a:lnTo>
                <a:lnTo>
                  <a:pt x="0" y="13563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016495" y="2677667"/>
            <a:ext cx="428625" cy="1986280"/>
          </a:xfrm>
          <a:custGeom>
            <a:avLst/>
            <a:gdLst/>
            <a:ahLst/>
            <a:cxnLst/>
            <a:rect l="l" t="t" r="r" b="b"/>
            <a:pathLst>
              <a:path w="428625" h="1986279">
                <a:moveTo>
                  <a:pt x="0" y="0"/>
                </a:moveTo>
                <a:lnTo>
                  <a:pt x="428244" y="0"/>
                </a:lnTo>
                <a:lnTo>
                  <a:pt x="428244" y="1985771"/>
                </a:lnTo>
                <a:lnTo>
                  <a:pt x="0" y="198577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630411" y="2510027"/>
            <a:ext cx="428625" cy="2153920"/>
          </a:xfrm>
          <a:custGeom>
            <a:avLst/>
            <a:gdLst/>
            <a:ahLst/>
            <a:cxnLst/>
            <a:rect l="l" t="t" r="r" b="b"/>
            <a:pathLst>
              <a:path w="428625" h="2153920">
                <a:moveTo>
                  <a:pt x="0" y="0"/>
                </a:moveTo>
                <a:lnTo>
                  <a:pt x="428244" y="0"/>
                </a:lnTo>
                <a:lnTo>
                  <a:pt x="428244" y="2153412"/>
                </a:lnTo>
                <a:lnTo>
                  <a:pt x="0" y="2153412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23032" y="1301495"/>
            <a:ext cx="0" cy="3362325"/>
          </a:xfrm>
          <a:custGeom>
            <a:avLst/>
            <a:gdLst/>
            <a:ahLst/>
            <a:cxnLst/>
            <a:rect l="l" t="t" r="r" b="b"/>
            <a:pathLst>
              <a:path h="3362325">
                <a:moveTo>
                  <a:pt x="0" y="3361944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923032" y="4663439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923032" y="458266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23032" y="4503420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923032" y="442264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923032" y="4343400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23032" y="426262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23032" y="4183379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23032" y="4102608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23032" y="4023359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923032" y="3942588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23032" y="386181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923032" y="378256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923032" y="370179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923032" y="362254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923032" y="3541776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923032" y="346252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923032" y="338175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23032" y="3302508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23032" y="322173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23032" y="3142488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23032" y="3061716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923032" y="298246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923032" y="290169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923032" y="282244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23032" y="274167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23032" y="266242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23032" y="258165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23032" y="250240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23032" y="242163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923032" y="2342388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923032" y="2261616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923032" y="218236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923032" y="210159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923032" y="202234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923032" y="194157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923032" y="186232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923032" y="178155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923032" y="170230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923032" y="162153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923032" y="154228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923032" y="146151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23032" y="1382267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23032" y="1301495"/>
            <a:ext cx="96520" cy="0"/>
          </a:xfrm>
          <a:custGeom>
            <a:avLst/>
            <a:gdLst/>
            <a:ahLst/>
            <a:cxnLst/>
            <a:rect l="l" t="t" r="r" b="b"/>
            <a:pathLst>
              <a:path w="96519">
                <a:moveTo>
                  <a:pt x="0" y="0"/>
                </a:moveTo>
                <a:lnTo>
                  <a:pt x="960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923032" y="466343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923032" y="4183379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923032" y="370179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23032" y="322173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23032" y="274167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923032" y="2261616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23032" y="178155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923032" y="1301495"/>
            <a:ext cx="128270" cy="0"/>
          </a:xfrm>
          <a:custGeom>
            <a:avLst/>
            <a:gdLst/>
            <a:ahLst/>
            <a:cxnLst/>
            <a:rect l="l" t="t" r="r" b="b"/>
            <a:pathLst>
              <a:path w="128269">
                <a:moveTo>
                  <a:pt x="0" y="0"/>
                </a:moveTo>
                <a:lnTo>
                  <a:pt x="12801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923032" y="4663439"/>
            <a:ext cx="6457315" cy="0"/>
          </a:xfrm>
          <a:custGeom>
            <a:avLst/>
            <a:gdLst/>
            <a:ahLst/>
            <a:cxnLst/>
            <a:rect l="l" t="t" r="r" b="b"/>
            <a:pathLst>
              <a:path w="6457315">
                <a:moveTo>
                  <a:pt x="0" y="0"/>
                </a:moveTo>
                <a:lnTo>
                  <a:pt x="645718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2121154" y="998981"/>
            <a:ext cx="438150" cy="3876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1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21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779"/>
              </a:lnSpc>
            </a:pPr>
            <a:r>
              <a:rPr sz="3200" spc="-5" dirty="0">
                <a:latin typeface="Calibri"/>
                <a:cs typeface="Calibri"/>
              </a:rPr>
              <a:t>18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779"/>
              </a:lnSpc>
            </a:pPr>
            <a:r>
              <a:rPr sz="3200" spc="-10" dirty="0">
                <a:latin typeface="Calibri"/>
                <a:cs typeface="Calibri"/>
              </a:rPr>
              <a:t>15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779"/>
              </a:lnSpc>
            </a:pPr>
            <a:r>
              <a:rPr sz="3200" spc="-5" dirty="0">
                <a:latin typeface="Calibri"/>
                <a:cs typeface="Calibri"/>
              </a:rPr>
              <a:t>12</a:t>
            </a:r>
            <a:endParaRPr sz="3200">
              <a:latin typeface="Calibri"/>
              <a:cs typeface="Calibri"/>
            </a:endParaRPr>
          </a:p>
          <a:p>
            <a:pPr marL="218440">
              <a:lnSpc>
                <a:spcPts val="3785"/>
              </a:lnSpc>
            </a:pPr>
            <a:r>
              <a:rPr sz="3200" dirty="0">
                <a:latin typeface="Calibri"/>
                <a:cs typeface="Calibri"/>
              </a:rPr>
              <a:t>9</a:t>
            </a:r>
            <a:endParaRPr sz="3200">
              <a:latin typeface="Calibri"/>
              <a:cs typeface="Calibri"/>
            </a:endParaRPr>
          </a:p>
          <a:p>
            <a:pPr marL="218440">
              <a:lnSpc>
                <a:spcPts val="3779"/>
              </a:lnSpc>
            </a:pPr>
            <a:r>
              <a:rPr sz="3200" dirty="0">
                <a:latin typeface="Calibri"/>
                <a:cs typeface="Calibri"/>
              </a:rPr>
              <a:t>6</a:t>
            </a:r>
            <a:endParaRPr sz="3200">
              <a:latin typeface="Calibri"/>
              <a:cs typeface="Calibri"/>
            </a:endParaRPr>
          </a:p>
          <a:p>
            <a:pPr marL="218440">
              <a:lnSpc>
                <a:spcPts val="3779"/>
              </a:lnSpc>
            </a:pPr>
            <a:r>
              <a:rPr sz="3200" dirty="0">
                <a:latin typeface="Calibri"/>
                <a:cs typeface="Calibri"/>
              </a:rPr>
              <a:t>3</a:t>
            </a:r>
            <a:endParaRPr sz="3200">
              <a:latin typeface="Calibri"/>
              <a:cs typeface="Calibri"/>
            </a:endParaRPr>
          </a:p>
          <a:p>
            <a:pPr marL="218440">
              <a:lnSpc>
                <a:spcPts val="3810"/>
              </a:lnSpc>
            </a:pPr>
            <a:r>
              <a:rPr sz="3200" dirty="0">
                <a:latin typeface="Calibri"/>
                <a:cs typeface="Calibri"/>
              </a:rPr>
              <a:t>0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59714" y="4827523"/>
            <a:ext cx="9812020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50">
              <a:lnSpc>
                <a:spcPct val="100000"/>
              </a:lnSpc>
              <a:spcBef>
                <a:spcPts val="100"/>
              </a:spcBef>
              <a:tabLst>
                <a:tab pos="4229100" algn="l"/>
                <a:tab pos="5696585" algn="l"/>
                <a:tab pos="7402830" algn="l"/>
              </a:tabLst>
            </a:pPr>
            <a:r>
              <a:rPr sz="3200" dirty="0">
                <a:latin typeface="Calibri"/>
                <a:cs typeface="Calibri"/>
              </a:rPr>
              <a:t>Insertion	</a:t>
            </a:r>
            <a:r>
              <a:rPr sz="3200" spc="-5" dirty="0">
                <a:latin typeface="Calibri"/>
                <a:cs typeface="Calibri"/>
              </a:rPr>
              <a:t>Search	Deletion	Update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SRCD </a:t>
            </a:r>
            <a:r>
              <a:rPr sz="2800" spc="-5" dirty="0">
                <a:latin typeface="Arial"/>
                <a:cs typeface="Arial"/>
              </a:rPr>
              <a:t>cache reduces the </a:t>
            </a:r>
            <a:r>
              <a:rPr sz="2800" dirty="0">
                <a:latin typeface="Arial"/>
                <a:cs typeface="Arial"/>
              </a:rPr>
              <a:t>request latency </a:t>
            </a:r>
            <a:r>
              <a:rPr sz="2800" spc="-5" dirty="0">
                <a:latin typeface="Arial"/>
                <a:cs typeface="Arial"/>
              </a:rPr>
              <a:t>by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23%~32%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668779" y="1981349"/>
            <a:ext cx="432434" cy="20021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spc="-10" dirty="0">
                <a:latin typeface="Calibri"/>
                <a:cs typeface="Calibri"/>
              </a:rPr>
              <a:t>Latency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(us)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3060192" y="1418843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5">
                <a:moveTo>
                  <a:pt x="0" y="224027"/>
                </a:moveTo>
                <a:lnTo>
                  <a:pt x="224028" y="224027"/>
                </a:lnTo>
                <a:lnTo>
                  <a:pt x="224028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60192" y="1418843"/>
            <a:ext cx="224154" cy="224154"/>
          </a:xfrm>
          <a:custGeom>
            <a:avLst/>
            <a:gdLst/>
            <a:ahLst/>
            <a:cxnLst/>
            <a:rect l="l" t="t" r="r" b="b"/>
            <a:pathLst>
              <a:path w="224154" h="224155">
                <a:moveTo>
                  <a:pt x="0" y="224027"/>
                </a:moveTo>
                <a:lnTo>
                  <a:pt x="224028" y="224027"/>
                </a:lnTo>
                <a:lnTo>
                  <a:pt x="224028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380988" y="1418843"/>
            <a:ext cx="222885" cy="224154"/>
          </a:xfrm>
          <a:custGeom>
            <a:avLst/>
            <a:gdLst/>
            <a:ahLst/>
            <a:cxnLst/>
            <a:rect l="l" t="t" r="r" b="b"/>
            <a:pathLst>
              <a:path w="222884" h="224155">
                <a:moveTo>
                  <a:pt x="0" y="224027"/>
                </a:moveTo>
                <a:lnTo>
                  <a:pt x="222504" y="224027"/>
                </a:lnTo>
                <a:lnTo>
                  <a:pt x="222504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380988" y="1418843"/>
            <a:ext cx="222885" cy="224154"/>
          </a:xfrm>
          <a:custGeom>
            <a:avLst/>
            <a:gdLst/>
            <a:ahLst/>
            <a:cxnLst/>
            <a:rect l="l" t="t" r="r" b="b"/>
            <a:pathLst>
              <a:path w="222884" h="224155">
                <a:moveTo>
                  <a:pt x="0" y="224027"/>
                </a:moveTo>
                <a:lnTo>
                  <a:pt x="222504" y="224027"/>
                </a:lnTo>
                <a:lnTo>
                  <a:pt x="222504" y="0"/>
                </a:lnTo>
                <a:lnTo>
                  <a:pt x="0" y="0"/>
                </a:lnTo>
                <a:lnTo>
                  <a:pt x="0" y="22402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3378453" y="1227785"/>
            <a:ext cx="59213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333115" algn="l"/>
              </a:tabLst>
            </a:pPr>
            <a:r>
              <a:rPr sz="3200" dirty="0">
                <a:latin typeface="Calibri"/>
                <a:cs typeface="Calibri"/>
              </a:rPr>
              <a:t>W/o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SRCD</a:t>
            </a:r>
            <a:r>
              <a:rPr sz="3200" dirty="0">
                <a:latin typeface="Calibri"/>
                <a:cs typeface="Calibri"/>
              </a:rPr>
              <a:t> Cache	</a:t>
            </a:r>
            <a:r>
              <a:rPr sz="3200" spc="-5" dirty="0">
                <a:latin typeface="Calibri"/>
                <a:cs typeface="Calibri"/>
              </a:rPr>
              <a:t>W/ SRCD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Cache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1" name="object 1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2787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Co</a:t>
            </a:r>
            <a:r>
              <a:rPr spc="-25" dirty="0"/>
              <a:t>n</a:t>
            </a:r>
            <a:r>
              <a:rPr spc="-5" dirty="0"/>
              <a:t>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9714" y="1035177"/>
            <a:ext cx="11179810" cy="50215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Arial"/>
                <a:cs typeface="Arial"/>
              </a:rPr>
              <a:t>Traditional </a:t>
            </a:r>
            <a:r>
              <a:rPr sz="2800" dirty="0">
                <a:latin typeface="Arial"/>
                <a:cs typeface="Arial"/>
              </a:rPr>
              <a:t>distributed in-memory </a:t>
            </a:r>
            <a:r>
              <a:rPr sz="2800" spc="-5" dirty="0">
                <a:latin typeface="Arial"/>
                <a:cs typeface="Arial"/>
              </a:rPr>
              <a:t>hashing indexes become inefficient  in disaggregated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Many </a:t>
            </a:r>
            <a:r>
              <a:rPr sz="2400" dirty="0">
                <a:latin typeface="Arial"/>
                <a:cs typeface="Arial"/>
              </a:rPr>
              <a:t>remote </a:t>
            </a:r>
            <a:r>
              <a:rPr sz="2400" spc="-5" dirty="0">
                <a:latin typeface="Arial"/>
                <a:cs typeface="Arial"/>
              </a:rPr>
              <a:t>access, concurrency </a:t>
            </a:r>
            <a:r>
              <a:rPr sz="2400" dirty="0">
                <a:latin typeface="Arial"/>
                <a:cs typeface="Arial"/>
              </a:rPr>
              <a:t>access,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resizing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3350">
              <a:latin typeface="Times New Roman"/>
              <a:cs typeface="Times New Roman"/>
            </a:endParaRPr>
          </a:p>
          <a:p>
            <a:pPr marL="355600" marR="754380" indent="-342900">
              <a:lnSpc>
                <a:spcPts val="302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30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propose </a:t>
            </a:r>
            <a:r>
              <a:rPr sz="2800" spc="-10" dirty="0">
                <a:latin typeface="Arial"/>
                <a:cs typeface="Arial"/>
              </a:rPr>
              <a:t>RACE </a:t>
            </a:r>
            <a:r>
              <a:rPr sz="2800" spc="-5" dirty="0">
                <a:latin typeface="Arial"/>
                <a:cs typeface="Arial"/>
              </a:rPr>
              <a:t>hashing, the </a:t>
            </a:r>
            <a:r>
              <a:rPr sz="2800" dirty="0">
                <a:latin typeface="Arial"/>
                <a:cs typeface="Arial"/>
              </a:rPr>
              <a:t>first </a:t>
            </a:r>
            <a:r>
              <a:rPr sz="2800" spc="-5" dirty="0">
                <a:latin typeface="Arial"/>
                <a:cs typeface="Arial"/>
              </a:rPr>
              <a:t>hashing index designed </a:t>
            </a:r>
            <a:r>
              <a:rPr sz="2800" dirty="0">
                <a:latin typeface="Arial"/>
                <a:cs typeface="Arial"/>
              </a:rPr>
              <a:t>for  </a:t>
            </a:r>
            <a:r>
              <a:rPr sz="2800" spc="-5" dirty="0">
                <a:latin typeface="Arial"/>
                <a:cs typeface="Arial"/>
              </a:rPr>
              <a:t>disaggregated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6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One-sided RDMA-conscious table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Lock-free </a:t>
            </a:r>
            <a:r>
              <a:rPr sz="2400" dirty="0">
                <a:latin typeface="Arial"/>
                <a:cs typeface="Arial"/>
              </a:rPr>
              <a:t>remote </a:t>
            </a:r>
            <a:r>
              <a:rPr sz="2400" spc="-5" dirty="0">
                <a:latin typeface="Arial"/>
                <a:cs typeface="Arial"/>
              </a:rPr>
              <a:t>concurrency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control</a:t>
            </a:r>
            <a:endParaRPr sz="24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Extendible </a:t>
            </a:r>
            <a:r>
              <a:rPr sz="2400" dirty="0">
                <a:latin typeface="Arial"/>
                <a:cs typeface="Arial"/>
              </a:rPr>
              <a:t>remote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resizing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3800">
              <a:latin typeface="Times New Roman"/>
              <a:cs typeface="Times New Roman"/>
            </a:endParaRPr>
          </a:p>
          <a:p>
            <a:pPr marL="355600" marR="463550" indent="-342900">
              <a:lnSpc>
                <a:spcPts val="3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RACE </a:t>
            </a:r>
            <a:r>
              <a:rPr sz="2800" spc="-5" dirty="0">
                <a:latin typeface="Arial"/>
                <a:cs typeface="Arial"/>
              </a:rPr>
              <a:t>Hashing </a:t>
            </a:r>
            <a:r>
              <a:rPr sz="2800" dirty="0">
                <a:latin typeface="Arial"/>
                <a:cs typeface="Arial"/>
              </a:rPr>
              <a:t>outperforms state-of-the-art distributed in-memory  </a:t>
            </a:r>
            <a:r>
              <a:rPr sz="2800" spc="-5" dirty="0">
                <a:latin typeface="Arial"/>
                <a:cs typeface="Arial"/>
              </a:rPr>
              <a:t>hashing indexes by </a:t>
            </a:r>
            <a:r>
              <a:rPr sz="2800" dirty="0">
                <a:latin typeface="Arial"/>
                <a:cs typeface="Arial"/>
              </a:rPr>
              <a:t>1.4-13.7</a:t>
            </a:r>
            <a:r>
              <a:rPr sz="2800" dirty="0">
                <a:latin typeface="微软雅黑"/>
                <a:cs typeface="微软雅黑"/>
              </a:rPr>
              <a:t>× </a:t>
            </a:r>
            <a:r>
              <a:rPr sz="2800" spc="-5" dirty="0">
                <a:latin typeface="Arial"/>
                <a:cs typeface="Arial"/>
              </a:rPr>
              <a:t>in YCSB </a:t>
            </a:r>
            <a:r>
              <a:rPr sz="2800" dirty="0">
                <a:latin typeface="Arial"/>
                <a:cs typeface="Arial"/>
              </a:rPr>
              <a:t>hybrid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workloads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469808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-5" dirty="0"/>
              <a:t>DA</a:t>
            </a:r>
            <a:r>
              <a:rPr lang="zh-CN" altLang="en-US" spc="-5" dirty="0"/>
              <a:t>架构相关文章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9714" y="1042992"/>
            <a:ext cx="11179810" cy="390876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spc="-15" dirty="0">
                <a:latin typeface="Arial"/>
                <a:cs typeface="Arial"/>
                <a:hlinkClick r:id="rId2"/>
              </a:rPr>
              <a:t>https://dblp.org/db/journals/sigops/sigops57.html#MarufC23</a:t>
            </a:r>
            <a:endParaRPr lang="en-US" sz="2800" spc="-15" dirty="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spc="-15" dirty="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Arial"/>
                <a:cs typeface="Arial"/>
              </a:rPr>
              <a:t>FUSEE: A Fully Memory-Disaggregated Key-Value Store</a:t>
            </a:r>
          </a:p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Arial"/>
                <a:cs typeface="Arial"/>
              </a:rPr>
              <a:t>Sherman: A Write-Optimized Distributed </a:t>
            </a:r>
            <a:r>
              <a:rPr lang="en-US" sz="2800" dirty="0" err="1">
                <a:latin typeface="Arial"/>
                <a:cs typeface="Arial"/>
              </a:rPr>
              <a:t>B+Tree</a:t>
            </a:r>
            <a:r>
              <a:rPr lang="en-US" sz="2800" dirty="0">
                <a:latin typeface="Arial"/>
                <a:cs typeface="Arial"/>
              </a:rPr>
              <a:t> Index on Disaggregated Memory</a:t>
            </a:r>
          </a:p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endParaRPr lang="en-US" sz="2800" dirty="0">
              <a:latin typeface="Arial"/>
              <a:cs typeface="Arial"/>
            </a:endParaRPr>
          </a:p>
          <a:p>
            <a:pPr marL="355600" marR="5080" indent="-342900">
              <a:lnSpc>
                <a:spcPts val="302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Arial"/>
                <a:cs typeface="Arial"/>
              </a:rPr>
              <a:t>Fast One-Sided RDMA-Based State Machine Replication for Disaggregated Memory</a:t>
            </a:r>
          </a:p>
        </p:txBody>
      </p:sp>
    </p:spTree>
    <p:extLst>
      <p:ext uri="{BB962C8B-B14F-4D97-AF65-F5344CB8AC3E}">
        <p14:creationId xmlns:p14="http://schemas.microsoft.com/office/powerpoint/2010/main" val="754333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6457" y="2726816"/>
            <a:ext cx="48069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7E7E7E"/>
                </a:solidFill>
              </a:rPr>
              <a:t>Thank you!</a:t>
            </a:r>
            <a:r>
              <a:rPr sz="4800" spc="-15" dirty="0">
                <a:solidFill>
                  <a:srgbClr val="7E7E7E"/>
                </a:solidFill>
              </a:rPr>
              <a:t> </a:t>
            </a:r>
            <a:r>
              <a:rPr sz="4800" dirty="0">
                <a:solidFill>
                  <a:srgbClr val="7E7E7E"/>
                </a:solidFill>
              </a:rPr>
              <a:t>Q&amp;A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10405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Hashing Indexes in Disaggregated</a:t>
            </a:r>
            <a:r>
              <a:rPr spc="20" dirty="0"/>
              <a:t> </a:t>
            </a:r>
            <a:r>
              <a:rPr spc="-10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334" y="1341881"/>
            <a:ext cx="1440180" cy="433070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200"/>
              </a:spcBef>
            </a:pPr>
            <a:r>
              <a:rPr sz="2400" b="1" spc="-10" dirty="0"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2250" y="1198625"/>
            <a:ext cx="7391400" cy="1760220"/>
          </a:xfrm>
          <a:custGeom>
            <a:avLst/>
            <a:gdLst/>
            <a:ahLst/>
            <a:cxnLst/>
            <a:rect l="l" t="t" r="r" b="b"/>
            <a:pathLst>
              <a:path w="7391400" h="1760220">
                <a:moveTo>
                  <a:pt x="0" y="236600"/>
                </a:moveTo>
                <a:lnTo>
                  <a:pt x="4806" y="188914"/>
                </a:lnTo>
                <a:lnTo>
                  <a:pt x="18591" y="144500"/>
                </a:lnTo>
                <a:lnTo>
                  <a:pt x="40404" y="104309"/>
                </a:lnTo>
                <a:lnTo>
                  <a:pt x="69294" y="69294"/>
                </a:lnTo>
                <a:lnTo>
                  <a:pt x="104309" y="40404"/>
                </a:lnTo>
                <a:lnTo>
                  <a:pt x="144500" y="18591"/>
                </a:lnTo>
                <a:lnTo>
                  <a:pt x="188914" y="4806"/>
                </a:lnTo>
                <a:lnTo>
                  <a:pt x="236600" y="0"/>
                </a:lnTo>
                <a:lnTo>
                  <a:pt x="7154799" y="0"/>
                </a:lnTo>
                <a:lnTo>
                  <a:pt x="7202485" y="4806"/>
                </a:lnTo>
                <a:lnTo>
                  <a:pt x="7246899" y="18591"/>
                </a:lnTo>
                <a:lnTo>
                  <a:pt x="7287090" y="40404"/>
                </a:lnTo>
                <a:lnTo>
                  <a:pt x="7322105" y="69294"/>
                </a:lnTo>
                <a:lnTo>
                  <a:pt x="7350995" y="104309"/>
                </a:lnTo>
                <a:lnTo>
                  <a:pt x="7372808" y="144500"/>
                </a:lnTo>
                <a:lnTo>
                  <a:pt x="7386593" y="188914"/>
                </a:lnTo>
                <a:lnTo>
                  <a:pt x="7391400" y="236600"/>
                </a:lnTo>
                <a:lnTo>
                  <a:pt x="7391400" y="1523619"/>
                </a:lnTo>
                <a:lnTo>
                  <a:pt x="7386593" y="1571305"/>
                </a:lnTo>
                <a:lnTo>
                  <a:pt x="7372808" y="1615719"/>
                </a:lnTo>
                <a:lnTo>
                  <a:pt x="7350995" y="1655910"/>
                </a:lnTo>
                <a:lnTo>
                  <a:pt x="7322105" y="1690925"/>
                </a:lnTo>
                <a:lnTo>
                  <a:pt x="7287090" y="1719815"/>
                </a:lnTo>
                <a:lnTo>
                  <a:pt x="7246899" y="1741628"/>
                </a:lnTo>
                <a:lnTo>
                  <a:pt x="7202485" y="1755413"/>
                </a:lnTo>
                <a:lnTo>
                  <a:pt x="7154799" y="1760220"/>
                </a:lnTo>
                <a:lnTo>
                  <a:pt x="236600" y="1760220"/>
                </a:lnTo>
                <a:lnTo>
                  <a:pt x="188914" y="1755413"/>
                </a:lnTo>
                <a:lnTo>
                  <a:pt x="144500" y="1741628"/>
                </a:lnTo>
                <a:lnTo>
                  <a:pt x="104309" y="1719815"/>
                </a:lnTo>
                <a:lnTo>
                  <a:pt x="69294" y="1690925"/>
                </a:lnTo>
                <a:lnTo>
                  <a:pt x="40404" y="1655910"/>
                </a:lnTo>
                <a:lnTo>
                  <a:pt x="18591" y="1615719"/>
                </a:lnTo>
                <a:lnTo>
                  <a:pt x="4806" y="1571305"/>
                </a:lnTo>
                <a:lnTo>
                  <a:pt x="0" y="1523619"/>
                </a:lnTo>
                <a:lnTo>
                  <a:pt x="0" y="236600"/>
                </a:lnTo>
                <a:close/>
              </a:path>
            </a:pathLst>
          </a:custGeom>
          <a:ln w="380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9191" y="1223263"/>
            <a:ext cx="11283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Compute  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55670" y="2338577"/>
            <a:ext cx="5821680" cy="425450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2400" b="1" spc="-5" dirty="0">
                <a:latin typeface="Arial"/>
                <a:cs typeface="Arial"/>
              </a:rPr>
              <a:t>Hash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1089" y="1774697"/>
            <a:ext cx="241300" cy="564515"/>
          </a:xfrm>
          <a:custGeom>
            <a:avLst/>
            <a:gdLst/>
            <a:ahLst/>
            <a:cxnLst/>
            <a:rect l="l" t="t" r="r" b="b"/>
            <a:pathLst>
              <a:path w="241300" h="564514">
                <a:moveTo>
                  <a:pt x="169975" y="464436"/>
                </a:moveTo>
                <a:lnTo>
                  <a:pt x="134365" y="478027"/>
                </a:lnTo>
                <a:lnTo>
                  <a:pt x="228600" y="564388"/>
                </a:lnTo>
                <a:lnTo>
                  <a:pt x="236726" y="482218"/>
                </a:lnTo>
                <a:lnTo>
                  <a:pt x="176784" y="482218"/>
                </a:lnTo>
                <a:lnTo>
                  <a:pt x="169975" y="464436"/>
                </a:lnTo>
                <a:close/>
              </a:path>
              <a:path w="241300" h="564514">
                <a:moveTo>
                  <a:pt x="205541" y="450861"/>
                </a:moveTo>
                <a:lnTo>
                  <a:pt x="169975" y="464436"/>
                </a:lnTo>
                <a:lnTo>
                  <a:pt x="176784" y="482218"/>
                </a:lnTo>
                <a:lnTo>
                  <a:pt x="212344" y="468629"/>
                </a:lnTo>
                <a:lnTo>
                  <a:pt x="205541" y="450861"/>
                </a:lnTo>
                <a:close/>
              </a:path>
              <a:path w="241300" h="564514">
                <a:moveTo>
                  <a:pt x="241173" y="437261"/>
                </a:moveTo>
                <a:lnTo>
                  <a:pt x="205541" y="450861"/>
                </a:lnTo>
                <a:lnTo>
                  <a:pt x="212344" y="468629"/>
                </a:lnTo>
                <a:lnTo>
                  <a:pt x="176784" y="482218"/>
                </a:lnTo>
                <a:lnTo>
                  <a:pt x="236726" y="482218"/>
                </a:lnTo>
                <a:lnTo>
                  <a:pt x="241173" y="437261"/>
                </a:lnTo>
                <a:close/>
              </a:path>
              <a:path w="241300" h="564514">
                <a:moveTo>
                  <a:pt x="71197" y="99951"/>
                </a:moveTo>
                <a:lnTo>
                  <a:pt x="35631" y="113526"/>
                </a:lnTo>
                <a:lnTo>
                  <a:pt x="169975" y="464436"/>
                </a:lnTo>
                <a:lnTo>
                  <a:pt x="205541" y="450861"/>
                </a:lnTo>
                <a:lnTo>
                  <a:pt x="71197" y="99951"/>
                </a:lnTo>
                <a:close/>
              </a:path>
              <a:path w="241300" h="564514">
                <a:moveTo>
                  <a:pt x="12573" y="0"/>
                </a:moveTo>
                <a:lnTo>
                  <a:pt x="0" y="127126"/>
                </a:lnTo>
                <a:lnTo>
                  <a:pt x="35631" y="113526"/>
                </a:lnTo>
                <a:lnTo>
                  <a:pt x="28828" y="95758"/>
                </a:lnTo>
                <a:lnTo>
                  <a:pt x="64388" y="82168"/>
                </a:lnTo>
                <a:lnTo>
                  <a:pt x="102233" y="82168"/>
                </a:lnTo>
                <a:lnTo>
                  <a:pt x="12573" y="0"/>
                </a:lnTo>
                <a:close/>
              </a:path>
              <a:path w="241300" h="564514">
                <a:moveTo>
                  <a:pt x="64388" y="82168"/>
                </a:moveTo>
                <a:lnTo>
                  <a:pt x="28828" y="95758"/>
                </a:lnTo>
                <a:lnTo>
                  <a:pt x="35631" y="113526"/>
                </a:lnTo>
                <a:lnTo>
                  <a:pt x="71197" y="99951"/>
                </a:lnTo>
                <a:lnTo>
                  <a:pt x="64388" y="82168"/>
                </a:lnTo>
                <a:close/>
              </a:path>
              <a:path w="241300" h="564514">
                <a:moveTo>
                  <a:pt x="102233" y="82168"/>
                </a:moveTo>
                <a:lnTo>
                  <a:pt x="64388" y="82168"/>
                </a:lnTo>
                <a:lnTo>
                  <a:pt x="71197" y="99951"/>
                </a:lnTo>
                <a:lnTo>
                  <a:pt x="106807" y="86360"/>
                </a:lnTo>
                <a:lnTo>
                  <a:pt x="102233" y="821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097017" y="1388745"/>
            <a:ext cx="362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Search/Insertion/Deletion/Update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4661" y="1880691"/>
            <a:ext cx="2282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Local</a:t>
            </a:r>
            <a:r>
              <a:rPr sz="1800" b="1" i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LOAD&amp;STORE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67761" y="3934205"/>
            <a:ext cx="7391400" cy="1873250"/>
          </a:xfrm>
          <a:custGeom>
            <a:avLst/>
            <a:gdLst/>
            <a:ahLst/>
            <a:cxnLst/>
            <a:rect l="l" t="t" r="r" b="b"/>
            <a:pathLst>
              <a:path w="7391400" h="1873250">
                <a:moveTo>
                  <a:pt x="0" y="251714"/>
                </a:moveTo>
                <a:lnTo>
                  <a:pt x="4053" y="206455"/>
                </a:lnTo>
                <a:lnTo>
                  <a:pt x="15742" y="163863"/>
                </a:lnTo>
                <a:lnTo>
                  <a:pt x="34355" y="124648"/>
                </a:lnTo>
                <a:lnTo>
                  <a:pt x="59184" y="89518"/>
                </a:lnTo>
                <a:lnTo>
                  <a:pt x="89518" y="59184"/>
                </a:lnTo>
                <a:lnTo>
                  <a:pt x="124648" y="34355"/>
                </a:lnTo>
                <a:lnTo>
                  <a:pt x="163863" y="15742"/>
                </a:lnTo>
                <a:lnTo>
                  <a:pt x="206455" y="4053"/>
                </a:lnTo>
                <a:lnTo>
                  <a:pt x="251713" y="0"/>
                </a:lnTo>
                <a:lnTo>
                  <a:pt x="7139686" y="0"/>
                </a:lnTo>
                <a:lnTo>
                  <a:pt x="7184944" y="4053"/>
                </a:lnTo>
                <a:lnTo>
                  <a:pt x="7227536" y="15742"/>
                </a:lnTo>
                <a:lnTo>
                  <a:pt x="7266751" y="34355"/>
                </a:lnTo>
                <a:lnTo>
                  <a:pt x="7301881" y="59184"/>
                </a:lnTo>
                <a:lnTo>
                  <a:pt x="7332215" y="89518"/>
                </a:lnTo>
                <a:lnTo>
                  <a:pt x="7357044" y="124648"/>
                </a:lnTo>
                <a:lnTo>
                  <a:pt x="7375657" y="163863"/>
                </a:lnTo>
                <a:lnTo>
                  <a:pt x="7387346" y="206455"/>
                </a:lnTo>
                <a:lnTo>
                  <a:pt x="7391400" y="251714"/>
                </a:lnTo>
                <a:lnTo>
                  <a:pt x="7391400" y="1621282"/>
                </a:lnTo>
                <a:lnTo>
                  <a:pt x="7387346" y="1666523"/>
                </a:lnTo>
                <a:lnTo>
                  <a:pt x="7375657" y="1709106"/>
                </a:lnTo>
                <a:lnTo>
                  <a:pt x="7357044" y="1748319"/>
                </a:lnTo>
                <a:lnTo>
                  <a:pt x="7332215" y="1783451"/>
                </a:lnTo>
                <a:lnTo>
                  <a:pt x="7301881" y="1813790"/>
                </a:lnTo>
                <a:lnTo>
                  <a:pt x="7266751" y="1838626"/>
                </a:lnTo>
                <a:lnTo>
                  <a:pt x="7227536" y="1857246"/>
                </a:lnTo>
                <a:lnTo>
                  <a:pt x="7184944" y="1868940"/>
                </a:lnTo>
                <a:lnTo>
                  <a:pt x="7139686" y="1872996"/>
                </a:lnTo>
                <a:lnTo>
                  <a:pt x="251713" y="1872996"/>
                </a:lnTo>
                <a:lnTo>
                  <a:pt x="206455" y="1868940"/>
                </a:lnTo>
                <a:lnTo>
                  <a:pt x="163863" y="1857246"/>
                </a:lnTo>
                <a:lnTo>
                  <a:pt x="124648" y="1838626"/>
                </a:lnTo>
                <a:lnTo>
                  <a:pt x="89518" y="1813790"/>
                </a:lnTo>
                <a:lnTo>
                  <a:pt x="59184" y="1783451"/>
                </a:lnTo>
                <a:lnTo>
                  <a:pt x="34355" y="1748319"/>
                </a:lnTo>
                <a:lnTo>
                  <a:pt x="15742" y="1709106"/>
                </a:lnTo>
                <a:lnTo>
                  <a:pt x="4053" y="1666523"/>
                </a:lnTo>
                <a:lnTo>
                  <a:pt x="0" y="1621282"/>
                </a:lnTo>
                <a:lnTo>
                  <a:pt x="0" y="25171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75358" y="3972000"/>
            <a:ext cx="100139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Me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ory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104057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Hashing Indexes in Disaggregated</a:t>
            </a:r>
            <a:r>
              <a:rPr spc="20" dirty="0"/>
              <a:t> </a:t>
            </a:r>
            <a:r>
              <a:rPr spc="-10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334" y="1341881"/>
            <a:ext cx="1440180" cy="433070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200"/>
              </a:spcBef>
            </a:pPr>
            <a:r>
              <a:rPr sz="2400" b="1" spc="-10" dirty="0"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2250" y="1198625"/>
            <a:ext cx="7391400" cy="1760220"/>
          </a:xfrm>
          <a:custGeom>
            <a:avLst/>
            <a:gdLst/>
            <a:ahLst/>
            <a:cxnLst/>
            <a:rect l="l" t="t" r="r" b="b"/>
            <a:pathLst>
              <a:path w="7391400" h="1760220">
                <a:moveTo>
                  <a:pt x="0" y="236600"/>
                </a:moveTo>
                <a:lnTo>
                  <a:pt x="4806" y="188914"/>
                </a:lnTo>
                <a:lnTo>
                  <a:pt x="18591" y="144500"/>
                </a:lnTo>
                <a:lnTo>
                  <a:pt x="40404" y="104309"/>
                </a:lnTo>
                <a:lnTo>
                  <a:pt x="69294" y="69294"/>
                </a:lnTo>
                <a:lnTo>
                  <a:pt x="104309" y="40404"/>
                </a:lnTo>
                <a:lnTo>
                  <a:pt x="144500" y="18591"/>
                </a:lnTo>
                <a:lnTo>
                  <a:pt x="188914" y="4806"/>
                </a:lnTo>
                <a:lnTo>
                  <a:pt x="236600" y="0"/>
                </a:lnTo>
                <a:lnTo>
                  <a:pt x="7154799" y="0"/>
                </a:lnTo>
                <a:lnTo>
                  <a:pt x="7202485" y="4806"/>
                </a:lnTo>
                <a:lnTo>
                  <a:pt x="7246899" y="18591"/>
                </a:lnTo>
                <a:lnTo>
                  <a:pt x="7287090" y="40404"/>
                </a:lnTo>
                <a:lnTo>
                  <a:pt x="7322105" y="69294"/>
                </a:lnTo>
                <a:lnTo>
                  <a:pt x="7350995" y="104309"/>
                </a:lnTo>
                <a:lnTo>
                  <a:pt x="7372808" y="144500"/>
                </a:lnTo>
                <a:lnTo>
                  <a:pt x="7386593" y="188914"/>
                </a:lnTo>
                <a:lnTo>
                  <a:pt x="7391400" y="236600"/>
                </a:lnTo>
                <a:lnTo>
                  <a:pt x="7391400" y="1523619"/>
                </a:lnTo>
                <a:lnTo>
                  <a:pt x="7386593" y="1571305"/>
                </a:lnTo>
                <a:lnTo>
                  <a:pt x="7372808" y="1615719"/>
                </a:lnTo>
                <a:lnTo>
                  <a:pt x="7350995" y="1655910"/>
                </a:lnTo>
                <a:lnTo>
                  <a:pt x="7322105" y="1690925"/>
                </a:lnTo>
                <a:lnTo>
                  <a:pt x="7287090" y="1719815"/>
                </a:lnTo>
                <a:lnTo>
                  <a:pt x="7246899" y="1741628"/>
                </a:lnTo>
                <a:lnTo>
                  <a:pt x="7202485" y="1755413"/>
                </a:lnTo>
                <a:lnTo>
                  <a:pt x="7154799" y="1760220"/>
                </a:lnTo>
                <a:lnTo>
                  <a:pt x="236600" y="1760220"/>
                </a:lnTo>
                <a:lnTo>
                  <a:pt x="188914" y="1755413"/>
                </a:lnTo>
                <a:lnTo>
                  <a:pt x="144500" y="1741628"/>
                </a:lnTo>
                <a:lnTo>
                  <a:pt x="104309" y="1719815"/>
                </a:lnTo>
                <a:lnTo>
                  <a:pt x="69294" y="1690925"/>
                </a:lnTo>
                <a:lnTo>
                  <a:pt x="40404" y="1655910"/>
                </a:lnTo>
                <a:lnTo>
                  <a:pt x="18591" y="1615719"/>
                </a:lnTo>
                <a:lnTo>
                  <a:pt x="4806" y="1571305"/>
                </a:lnTo>
                <a:lnTo>
                  <a:pt x="0" y="1523619"/>
                </a:lnTo>
                <a:lnTo>
                  <a:pt x="0" y="236600"/>
                </a:lnTo>
                <a:close/>
              </a:path>
            </a:pathLst>
          </a:custGeom>
          <a:ln w="380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9191" y="1223263"/>
            <a:ext cx="11283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Compute  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1089" y="1774697"/>
            <a:ext cx="852169" cy="2160270"/>
          </a:xfrm>
          <a:custGeom>
            <a:avLst/>
            <a:gdLst/>
            <a:ahLst/>
            <a:cxnLst/>
            <a:rect l="l" t="t" r="r" b="b"/>
            <a:pathLst>
              <a:path w="852170" h="2160270">
                <a:moveTo>
                  <a:pt x="780717" y="2060308"/>
                </a:moveTo>
                <a:lnTo>
                  <a:pt x="745236" y="2073909"/>
                </a:lnTo>
                <a:lnTo>
                  <a:pt x="839470" y="2160270"/>
                </a:lnTo>
                <a:lnTo>
                  <a:pt x="847506" y="2078101"/>
                </a:lnTo>
                <a:lnTo>
                  <a:pt x="787526" y="2078101"/>
                </a:lnTo>
                <a:lnTo>
                  <a:pt x="780717" y="2060308"/>
                </a:lnTo>
                <a:close/>
              </a:path>
              <a:path w="852170" h="2160270">
                <a:moveTo>
                  <a:pt x="816373" y="2046640"/>
                </a:moveTo>
                <a:lnTo>
                  <a:pt x="780717" y="2060308"/>
                </a:lnTo>
                <a:lnTo>
                  <a:pt x="787526" y="2078101"/>
                </a:lnTo>
                <a:lnTo>
                  <a:pt x="823213" y="2064512"/>
                </a:lnTo>
                <a:lnTo>
                  <a:pt x="816373" y="2046640"/>
                </a:lnTo>
                <a:close/>
              </a:path>
              <a:path w="852170" h="2160270">
                <a:moveTo>
                  <a:pt x="851915" y="2033015"/>
                </a:moveTo>
                <a:lnTo>
                  <a:pt x="816373" y="2046640"/>
                </a:lnTo>
                <a:lnTo>
                  <a:pt x="823213" y="2064512"/>
                </a:lnTo>
                <a:lnTo>
                  <a:pt x="787526" y="2078101"/>
                </a:lnTo>
                <a:lnTo>
                  <a:pt x="847506" y="2078101"/>
                </a:lnTo>
                <a:lnTo>
                  <a:pt x="851915" y="2033015"/>
                </a:lnTo>
                <a:close/>
              </a:path>
              <a:path w="852170" h="2160270">
                <a:moveTo>
                  <a:pt x="71196" y="99952"/>
                </a:moveTo>
                <a:lnTo>
                  <a:pt x="35629" y="113527"/>
                </a:lnTo>
                <a:lnTo>
                  <a:pt x="780717" y="2060308"/>
                </a:lnTo>
                <a:lnTo>
                  <a:pt x="816373" y="2046640"/>
                </a:lnTo>
                <a:lnTo>
                  <a:pt x="71196" y="99952"/>
                </a:lnTo>
                <a:close/>
              </a:path>
              <a:path w="852170" h="2160270">
                <a:moveTo>
                  <a:pt x="12573" y="0"/>
                </a:moveTo>
                <a:lnTo>
                  <a:pt x="0" y="127126"/>
                </a:lnTo>
                <a:lnTo>
                  <a:pt x="35629" y="113527"/>
                </a:lnTo>
                <a:lnTo>
                  <a:pt x="28828" y="95758"/>
                </a:lnTo>
                <a:lnTo>
                  <a:pt x="64388" y="82168"/>
                </a:lnTo>
                <a:lnTo>
                  <a:pt x="102233" y="82168"/>
                </a:lnTo>
                <a:lnTo>
                  <a:pt x="12573" y="0"/>
                </a:lnTo>
                <a:close/>
              </a:path>
              <a:path w="852170" h="2160270">
                <a:moveTo>
                  <a:pt x="64388" y="82168"/>
                </a:moveTo>
                <a:lnTo>
                  <a:pt x="28828" y="95758"/>
                </a:lnTo>
                <a:lnTo>
                  <a:pt x="35629" y="113527"/>
                </a:lnTo>
                <a:lnTo>
                  <a:pt x="71196" y="99952"/>
                </a:lnTo>
                <a:lnTo>
                  <a:pt x="64388" y="82168"/>
                </a:lnTo>
                <a:close/>
              </a:path>
              <a:path w="852170" h="2160270">
                <a:moveTo>
                  <a:pt x="102233" y="82168"/>
                </a:moveTo>
                <a:lnTo>
                  <a:pt x="64388" y="82168"/>
                </a:lnTo>
                <a:lnTo>
                  <a:pt x="71196" y="99952"/>
                </a:lnTo>
                <a:lnTo>
                  <a:pt x="106807" y="86360"/>
                </a:lnTo>
                <a:lnTo>
                  <a:pt x="102233" y="821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97017" y="1388745"/>
            <a:ext cx="362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Search/Insertion/Deletion/Update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4158" y="3229102"/>
            <a:ext cx="3159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RDMA</a:t>
            </a:r>
            <a:r>
              <a:rPr sz="1800" b="1" i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0000FF"/>
                </a:solidFill>
                <a:latin typeface="Arial"/>
                <a:cs typeface="Arial"/>
              </a:rPr>
              <a:t>READ/WRITE/ATOMIC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7761" y="3934205"/>
            <a:ext cx="7391400" cy="1873250"/>
          </a:xfrm>
          <a:custGeom>
            <a:avLst/>
            <a:gdLst/>
            <a:ahLst/>
            <a:cxnLst/>
            <a:rect l="l" t="t" r="r" b="b"/>
            <a:pathLst>
              <a:path w="7391400" h="1873250">
                <a:moveTo>
                  <a:pt x="0" y="251714"/>
                </a:moveTo>
                <a:lnTo>
                  <a:pt x="4053" y="206455"/>
                </a:lnTo>
                <a:lnTo>
                  <a:pt x="15742" y="163863"/>
                </a:lnTo>
                <a:lnTo>
                  <a:pt x="34355" y="124648"/>
                </a:lnTo>
                <a:lnTo>
                  <a:pt x="59184" y="89518"/>
                </a:lnTo>
                <a:lnTo>
                  <a:pt x="89518" y="59184"/>
                </a:lnTo>
                <a:lnTo>
                  <a:pt x="124648" y="34355"/>
                </a:lnTo>
                <a:lnTo>
                  <a:pt x="163863" y="15742"/>
                </a:lnTo>
                <a:lnTo>
                  <a:pt x="206455" y="4053"/>
                </a:lnTo>
                <a:lnTo>
                  <a:pt x="251713" y="0"/>
                </a:lnTo>
                <a:lnTo>
                  <a:pt x="7139686" y="0"/>
                </a:lnTo>
                <a:lnTo>
                  <a:pt x="7184944" y="4053"/>
                </a:lnTo>
                <a:lnTo>
                  <a:pt x="7227536" y="15742"/>
                </a:lnTo>
                <a:lnTo>
                  <a:pt x="7266751" y="34355"/>
                </a:lnTo>
                <a:lnTo>
                  <a:pt x="7301881" y="59184"/>
                </a:lnTo>
                <a:lnTo>
                  <a:pt x="7332215" y="89518"/>
                </a:lnTo>
                <a:lnTo>
                  <a:pt x="7357044" y="124648"/>
                </a:lnTo>
                <a:lnTo>
                  <a:pt x="7375657" y="163863"/>
                </a:lnTo>
                <a:lnTo>
                  <a:pt x="7387346" y="206455"/>
                </a:lnTo>
                <a:lnTo>
                  <a:pt x="7391400" y="251714"/>
                </a:lnTo>
                <a:lnTo>
                  <a:pt x="7391400" y="1621282"/>
                </a:lnTo>
                <a:lnTo>
                  <a:pt x="7387346" y="1666523"/>
                </a:lnTo>
                <a:lnTo>
                  <a:pt x="7375657" y="1709106"/>
                </a:lnTo>
                <a:lnTo>
                  <a:pt x="7357044" y="1748319"/>
                </a:lnTo>
                <a:lnTo>
                  <a:pt x="7332215" y="1783451"/>
                </a:lnTo>
                <a:lnTo>
                  <a:pt x="7301881" y="1813790"/>
                </a:lnTo>
                <a:lnTo>
                  <a:pt x="7266751" y="1838626"/>
                </a:lnTo>
                <a:lnTo>
                  <a:pt x="7227536" y="1857246"/>
                </a:lnTo>
                <a:lnTo>
                  <a:pt x="7184944" y="1868940"/>
                </a:lnTo>
                <a:lnTo>
                  <a:pt x="7139686" y="1872996"/>
                </a:lnTo>
                <a:lnTo>
                  <a:pt x="251713" y="1872996"/>
                </a:lnTo>
                <a:lnTo>
                  <a:pt x="206455" y="1868940"/>
                </a:lnTo>
                <a:lnTo>
                  <a:pt x="163863" y="1857246"/>
                </a:lnTo>
                <a:lnTo>
                  <a:pt x="124648" y="1838626"/>
                </a:lnTo>
                <a:lnTo>
                  <a:pt x="89518" y="1813790"/>
                </a:lnTo>
                <a:lnTo>
                  <a:pt x="59184" y="1783451"/>
                </a:lnTo>
                <a:lnTo>
                  <a:pt x="34355" y="1748319"/>
                </a:lnTo>
                <a:lnTo>
                  <a:pt x="15742" y="1709106"/>
                </a:lnTo>
                <a:lnTo>
                  <a:pt x="4053" y="1666523"/>
                </a:lnTo>
                <a:lnTo>
                  <a:pt x="0" y="1621282"/>
                </a:lnTo>
                <a:lnTo>
                  <a:pt x="0" y="25171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5358" y="3972000"/>
            <a:ext cx="100139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Me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ory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455670" y="4510277"/>
            <a:ext cx="5821680" cy="426720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2400" b="1" spc="-5" dirty="0">
                <a:latin typeface="Arial"/>
                <a:cs typeface="Arial"/>
              </a:rPr>
              <a:t>Hash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6710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Challenge 1: Hash</a:t>
            </a:r>
            <a:r>
              <a:rPr spc="-25" dirty="0"/>
              <a:t> </a:t>
            </a:r>
            <a:r>
              <a:rPr spc="-5" dirty="0"/>
              <a:t>Collision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334" y="1341881"/>
            <a:ext cx="1440180" cy="433070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200"/>
              </a:spcBef>
            </a:pPr>
            <a:r>
              <a:rPr sz="2400" b="1" spc="-10" dirty="0"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2250" y="1198625"/>
            <a:ext cx="7391400" cy="1760220"/>
          </a:xfrm>
          <a:custGeom>
            <a:avLst/>
            <a:gdLst/>
            <a:ahLst/>
            <a:cxnLst/>
            <a:rect l="l" t="t" r="r" b="b"/>
            <a:pathLst>
              <a:path w="7391400" h="1760220">
                <a:moveTo>
                  <a:pt x="0" y="236600"/>
                </a:moveTo>
                <a:lnTo>
                  <a:pt x="4806" y="188914"/>
                </a:lnTo>
                <a:lnTo>
                  <a:pt x="18591" y="144500"/>
                </a:lnTo>
                <a:lnTo>
                  <a:pt x="40404" y="104309"/>
                </a:lnTo>
                <a:lnTo>
                  <a:pt x="69294" y="69294"/>
                </a:lnTo>
                <a:lnTo>
                  <a:pt x="104309" y="40404"/>
                </a:lnTo>
                <a:lnTo>
                  <a:pt x="144500" y="18591"/>
                </a:lnTo>
                <a:lnTo>
                  <a:pt x="188914" y="4806"/>
                </a:lnTo>
                <a:lnTo>
                  <a:pt x="236600" y="0"/>
                </a:lnTo>
                <a:lnTo>
                  <a:pt x="7154799" y="0"/>
                </a:lnTo>
                <a:lnTo>
                  <a:pt x="7202485" y="4806"/>
                </a:lnTo>
                <a:lnTo>
                  <a:pt x="7246899" y="18591"/>
                </a:lnTo>
                <a:lnTo>
                  <a:pt x="7287090" y="40404"/>
                </a:lnTo>
                <a:lnTo>
                  <a:pt x="7322105" y="69294"/>
                </a:lnTo>
                <a:lnTo>
                  <a:pt x="7350995" y="104309"/>
                </a:lnTo>
                <a:lnTo>
                  <a:pt x="7372808" y="144500"/>
                </a:lnTo>
                <a:lnTo>
                  <a:pt x="7386593" y="188914"/>
                </a:lnTo>
                <a:lnTo>
                  <a:pt x="7391400" y="236600"/>
                </a:lnTo>
                <a:lnTo>
                  <a:pt x="7391400" y="1523619"/>
                </a:lnTo>
                <a:lnTo>
                  <a:pt x="7386593" y="1571305"/>
                </a:lnTo>
                <a:lnTo>
                  <a:pt x="7372808" y="1615719"/>
                </a:lnTo>
                <a:lnTo>
                  <a:pt x="7350995" y="1655910"/>
                </a:lnTo>
                <a:lnTo>
                  <a:pt x="7322105" y="1690925"/>
                </a:lnTo>
                <a:lnTo>
                  <a:pt x="7287090" y="1719815"/>
                </a:lnTo>
                <a:lnTo>
                  <a:pt x="7246899" y="1741628"/>
                </a:lnTo>
                <a:lnTo>
                  <a:pt x="7202485" y="1755413"/>
                </a:lnTo>
                <a:lnTo>
                  <a:pt x="7154799" y="1760220"/>
                </a:lnTo>
                <a:lnTo>
                  <a:pt x="236600" y="1760220"/>
                </a:lnTo>
                <a:lnTo>
                  <a:pt x="188914" y="1755413"/>
                </a:lnTo>
                <a:lnTo>
                  <a:pt x="144500" y="1741628"/>
                </a:lnTo>
                <a:lnTo>
                  <a:pt x="104309" y="1719815"/>
                </a:lnTo>
                <a:lnTo>
                  <a:pt x="69294" y="1690925"/>
                </a:lnTo>
                <a:lnTo>
                  <a:pt x="40404" y="1655910"/>
                </a:lnTo>
                <a:lnTo>
                  <a:pt x="18591" y="1615719"/>
                </a:lnTo>
                <a:lnTo>
                  <a:pt x="4806" y="1571305"/>
                </a:lnTo>
                <a:lnTo>
                  <a:pt x="0" y="1523619"/>
                </a:lnTo>
                <a:lnTo>
                  <a:pt x="0" y="236600"/>
                </a:lnTo>
                <a:close/>
              </a:path>
            </a:pathLst>
          </a:custGeom>
          <a:ln w="380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9191" y="1223263"/>
            <a:ext cx="11283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Compute  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1089" y="1774697"/>
            <a:ext cx="852169" cy="2160270"/>
          </a:xfrm>
          <a:custGeom>
            <a:avLst/>
            <a:gdLst/>
            <a:ahLst/>
            <a:cxnLst/>
            <a:rect l="l" t="t" r="r" b="b"/>
            <a:pathLst>
              <a:path w="852170" h="2160270">
                <a:moveTo>
                  <a:pt x="780717" y="2060308"/>
                </a:moveTo>
                <a:lnTo>
                  <a:pt x="745236" y="2073909"/>
                </a:lnTo>
                <a:lnTo>
                  <a:pt x="839470" y="2160270"/>
                </a:lnTo>
                <a:lnTo>
                  <a:pt x="847506" y="2078101"/>
                </a:lnTo>
                <a:lnTo>
                  <a:pt x="787526" y="2078101"/>
                </a:lnTo>
                <a:lnTo>
                  <a:pt x="780717" y="2060308"/>
                </a:lnTo>
                <a:close/>
              </a:path>
              <a:path w="852170" h="2160270">
                <a:moveTo>
                  <a:pt x="816373" y="2046640"/>
                </a:moveTo>
                <a:lnTo>
                  <a:pt x="780717" y="2060308"/>
                </a:lnTo>
                <a:lnTo>
                  <a:pt x="787526" y="2078101"/>
                </a:lnTo>
                <a:lnTo>
                  <a:pt x="823213" y="2064512"/>
                </a:lnTo>
                <a:lnTo>
                  <a:pt x="816373" y="2046640"/>
                </a:lnTo>
                <a:close/>
              </a:path>
              <a:path w="852170" h="2160270">
                <a:moveTo>
                  <a:pt x="851915" y="2033015"/>
                </a:moveTo>
                <a:lnTo>
                  <a:pt x="816373" y="2046640"/>
                </a:lnTo>
                <a:lnTo>
                  <a:pt x="823213" y="2064512"/>
                </a:lnTo>
                <a:lnTo>
                  <a:pt x="787526" y="2078101"/>
                </a:lnTo>
                <a:lnTo>
                  <a:pt x="847506" y="2078101"/>
                </a:lnTo>
                <a:lnTo>
                  <a:pt x="851915" y="2033015"/>
                </a:lnTo>
                <a:close/>
              </a:path>
              <a:path w="852170" h="2160270">
                <a:moveTo>
                  <a:pt x="71196" y="99952"/>
                </a:moveTo>
                <a:lnTo>
                  <a:pt x="35629" y="113527"/>
                </a:lnTo>
                <a:lnTo>
                  <a:pt x="780717" y="2060308"/>
                </a:lnTo>
                <a:lnTo>
                  <a:pt x="816373" y="2046640"/>
                </a:lnTo>
                <a:lnTo>
                  <a:pt x="71196" y="99952"/>
                </a:lnTo>
                <a:close/>
              </a:path>
              <a:path w="852170" h="2160270">
                <a:moveTo>
                  <a:pt x="12573" y="0"/>
                </a:moveTo>
                <a:lnTo>
                  <a:pt x="0" y="127126"/>
                </a:lnTo>
                <a:lnTo>
                  <a:pt x="35629" y="113527"/>
                </a:lnTo>
                <a:lnTo>
                  <a:pt x="28828" y="95758"/>
                </a:lnTo>
                <a:lnTo>
                  <a:pt x="64388" y="82168"/>
                </a:lnTo>
                <a:lnTo>
                  <a:pt x="102233" y="82168"/>
                </a:lnTo>
                <a:lnTo>
                  <a:pt x="12573" y="0"/>
                </a:lnTo>
                <a:close/>
              </a:path>
              <a:path w="852170" h="2160270">
                <a:moveTo>
                  <a:pt x="64388" y="82168"/>
                </a:moveTo>
                <a:lnTo>
                  <a:pt x="28828" y="95758"/>
                </a:lnTo>
                <a:lnTo>
                  <a:pt x="35629" y="113527"/>
                </a:lnTo>
                <a:lnTo>
                  <a:pt x="71196" y="99952"/>
                </a:lnTo>
                <a:lnTo>
                  <a:pt x="64388" y="82168"/>
                </a:lnTo>
                <a:close/>
              </a:path>
              <a:path w="852170" h="2160270">
                <a:moveTo>
                  <a:pt x="102233" y="82168"/>
                </a:moveTo>
                <a:lnTo>
                  <a:pt x="64388" y="82168"/>
                </a:lnTo>
                <a:lnTo>
                  <a:pt x="71196" y="99952"/>
                </a:lnTo>
                <a:lnTo>
                  <a:pt x="106807" y="86360"/>
                </a:lnTo>
                <a:lnTo>
                  <a:pt x="102233" y="821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97017" y="1388745"/>
            <a:ext cx="362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Search/Insertion/Deletion/Update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4158" y="3229102"/>
            <a:ext cx="3159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RDMA</a:t>
            </a:r>
            <a:r>
              <a:rPr sz="1800" b="1" i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0000FF"/>
                </a:solidFill>
                <a:latin typeface="Arial"/>
                <a:cs typeface="Arial"/>
              </a:rPr>
              <a:t>READ/WRITE/ATOMIC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7761" y="3934205"/>
            <a:ext cx="7391400" cy="1873250"/>
          </a:xfrm>
          <a:custGeom>
            <a:avLst/>
            <a:gdLst/>
            <a:ahLst/>
            <a:cxnLst/>
            <a:rect l="l" t="t" r="r" b="b"/>
            <a:pathLst>
              <a:path w="7391400" h="1873250">
                <a:moveTo>
                  <a:pt x="0" y="251714"/>
                </a:moveTo>
                <a:lnTo>
                  <a:pt x="4053" y="206455"/>
                </a:lnTo>
                <a:lnTo>
                  <a:pt x="15742" y="163863"/>
                </a:lnTo>
                <a:lnTo>
                  <a:pt x="34355" y="124648"/>
                </a:lnTo>
                <a:lnTo>
                  <a:pt x="59184" y="89518"/>
                </a:lnTo>
                <a:lnTo>
                  <a:pt x="89518" y="59184"/>
                </a:lnTo>
                <a:lnTo>
                  <a:pt x="124648" y="34355"/>
                </a:lnTo>
                <a:lnTo>
                  <a:pt x="163863" y="15742"/>
                </a:lnTo>
                <a:lnTo>
                  <a:pt x="206455" y="4053"/>
                </a:lnTo>
                <a:lnTo>
                  <a:pt x="251713" y="0"/>
                </a:lnTo>
                <a:lnTo>
                  <a:pt x="7139686" y="0"/>
                </a:lnTo>
                <a:lnTo>
                  <a:pt x="7184944" y="4053"/>
                </a:lnTo>
                <a:lnTo>
                  <a:pt x="7227536" y="15742"/>
                </a:lnTo>
                <a:lnTo>
                  <a:pt x="7266751" y="34355"/>
                </a:lnTo>
                <a:lnTo>
                  <a:pt x="7301881" y="59184"/>
                </a:lnTo>
                <a:lnTo>
                  <a:pt x="7332215" y="89518"/>
                </a:lnTo>
                <a:lnTo>
                  <a:pt x="7357044" y="124648"/>
                </a:lnTo>
                <a:lnTo>
                  <a:pt x="7375657" y="163863"/>
                </a:lnTo>
                <a:lnTo>
                  <a:pt x="7387346" y="206455"/>
                </a:lnTo>
                <a:lnTo>
                  <a:pt x="7391400" y="251714"/>
                </a:lnTo>
                <a:lnTo>
                  <a:pt x="7391400" y="1621282"/>
                </a:lnTo>
                <a:lnTo>
                  <a:pt x="7387346" y="1666523"/>
                </a:lnTo>
                <a:lnTo>
                  <a:pt x="7375657" y="1709106"/>
                </a:lnTo>
                <a:lnTo>
                  <a:pt x="7357044" y="1748319"/>
                </a:lnTo>
                <a:lnTo>
                  <a:pt x="7332215" y="1783451"/>
                </a:lnTo>
                <a:lnTo>
                  <a:pt x="7301881" y="1813790"/>
                </a:lnTo>
                <a:lnTo>
                  <a:pt x="7266751" y="1838626"/>
                </a:lnTo>
                <a:lnTo>
                  <a:pt x="7227536" y="1857246"/>
                </a:lnTo>
                <a:lnTo>
                  <a:pt x="7184944" y="1868940"/>
                </a:lnTo>
                <a:lnTo>
                  <a:pt x="7139686" y="1872996"/>
                </a:lnTo>
                <a:lnTo>
                  <a:pt x="251713" y="1872996"/>
                </a:lnTo>
                <a:lnTo>
                  <a:pt x="206455" y="1868940"/>
                </a:lnTo>
                <a:lnTo>
                  <a:pt x="163863" y="1857246"/>
                </a:lnTo>
                <a:lnTo>
                  <a:pt x="124648" y="1838626"/>
                </a:lnTo>
                <a:lnTo>
                  <a:pt x="89518" y="1813790"/>
                </a:lnTo>
                <a:lnTo>
                  <a:pt x="59184" y="1783451"/>
                </a:lnTo>
                <a:lnTo>
                  <a:pt x="34355" y="1748319"/>
                </a:lnTo>
                <a:lnTo>
                  <a:pt x="15742" y="1709106"/>
                </a:lnTo>
                <a:lnTo>
                  <a:pt x="4053" y="1666523"/>
                </a:lnTo>
                <a:lnTo>
                  <a:pt x="0" y="1621282"/>
                </a:lnTo>
                <a:lnTo>
                  <a:pt x="0" y="25171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5358" y="3972000"/>
            <a:ext cx="100139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Me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ory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455670" y="4510277"/>
            <a:ext cx="5821680" cy="426720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2400" b="1" spc="-5" dirty="0">
                <a:latin typeface="Arial"/>
                <a:cs typeface="Arial"/>
              </a:rPr>
              <a:t>Hash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Table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1966" y="5913831"/>
            <a:ext cx="9931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Challenge 1: </a:t>
            </a:r>
            <a:r>
              <a:rPr sz="2400" b="1" i="1" spc="-10" dirty="0">
                <a:solidFill>
                  <a:srgbClr val="C00000"/>
                </a:solidFill>
                <a:latin typeface="Arial"/>
                <a:cs typeface="Arial"/>
              </a:rPr>
              <a:t>Many </a:t>
            </a: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remote reads&amp;writes </a:t>
            </a:r>
            <a:r>
              <a:rPr sz="2400" b="1" i="1" dirty="0">
                <a:solidFill>
                  <a:srgbClr val="C00000"/>
                </a:solidFill>
                <a:latin typeface="Arial"/>
                <a:cs typeface="Arial"/>
              </a:rPr>
              <a:t>for </a:t>
            </a: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handling hash</a:t>
            </a:r>
            <a:r>
              <a:rPr sz="2400" b="1" i="1" spc="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Arial"/>
                <a:cs typeface="Arial"/>
              </a:rPr>
              <a:t>collisions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6710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Challenge 1: Hash</a:t>
            </a:r>
            <a:r>
              <a:rPr spc="-25" dirty="0"/>
              <a:t> </a:t>
            </a:r>
            <a:r>
              <a:rPr spc="-5" dirty="0"/>
              <a:t>Collision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334" y="1341881"/>
            <a:ext cx="1440180" cy="433070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200"/>
              </a:spcBef>
            </a:pPr>
            <a:r>
              <a:rPr sz="2400" b="1" spc="-10" dirty="0"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2250" y="1198625"/>
            <a:ext cx="7391400" cy="1760220"/>
          </a:xfrm>
          <a:custGeom>
            <a:avLst/>
            <a:gdLst/>
            <a:ahLst/>
            <a:cxnLst/>
            <a:rect l="l" t="t" r="r" b="b"/>
            <a:pathLst>
              <a:path w="7391400" h="1760220">
                <a:moveTo>
                  <a:pt x="0" y="236600"/>
                </a:moveTo>
                <a:lnTo>
                  <a:pt x="4806" y="188914"/>
                </a:lnTo>
                <a:lnTo>
                  <a:pt x="18591" y="144500"/>
                </a:lnTo>
                <a:lnTo>
                  <a:pt x="40404" y="104309"/>
                </a:lnTo>
                <a:lnTo>
                  <a:pt x="69294" y="69294"/>
                </a:lnTo>
                <a:lnTo>
                  <a:pt x="104309" y="40404"/>
                </a:lnTo>
                <a:lnTo>
                  <a:pt x="144500" y="18591"/>
                </a:lnTo>
                <a:lnTo>
                  <a:pt x="188914" y="4806"/>
                </a:lnTo>
                <a:lnTo>
                  <a:pt x="236600" y="0"/>
                </a:lnTo>
                <a:lnTo>
                  <a:pt x="7154799" y="0"/>
                </a:lnTo>
                <a:lnTo>
                  <a:pt x="7202485" y="4806"/>
                </a:lnTo>
                <a:lnTo>
                  <a:pt x="7246899" y="18591"/>
                </a:lnTo>
                <a:lnTo>
                  <a:pt x="7287090" y="40404"/>
                </a:lnTo>
                <a:lnTo>
                  <a:pt x="7322105" y="69294"/>
                </a:lnTo>
                <a:lnTo>
                  <a:pt x="7350995" y="104309"/>
                </a:lnTo>
                <a:lnTo>
                  <a:pt x="7372808" y="144500"/>
                </a:lnTo>
                <a:lnTo>
                  <a:pt x="7386593" y="188914"/>
                </a:lnTo>
                <a:lnTo>
                  <a:pt x="7391400" y="236600"/>
                </a:lnTo>
                <a:lnTo>
                  <a:pt x="7391400" y="1523619"/>
                </a:lnTo>
                <a:lnTo>
                  <a:pt x="7386593" y="1571305"/>
                </a:lnTo>
                <a:lnTo>
                  <a:pt x="7372808" y="1615719"/>
                </a:lnTo>
                <a:lnTo>
                  <a:pt x="7350995" y="1655910"/>
                </a:lnTo>
                <a:lnTo>
                  <a:pt x="7322105" y="1690925"/>
                </a:lnTo>
                <a:lnTo>
                  <a:pt x="7287090" y="1719815"/>
                </a:lnTo>
                <a:lnTo>
                  <a:pt x="7246899" y="1741628"/>
                </a:lnTo>
                <a:lnTo>
                  <a:pt x="7202485" y="1755413"/>
                </a:lnTo>
                <a:lnTo>
                  <a:pt x="7154799" y="1760220"/>
                </a:lnTo>
                <a:lnTo>
                  <a:pt x="236600" y="1760220"/>
                </a:lnTo>
                <a:lnTo>
                  <a:pt x="188914" y="1755413"/>
                </a:lnTo>
                <a:lnTo>
                  <a:pt x="144500" y="1741628"/>
                </a:lnTo>
                <a:lnTo>
                  <a:pt x="104309" y="1719815"/>
                </a:lnTo>
                <a:lnTo>
                  <a:pt x="69294" y="1690925"/>
                </a:lnTo>
                <a:lnTo>
                  <a:pt x="40404" y="1655910"/>
                </a:lnTo>
                <a:lnTo>
                  <a:pt x="18591" y="1615719"/>
                </a:lnTo>
                <a:lnTo>
                  <a:pt x="4806" y="1571305"/>
                </a:lnTo>
                <a:lnTo>
                  <a:pt x="0" y="1523619"/>
                </a:lnTo>
                <a:lnTo>
                  <a:pt x="0" y="236600"/>
                </a:lnTo>
                <a:close/>
              </a:path>
            </a:pathLst>
          </a:custGeom>
          <a:ln w="380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9191" y="1223263"/>
            <a:ext cx="11283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Compute  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1089" y="1774697"/>
            <a:ext cx="852169" cy="2160270"/>
          </a:xfrm>
          <a:custGeom>
            <a:avLst/>
            <a:gdLst/>
            <a:ahLst/>
            <a:cxnLst/>
            <a:rect l="l" t="t" r="r" b="b"/>
            <a:pathLst>
              <a:path w="852170" h="2160270">
                <a:moveTo>
                  <a:pt x="780717" y="2060308"/>
                </a:moveTo>
                <a:lnTo>
                  <a:pt x="745236" y="2073909"/>
                </a:lnTo>
                <a:lnTo>
                  <a:pt x="839470" y="2160270"/>
                </a:lnTo>
                <a:lnTo>
                  <a:pt x="847506" y="2078101"/>
                </a:lnTo>
                <a:lnTo>
                  <a:pt x="787526" y="2078101"/>
                </a:lnTo>
                <a:lnTo>
                  <a:pt x="780717" y="2060308"/>
                </a:lnTo>
                <a:close/>
              </a:path>
              <a:path w="852170" h="2160270">
                <a:moveTo>
                  <a:pt x="816373" y="2046640"/>
                </a:moveTo>
                <a:lnTo>
                  <a:pt x="780717" y="2060308"/>
                </a:lnTo>
                <a:lnTo>
                  <a:pt x="787526" y="2078101"/>
                </a:lnTo>
                <a:lnTo>
                  <a:pt x="823213" y="2064512"/>
                </a:lnTo>
                <a:lnTo>
                  <a:pt x="816373" y="2046640"/>
                </a:lnTo>
                <a:close/>
              </a:path>
              <a:path w="852170" h="2160270">
                <a:moveTo>
                  <a:pt x="851915" y="2033015"/>
                </a:moveTo>
                <a:lnTo>
                  <a:pt x="816373" y="2046640"/>
                </a:lnTo>
                <a:lnTo>
                  <a:pt x="823213" y="2064512"/>
                </a:lnTo>
                <a:lnTo>
                  <a:pt x="787526" y="2078101"/>
                </a:lnTo>
                <a:lnTo>
                  <a:pt x="847506" y="2078101"/>
                </a:lnTo>
                <a:lnTo>
                  <a:pt x="851915" y="2033015"/>
                </a:lnTo>
                <a:close/>
              </a:path>
              <a:path w="852170" h="2160270">
                <a:moveTo>
                  <a:pt x="71196" y="99952"/>
                </a:moveTo>
                <a:lnTo>
                  <a:pt x="35629" y="113527"/>
                </a:lnTo>
                <a:lnTo>
                  <a:pt x="780717" y="2060308"/>
                </a:lnTo>
                <a:lnTo>
                  <a:pt x="816373" y="2046640"/>
                </a:lnTo>
                <a:lnTo>
                  <a:pt x="71196" y="99952"/>
                </a:lnTo>
                <a:close/>
              </a:path>
              <a:path w="852170" h="2160270">
                <a:moveTo>
                  <a:pt x="12573" y="0"/>
                </a:moveTo>
                <a:lnTo>
                  <a:pt x="0" y="127126"/>
                </a:lnTo>
                <a:lnTo>
                  <a:pt x="35629" y="113527"/>
                </a:lnTo>
                <a:lnTo>
                  <a:pt x="28828" y="95758"/>
                </a:lnTo>
                <a:lnTo>
                  <a:pt x="64388" y="82168"/>
                </a:lnTo>
                <a:lnTo>
                  <a:pt x="102233" y="82168"/>
                </a:lnTo>
                <a:lnTo>
                  <a:pt x="12573" y="0"/>
                </a:lnTo>
                <a:close/>
              </a:path>
              <a:path w="852170" h="2160270">
                <a:moveTo>
                  <a:pt x="64388" y="82168"/>
                </a:moveTo>
                <a:lnTo>
                  <a:pt x="28828" y="95758"/>
                </a:lnTo>
                <a:lnTo>
                  <a:pt x="35629" y="113527"/>
                </a:lnTo>
                <a:lnTo>
                  <a:pt x="71196" y="99952"/>
                </a:lnTo>
                <a:lnTo>
                  <a:pt x="64388" y="82168"/>
                </a:lnTo>
                <a:close/>
              </a:path>
              <a:path w="852170" h="2160270">
                <a:moveTo>
                  <a:pt x="102233" y="82168"/>
                </a:moveTo>
                <a:lnTo>
                  <a:pt x="64388" y="82168"/>
                </a:lnTo>
                <a:lnTo>
                  <a:pt x="71196" y="99952"/>
                </a:lnTo>
                <a:lnTo>
                  <a:pt x="106807" y="86360"/>
                </a:lnTo>
                <a:lnTo>
                  <a:pt x="102233" y="821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97017" y="1388745"/>
            <a:ext cx="362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Search/Insertion/Deletion/Update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4158" y="3229102"/>
            <a:ext cx="3159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RDMA</a:t>
            </a:r>
            <a:r>
              <a:rPr sz="1800" b="1" i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0000FF"/>
                </a:solidFill>
                <a:latin typeface="Arial"/>
                <a:cs typeface="Arial"/>
              </a:rPr>
              <a:t>READ/WRITE/ATOMIC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7761" y="3934205"/>
            <a:ext cx="7391400" cy="1873250"/>
          </a:xfrm>
          <a:custGeom>
            <a:avLst/>
            <a:gdLst/>
            <a:ahLst/>
            <a:cxnLst/>
            <a:rect l="l" t="t" r="r" b="b"/>
            <a:pathLst>
              <a:path w="7391400" h="1873250">
                <a:moveTo>
                  <a:pt x="0" y="251714"/>
                </a:moveTo>
                <a:lnTo>
                  <a:pt x="4053" y="206455"/>
                </a:lnTo>
                <a:lnTo>
                  <a:pt x="15742" y="163863"/>
                </a:lnTo>
                <a:lnTo>
                  <a:pt x="34355" y="124648"/>
                </a:lnTo>
                <a:lnTo>
                  <a:pt x="59184" y="89518"/>
                </a:lnTo>
                <a:lnTo>
                  <a:pt x="89518" y="59184"/>
                </a:lnTo>
                <a:lnTo>
                  <a:pt x="124648" y="34355"/>
                </a:lnTo>
                <a:lnTo>
                  <a:pt x="163863" y="15742"/>
                </a:lnTo>
                <a:lnTo>
                  <a:pt x="206455" y="4053"/>
                </a:lnTo>
                <a:lnTo>
                  <a:pt x="251713" y="0"/>
                </a:lnTo>
                <a:lnTo>
                  <a:pt x="7139686" y="0"/>
                </a:lnTo>
                <a:lnTo>
                  <a:pt x="7184944" y="4053"/>
                </a:lnTo>
                <a:lnTo>
                  <a:pt x="7227536" y="15742"/>
                </a:lnTo>
                <a:lnTo>
                  <a:pt x="7266751" y="34355"/>
                </a:lnTo>
                <a:lnTo>
                  <a:pt x="7301881" y="59184"/>
                </a:lnTo>
                <a:lnTo>
                  <a:pt x="7332215" y="89518"/>
                </a:lnTo>
                <a:lnTo>
                  <a:pt x="7357044" y="124648"/>
                </a:lnTo>
                <a:lnTo>
                  <a:pt x="7375657" y="163863"/>
                </a:lnTo>
                <a:lnTo>
                  <a:pt x="7387346" y="206455"/>
                </a:lnTo>
                <a:lnTo>
                  <a:pt x="7391400" y="251714"/>
                </a:lnTo>
                <a:lnTo>
                  <a:pt x="7391400" y="1621282"/>
                </a:lnTo>
                <a:lnTo>
                  <a:pt x="7387346" y="1666523"/>
                </a:lnTo>
                <a:lnTo>
                  <a:pt x="7375657" y="1709106"/>
                </a:lnTo>
                <a:lnTo>
                  <a:pt x="7357044" y="1748319"/>
                </a:lnTo>
                <a:lnTo>
                  <a:pt x="7332215" y="1783451"/>
                </a:lnTo>
                <a:lnTo>
                  <a:pt x="7301881" y="1813790"/>
                </a:lnTo>
                <a:lnTo>
                  <a:pt x="7266751" y="1838626"/>
                </a:lnTo>
                <a:lnTo>
                  <a:pt x="7227536" y="1857246"/>
                </a:lnTo>
                <a:lnTo>
                  <a:pt x="7184944" y="1868940"/>
                </a:lnTo>
                <a:lnTo>
                  <a:pt x="7139686" y="1872996"/>
                </a:lnTo>
                <a:lnTo>
                  <a:pt x="251713" y="1872996"/>
                </a:lnTo>
                <a:lnTo>
                  <a:pt x="206455" y="1868940"/>
                </a:lnTo>
                <a:lnTo>
                  <a:pt x="163863" y="1857246"/>
                </a:lnTo>
                <a:lnTo>
                  <a:pt x="124648" y="1838626"/>
                </a:lnTo>
                <a:lnTo>
                  <a:pt x="89518" y="1813790"/>
                </a:lnTo>
                <a:lnTo>
                  <a:pt x="59184" y="1783451"/>
                </a:lnTo>
                <a:lnTo>
                  <a:pt x="34355" y="1748319"/>
                </a:lnTo>
                <a:lnTo>
                  <a:pt x="15742" y="1709106"/>
                </a:lnTo>
                <a:lnTo>
                  <a:pt x="4053" y="1666523"/>
                </a:lnTo>
                <a:lnTo>
                  <a:pt x="0" y="1621282"/>
                </a:lnTo>
                <a:lnTo>
                  <a:pt x="0" y="25171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5358" y="3972000"/>
            <a:ext cx="100139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Me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ory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5670" y="4510277"/>
            <a:ext cx="5821680" cy="426720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707514">
              <a:lnSpc>
                <a:spcPct val="100000"/>
              </a:lnSpc>
              <a:spcBef>
                <a:spcPts val="180"/>
              </a:spcBef>
            </a:pPr>
            <a:r>
              <a:rPr sz="2400" b="1" spc="-5" dirty="0">
                <a:latin typeface="Arial"/>
                <a:cs typeface="Arial"/>
              </a:rPr>
              <a:t>Cuckoo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Hashing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91355" y="5004053"/>
            <a:ext cx="1450975" cy="450850"/>
          </a:xfrm>
          <a:custGeom>
            <a:avLst/>
            <a:gdLst/>
            <a:ahLst/>
            <a:cxnLst/>
            <a:rect l="l" t="t" r="r" b="b"/>
            <a:pathLst>
              <a:path w="1450975" h="450850">
                <a:moveTo>
                  <a:pt x="38100" y="0"/>
                </a:moveTo>
                <a:lnTo>
                  <a:pt x="0" y="1524"/>
                </a:lnTo>
                <a:lnTo>
                  <a:pt x="1016" y="24638"/>
                </a:lnTo>
                <a:lnTo>
                  <a:pt x="3810" y="47244"/>
                </a:lnTo>
                <a:lnTo>
                  <a:pt x="14732" y="91821"/>
                </a:lnTo>
                <a:lnTo>
                  <a:pt x="32258" y="134366"/>
                </a:lnTo>
                <a:lnTo>
                  <a:pt x="56007" y="175260"/>
                </a:lnTo>
                <a:lnTo>
                  <a:pt x="85598" y="213868"/>
                </a:lnTo>
                <a:lnTo>
                  <a:pt x="120650" y="250190"/>
                </a:lnTo>
                <a:lnTo>
                  <a:pt x="160655" y="284099"/>
                </a:lnTo>
                <a:lnTo>
                  <a:pt x="205359" y="315214"/>
                </a:lnTo>
                <a:lnTo>
                  <a:pt x="254508" y="343789"/>
                </a:lnTo>
                <a:lnTo>
                  <a:pt x="307721" y="369189"/>
                </a:lnTo>
                <a:lnTo>
                  <a:pt x="364744" y="391795"/>
                </a:lnTo>
                <a:lnTo>
                  <a:pt x="425069" y="410718"/>
                </a:lnTo>
                <a:lnTo>
                  <a:pt x="488569" y="426339"/>
                </a:lnTo>
                <a:lnTo>
                  <a:pt x="554736" y="438150"/>
                </a:lnTo>
                <a:lnTo>
                  <a:pt x="623570" y="446151"/>
                </a:lnTo>
                <a:lnTo>
                  <a:pt x="694436" y="450088"/>
                </a:lnTo>
                <a:lnTo>
                  <a:pt x="731266" y="450469"/>
                </a:lnTo>
                <a:lnTo>
                  <a:pt x="767715" y="449580"/>
                </a:lnTo>
                <a:lnTo>
                  <a:pt x="839216" y="444754"/>
                </a:lnTo>
                <a:lnTo>
                  <a:pt x="908558" y="435610"/>
                </a:lnTo>
                <a:lnTo>
                  <a:pt x="975233" y="422402"/>
                </a:lnTo>
                <a:lnTo>
                  <a:pt x="1015286" y="412369"/>
                </a:lnTo>
                <a:lnTo>
                  <a:pt x="730377" y="412369"/>
                </a:lnTo>
                <a:lnTo>
                  <a:pt x="694817" y="411988"/>
                </a:lnTo>
                <a:lnTo>
                  <a:pt x="626110" y="408178"/>
                </a:lnTo>
                <a:lnTo>
                  <a:pt x="559689" y="400431"/>
                </a:lnTo>
                <a:lnTo>
                  <a:pt x="495808" y="389001"/>
                </a:lnTo>
                <a:lnTo>
                  <a:pt x="434721" y="373888"/>
                </a:lnTo>
                <a:lnTo>
                  <a:pt x="376682" y="355600"/>
                </a:lnTo>
                <a:lnTo>
                  <a:pt x="322326" y="334137"/>
                </a:lnTo>
                <a:lnTo>
                  <a:pt x="271653" y="309753"/>
                </a:lnTo>
                <a:lnTo>
                  <a:pt x="225171" y="282702"/>
                </a:lnTo>
                <a:lnTo>
                  <a:pt x="183261" y="253365"/>
                </a:lnTo>
                <a:lnTo>
                  <a:pt x="145923" y="221742"/>
                </a:lnTo>
                <a:lnTo>
                  <a:pt x="113792" y="188214"/>
                </a:lnTo>
                <a:lnTo>
                  <a:pt x="86995" y="153035"/>
                </a:lnTo>
                <a:lnTo>
                  <a:pt x="65913" y="116459"/>
                </a:lnTo>
                <a:lnTo>
                  <a:pt x="50419" y="78740"/>
                </a:lnTo>
                <a:lnTo>
                  <a:pt x="41148" y="39751"/>
                </a:lnTo>
                <a:lnTo>
                  <a:pt x="38862" y="19939"/>
                </a:lnTo>
                <a:lnTo>
                  <a:pt x="38100" y="0"/>
                </a:lnTo>
                <a:close/>
              </a:path>
              <a:path w="1450975" h="450850">
                <a:moveTo>
                  <a:pt x="1369508" y="136755"/>
                </a:moveTo>
                <a:lnTo>
                  <a:pt x="1344803" y="173101"/>
                </a:lnTo>
                <a:lnTo>
                  <a:pt x="1314196" y="208280"/>
                </a:lnTo>
                <a:lnTo>
                  <a:pt x="1278001" y="241300"/>
                </a:lnTo>
                <a:lnTo>
                  <a:pt x="1236726" y="272415"/>
                </a:lnTo>
                <a:lnTo>
                  <a:pt x="1190752" y="300863"/>
                </a:lnTo>
                <a:lnTo>
                  <a:pt x="1140333" y="326771"/>
                </a:lnTo>
                <a:lnTo>
                  <a:pt x="1085850" y="349631"/>
                </a:lnTo>
                <a:lnTo>
                  <a:pt x="1027684" y="369189"/>
                </a:lnTo>
                <a:lnTo>
                  <a:pt x="966089" y="385445"/>
                </a:lnTo>
                <a:lnTo>
                  <a:pt x="901827" y="398018"/>
                </a:lnTo>
                <a:lnTo>
                  <a:pt x="834898" y="406781"/>
                </a:lnTo>
                <a:lnTo>
                  <a:pt x="765810" y="411480"/>
                </a:lnTo>
                <a:lnTo>
                  <a:pt x="730377" y="412369"/>
                </a:lnTo>
                <a:lnTo>
                  <a:pt x="1015286" y="412369"/>
                </a:lnTo>
                <a:lnTo>
                  <a:pt x="1069975" y="395732"/>
                </a:lnTo>
                <a:lnTo>
                  <a:pt x="1129030" y="373380"/>
                </a:lnTo>
                <a:lnTo>
                  <a:pt x="1184148" y="347726"/>
                </a:lnTo>
                <a:lnTo>
                  <a:pt x="1235075" y="319024"/>
                </a:lnTo>
                <a:lnTo>
                  <a:pt x="1281684" y="287020"/>
                </a:lnTo>
                <a:lnTo>
                  <a:pt x="1323340" y="252476"/>
                </a:lnTo>
                <a:lnTo>
                  <a:pt x="1359662" y="215011"/>
                </a:lnTo>
                <a:lnTo>
                  <a:pt x="1390269" y="175260"/>
                </a:lnTo>
                <a:lnTo>
                  <a:pt x="1410051" y="138176"/>
                </a:lnTo>
                <a:lnTo>
                  <a:pt x="1368933" y="138176"/>
                </a:lnTo>
                <a:lnTo>
                  <a:pt x="1369508" y="136755"/>
                </a:lnTo>
                <a:close/>
              </a:path>
              <a:path w="1450975" h="450850">
                <a:moveTo>
                  <a:pt x="1442898" y="102743"/>
                </a:moveTo>
                <a:lnTo>
                  <a:pt x="1383284" y="102743"/>
                </a:lnTo>
                <a:lnTo>
                  <a:pt x="1418590" y="117094"/>
                </a:lnTo>
                <a:lnTo>
                  <a:pt x="1412215" y="132832"/>
                </a:lnTo>
                <a:lnTo>
                  <a:pt x="1450721" y="143637"/>
                </a:lnTo>
                <a:lnTo>
                  <a:pt x="1442898" y="102743"/>
                </a:lnTo>
                <a:close/>
              </a:path>
              <a:path w="1450975" h="450850">
                <a:moveTo>
                  <a:pt x="1370457" y="135255"/>
                </a:moveTo>
                <a:lnTo>
                  <a:pt x="1369508" y="136755"/>
                </a:lnTo>
                <a:lnTo>
                  <a:pt x="1368933" y="138176"/>
                </a:lnTo>
                <a:lnTo>
                  <a:pt x="1370457" y="135255"/>
                </a:lnTo>
                <a:close/>
              </a:path>
              <a:path w="1450975" h="450850">
                <a:moveTo>
                  <a:pt x="1411234" y="135255"/>
                </a:moveTo>
                <a:lnTo>
                  <a:pt x="1370457" y="135255"/>
                </a:lnTo>
                <a:lnTo>
                  <a:pt x="1368933" y="138176"/>
                </a:lnTo>
                <a:lnTo>
                  <a:pt x="1410051" y="138176"/>
                </a:lnTo>
                <a:lnTo>
                  <a:pt x="1411234" y="135255"/>
                </a:lnTo>
                <a:close/>
              </a:path>
              <a:path w="1450975" h="450850">
                <a:moveTo>
                  <a:pt x="1375293" y="122471"/>
                </a:moveTo>
                <a:lnTo>
                  <a:pt x="1369508" y="136755"/>
                </a:lnTo>
                <a:lnTo>
                  <a:pt x="1370457" y="135255"/>
                </a:lnTo>
                <a:lnTo>
                  <a:pt x="1411234" y="135255"/>
                </a:lnTo>
                <a:lnTo>
                  <a:pt x="1412215" y="132832"/>
                </a:lnTo>
                <a:lnTo>
                  <a:pt x="1375293" y="122471"/>
                </a:lnTo>
                <a:close/>
              </a:path>
              <a:path w="1450975" h="450850">
                <a:moveTo>
                  <a:pt x="1383284" y="102743"/>
                </a:moveTo>
                <a:lnTo>
                  <a:pt x="1375293" y="122471"/>
                </a:lnTo>
                <a:lnTo>
                  <a:pt x="1412215" y="132832"/>
                </a:lnTo>
                <a:lnTo>
                  <a:pt x="1418590" y="117094"/>
                </a:lnTo>
                <a:lnTo>
                  <a:pt x="1383284" y="102743"/>
                </a:lnTo>
                <a:close/>
              </a:path>
              <a:path w="1450975" h="450850">
                <a:moveTo>
                  <a:pt x="1426718" y="18161"/>
                </a:moveTo>
                <a:lnTo>
                  <a:pt x="1340739" y="112776"/>
                </a:lnTo>
                <a:lnTo>
                  <a:pt x="1375293" y="122471"/>
                </a:lnTo>
                <a:lnTo>
                  <a:pt x="1383284" y="102743"/>
                </a:lnTo>
                <a:lnTo>
                  <a:pt x="1442898" y="102743"/>
                </a:lnTo>
                <a:lnTo>
                  <a:pt x="1426718" y="18161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4876" y="5019294"/>
            <a:ext cx="1450975" cy="450850"/>
          </a:xfrm>
          <a:custGeom>
            <a:avLst/>
            <a:gdLst/>
            <a:ahLst/>
            <a:cxnLst/>
            <a:rect l="l" t="t" r="r" b="b"/>
            <a:pathLst>
              <a:path w="1450975" h="450850">
                <a:moveTo>
                  <a:pt x="38100" y="0"/>
                </a:moveTo>
                <a:lnTo>
                  <a:pt x="0" y="1523"/>
                </a:lnTo>
                <a:lnTo>
                  <a:pt x="1015" y="24637"/>
                </a:lnTo>
                <a:lnTo>
                  <a:pt x="3810" y="47243"/>
                </a:lnTo>
                <a:lnTo>
                  <a:pt x="14732" y="91820"/>
                </a:lnTo>
                <a:lnTo>
                  <a:pt x="32258" y="134365"/>
                </a:lnTo>
                <a:lnTo>
                  <a:pt x="56007" y="175259"/>
                </a:lnTo>
                <a:lnTo>
                  <a:pt x="85598" y="213867"/>
                </a:lnTo>
                <a:lnTo>
                  <a:pt x="120650" y="250189"/>
                </a:lnTo>
                <a:lnTo>
                  <a:pt x="160654" y="284098"/>
                </a:lnTo>
                <a:lnTo>
                  <a:pt x="205359" y="315213"/>
                </a:lnTo>
                <a:lnTo>
                  <a:pt x="254508" y="343788"/>
                </a:lnTo>
                <a:lnTo>
                  <a:pt x="307721" y="369188"/>
                </a:lnTo>
                <a:lnTo>
                  <a:pt x="364744" y="391794"/>
                </a:lnTo>
                <a:lnTo>
                  <a:pt x="425069" y="410717"/>
                </a:lnTo>
                <a:lnTo>
                  <a:pt x="488569" y="426338"/>
                </a:lnTo>
                <a:lnTo>
                  <a:pt x="554736" y="438149"/>
                </a:lnTo>
                <a:lnTo>
                  <a:pt x="623570" y="446150"/>
                </a:lnTo>
                <a:lnTo>
                  <a:pt x="694436" y="450087"/>
                </a:lnTo>
                <a:lnTo>
                  <a:pt x="731265" y="450468"/>
                </a:lnTo>
                <a:lnTo>
                  <a:pt x="767714" y="449579"/>
                </a:lnTo>
                <a:lnTo>
                  <a:pt x="839215" y="444753"/>
                </a:lnTo>
                <a:lnTo>
                  <a:pt x="908558" y="435609"/>
                </a:lnTo>
                <a:lnTo>
                  <a:pt x="975233" y="422401"/>
                </a:lnTo>
                <a:lnTo>
                  <a:pt x="1015286" y="412368"/>
                </a:lnTo>
                <a:lnTo>
                  <a:pt x="730376" y="412368"/>
                </a:lnTo>
                <a:lnTo>
                  <a:pt x="694816" y="411987"/>
                </a:lnTo>
                <a:lnTo>
                  <a:pt x="626110" y="408177"/>
                </a:lnTo>
                <a:lnTo>
                  <a:pt x="559688" y="400430"/>
                </a:lnTo>
                <a:lnTo>
                  <a:pt x="495808" y="389000"/>
                </a:lnTo>
                <a:lnTo>
                  <a:pt x="434721" y="373887"/>
                </a:lnTo>
                <a:lnTo>
                  <a:pt x="376682" y="355599"/>
                </a:lnTo>
                <a:lnTo>
                  <a:pt x="322325" y="334136"/>
                </a:lnTo>
                <a:lnTo>
                  <a:pt x="271652" y="309752"/>
                </a:lnTo>
                <a:lnTo>
                  <a:pt x="225171" y="282701"/>
                </a:lnTo>
                <a:lnTo>
                  <a:pt x="183261" y="253364"/>
                </a:lnTo>
                <a:lnTo>
                  <a:pt x="145923" y="221741"/>
                </a:lnTo>
                <a:lnTo>
                  <a:pt x="113791" y="188213"/>
                </a:lnTo>
                <a:lnTo>
                  <a:pt x="86995" y="153034"/>
                </a:lnTo>
                <a:lnTo>
                  <a:pt x="65912" y="116458"/>
                </a:lnTo>
                <a:lnTo>
                  <a:pt x="50419" y="78739"/>
                </a:lnTo>
                <a:lnTo>
                  <a:pt x="41148" y="39750"/>
                </a:lnTo>
                <a:lnTo>
                  <a:pt x="38862" y="19938"/>
                </a:lnTo>
                <a:lnTo>
                  <a:pt x="38100" y="0"/>
                </a:lnTo>
                <a:close/>
              </a:path>
              <a:path w="1450975" h="450850">
                <a:moveTo>
                  <a:pt x="1369508" y="136755"/>
                </a:moveTo>
                <a:lnTo>
                  <a:pt x="1344802" y="173100"/>
                </a:lnTo>
                <a:lnTo>
                  <a:pt x="1314196" y="208279"/>
                </a:lnTo>
                <a:lnTo>
                  <a:pt x="1278001" y="241299"/>
                </a:lnTo>
                <a:lnTo>
                  <a:pt x="1236726" y="272414"/>
                </a:lnTo>
                <a:lnTo>
                  <a:pt x="1190752" y="300862"/>
                </a:lnTo>
                <a:lnTo>
                  <a:pt x="1140332" y="326770"/>
                </a:lnTo>
                <a:lnTo>
                  <a:pt x="1085850" y="349630"/>
                </a:lnTo>
                <a:lnTo>
                  <a:pt x="1027683" y="369188"/>
                </a:lnTo>
                <a:lnTo>
                  <a:pt x="966088" y="385444"/>
                </a:lnTo>
                <a:lnTo>
                  <a:pt x="901826" y="398017"/>
                </a:lnTo>
                <a:lnTo>
                  <a:pt x="834898" y="406780"/>
                </a:lnTo>
                <a:lnTo>
                  <a:pt x="765810" y="411479"/>
                </a:lnTo>
                <a:lnTo>
                  <a:pt x="730376" y="412368"/>
                </a:lnTo>
                <a:lnTo>
                  <a:pt x="1015286" y="412368"/>
                </a:lnTo>
                <a:lnTo>
                  <a:pt x="1069975" y="395731"/>
                </a:lnTo>
                <a:lnTo>
                  <a:pt x="1129029" y="373379"/>
                </a:lnTo>
                <a:lnTo>
                  <a:pt x="1184148" y="347725"/>
                </a:lnTo>
                <a:lnTo>
                  <a:pt x="1235075" y="319023"/>
                </a:lnTo>
                <a:lnTo>
                  <a:pt x="1281683" y="287019"/>
                </a:lnTo>
                <a:lnTo>
                  <a:pt x="1323340" y="252475"/>
                </a:lnTo>
                <a:lnTo>
                  <a:pt x="1359662" y="215010"/>
                </a:lnTo>
                <a:lnTo>
                  <a:pt x="1390269" y="175259"/>
                </a:lnTo>
                <a:lnTo>
                  <a:pt x="1410051" y="138175"/>
                </a:lnTo>
                <a:lnTo>
                  <a:pt x="1368932" y="138175"/>
                </a:lnTo>
                <a:lnTo>
                  <a:pt x="1369508" y="136755"/>
                </a:lnTo>
                <a:close/>
              </a:path>
              <a:path w="1450975" h="450850">
                <a:moveTo>
                  <a:pt x="1442898" y="102742"/>
                </a:moveTo>
                <a:lnTo>
                  <a:pt x="1383283" y="102742"/>
                </a:lnTo>
                <a:lnTo>
                  <a:pt x="1418590" y="117093"/>
                </a:lnTo>
                <a:lnTo>
                  <a:pt x="1412215" y="132832"/>
                </a:lnTo>
                <a:lnTo>
                  <a:pt x="1450721" y="143636"/>
                </a:lnTo>
                <a:lnTo>
                  <a:pt x="1442898" y="102742"/>
                </a:lnTo>
                <a:close/>
              </a:path>
              <a:path w="1450975" h="450850">
                <a:moveTo>
                  <a:pt x="1370456" y="135254"/>
                </a:moveTo>
                <a:lnTo>
                  <a:pt x="1369508" y="136755"/>
                </a:lnTo>
                <a:lnTo>
                  <a:pt x="1368932" y="138175"/>
                </a:lnTo>
                <a:lnTo>
                  <a:pt x="1370456" y="135254"/>
                </a:lnTo>
                <a:close/>
              </a:path>
              <a:path w="1450975" h="450850">
                <a:moveTo>
                  <a:pt x="1411234" y="135254"/>
                </a:moveTo>
                <a:lnTo>
                  <a:pt x="1370456" y="135254"/>
                </a:lnTo>
                <a:lnTo>
                  <a:pt x="1368932" y="138175"/>
                </a:lnTo>
                <a:lnTo>
                  <a:pt x="1410051" y="138175"/>
                </a:lnTo>
                <a:lnTo>
                  <a:pt x="1411234" y="135254"/>
                </a:lnTo>
                <a:close/>
              </a:path>
              <a:path w="1450975" h="450850">
                <a:moveTo>
                  <a:pt x="1375293" y="122471"/>
                </a:moveTo>
                <a:lnTo>
                  <a:pt x="1369508" y="136755"/>
                </a:lnTo>
                <a:lnTo>
                  <a:pt x="1370456" y="135254"/>
                </a:lnTo>
                <a:lnTo>
                  <a:pt x="1411234" y="135254"/>
                </a:lnTo>
                <a:lnTo>
                  <a:pt x="1412215" y="132832"/>
                </a:lnTo>
                <a:lnTo>
                  <a:pt x="1375293" y="122471"/>
                </a:lnTo>
                <a:close/>
              </a:path>
              <a:path w="1450975" h="450850">
                <a:moveTo>
                  <a:pt x="1383283" y="102742"/>
                </a:moveTo>
                <a:lnTo>
                  <a:pt x="1375293" y="122471"/>
                </a:lnTo>
                <a:lnTo>
                  <a:pt x="1412215" y="132832"/>
                </a:lnTo>
                <a:lnTo>
                  <a:pt x="1418590" y="117093"/>
                </a:lnTo>
                <a:lnTo>
                  <a:pt x="1383283" y="102742"/>
                </a:lnTo>
                <a:close/>
              </a:path>
              <a:path w="1450975" h="450850">
                <a:moveTo>
                  <a:pt x="1426718" y="18160"/>
                </a:moveTo>
                <a:lnTo>
                  <a:pt x="1340739" y="112775"/>
                </a:lnTo>
                <a:lnTo>
                  <a:pt x="1375293" y="122471"/>
                </a:lnTo>
                <a:lnTo>
                  <a:pt x="1383283" y="102742"/>
                </a:lnTo>
                <a:lnTo>
                  <a:pt x="1442898" y="102742"/>
                </a:lnTo>
                <a:lnTo>
                  <a:pt x="1426718" y="1816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17745" y="5082794"/>
            <a:ext cx="1962785" cy="473709"/>
          </a:xfrm>
          <a:custGeom>
            <a:avLst/>
            <a:gdLst/>
            <a:ahLst/>
            <a:cxnLst/>
            <a:rect l="l" t="t" r="r" b="b"/>
            <a:pathLst>
              <a:path w="1962784" h="473710">
                <a:moveTo>
                  <a:pt x="72350" y="124679"/>
                </a:moveTo>
                <a:lnTo>
                  <a:pt x="36658" y="137915"/>
                </a:lnTo>
                <a:lnTo>
                  <a:pt x="39496" y="144525"/>
                </a:lnTo>
                <a:lnTo>
                  <a:pt x="40004" y="145795"/>
                </a:lnTo>
                <a:lnTo>
                  <a:pt x="75437" y="191261"/>
                </a:lnTo>
                <a:lnTo>
                  <a:pt x="118109" y="232790"/>
                </a:lnTo>
                <a:lnTo>
                  <a:pt x="168655" y="271525"/>
                </a:lnTo>
                <a:lnTo>
                  <a:pt x="226059" y="307339"/>
                </a:lnTo>
                <a:lnTo>
                  <a:pt x="290194" y="340232"/>
                </a:lnTo>
                <a:lnTo>
                  <a:pt x="360171" y="369950"/>
                </a:lnTo>
                <a:lnTo>
                  <a:pt x="397255" y="383539"/>
                </a:lnTo>
                <a:lnTo>
                  <a:pt x="435737" y="396366"/>
                </a:lnTo>
                <a:lnTo>
                  <a:pt x="475614" y="408177"/>
                </a:lnTo>
                <a:lnTo>
                  <a:pt x="516508" y="419099"/>
                </a:lnTo>
                <a:lnTo>
                  <a:pt x="558672" y="429132"/>
                </a:lnTo>
                <a:lnTo>
                  <a:pt x="601726" y="438276"/>
                </a:lnTo>
                <a:lnTo>
                  <a:pt x="645921" y="446404"/>
                </a:lnTo>
                <a:lnTo>
                  <a:pt x="691133" y="453516"/>
                </a:lnTo>
                <a:lnTo>
                  <a:pt x="737107" y="459612"/>
                </a:lnTo>
                <a:lnTo>
                  <a:pt x="783970" y="464692"/>
                </a:lnTo>
                <a:lnTo>
                  <a:pt x="831722" y="468629"/>
                </a:lnTo>
                <a:lnTo>
                  <a:pt x="879982" y="471423"/>
                </a:lnTo>
                <a:lnTo>
                  <a:pt x="929004" y="473074"/>
                </a:lnTo>
                <a:lnTo>
                  <a:pt x="978534" y="473709"/>
                </a:lnTo>
                <a:lnTo>
                  <a:pt x="1028700" y="473074"/>
                </a:lnTo>
                <a:lnTo>
                  <a:pt x="1077214" y="471423"/>
                </a:lnTo>
                <a:lnTo>
                  <a:pt x="1124839" y="468502"/>
                </a:lnTo>
                <a:lnTo>
                  <a:pt x="1171575" y="464692"/>
                </a:lnTo>
                <a:lnTo>
                  <a:pt x="1217421" y="459739"/>
                </a:lnTo>
                <a:lnTo>
                  <a:pt x="1262379" y="453897"/>
                </a:lnTo>
                <a:lnTo>
                  <a:pt x="1306576" y="447039"/>
                </a:lnTo>
                <a:lnTo>
                  <a:pt x="1349882" y="439165"/>
                </a:lnTo>
                <a:lnTo>
                  <a:pt x="1366941" y="435609"/>
                </a:lnTo>
                <a:lnTo>
                  <a:pt x="979042" y="435609"/>
                </a:lnTo>
                <a:lnTo>
                  <a:pt x="930275" y="435101"/>
                </a:lnTo>
                <a:lnTo>
                  <a:pt x="882268" y="433450"/>
                </a:lnTo>
                <a:lnTo>
                  <a:pt x="834770" y="430656"/>
                </a:lnTo>
                <a:lnTo>
                  <a:pt x="788034" y="426719"/>
                </a:lnTo>
                <a:lnTo>
                  <a:pt x="742060" y="421893"/>
                </a:lnTo>
                <a:lnTo>
                  <a:pt x="697102" y="415924"/>
                </a:lnTo>
                <a:lnTo>
                  <a:pt x="652779" y="408939"/>
                </a:lnTo>
                <a:lnTo>
                  <a:pt x="609600" y="401065"/>
                </a:lnTo>
                <a:lnTo>
                  <a:pt x="567435" y="392175"/>
                </a:lnTo>
                <a:lnTo>
                  <a:pt x="526288" y="382396"/>
                </a:lnTo>
                <a:lnTo>
                  <a:pt x="486409" y="371728"/>
                </a:lnTo>
                <a:lnTo>
                  <a:pt x="447801" y="360171"/>
                </a:lnTo>
                <a:lnTo>
                  <a:pt x="410463" y="347852"/>
                </a:lnTo>
                <a:lnTo>
                  <a:pt x="374395" y="334644"/>
                </a:lnTo>
                <a:lnTo>
                  <a:pt x="306831" y="305942"/>
                </a:lnTo>
                <a:lnTo>
                  <a:pt x="245617" y="274700"/>
                </a:lnTo>
                <a:lnTo>
                  <a:pt x="191007" y="240791"/>
                </a:lnTo>
                <a:lnTo>
                  <a:pt x="143763" y="204596"/>
                </a:lnTo>
                <a:lnTo>
                  <a:pt x="104393" y="166623"/>
                </a:lnTo>
                <a:lnTo>
                  <a:pt x="75058" y="129539"/>
                </a:lnTo>
                <a:lnTo>
                  <a:pt x="74421" y="129539"/>
                </a:lnTo>
                <a:lnTo>
                  <a:pt x="72389" y="125856"/>
                </a:lnTo>
                <a:lnTo>
                  <a:pt x="72852" y="125856"/>
                </a:lnTo>
                <a:lnTo>
                  <a:pt x="72350" y="124679"/>
                </a:lnTo>
                <a:close/>
              </a:path>
              <a:path w="1962784" h="473710">
                <a:moveTo>
                  <a:pt x="1924430" y="0"/>
                </a:moveTo>
                <a:lnTo>
                  <a:pt x="1920366" y="40512"/>
                </a:lnTo>
                <a:lnTo>
                  <a:pt x="1908048" y="80644"/>
                </a:lnTo>
                <a:lnTo>
                  <a:pt x="1887347" y="120141"/>
                </a:lnTo>
                <a:lnTo>
                  <a:pt x="1858645" y="158622"/>
                </a:lnTo>
                <a:lnTo>
                  <a:pt x="1822196" y="195706"/>
                </a:lnTo>
                <a:lnTo>
                  <a:pt x="1778507" y="231139"/>
                </a:lnTo>
                <a:lnTo>
                  <a:pt x="1727580" y="264667"/>
                </a:lnTo>
                <a:lnTo>
                  <a:pt x="1670303" y="295909"/>
                </a:lnTo>
                <a:lnTo>
                  <a:pt x="1606803" y="324611"/>
                </a:lnTo>
                <a:lnTo>
                  <a:pt x="1537715" y="350519"/>
                </a:lnTo>
                <a:lnTo>
                  <a:pt x="1501139" y="362330"/>
                </a:lnTo>
                <a:lnTo>
                  <a:pt x="1463293" y="373506"/>
                </a:lnTo>
                <a:lnTo>
                  <a:pt x="1424431" y="383666"/>
                </a:lnTo>
                <a:lnTo>
                  <a:pt x="1384172" y="393191"/>
                </a:lnTo>
                <a:lnTo>
                  <a:pt x="1343025" y="401700"/>
                </a:lnTo>
                <a:lnTo>
                  <a:pt x="1300733" y="409320"/>
                </a:lnTo>
                <a:lnTo>
                  <a:pt x="1257553" y="416178"/>
                </a:lnTo>
                <a:lnTo>
                  <a:pt x="1213357" y="421893"/>
                </a:lnTo>
                <a:lnTo>
                  <a:pt x="1168400" y="426719"/>
                </a:lnTo>
                <a:lnTo>
                  <a:pt x="1122552" y="430529"/>
                </a:lnTo>
                <a:lnTo>
                  <a:pt x="1075943" y="433323"/>
                </a:lnTo>
                <a:lnTo>
                  <a:pt x="1028191" y="434974"/>
                </a:lnTo>
                <a:lnTo>
                  <a:pt x="979042" y="435609"/>
                </a:lnTo>
                <a:lnTo>
                  <a:pt x="1366941" y="435609"/>
                </a:lnTo>
                <a:lnTo>
                  <a:pt x="1433067" y="420877"/>
                </a:lnTo>
                <a:lnTo>
                  <a:pt x="1473072" y="410336"/>
                </a:lnTo>
                <a:lnTo>
                  <a:pt x="1511807" y="398906"/>
                </a:lnTo>
                <a:lnTo>
                  <a:pt x="1549527" y="386714"/>
                </a:lnTo>
                <a:lnTo>
                  <a:pt x="1585721" y="373887"/>
                </a:lnTo>
                <a:lnTo>
                  <a:pt x="1654428" y="345566"/>
                </a:lnTo>
                <a:lnTo>
                  <a:pt x="1717421" y="314451"/>
                </a:lnTo>
                <a:lnTo>
                  <a:pt x="1774189" y="280415"/>
                </a:lnTo>
                <a:lnTo>
                  <a:pt x="1824354" y="243839"/>
                </a:lnTo>
                <a:lnTo>
                  <a:pt x="1867788" y="204850"/>
                </a:lnTo>
                <a:lnTo>
                  <a:pt x="1903602" y="163448"/>
                </a:lnTo>
                <a:lnTo>
                  <a:pt x="1931543" y="119506"/>
                </a:lnTo>
                <a:lnTo>
                  <a:pt x="1950974" y="73786"/>
                </a:lnTo>
                <a:lnTo>
                  <a:pt x="1961133" y="25399"/>
                </a:lnTo>
                <a:lnTo>
                  <a:pt x="1962530" y="1015"/>
                </a:lnTo>
                <a:lnTo>
                  <a:pt x="1924430" y="0"/>
                </a:lnTo>
                <a:close/>
              </a:path>
              <a:path w="1962784" h="473710">
                <a:moveTo>
                  <a:pt x="13842" y="24383"/>
                </a:moveTo>
                <a:lnTo>
                  <a:pt x="0" y="151510"/>
                </a:lnTo>
                <a:lnTo>
                  <a:pt x="36658" y="137915"/>
                </a:lnTo>
                <a:lnTo>
                  <a:pt x="29463" y="121157"/>
                </a:lnTo>
                <a:lnTo>
                  <a:pt x="64515" y="106298"/>
                </a:lnTo>
                <a:lnTo>
                  <a:pt x="101353" y="106298"/>
                </a:lnTo>
                <a:lnTo>
                  <a:pt x="13842" y="24383"/>
                </a:lnTo>
                <a:close/>
              </a:path>
              <a:path w="1962784" h="473710">
                <a:moveTo>
                  <a:pt x="64515" y="106298"/>
                </a:moveTo>
                <a:lnTo>
                  <a:pt x="29463" y="121157"/>
                </a:lnTo>
                <a:lnTo>
                  <a:pt x="36658" y="137915"/>
                </a:lnTo>
                <a:lnTo>
                  <a:pt x="72350" y="124679"/>
                </a:lnTo>
                <a:lnTo>
                  <a:pt x="64515" y="106298"/>
                </a:lnTo>
                <a:close/>
              </a:path>
              <a:path w="1962784" h="473710">
                <a:moveTo>
                  <a:pt x="72389" y="125856"/>
                </a:moveTo>
                <a:lnTo>
                  <a:pt x="74421" y="129539"/>
                </a:lnTo>
                <a:lnTo>
                  <a:pt x="73512" y="127406"/>
                </a:lnTo>
                <a:lnTo>
                  <a:pt x="72389" y="125856"/>
                </a:lnTo>
                <a:close/>
              </a:path>
              <a:path w="1962784" h="473710">
                <a:moveTo>
                  <a:pt x="73512" y="127406"/>
                </a:moveTo>
                <a:lnTo>
                  <a:pt x="74421" y="129539"/>
                </a:lnTo>
                <a:lnTo>
                  <a:pt x="75058" y="129539"/>
                </a:lnTo>
                <a:lnTo>
                  <a:pt x="73512" y="127406"/>
                </a:lnTo>
                <a:close/>
              </a:path>
              <a:path w="1962784" h="473710">
                <a:moveTo>
                  <a:pt x="72852" y="125856"/>
                </a:moveTo>
                <a:lnTo>
                  <a:pt x="72389" y="125856"/>
                </a:lnTo>
                <a:lnTo>
                  <a:pt x="73512" y="127406"/>
                </a:lnTo>
                <a:lnTo>
                  <a:pt x="72852" y="125856"/>
                </a:lnTo>
                <a:close/>
              </a:path>
              <a:path w="1962784" h="473710">
                <a:moveTo>
                  <a:pt x="101353" y="106298"/>
                </a:moveTo>
                <a:lnTo>
                  <a:pt x="64515" y="106298"/>
                </a:lnTo>
                <a:lnTo>
                  <a:pt x="72350" y="124679"/>
                </a:lnTo>
                <a:lnTo>
                  <a:pt x="107187" y="111759"/>
                </a:lnTo>
                <a:lnTo>
                  <a:pt x="101353" y="106298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51966" y="5121909"/>
            <a:ext cx="99314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8457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Arial"/>
                <a:cs typeface="Arial"/>
              </a:rPr>
              <a:t>Evict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Challenge 1: </a:t>
            </a:r>
            <a:r>
              <a:rPr sz="2400" b="1" i="1" spc="-10" dirty="0">
                <a:solidFill>
                  <a:srgbClr val="C00000"/>
                </a:solidFill>
                <a:latin typeface="Arial"/>
                <a:cs typeface="Arial"/>
              </a:rPr>
              <a:t>Many </a:t>
            </a: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remote reads&amp;writes </a:t>
            </a:r>
            <a:r>
              <a:rPr sz="2400" b="1" i="1" dirty="0">
                <a:solidFill>
                  <a:srgbClr val="C00000"/>
                </a:solidFill>
                <a:latin typeface="Arial"/>
                <a:cs typeface="Arial"/>
              </a:rPr>
              <a:t>for </a:t>
            </a: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handling hash</a:t>
            </a:r>
            <a:r>
              <a:rPr sz="2400" b="1" i="1" spc="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Arial"/>
                <a:cs typeface="Arial"/>
              </a:rPr>
              <a:t>collisions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6710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Challenge 1: Hash</a:t>
            </a:r>
            <a:r>
              <a:rPr spc="-25" dirty="0"/>
              <a:t> </a:t>
            </a:r>
            <a:r>
              <a:rPr spc="-5" dirty="0"/>
              <a:t>Collision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334" y="1341881"/>
            <a:ext cx="1440180" cy="433070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200"/>
              </a:spcBef>
            </a:pPr>
            <a:r>
              <a:rPr sz="2400" b="1" spc="-10" dirty="0"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2250" y="1198625"/>
            <a:ext cx="7391400" cy="1760220"/>
          </a:xfrm>
          <a:custGeom>
            <a:avLst/>
            <a:gdLst/>
            <a:ahLst/>
            <a:cxnLst/>
            <a:rect l="l" t="t" r="r" b="b"/>
            <a:pathLst>
              <a:path w="7391400" h="1760220">
                <a:moveTo>
                  <a:pt x="0" y="236600"/>
                </a:moveTo>
                <a:lnTo>
                  <a:pt x="4806" y="188914"/>
                </a:lnTo>
                <a:lnTo>
                  <a:pt x="18591" y="144500"/>
                </a:lnTo>
                <a:lnTo>
                  <a:pt x="40404" y="104309"/>
                </a:lnTo>
                <a:lnTo>
                  <a:pt x="69294" y="69294"/>
                </a:lnTo>
                <a:lnTo>
                  <a:pt x="104309" y="40404"/>
                </a:lnTo>
                <a:lnTo>
                  <a:pt x="144500" y="18591"/>
                </a:lnTo>
                <a:lnTo>
                  <a:pt x="188914" y="4806"/>
                </a:lnTo>
                <a:lnTo>
                  <a:pt x="236600" y="0"/>
                </a:lnTo>
                <a:lnTo>
                  <a:pt x="7154799" y="0"/>
                </a:lnTo>
                <a:lnTo>
                  <a:pt x="7202485" y="4806"/>
                </a:lnTo>
                <a:lnTo>
                  <a:pt x="7246899" y="18591"/>
                </a:lnTo>
                <a:lnTo>
                  <a:pt x="7287090" y="40404"/>
                </a:lnTo>
                <a:lnTo>
                  <a:pt x="7322105" y="69294"/>
                </a:lnTo>
                <a:lnTo>
                  <a:pt x="7350995" y="104309"/>
                </a:lnTo>
                <a:lnTo>
                  <a:pt x="7372808" y="144500"/>
                </a:lnTo>
                <a:lnTo>
                  <a:pt x="7386593" y="188914"/>
                </a:lnTo>
                <a:lnTo>
                  <a:pt x="7391400" y="236600"/>
                </a:lnTo>
                <a:lnTo>
                  <a:pt x="7391400" y="1523619"/>
                </a:lnTo>
                <a:lnTo>
                  <a:pt x="7386593" y="1571305"/>
                </a:lnTo>
                <a:lnTo>
                  <a:pt x="7372808" y="1615719"/>
                </a:lnTo>
                <a:lnTo>
                  <a:pt x="7350995" y="1655910"/>
                </a:lnTo>
                <a:lnTo>
                  <a:pt x="7322105" y="1690925"/>
                </a:lnTo>
                <a:lnTo>
                  <a:pt x="7287090" y="1719815"/>
                </a:lnTo>
                <a:lnTo>
                  <a:pt x="7246899" y="1741628"/>
                </a:lnTo>
                <a:lnTo>
                  <a:pt x="7202485" y="1755413"/>
                </a:lnTo>
                <a:lnTo>
                  <a:pt x="7154799" y="1760220"/>
                </a:lnTo>
                <a:lnTo>
                  <a:pt x="236600" y="1760220"/>
                </a:lnTo>
                <a:lnTo>
                  <a:pt x="188914" y="1755413"/>
                </a:lnTo>
                <a:lnTo>
                  <a:pt x="144500" y="1741628"/>
                </a:lnTo>
                <a:lnTo>
                  <a:pt x="104309" y="1719815"/>
                </a:lnTo>
                <a:lnTo>
                  <a:pt x="69294" y="1690925"/>
                </a:lnTo>
                <a:lnTo>
                  <a:pt x="40404" y="1655910"/>
                </a:lnTo>
                <a:lnTo>
                  <a:pt x="18591" y="1615719"/>
                </a:lnTo>
                <a:lnTo>
                  <a:pt x="4806" y="1571305"/>
                </a:lnTo>
                <a:lnTo>
                  <a:pt x="0" y="1523619"/>
                </a:lnTo>
                <a:lnTo>
                  <a:pt x="0" y="236600"/>
                </a:lnTo>
                <a:close/>
              </a:path>
            </a:pathLst>
          </a:custGeom>
          <a:ln w="380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9191" y="1223263"/>
            <a:ext cx="11283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Compute  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1089" y="1774697"/>
            <a:ext cx="852169" cy="2160270"/>
          </a:xfrm>
          <a:custGeom>
            <a:avLst/>
            <a:gdLst/>
            <a:ahLst/>
            <a:cxnLst/>
            <a:rect l="l" t="t" r="r" b="b"/>
            <a:pathLst>
              <a:path w="852170" h="2160270">
                <a:moveTo>
                  <a:pt x="780717" y="2060308"/>
                </a:moveTo>
                <a:lnTo>
                  <a:pt x="745236" y="2073909"/>
                </a:lnTo>
                <a:lnTo>
                  <a:pt x="839470" y="2160270"/>
                </a:lnTo>
                <a:lnTo>
                  <a:pt x="847506" y="2078101"/>
                </a:lnTo>
                <a:lnTo>
                  <a:pt x="787526" y="2078101"/>
                </a:lnTo>
                <a:lnTo>
                  <a:pt x="780717" y="2060308"/>
                </a:lnTo>
                <a:close/>
              </a:path>
              <a:path w="852170" h="2160270">
                <a:moveTo>
                  <a:pt x="816373" y="2046640"/>
                </a:moveTo>
                <a:lnTo>
                  <a:pt x="780717" y="2060308"/>
                </a:lnTo>
                <a:lnTo>
                  <a:pt x="787526" y="2078101"/>
                </a:lnTo>
                <a:lnTo>
                  <a:pt x="823213" y="2064512"/>
                </a:lnTo>
                <a:lnTo>
                  <a:pt x="816373" y="2046640"/>
                </a:lnTo>
                <a:close/>
              </a:path>
              <a:path w="852170" h="2160270">
                <a:moveTo>
                  <a:pt x="851915" y="2033015"/>
                </a:moveTo>
                <a:lnTo>
                  <a:pt x="816373" y="2046640"/>
                </a:lnTo>
                <a:lnTo>
                  <a:pt x="823213" y="2064512"/>
                </a:lnTo>
                <a:lnTo>
                  <a:pt x="787526" y="2078101"/>
                </a:lnTo>
                <a:lnTo>
                  <a:pt x="847506" y="2078101"/>
                </a:lnTo>
                <a:lnTo>
                  <a:pt x="851915" y="2033015"/>
                </a:lnTo>
                <a:close/>
              </a:path>
              <a:path w="852170" h="2160270">
                <a:moveTo>
                  <a:pt x="71196" y="99952"/>
                </a:moveTo>
                <a:lnTo>
                  <a:pt x="35629" y="113527"/>
                </a:lnTo>
                <a:lnTo>
                  <a:pt x="780717" y="2060308"/>
                </a:lnTo>
                <a:lnTo>
                  <a:pt x="816373" y="2046640"/>
                </a:lnTo>
                <a:lnTo>
                  <a:pt x="71196" y="99952"/>
                </a:lnTo>
                <a:close/>
              </a:path>
              <a:path w="852170" h="2160270">
                <a:moveTo>
                  <a:pt x="12573" y="0"/>
                </a:moveTo>
                <a:lnTo>
                  <a:pt x="0" y="127126"/>
                </a:lnTo>
                <a:lnTo>
                  <a:pt x="35629" y="113527"/>
                </a:lnTo>
                <a:lnTo>
                  <a:pt x="28828" y="95758"/>
                </a:lnTo>
                <a:lnTo>
                  <a:pt x="64388" y="82168"/>
                </a:lnTo>
                <a:lnTo>
                  <a:pt x="102233" y="82168"/>
                </a:lnTo>
                <a:lnTo>
                  <a:pt x="12573" y="0"/>
                </a:lnTo>
                <a:close/>
              </a:path>
              <a:path w="852170" h="2160270">
                <a:moveTo>
                  <a:pt x="64388" y="82168"/>
                </a:moveTo>
                <a:lnTo>
                  <a:pt x="28828" y="95758"/>
                </a:lnTo>
                <a:lnTo>
                  <a:pt x="35629" y="113527"/>
                </a:lnTo>
                <a:lnTo>
                  <a:pt x="71196" y="99952"/>
                </a:lnTo>
                <a:lnTo>
                  <a:pt x="64388" y="82168"/>
                </a:lnTo>
                <a:close/>
              </a:path>
              <a:path w="852170" h="2160270">
                <a:moveTo>
                  <a:pt x="102233" y="82168"/>
                </a:moveTo>
                <a:lnTo>
                  <a:pt x="64388" y="82168"/>
                </a:lnTo>
                <a:lnTo>
                  <a:pt x="71196" y="99952"/>
                </a:lnTo>
                <a:lnTo>
                  <a:pt x="106807" y="86360"/>
                </a:lnTo>
                <a:lnTo>
                  <a:pt x="102233" y="821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97017" y="1388745"/>
            <a:ext cx="362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Search/Insertion/Deletion/Update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4158" y="3229102"/>
            <a:ext cx="3159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RDMA</a:t>
            </a:r>
            <a:r>
              <a:rPr sz="1800" b="1" i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0000FF"/>
                </a:solidFill>
                <a:latin typeface="Arial"/>
                <a:cs typeface="Arial"/>
              </a:rPr>
              <a:t>READ/WRITE/ATOMIC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7761" y="3934205"/>
            <a:ext cx="7391400" cy="1873250"/>
          </a:xfrm>
          <a:custGeom>
            <a:avLst/>
            <a:gdLst/>
            <a:ahLst/>
            <a:cxnLst/>
            <a:rect l="l" t="t" r="r" b="b"/>
            <a:pathLst>
              <a:path w="7391400" h="1873250">
                <a:moveTo>
                  <a:pt x="0" y="251714"/>
                </a:moveTo>
                <a:lnTo>
                  <a:pt x="4053" y="206455"/>
                </a:lnTo>
                <a:lnTo>
                  <a:pt x="15742" y="163863"/>
                </a:lnTo>
                <a:lnTo>
                  <a:pt x="34355" y="124648"/>
                </a:lnTo>
                <a:lnTo>
                  <a:pt x="59184" y="89518"/>
                </a:lnTo>
                <a:lnTo>
                  <a:pt x="89518" y="59184"/>
                </a:lnTo>
                <a:lnTo>
                  <a:pt x="124648" y="34355"/>
                </a:lnTo>
                <a:lnTo>
                  <a:pt x="163863" y="15742"/>
                </a:lnTo>
                <a:lnTo>
                  <a:pt x="206455" y="4053"/>
                </a:lnTo>
                <a:lnTo>
                  <a:pt x="251713" y="0"/>
                </a:lnTo>
                <a:lnTo>
                  <a:pt x="7139686" y="0"/>
                </a:lnTo>
                <a:lnTo>
                  <a:pt x="7184944" y="4053"/>
                </a:lnTo>
                <a:lnTo>
                  <a:pt x="7227536" y="15742"/>
                </a:lnTo>
                <a:lnTo>
                  <a:pt x="7266751" y="34355"/>
                </a:lnTo>
                <a:lnTo>
                  <a:pt x="7301881" y="59184"/>
                </a:lnTo>
                <a:lnTo>
                  <a:pt x="7332215" y="89518"/>
                </a:lnTo>
                <a:lnTo>
                  <a:pt x="7357044" y="124648"/>
                </a:lnTo>
                <a:lnTo>
                  <a:pt x="7375657" y="163863"/>
                </a:lnTo>
                <a:lnTo>
                  <a:pt x="7387346" y="206455"/>
                </a:lnTo>
                <a:lnTo>
                  <a:pt x="7391400" y="251714"/>
                </a:lnTo>
                <a:lnTo>
                  <a:pt x="7391400" y="1621282"/>
                </a:lnTo>
                <a:lnTo>
                  <a:pt x="7387346" y="1666523"/>
                </a:lnTo>
                <a:lnTo>
                  <a:pt x="7375657" y="1709106"/>
                </a:lnTo>
                <a:lnTo>
                  <a:pt x="7357044" y="1748319"/>
                </a:lnTo>
                <a:lnTo>
                  <a:pt x="7332215" y="1783451"/>
                </a:lnTo>
                <a:lnTo>
                  <a:pt x="7301881" y="1813790"/>
                </a:lnTo>
                <a:lnTo>
                  <a:pt x="7266751" y="1838626"/>
                </a:lnTo>
                <a:lnTo>
                  <a:pt x="7227536" y="1857246"/>
                </a:lnTo>
                <a:lnTo>
                  <a:pt x="7184944" y="1868940"/>
                </a:lnTo>
                <a:lnTo>
                  <a:pt x="7139686" y="1872996"/>
                </a:lnTo>
                <a:lnTo>
                  <a:pt x="251713" y="1872996"/>
                </a:lnTo>
                <a:lnTo>
                  <a:pt x="206455" y="1868940"/>
                </a:lnTo>
                <a:lnTo>
                  <a:pt x="163863" y="1857246"/>
                </a:lnTo>
                <a:lnTo>
                  <a:pt x="124648" y="1838626"/>
                </a:lnTo>
                <a:lnTo>
                  <a:pt x="89518" y="1813790"/>
                </a:lnTo>
                <a:lnTo>
                  <a:pt x="59184" y="1783451"/>
                </a:lnTo>
                <a:lnTo>
                  <a:pt x="34355" y="1748319"/>
                </a:lnTo>
                <a:lnTo>
                  <a:pt x="15742" y="1709106"/>
                </a:lnTo>
                <a:lnTo>
                  <a:pt x="4053" y="1666523"/>
                </a:lnTo>
                <a:lnTo>
                  <a:pt x="0" y="1621282"/>
                </a:lnTo>
                <a:lnTo>
                  <a:pt x="0" y="25171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5358" y="3972000"/>
            <a:ext cx="100139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Me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ory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5670" y="4510277"/>
            <a:ext cx="5821680" cy="426720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478915">
              <a:lnSpc>
                <a:spcPct val="100000"/>
              </a:lnSpc>
              <a:spcBef>
                <a:spcPts val="180"/>
              </a:spcBef>
            </a:pPr>
            <a:r>
              <a:rPr sz="2400" b="1" spc="-5" dirty="0">
                <a:latin typeface="Arial"/>
                <a:cs typeface="Arial"/>
              </a:rPr>
              <a:t>Hopscotch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Hashing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1966" y="5097017"/>
            <a:ext cx="9931400" cy="120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825625" algn="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Mo</a:t>
            </a:r>
            <a:r>
              <a:rPr sz="2000" b="1" spc="-25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Challenge 1: </a:t>
            </a:r>
            <a:r>
              <a:rPr sz="2400" b="1" i="1" spc="-10" dirty="0">
                <a:solidFill>
                  <a:srgbClr val="C00000"/>
                </a:solidFill>
                <a:latin typeface="Arial"/>
                <a:cs typeface="Arial"/>
              </a:rPr>
              <a:t>Many </a:t>
            </a: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remote reads&amp;writes </a:t>
            </a:r>
            <a:r>
              <a:rPr sz="2400" b="1" i="1" dirty="0">
                <a:solidFill>
                  <a:srgbClr val="C00000"/>
                </a:solidFill>
                <a:latin typeface="Arial"/>
                <a:cs typeface="Arial"/>
              </a:rPr>
              <a:t>for </a:t>
            </a: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handling hash</a:t>
            </a:r>
            <a:r>
              <a:rPr sz="2400" b="1" i="1" spc="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Arial"/>
                <a:cs typeface="Arial"/>
              </a:rPr>
              <a:t>collisions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763256" y="5056377"/>
            <a:ext cx="511175" cy="450215"/>
          </a:xfrm>
          <a:custGeom>
            <a:avLst/>
            <a:gdLst/>
            <a:ahLst/>
            <a:cxnLst/>
            <a:rect l="l" t="t" r="r" b="b"/>
            <a:pathLst>
              <a:path w="511175" h="450214">
                <a:moveTo>
                  <a:pt x="38100" y="0"/>
                </a:moveTo>
                <a:lnTo>
                  <a:pt x="0" y="508"/>
                </a:lnTo>
                <a:lnTo>
                  <a:pt x="253" y="22860"/>
                </a:lnTo>
                <a:lnTo>
                  <a:pt x="1143" y="45339"/>
                </a:lnTo>
                <a:lnTo>
                  <a:pt x="4699" y="88773"/>
                </a:lnTo>
                <a:lnTo>
                  <a:pt x="10160" y="130683"/>
                </a:lnTo>
                <a:lnTo>
                  <a:pt x="17652" y="171069"/>
                </a:lnTo>
                <a:lnTo>
                  <a:pt x="27177" y="209169"/>
                </a:lnTo>
                <a:lnTo>
                  <a:pt x="38353" y="245745"/>
                </a:lnTo>
                <a:lnTo>
                  <a:pt x="58674" y="296164"/>
                </a:lnTo>
                <a:lnTo>
                  <a:pt x="82550" y="340995"/>
                </a:lnTo>
                <a:lnTo>
                  <a:pt x="109982" y="379222"/>
                </a:lnTo>
                <a:lnTo>
                  <a:pt x="140843" y="410464"/>
                </a:lnTo>
                <a:lnTo>
                  <a:pt x="175133" y="433324"/>
                </a:lnTo>
                <a:lnTo>
                  <a:pt x="212344" y="446786"/>
                </a:lnTo>
                <a:lnTo>
                  <a:pt x="238505" y="449834"/>
                </a:lnTo>
                <a:lnTo>
                  <a:pt x="251587" y="449453"/>
                </a:lnTo>
                <a:lnTo>
                  <a:pt x="290195" y="440690"/>
                </a:lnTo>
                <a:lnTo>
                  <a:pt x="325754" y="421894"/>
                </a:lnTo>
                <a:lnTo>
                  <a:pt x="339022" y="411734"/>
                </a:lnTo>
                <a:lnTo>
                  <a:pt x="237490" y="411734"/>
                </a:lnTo>
                <a:lnTo>
                  <a:pt x="228092" y="410972"/>
                </a:lnTo>
                <a:lnTo>
                  <a:pt x="191262" y="398907"/>
                </a:lnTo>
                <a:lnTo>
                  <a:pt x="155575" y="372491"/>
                </a:lnTo>
                <a:lnTo>
                  <a:pt x="130428" y="343662"/>
                </a:lnTo>
                <a:lnTo>
                  <a:pt x="106934" y="307340"/>
                </a:lnTo>
                <a:lnTo>
                  <a:pt x="86360" y="264541"/>
                </a:lnTo>
                <a:lnTo>
                  <a:pt x="68834" y="216027"/>
                </a:lnTo>
                <a:lnTo>
                  <a:pt x="54737" y="161925"/>
                </a:lnTo>
                <a:lnTo>
                  <a:pt x="47625" y="123698"/>
                </a:lnTo>
                <a:lnTo>
                  <a:pt x="42418" y="83820"/>
                </a:lnTo>
                <a:lnTo>
                  <a:pt x="39243" y="42418"/>
                </a:lnTo>
                <a:lnTo>
                  <a:pt x="38353" y="21463"/>
                </a:lnTo>
                <a:lnTo>
                  <a:pt x="38100" y="0"/>
                </a:lnTo>
                <a:close/>
              </a:path>
              <a:path w="511175" h="450214">
                <a:moveTo>
                  <a:pt x="434211" y="118239"/>
                </a:moveTo>
                <a:lnTo>
                  <a:pt x="425323" y="169291"/>
                </a:lnTo>
                <a:lnTo>
                  <a:pt x="410718" y="222631"/>
                </a:lnTo>
                <a:lnTo>
                  <a:pt x="392557" y="271145"/>
                </a:lnTo>
                <a:lnTo>
                  <a:pt x="371094" y="313436"/>
                </a:lnTo>
                <a:lnTo>
                  <a:pt x="347218" y="348869"/>
                </a:lnTo>
                <a:lnTo>
                  <a:pt x="321183" y="376936"/>
                </a:lnTo>
                <a:lnTo>
                  <a:pt x="284607" y="401701"/>
                </a:lnTo>
                <a:lnTo>
                  <a:pt x="247142" y="411607"/>
                </a:lnTo>
                <a:lnTo>
                  <a:pt x="237490" y="411734"/>
                </a:lnTo>
                <a:lnTo>
                  <a:pt x="339022" y="411734"/>
                </a:lnTo>
                <a:lnTo>
                  <a:pt x="368173" y="383413"/>
                </a:lnTo>
                <a:lnTo>
                  <a:pt x="395986" y="345948"/>
                </a:lnTo>
                <a:lnTo>
                  <a:pt x="420243" y="301879"/>
                </a:lnTo>
                <a:lnTo>
                  <a:pt x="441071" y="251714"/>
                </a:lnTo>
                <a:lnTo>
                  <a:pt x="452882" y="215011"/>
                </a:lnTo>
                <a:lnTo>
                  <a:pt x="462788" y="176657"/>
                </a:lnTo>
                <a:lnTo>
                  <a:pt x="470662" y="135509"/>
                </a:lnTo>
                <a:lnTo>
                  <a:pt x="472159" y="121200"/>
                </a:lnTo>
                <a:lnTo>
                  <a:pt x="434211" y="118239"/>
                </a:lnTo>
                <a:close/>
              </a:path>
              <a:path w="511175" h="450214">
                <a:moveTo>
                  <a:pt x="500338" y="98806"/>
                </a:moveTo>
                <a:lnTo>
                  <a:pt x="436245" y="98806"/>
                </a:lnTo>
                <a:lnTo>
                  <a:pt x="474091" y="102743"/>
                </a:lnTo>
                <a:lnTo>
                  <a:pt x="472159" y="121200"/>
                </a:lnTo>
                <a:lnTo>
                  <a:pt x="510667" y="124206"/>
                </a:lnTo>
                <a:lnTo>
                  <a:pt x="500338" y="98806"/>
                </a:lnTo>
                <a:close/>
              </a:path>
              <a:path w="511175" h="450214">
                <a:moveTo>
                  <a:pt x="436245" y="98806"/>
                </a:moveTo>
                <a:lnTo>
                  <a:pt x="434211" y="118239"/>
                </a:lnTo>
                <a:lnTo>
                  <a:pt x="472159" y="121200"/>
                </a:lnTo>
                <a:lnTo>
                  <a:pt x="474091" y="102743"/>
                </a:lnTo>
                <a:lnTo>
                  <a:pt x="436245" y="98806"/>
                </a:lnTo>
                <a:close/>
              </a:path>
              <a:path w="511175" h="450214">
                <a:moveTo>
                  <a:pt x="462534" y="5842"/>
                </a:moveTo>
                <a:lnTo>
                  <a:pt x="396748" y="115316"/>
                </a:lnTo>
                <a:lnTo>
                  <a:pt x="434211" y="118239"/>
                </a:lnTo>
                <a:lnTo>
                  <a:pt x="436245" y="98806"/>
                </a:lnTo>
                <a:lnTo>
                  <a:pt x="500338" y="98806"/>
                </a:lnTo>
                <a:lnTo>
                  <a:pt x="462534" y="584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6807" y="5056377"/>
            <a:ext cx="511175" cy="450215"/>
          </a:xfrm>
          <a:custGeom>
            <a:avLst/>
            <a:gdLst/>
            <a:ahLst/>
            <a:cxnLst/>
            <a:rect l="l" t="t" r="r" b="b"/>
            <a:pathLst>
              <a:path w="511175" h="450214">
                <a:moveTo>
                  <a:pt x="38100" y="0"/>
                </a:moveTo>
                <a:lnTo>
                  <a:pt x="0" y="508"/>
                </a:lnTo>
                <a:lnTo>
                  <a:pt x="253" y="22860"/>
                </a:lnTo>
                <a:lnTo>
                  <a:pt x="1143" y="45339"/>
                </a:lnTo>
                <a:lnTo>
                  <a:pt x="4699" y="88773"/>
                </a:lnTo>
                <a:lnTo>
                  <a:pt x="10160" y="130683"/>
                </a:lnTo>
                <a:lnTo>
                  <a:pt x="17652" y="171069"/>
                </a:lnTo>
                <a:lnTo>
                  <a:pt x="27177" y="209169"/>
                </a:lnTo>
                <a:lnTo>
                  <a:pt x="38353" y="245745"/>
                </a:lnTo>
                <a:lnTo>
                  <a:pt x="58674" y="296164"/>
                </a:lnTo>
                <a:lnTo>
                  <a:pt x="82550" y="340995"/>
                </a:lnTo>
                <a:lnTo>
                  <a:pt x="109982" y="379222"/>
                </a:lnTo>
                <a:lnTo>
                  <a:pt x="140843" y="410464"/>
                </a:lnTo>
                <a:lnTo>
                  <a:pt x="175133" y="433324"/>
                </a:lnTo>
                <a:lnTo>
                  <a:pt x="212344" y="446786"/>
                </a:lnTo>
                <a:lnTo>
                  <a:pt x="238506" y="449834"/>
                </a:lnTo>
                <a:lnTo>
                  <a:pt x="251587" y="449453"/>
                </a:lnTo>
                <a:lnTo>
                  <a:pt x="290195" y="440690"/>
                </a:lnTo>
                <a:lnTo>
                  <a:pt x="325755" y="421894"/>
                </a:lnTo>
                <a:lnTo>
                  <a:pt x="339022" y="411734"/>
                </a:lnTo>
                <a:lnTo>
                  <a:pt x="237490" y="411734"/>
                </a:lnTo>
                <a:lnTo>
                  <a:pt x="228092" y="410972"/>
                </a:lnTo>
                <a:lnTo>
                  <a:pt x="191262" y="398907"/>
                </a:lnTo>
                <a:lnTo>
                  <a:pt x="155575" y="372491"/>
                </a:lnTo>
                <a:lnTo>
                  <a:pt x="130428" y="343662"/>
                </a:lnTo>
                <a:lnTo>
                  <a:pt x="106934" y="307340"/>
                </a:lnTo>
                <a:lnTo>
                  <a:pt x="86360" y="264541"/>
                </a:lnTo>
                <a:lnTo>
                  <a:pt x="68834" y="216027"/>
                </a:lnTo>
                <a:lnTo>
                  <a:pt x="54737" y="161925"/>
                </a:lnTo>
                <a:lnTo>
                  <a:pt x="47625" y="123698"/>
                </a:lnTo>
                <a:lnTo>
                  <a:pt x="42418" y="83820"/>
                </a:lnTo>
                <a:lnTo>
                  <a:pt x="39243" y="42418"/>
                </a:lnTo>
                <a:lnTo>
                  <a:pt x="38353" y="21463"/>
                </a:lnTo>
                <a:lnTo>
                  <a:pt x="38100" y="0"/>
                </a:lnTo>
                <a:close/>
              </a:path>
              <a:path w="511175" h="450214">
                <a:moveTo>
                  <a:pt x="434211" y="118239"/>
                </a:moveTo>
                <a:lnTo>
                  <a:pt x="425323" y="169291"/>
                </a:lnTo>
                <a:lnTo>
                  <a:pt x="410718" y="222631"/>
                </a:lnTo>
                <a:lnTo>
                  <a:pt x="392557" y="271145"/>
                </a:lnTo>
                <a:lnTo>
                  <a:pt x="371094" y="313436"/>
                </a:lnTo>
                <a:lnTo>
                  <a:pt x="347218" y="348869"/>
                </a:lnTo>
                <a:lnTo>
                  <a:pt x="321183" y="376936"/>
                </a:lnTo>
                <a:lnTo>
                  <a:pt x="284607" y="401701"/>
                </a:lnTo>
                <a:lnTo>
                  <a:pt x="247142" y="411607"/>
                </a:lnTo>
                <a:lnTo>
                  <a:pt x="237490" y="411734"/>
                </a:lnTo>
                <a:lnTo>
                  <a:pt x="339022" y="411734"/>
                </a:lnTo>
                <a:lnTo>
                  <a:pt x="368173" y="383413"/>
                </a:lnTo>
                <a:lnTo>
                  <a:pt x="395986" y="345948"/>
                </a:lnTo>
                <a:lnTo>
                  <a:pt x="420243" y="301879"/>
                </a:lnTo>
                <a:lnTo>
                  <a:pt x="441071" y="251714"/>
                </a:lnTo>
                <a:lnTo>
                  <a:pt x="452882" y="215011"/>
                </a:lnTo>
                <a:lnTo>
                  <a:pt x="462788" y="176657"/>
                </a:lnTo>
                <a:lnTo>
                  <a:pt x="470662" y="135509"/>
                </a:lnTo>
                <a:lnTo>
                  <a:pt x="472159" y="121200"/>
                </a:lnTo>
                <a:lnTo>
                  <a:pt x="434211" y="118239"/>
                </a:lnTo>
                <a:close/>
              </a:path>
              <a:path w="511175" h="450214">
                <a:moveTo>
                  <a:pt x="500338" y="98806"/>
                </a:moveTo>
                <a:lnTo>
                  <a:pt x="436245" y="98806"/>
                </a:lnTo>
                <a:lnTo>
                  <a:pt x="474091" y="102743"/>
                </a:lnTo>
                <a:lnTo>
                  <a:pt x="472159" y="121200"/>
                </a:lnTo>
                <a:lnTo>
                  <a:pt x="510667" y="124206"/>
                </a:lnTo>
                <a:lnTo>
                  <a:pt x="500338" y="98806"/>
                </a:lnTo>
                <a:close/>
              </a:path>
              <a:path w="511175" h="450214">
                <a:moveTo>
                  <a:pt x="436245" y="98806"/>
                </a:moveTo>
                <a:lnTo>
                  <a:pt x="434211" y="118239"/>
                </a:lnTo>
                <a:lnTo>
                  <a:pt x="472159" y="121200"/>
                </a:lnTo>
                <a:lnTo>
                  <a:pt x="474091" y="102743"/>
                </a:lnTo>
                <a:lnTo>
                  <a:pt x="436245" y="98806"/>
                </a:lnTo>
                <a:close/>
              </a:path>
              <a:path w="511175" h="450214">
                <a:moveTo>
                  <a:pt x="462534" y="5842"/>
                </a:moveTo>
                <a:lnTo>
                  <a:pt x="396748" y="115316"/>
                </a:lnTo>
                <a:lnTo>
                  <a:pt x="434211" y="118239"/>
                </a:lnTo>
                <a:lnTo>
                  <a:pt x="436245" y="98806"/>
                </a:lnTo>
                <a:lnTo>
                  <a:pt x="500338" y="98806"/>
                </a:lnTo>
                <a:lnTo>
                  <a:pt x="462534" y="584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70547" y="5056123"/>
            <a:ext cx="509270" cy="450215"/>
          </a:xfrm>
          <a:custGeom>
            <a:avLst/>
            <a:gdLst/>
            <a:ahLst/>
            <a:cxnLst/>
            <a:rect l="l" t="t" r="r" b="b"/>
            <a:pathLst>
              <a:path w="509270" h="450214">
                <a:moveTo>
                  <a:pt x="38100" y="0"/>
                </a:moveTo>
                <a:lnTo>
                  <a:pt x="0" y="1016"/>
                </a:lnTo>
                <a:lnTo>
                  <a:pt x="1143" y="45593"/>
                </a:lnTo>
                <a:lnTo>
                  <a:pt x="4572" y="89026"/>
                </a:lnTo>
                <a:lnTo>
                  <a:pt x="10159" y="130937"/>
                </a:lnTo>
                <a:lnTo>
                  <a:pt x="17652" y="171323"/>
                </a:lnTo>
                <a:lnTo>
                  <a:pt x="27050" y="209422"/>
                </a:lnTo>
                <a:lnTo>
                  <a:pt x="38226" y="245999"/>
                </a:lnTo>
                <a:lnTo>
                  <a:pt x="58420" y="296291"/>
                </a:lnTo>
                <a:lnTo>
                  <a:pt x="82296" y="341122"/>
                </a:lnTo>
                <a:lnTo>
                  <a:pt x="109600" y="379475"/>
                </a:lnTo>
                <a:lnTo>
                  <a:pt x="140334" y="410718"/>
                </a:lnTo>
                <a:lnTo>
                  <a:pt x="174498" y="433578"/>
                </a:lnTo>
                <a:lnTo>
                  <a:pt x="211708" y="447040"/>
                </a:lnTo>
                <a:lnTo>
                  <a:pt x="237744" y="450088"/>
                </a:lnTo>
                <a:lnTo>
                  <a:pt x="250825" y="449706"/>
                </a:lnTo>
                <a:lnTo>
                  <a:pt x="289305" y="440944"/>
                </a:lnTo>
                <a:lnTo>
                  <a:pt x="324738" y="422147"/>
                </a:lnTo>
                <a:lnTo>
                  <a:pt x="337862" y="411988"/>
                </a:lnTo>
                <a:lnTo>
                  <a:pt x="236727" y="411988"/>
                </a:lnTo>
                <a:lnTo>
                  <a:pt x="227456" y="411225"/>
                </a:lnTo>
                <a:lnTo>
                  <a:pt x="190626" y="399161"/>
                </a:lnTo>
                <a:lnTo>
                  <a:pt x="155321" y="372872"/>
                </a:lnTo>
                <a:lnTo>
                  <a:pt x="130048" y="343916"/>
                </a:lnTo>
                <a:lnTo>
                  <a:pt x="106806" y="307721"/>
                </a:lnTo>
                <a:lnTo>
                  <a:pt x="86232" y="264794"/>
                </a:lnTo>
                <a:lnTo>
                  <a:pt x="68706" y="216281"/>
                </a:lnTo>
                <a:lnTo>
                  <a:pt x="54609" y="162179"/>
                </a:lnTo>
                <a:lnTo>
                  <a:pt x="47625" y="124079"/>
                </a:lnTo>
                <a:lnTo>
                  <a:pt x="42291" y="84074"/>
                </a:lnTo>
                <a:lnTo>
                  <a:pt x="39243" y="42672"/>
                </a:lnTo>
                <a:lnTo>
                  <a:pt x="38100" y="0"/>
                </a:lnTo>
                <a:close/>
              </a:path>
              <a:path w="509270" h="450214">
                <a:moveTo>
                  <a:pt x="432687" y="118493"/>
                </a:moveTo>
                <a:lnTo>
                  <a:pt x="423799" y="169544"/>
                </a:lnTo>
                <a:lnTo>
                  <a:pt x="409321" y="222884"/>
                </a:lnTo>
                <a:lnTo>
                  <a:pt x="391159" y="271399"/>
                </a:lnTo>
                <a:lnTo>
                  <a:pt x="369824" y="313690"/>
                </a:lnTo>
                <a:lnTo>
                  <a:pt x="346075" y="349122"/>
                </a:lnTo>
                <a:lnTo>
                  <a:pt x="320040" y="377190"/>
                </a:lnTo>
                <a:lnTo>
                  <a:pt x="283718" y="401955"/>
                </a:lnTo>
                <a:lnTo>
                  <a:pt x="246379" y="411861"/>
                </a:lnTo>
                <a:lnTo>
                  <a:pt x="236727" y="411988"/>
                </a:lnTo>
                <a:lnTo>
                  <a:pt x="337862" y="411988"/>
                </a:lnTo>
                <a:lnTo>
                  <a:pt x="367029" y="383666"/>
                </a:lnTo>
                <a:lnTo>
                  <a:pt x="394716" y="346202"/>
                </a:lnTo>
                <a:lnTo>
                  <a:pt x="419100" y="302006"/>
                </a:lnTo>
                <a:lnTo>
                  <a:pt x="439674" y="251968"/>
                </a:lnTo>
                <a:lnTo>
                  <a:pt x="451484" y="215265"/>
                </a:lnTo>
                <a:lnTo>
                  <a:pt x="461263" y="176911"/>
                </a:lnTo>
                <a:lnTo>
                  <a:pt x="469137" y="135762"/>
                </a:lnTo>
                <a:lnTo>
                  <a:pt x="470635" y="121454"/>
                </a:lnTo>
                <a:lnTo>
                  <a:pt x="432687" y="118493"/>
                </a:lnTo>
                <a:close/>
              </a:path>
              <a:path w="509270" h="450214">
                <a:moveTo>
                  <a:pt x="498814" y="99060"/>
                </a:moveTo>
                <a:lnTo>
                  <a:pt x="434721" y="99060"/>
                </a:lnTo>
                <a:lnTo>
                  <a:pt x="472567" y="102997"/>
                </a:lnTo>
                <a:lnTo>
                  <a:pt x="470635" y="121454"/>
                </a:lnTo>
                <a:lnTo>
                  <a:pt x="509143" y="124460"/>
                </a:lnTo>
                <a:lnTo>
                  <a:pt x="498814" y="99060"/>
                </a:lnTo>
                <a:close/>
              </a:path>
              <a:path w="509270" h="450214">
                <a:moveTo>
                  <a:pt x="434721" y="99060"/>
                </a:moveTo>
                <a:lnTo>
                  <a:pt x="432687" y="118493"/>
                </a:lnTo>
                <a:lnTo>
                  <a:pt x="470635" y="121454"/>
                </a:lnTo>
                <a:lnTo>
                  <a:pt x="472567" y="102997"/>
                </a:lnTo>
                <a:lnTo>
                  <a:pt x="434721" y="99060"/>
                </a:lnTo>
                <a:close/>
              </a:path>
              <a:path w="509270" h="450214">
                <a:moveTo>
                  <a:pt x="461009" y="6095"/>
                </a:moveTo>
                <a:lnTo>
                  <a:pt x="395224" y="115569"/>
                </a:lnTo>
                <a:lnTo>
                  <a:pt x="432687" y="118493"/>
                </a:lnTo>
                <a:lnTo>
                  <a:pt x="434721" y="99060"/>
                </a:lnTo>
                <a:lnTo>
                  <a:pt x="498814" y="99060"/>
                </a:lnTo>
                <a:lnTo>
                  <a:pt x="461009" y="609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61532" y="5056377"/>
            <a:ext cx="511175" cy="450215"/>
          </a:xfrm>
          <a:custGeom>
            <a:avLst/>
            <a:gdLst/>
            <a:ahLst/>
            <a:cxnLst/>
            <a:rect l="l" t="t" r="r" b="b"/>
            <a:pathLst>
              <a:path w="511175" h="450214">
                <a:moveTo>
                  <a:pt x="38100" y="0"/>
                </a:moveTo>
                <a:lnTo>
                  <a:pt x="0" y="508"/>
                </a:lnTo>
                <a:lnTo>
                  <a:pt x="253" y="22860"/>
                </a:lnTo>
                <a:lnTo>
                  <a:pt x="1142" y="45339"/>
                </a:lnTo>
                <a:lnTo>
                  <a:pt x="4698" y="88773"/>
                </a:lnTo>
                <a:lnTo>
                  <a:pt x="10159" y="130683"/>
                </a:lnTo>
                <a:lnTo>
                  <a:pt x="17652" y="171069"/>
                </a:lnTo>
                <a:lnTo>
                  <a:pt x="27177" y="209169"/>
                </a:lnTo>
                <a:lnTo>
                  <a:pt x="38353" y="245745"/>
                </a:lnTo>
                <a:lnTo>
                  <a:pt x="58673" y="296164"/>
                </a:lnTo>
                <a:lnTo>
                  <a:pt x="82550" y="340995"/>
                </a:lnTo>
                <a:lnTo>
                  <a:pt x="109981" y="379222"/>
                </a:lnTo>
                <a:lnTo>
                  <a:pt x="140842" y="410464"/>
                </a:lnTo>
                <a:lnTo>
                  <a:pt x="175132" y="433324"/>
                </a:lnTo>
                <a:lnTo>
                  <a:pt x="212343" y="446786"/>
                </a:lnTo>
                <a:lnTo>
                  <a:pt x="238505" y="449834"/>
                </a:lnTo>
                <a:lnTo>
                  <a:pt x="251587" y="449453"/>
                </a:lnTo>
                <a:lnTo>
                  <a:pt x="290194" y="440690"/>
                </a:lnTo>
                <a:lnTo>
                  <a:pt x="325754" y="421894"/>
                </a:lnTo>
                <a:lnTo>
                  <a:pt x="339022" y="411734"/>
                </a:lnTo>
                <a:lnTo>
                  <a:pt x="237489" y="411734"/>
                </a:lnTo>
                <a:lnTo>
                  <a:pt x="228091" y="410972"/>
                </a:lnTo>
                <a:lnTo>
                  <a:pt x="191262" y="398907"/>
                </a:lnTo>
                <a:lnTo>
                  <a:pt x="155575" y="372491"/>
                </a:lnTo>
                <a:lnTo>
                  <a:pt x="130428" y="343662"/>
                </a:lnTo>
                <a:lnTo>
                  <a:pt x="106933" y="307340"/>
                </a:lnTo>
                <a:lnTo>
                  <a:pt x="86359" y="264541"/>
                </a:lnTo>
                <a:lnTo>
                  <a:pt x="68833" y="216027"/>
                </a:lnTo>
                <a:lnTo>
                  <a:pt x="54737" y="161925"/>
                </a:lnTo>
                <a:lnTo>
                  <a:pt x="47625" y="123698"/>
                </a:lnTo>
                <a:lnTo>
                  <a:pt x="42417" y="83820"/>
                </a:lnTo>
                <a:lnTo>
                  <a:pt x="39242" y="42418"/>
                </a:lnTo>
                <a:lnTo>
                  <a:pt x="38353" y="21463"/>
                </a:lnTo>
                <a:lnTo>
                  <a:pt x="38100" y="0"/>
                </a:lnTo>
                <a:close/>
              </a:path>
              <a:path w="511175" h="450214">
                <a:moveTo>
                  <a:pt x="434211" y="118239"/>
                </a:moveTo>
                <a:lnTo>
                  <a:pt x="425322" y="169291"/>
                </a:lnTo>
                <a:lnTo>
                  <a:pt x="410717" y="222631"/>
                </a:lnTo>
                <a:lnTo>
                  <a:pt x="392557" y="271145"/>
                </a:lnTo>
                <a:lnTo>
                  <a:pt x="371093" y="313436"/>
                </a:lnTo>
                <a:lnTo>
                  <a:pt x="347217" y="348869"/>
                </a:lnTo>
                <a:lnTo>
                  <a:pt x="321182" y="376936"/>
                </a:lnTo>
                <a:lnTo>
                  <a:pt x="284606" y="401701"/>
                </a:lnTo>
                <a:lnTo>
                  <a:pt x="247141" y="411607"/>
                </a:lnTo>
                <a:lnTo>
                  <a:pt x="237489" y="411734"/>
                </a:lnTo>
                <a:lnTo>
                  <a:pt x="339022" y="411734"/>
                </a:lnTo>
                <a:lnTo>
                  <a:pt x="368172" y="383413"/>
                </a:lnTo>
                <a:lnTo>
                  <a:pt x="395986" y="345948"/>
                </a:lnTo>
                <a:lnTo>
                  <a:pt x="420242" y="301879"/>
                </a:lnTo>
                <a:lnTo>
                  <a:pt x="441070" y="251714"/>
                </a:lnTo>
                <a:lnTo>
                  <a:pt x="452882" y="215011"/>
                </a:lnTo>
                <a:lnTo>
                  <a:pt x="462788" y="176657"/>
                </a:lnTo>
                <a:lnTo>
                  <a:pt x="470662" y="135509"/>
                </a:lnTo>
                <a:lnTo>
                  <a:pt x="472159" y="121200"/>
                </a:lnTo>
                <a:lnTo>
                  <a:pt x="434211" y="118239"/>
                </a:lnTo>
                <a:close/>
              </a:path>
              <a:path w="511175" h="450214">
                <a:moveTo>
                  <a:pt x="500338" y="98806"/>
                </a:moveTo>
                <a:lnTo>
                  <a:pt x="436244" y="98806"/>
                </a:lnTo>
                <a:lnTo>
                  <a:pt x="474090" y="102743"/>
                </a:lnTo>
                <a:lnTo>
                  <a:pt x="472159" y="121200"/>
                </a:lnTo>
                <a:lnTo>
                  <a:pt x="510666" y="124206"/>
                </a:lnTo>
                <a:lnTo>
                  <a:pt x="500338" y="98806"/>
                </a:lnTo>
                <a:close/>
              </a:path>
              <a:path w="511175" h="450214">
                <a:moveTo>
                  <a:pt x="436244" y="98806"/>
                </a:moveTo>
                <a:lnTo>
                  <a:pt x="434211" y="118239"/>
                </a:lnTo>
                <a:lnTo>
                  <a:pt x="472159" y="121200"/>
                </a:lnTo>
                <a:lnTo>
                  <a:pt x="474090" y="102743"/>
                </a:lnTo>
                <a:lnTo>
                  <a:pt x="436244" y="98806"/>
                </a:lnTo>
                <a:close/>
              </a:path>
              <a:path w="511175" h="450214">
                <a:moveTo>
                  <a:pt x="462534" y="5842"/>
                </a:moveTo>
                <a:lnTo>
                  <a:pt x="396747" y="115316"/>
                </a:lnTo>
                <a:lnTo>
                  <a:pt x="434211" y="118239"/>
                </a:lnTo>
                <a:lnTo>
                  <a:pt x="436244" y="98806"/>
                </a:lnTo>
                <a:lnTo>
                  <a:pt x="500338" y="98806"/>
                </a:lnTo>
                <a:lnTo>
                  <a:pt x="462534" y="584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714" y="137922"/>
            <a:ext cx="6710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Challenge 1: Hash</a:t>
            </a:r>
            <a:r>
              <a:rPr spc="-25" dirty="0"/>
              <a:t> </a:t>
            </a:r>
            <a:r>
              <a:rPr spc="-5" dirty="0"/>
              <a:t>Collision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4334" y="1341881"/>
            <a:ext cx="1440180" cy="433070"/>
          </a:xfrm>
          <a:prstGeom prst="rect">
            <a:avLst/>
          </a:prstGeom>
          <a:solidFill>
            <a:srgbClr val="FFC00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200"/>
              </a:spcBef>
            </a:pPr>
            <a:r>
              <a:rPr sz="2400" b="1" spc="-10" dirty="0">
                <a:latin typeface="Arial"/>
                <a:cs typeface="Arial"/>
              </a:rPr>
              <a:t>CPU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2250" y="1198625"/>
            <a:ext cx="7391400" cy="1760220"/>
          </a:xfrm>
          <a:custGeom>
            <a:avLst/>
            <a:gdLst/>
            <a:ahLst/>
            <a:cxnLst/>
            <a:rect l="l" t="t" r="r" b="b"/>
            <a:pathLst>
              <a:path w="7391400" h="1760220">
                <a:moveTo>
                  <a:pt x="0" y="236600"/>
                </a:moveTo>
                <a:lnTo>
                  <a:pt x="4806" y="188914"/>
                </a:lnTo>
                <a:lnTo>
                  <a:pt x="18591" y="144500"/>
                </a:lnTo>
                <a:lnTo>
                  <a:pt x="40404" y="104309"/>
                </a:lnTo>
                <a:lnTo>
                  <a:pt x="69294" y="69294"/>
                </a:lnTo>
                <a:lnTo>
                  <a:pt x="104309" y="40404"/>
                </a:lnTo>
                <a:lnTo>
                  <a:pt x="144500" y="18591"/>
                </a:lnTo>
                <a:lnTo>
                  <a:pt x="188914" y="4806"/>
                </a:lnTo>
                <a:lnTo>
                  <a:pt x="236600" y="0"/>
                </a:lnTo>
                <a:lnTo>
                  <a:pt x="7154799" y="0"/>
                </a:lnTo>
                <a:lnTo>
                  <a:pt x="7202485" y="4806"/>
                </a:lnTo>
                <a:lnTo>
                  <a:pt x="7246899" y="18591"/>
                </a:lnTo>
                <a:lnTo>
                  <a:pt x="7287090" y="40404"/>
                </a:lnTo>
                <a:lnTo>
                  <a:pt x="7322105" y="69294"/>
                </a:lnTo>
                <a:lnTo>
                  <a:pt x="7350995" y="104309"/>
                </a:lnTo>
                <a:lnTo>
                  <a:pt x="7372808" y="144500"/>
                </a:lnTo>
                <a:lnTo>
                  <a:pt x="7386593" y="188914"/>
                </a:lnTo>
                <a:lnTo>
                  <a:pt x="7391400" y="236600"/>
                </a:lnTo>
                <a:lnTo>
                  <a:pt x="7391400" y="1523619"/>
                </a:lnTo>
                <a:lnTo>
                  <a:pt x="7386593" y="1571305"/>
                </a:lnTo>
                <a:lnTo>
                  <a:pt x="7372808" y="1615719"/>
                </a:lnTo>
                <a:lnTo>
                  <a:pt x="7350995" y="1655910"/>
                </a:lnTo>
                <a:lnTo>
                  <a:pt x="7322105" y="1690925"/>
                </a:lnTo>
                <a:lnTo>
                  <a:pt x="7287090" y="1719815"/>
                </a:lnTo>
                <a:lnTo>
                  <a:pt x="7246899" y="1741628"/>
                </a:lnTo>
                <a:lnTo>
                  <a:pt x="7202485" y="1755413"/>
                </a:lnTo>
                <a:lnTo>
                  <a:pt x="7154799" y="1760220"/>
                </a:lnTo>
                <a:lnTo>
                  <a:pt x="236600" y="1760220"/>
                </a:lnTo>
                <a:lnTo>
                  <a:pt x="188914" y="1755413"/>
                </a:lnTo>
                <a:lnTo>
                  <a:pt x="144500" y="1741628"/>
                </a:lnTo>
                <a:lnTo>
                  <a:pt x="104309" y="1719815"/>
                </a:lnTo>
                <a:lnTo>
                  <a:pt x="69294" y="1690925"/>
                </a:lnTo>
                <a:lnTo>
                  <a:pt x="40404" y="1655910"/>
                </a:lnTo>
                <a:lnTo>
                  <a:pt x="18591" y="1615719"/>
                </a:lnTo>
                <a:lnTo>
                  <a:pt x="4806" y="1571305"/>
                </a:lnTo>
                <a:lnTo>
                  <a:pt x="0" y="1523619"/>
                </a:lnTo>
                <a:lnTo>
                  <a:pt x="0" y="236600"/>
                </a:lnTo>
                <a:close/>
              </a:path>
            </a:pathLst>
          </a:custGeom>
          <a:ln w="38099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9191" y="1223263"/>
            <a:ext cx="11283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8290" marR="5080" indent="-27622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Compute  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41089" y="1774697"/>
            <a:ext cx="852169" cy="2160270"/>
          </a:xfrm>
          <a:custGeom>
            <a:avLst/>
            <a:gdLst/>
            <a:ahLst/>
            <a:cxnLst/>
            <a:rect l="l" t="t" r="r" b="b"/>
            <a:pathLst>
              <a:path w="852170" h="2160270">
                <a:moveTo>
                  <a:pt x="780717" y="2060308"/>
                </a:moveTo>
                <a:lnTo>
                  <a:pt x="745236" y="2073909"/>
                </a:lnTo>
                <a:lnTo>
                  <a:pt x="839470" y="2160270"/>
                </a:lnTo>
                <a:lnTo>
                  <a:pt x="847506" y="2078101"/>
                </a:lnTo>
                <a:lnTo>
                  <a:pt x="787526" y="2078101"/>
                </a:lnTo>
                <a:lnTo>
                  <a:pt x="780717" y="2060308"/>
                </a:lnTo>
                <a:close/>
              </a:path>
              <a:path w="852170" h="2160270">
                <a:moveTo>
                  <a:pt x="816373" y="2046640"/>
                </a:moveTo>
                <a:lnTo>
                  <a:pt x="780717" y="2060308"/>
                </a:lnTo>
                <a:lnTo>
                  <a:pt x="787526" y="2078101"/>
                </a:lnTo>
                <a:lnTo>
                  <a:pt x="823213" y="2064512"/>
                </a:lnTo>
                <a:lnTo>
                  <a:pt x="816373" y="2046640"/>
                </a:lnTo>
                <a:close/>
              </a:path>
              <a:path w="852170" h="2160270">
                <a:moveTo>
                  <a:pt x="851915" y="2033015"/>
                </a:moveTo>
                <a:lnTo>
                  <a:pt x="816373" y="2046640"/>
                </a:lnTo>
                <a:lnTo>
                  <a:pt x="823213" y="2064512"/>
                </a:lnTo>
                <a:lnTo>
                  <a:pt x="787526" y="2078101"/>
                </a:lnTo>
                <a:lnTo>
                  <a:pt x="847506" y="2078101"/>
                </a:lnTo>
                <a:lnTo>
                  <a:pt x="851915" y="2033015"/>
                </a:lnTo>
                <a:close/>
              </a:path>
              <a:path w="852170" h="2160270">
                <a:moveTo>
                  <a:pt x="71196" y="99952"/>
                </a:moveTo>
                <a:lnTo>
                  <a:pt x="35629" y="113527"/>
                </a:lnTo>
                <a:lnTo>
                  <a:pt x="780717" y="2060308"/>
                </a:lnTo>
                <a:lnTo>
                  <a:pt x="816373" y="2046640"/>
                </a:lnTo>
                <a:lnTo>
                  <a:pt x="71196" y="99952"/>
                </a:lnTo>
                <a:close/>
              </a:path>
              <a:path w="852170" h="2160270">
                <a:moveTo>
                  <a:pt x="12573" y="0"/>
                </a:moveTo>
                <a:lnTo>
                  <a:pt x="0" y="127126"/>
                </a:lnTo>
                <a:lnTo>
                  <a:pt x="35629" y="113527"/>
                </a:lnTo>
                <a:lnTo>
                  <a:pt x="28828" y="95758"/>
                </a:lnTo>
                <a:lnTo>
                  <a:pt x="64388" y="82168"/>
                </a:lnTo>
                <a:lnTo>
                  <a:pt x="102233" y="82168"/>
                </a:lnTo>
                <a:lnTo>
                  <a:pt x="12573" y="0"/>
                </a:lnTo>
                <a:close/>
              </a:path>
              <a:path w="852170" h="2160270">
                <a:moveTo>
                  <a:pt x="64388" y="82168"/>
                </a:moveTo>
                <a:lnTo>
                  <a:pt x="28828" y="95758"/>
                </a:lnTo>
                <a:lnTo>
                  <a:pt x="35629" y="113527"/>
                </a:lnTo>
                <a:lnTo>
                  <a:pt x="71196" y="99952"/>
                </a:lnTo>
                <a:lnTo>
                  <a:pt x="64388" y="82168"/>
                </a:lnTo>
                <a:close/>
              </a:path>
              <a:path w="852170" h="2160270">
                <a:moveTo>
                  <a:pt x="102233" y="82168"/>
                </a:moveTo>
                <a:lnTo>
                  <a:pt x="64388" y="82168"/>
                </a:lnTo>
                <a:lnTo>
                  <a:pt x="71196" y="99952"/>
                </a:lnTo>
                <a:lnTo>
                  <a:pt x="106807" y="86360"/>
                </a:lnTo>
                <a:lnTo>
                  <a:pt x="102233" y="8216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97017" y="1388745"/>
            <a:ext cx="362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Arial"/>
                <a:cs typeface="Arial"/>
              </a:rPr>
              <a:t>Search/Insertion/Deletion/Update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4158" y="3229102"/>
            <a:ext cx="3159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0000FF"/>
                </a:solidFill>
                <a:latin typeface="Arial"/>
                <a:cs typeface="Arial"/>
              </a:rPr>
              <a:t>RDMA</a:t>
            </a:r>
            <a:r>
              <a:rPr sz="1800" b="1" i="1" spc="-14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0000FF"/>
                </a:solidFill>
                <a:latin typeface="Arial"/>
                <a:cs typeface="Arial"/>
              </a:rPr>
              <a:t>READ/WRITE/ATOMIC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67761" y="3934205"/>
            <a:ext cx="7391400" cy="1873250"/>
          </a:xfrm>
          <a:custGeom>
            <a:avLst/>
            <a:gdLst/>
            <a:ahLst/>
            <a:cxnLst/>
            <a:rect l="l" t="t" r="r" b="b"/>
            <a:pathLst>
              <a:path w="7391400" h="1873250">
                <a:moveTo>
                  <a:pt x="0" y="251714"/>
                </a:moveTo>
                <a:lnTo>
                  <a:pt x="4053" y="206455"/>
                </a:lnTo>
                <a:lnTo>
                  <a:pt x="15742" y="163863"/>
                </a:lnTo>
                <a:lnTo>
                  <a:pt x="34355" y="124648"/>
                </a:lnTo>
                <a:lnTo>
                  <a:pt x="59184" y="89518"/>
                </a:lnTo>
                <a:lnTo>
                  <a:pt x="89518" y="59184"/>
                </a:lnTo>
                <a:lnTo>
                  <a:pt x="124648" y="34355"/>
                </a:lnTo>
                <a:lnTo>
                  <a:pt x="163863" y="15742"/>
                </a:lnTo>
                <a:lnTo>
                  <a:pt x="206455" y="4053"/>
                </a:lnTo>
                <a:lnTo>
                  <a:pt x="251713" y="0"/>
                </a:lnTo>
                <a:lnTo>
                  <a:pt x="7139686" y="0"/>
                </a:lnTo>
                <a:lnTo>
                  <a:pt x="7184944" y="4053"/>
                </a:lnTo>
                <a:lnTo>
                  <a:pt x="7227536" y="15742"/>
                </a:lnTo>
                <a:lnTo>
                  <a:pt x="7266751" y="34355"/>
                </a:lnTo>
                <a:lnTo>
                  <a:pt x="7301881" y="59184"/>
                </a:lnTo>
                <a:lnTo>
                  <a:pt x="7332215" y="89518"/>
                </a:lnTo>
                <a:lnTo>
                  <a:pt x="7357044" y="124648"/>
                </a:lnTo>
                <a:lnTo>
                  <a:pt x="7375657" y="163863"/>
                </a:lnTo>
                <a:lnTo>
                  <a:pt x="7387346" y="206455"/>
                </a:lnTo>
                <a:lnTo>
                  <a:pt x="7391400" y="251714"/>
                </a:lnTo>
                <a:lnTo>
                  <a:pt x="7391400" y="1621282"/>
                </a:lnTo>
                <a:lnTo>
                  <a:pt x="7387346" y="1666523"/>
                </a:lnTo>
                <a:lnTo>
                  <a:pt x="7375657" y="1709106"/>
                </a:lnTo>
                <a:lnTo>
                  <a:pt x="7357044" y="1748319"/>
                </a:lnTo>
                <a:lnTo>
                  <a:pt x="7332215" y="1783451"/>
                </a:lnTo>
                <a:lnTo>
                  <a:pt x="7301881" y="1813790"/>
                </a:lnTo>
                <a:lnTo>
                  <a:pt x="7266751" y="1838626"/>
                </a:lnTo>
                <a:lnTo>
                  <a:pt x="7227536" y="1857246"/>
                </a:lnTo>
                <a:lnTo>
                  <a:pt x="7184944" y="1868940"/>
                </a:lnTo>
                <a:lnTo>
                  <a:pt x="7139686" y="1872996"/>
                </a:lnTo>
                <a:lnTo>
                  <a:pt x="251713" y="1872996"/>
                </a:lnTo>
                <a:lnTo>
                  <a:pt x="206455" y="1868940"/>
                </a:lnTo>
                <a:lnTo>
                  <a:pt x="163863" y="1857246"/>
                </a:lnTo>
                <a:lnTo>
                  <a:pt x="124648" y="1838626"/>
                </a:lnTo>
                <a:lnTo>
                  <a:pt x="89518" y="1813790"/>
                </a:lnTo>
                <a:lnTo>
                  <a:pt x="59184" y="1783451"/>
                </a:lnTo>
                <a:lnTo>
                  <a:pt x="34355" y="1748319"/>
                </a:lnTo>
                <a:lnTo>
                  <a:pt x="15742" y="1709106"/>
                </a:lnTo>
                <a:lnTo>
                  <a:pt x="4053" y="1666523"/>
                </a:lnTo>
                <a:lnTo>
                  <a:pt x="0" y="1621282"/>
                </a:lnTo>
                <a:lnTo>
                  <a:pt x="0" y="25171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75358" y="3972000"/>
            <a:ext cx="100139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Me</a:t>
            </a:r>
            <a:r>
              <a:rPr sz="2000" b="1" spc="-5" dirty="0">
                <a:latin typeface="Arial"/>
                <a:cs typeface="Arial"/>
              </a:rPr>
              <a:t>m</a:t>
            </a:r>
            <a:r>
              <a:rPr sz="2000" b="1" dirty="0">
                <a:latin typeface="Arial"/>
                <a:cs typeface="Arial"/>
              </a:rPr>
              <a:t>ory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Pool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55670" y="4510277"/>
            <a:ext cx="5821680" cy="426720"/>
          </a:xfrm>
          <a:prstGeom prst="rect">
            <a:avLst/>
          </a:prstGeom>
          <a:solidFill>
            <a:srgbClr val="00AF50">
              <a:alpha val="50195"/>
            </a:srgbClr>
          </a:solidFill>
          <a:ln w="28575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666239">
              <a:lnSpc>
                <a:spcPct val="100000"/>
              </a:lnSpc>
              <a:spcBef>
                <a:spcPts val="180"/>
              </a:spcBef>
            </a:pPr>
            <a:r>
              <a:rPr sz="2400" b="1" spc="-5" dirty="0">
                <a:latin typeface="Arial"/>
                <a:cs typeface="Arial"/>
              </a:rPr>
              <a:t>Chained Hashing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1966" y="5097017"/>
            <a:ext cx="9931400" cy="120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28775" algn="r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ra</a:t>
            </a:r>
            <a:r>
              <a:rPr sz="2000" b="1" spc="-20" dirty="0">
                <a:solidFill>
                  <a:srgbClr val="C00000"/>
                </a:solidFill>
                <a:latin typeface="Arial"/>
                <a:cs typeface="Arial"/>
              </a:rPr>
              <a:t>v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erse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Challenge 1: </a:t>
            </a:r>
            <a:r>
              <a:rPr sz="2400" b="1" i="1" spc="-10" dirty="0">
                <a:solidFill>
                  <a:srgbClr val="C00000"/>
                </a:solidFill>
                <a:latin typeface="Arial"/>
                <a:cs typeface="Arial"/>
              </a:rPr>
              <a:t>Many </a:t>
            </a: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remote reads&amp;writes </a:t>
            </a:r>
            <a:r>
              <a:rPr sz="2400" b="1" i="1" dirty="0">
                <a:solidFill>
                  <a:srgbClr val="C00000"/>
                </a:solidFill>
                <a:latin typeface="Arial"/>
                <a:cs typeface="Arial"/>
              </a:rPr>
              <a:t>for </a:t>
            </a:r>
            <a:r>
              <a:rPr sz="2400" b="1" i="1" spc="-5" dirty="0">
                <a:solidFill>
                  <a:srgbClr val="C00000"/>
                </a:solidFill>
                <a:latin typeface="Arial"/>
                <a:cs typeface="Arial"/>
              </a:rPr>
              <a:t>handling hash</a:t>
            </a:r>
            <a:r>
              <a:rPr sz="2400" b="1" i="1" spc="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Arial"/>
                <a:cs typeface="Arial"/>
              </a:rPr>
              <a:t>collisions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87361" y="5138165"/>
            <a:ext cx="504825" cy="180340"/>
          </a:xfrm>
          <a:custGeom>
            <a:avLst/>
            <a:gdLst/>
            <a:ahLst/>
            <a:cxnLst/>
            <a:rect l="l" t="t" r="r" b="b"/>
            <a:pathLst>
              <a:path w="504825" h="180339">
                <a:moveTo>
                  <a:pt x="0" y="179831"/>
                </a:moveTo>
                <a:lnTo>
                  <a:pt x="504444" y="179831"/>
                </a:lnTo>
                <a:lnTo>
                  <a:pt x="504444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00AF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87361" y="5138165"/>
            <a:ext cx="504825" cy="180340"/>
          </a:xfrm>
          <a:custGeom>
            <a:avLst/>
            <a:gdLst/>
            <a:ahLst/>
            <a:cxnLst/>
            <a:rect l="l" t="t" r="r" b="b"/>
            <a:pathLst>
              <a:path w="504825" h="180339">
                <a:moveTo>
                  <a:pt x="0" y="179831"/>
                </a:moveTo>
                <a:lnTo>
                  <a:pt x="504444" y="179831"/>
                </a:lnTo>
                <a:lnTo>
                  <a:pt x="504444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87361" y="5488685"/>
            <a:ext cx="504825" cy="180340"/>
          </a:xfrm>
          <a:custGeom>
            <a:avLst/>
            <a:gdLst/>
            <a:ahLst/>
            <a:cxnLst/>
            <a:rect l="l" t="t" r="r" b="b"/>
            <a:pathLst>
              <a:path w="504825" h="180339">
                <a:moveTo>
                  <a:pt x="0" y="179831"/>
                </a:moveTo>
                <a:lnTo>
                  <a:pt x="504444" y="179831"/>
                </a:lnTo>
                <a:lnTo>
                  <a:pt x="504444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00AF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87361" y="5488685"/>
            <a:ext cx="504825" cy="180340"/>
          </a:xfrm>
          <a:custGeom>
            <a:avLst/>
            <a:gdLst/>
            <a:ahLst/>
            <a:cxnLst/>
            <a:rect l="l" t="t" r="r" b="b"/>
            <a:pathLst>
              <a:path w="504825" h="180339">
                <a:moveTo>
                  <a:pt x="0" y="179831"/>
                </a:moveTo>
                <a:lnTo>
                  <a:pt x="504444" y="179831"/>
                </a:lnTo>
                <a:lnTo>
                  <a:pt x="504444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283195" y="4943094"/>
            <a:ext cx="114300" cy="194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83195" y="5317997"/>
            <a:ext cx="114300" cy="171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48150" y="5138165"/>
            <a:ext cx="504825" cy="180340"/>
          </a:xfrm>
          <a:custGeom>
            <a:avLst/>
            <a:gdLst/>
            <a:ahLst/>
            <a:cxnLst/>
            <a:rect l="l" t="t" r="r" b="b"/>
            <a:pathLst>
              <a:path w="504825" h="180339">
                <a:moveTo>
                  <a:pt x="0" y="179831"/>
                </a:moveTo>
                <a:lnTo>
                  <a:pt x="504444" y="179831"/>
                </a:lnTo>
                <a:lnTo>
                  <a:pt x="504444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00AF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48150" y="5138165"/>
            <a:ext cx="504825" cy="180340"/>
          </a:xfrm>
          <a:custGeom>
            <a:avLst/>
            <a:gdLst/>
            <a:ahLst/>
            <a:cxnLst/>
            <a:rect l="l" t="t" r="r" b="b"/>
            <a:pathLst>
              <a:path w="504825" h="180339">
                <a:moveTo>
                  <a:pt x="0" y="179831"/>
                </a:moveTo>
                <a:lnTo>
                  <a:pt x="504444" y="179831"/>
                </a:lnTo>
                <a:lnTo>
                  <a:pt x="504444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8150" y="5488685"/>
            <a:ext cx="504825" cy="180340"/>
          </a:xfrm>
          <a:custGeom>
            <a:avLst/>
            <a:gdLst/>
            <a:ahLst/>
            <a:cxnLst/>
            <a:rect l="l" t="t" r="r" b="b"/>
            <a:pathLst>
              <a:path w="504825" h="180339">
                <a:moveTo>
                  <a:pt x="0" y="179831"/>
                </a:moveTo>
                <a:lnTo>
                  <a:pt x="504444" y="179831"/>
                </a:lnTo>
                <a:lnTo>
                  <a:pt x="504444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00AF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48150" y="5488685"/>
            <a:ext cx="504825" cy="180340"/>
          </a:xfrm>
          <a:custGeom>
            <a:avLst/>
            <a:gdLst/>
            <a:ahLst/>
            <a:cxnLst/>
            <a:rect l="l" t="t" r="r" b="b"/>
            <a:pathLst>
              <a:path w="504825" h="180339">
                <a:moveTo>
                  <a:pt x="0" y="179831"/>
                </a:moveTo>
                <a:lnTo>
                  <a:pt x="504444" y="179831"/>
                </a:lnTo>
                <a:lnTo>
                  <a:pt x="504444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42459" y="4943094"/>
            <a:ext cx="114300" cy="194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42459" y="5317997"/>
            <a:ext cx="114300" cy="1715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4553" y="5138165"/>
            <a:ext cx="504825" cy="180340"/>
          </a:xfrm>
          <a:custGeom>
            <a:avLst/>
            <a:gdLst/>
            <a:ahLst/>
            <a:cxnLst/>
            <a:rect l="l" t="t" r="r" b="b"/>
            <a:pathLst>
              <a:path w="504825" h="180339">
                <a:moveTo>
                  <a:pt x="0" y="179831"/>
                </a:moveTo>
                <a:lnTo>
                  <a:pt x="504444" y="179831"/>
                </a:lnTo>
                <a:lnTo>
                  <a:pt x="504444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00AF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94553" y="5138165"/>
            <a:ext cx="504825" cy="180340"/>
          </a:xfrm>
          <a:custGeom>
            <a:avLst/>
            <a:gdLst/>
            <a:ahLst/>
            <a:cxnLst/>
            <a:rect l="l" t="t" r="r" b="b"/>
            <a:pathLst>
              <a:path w="504825" h="180339">
                <a:moveTo>
                  <a:pt x="0" y="179831"/>
                </a:moveTo>
                <a:lnTo>
                  <a:pt x="504444" y="179831"/>
                </a:lnTo>
                <a:lnTo>
                  <a:pt x="504444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88864" y="4943094"/>
            <a:ext cx="114300" cy="194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40958" y="5138165"/>
            <a:ext cx="504825" cy="180340"/>
          </a:xfrm>
          <a:custGeom>
            <a:avLst/>
            <a:gdLst/>
            <a:ahLst/>
            <a:cxnLst/>
            <a:rect l="l" t="t" r="r" b="b"/>
            <a:pathLst>
              <a:path w="504825" h="180339">
                <a:moveTo>
                  <a:pt x="0" y="179831"/>
                </a:moveTo>
                <a:lnTo>
                  <a:pt x="504443" y="179831"/>
                </a:lnTo>
                <a:lnTo>
                  <a:pt x="504443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solidFill>
            <a:srgbClr val="00AF50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40958" y="5138165"/>
            <a:ext cx="504825" cy="180340"/>
          </a:xfrm>
          <a:custGeom>
            <a:avLst/>
            <a:gdLst/>
            <a:ahLst/>
            <a:cxnLst/>
            <a:rect l="l" t="t" r="r" b="b"/>
            <a:pathLst>
              <a:path w="504825" h="180339">
                <a:moveTo>
                  <a:pt x="0" y="179831"/>
                </a:moveTo>
                <a:lnTo>
                  <a:pt x="504443" y="179831"/>
                </a:lnTo>
                <a:lnTo>
                  <a:pt x="504443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36791" y="4943094"/>
            <a:ext cx="114300" cy="194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955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</TotalTime>
  <Words>4631</Words>
  <Application>Microsoft Office PowerPoint</Application>
  <PresentationFormat>自定义</PresentationFormat>
  <Paragraphs>725</Paragraphs>
  <Slides>33</Slides>
  <Notes>27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宋体</vt:lpstr>
      <vt:lpstr>微软雅黑</vt:lpstr>
      <vt:lpstr>Arial</vt:lpstr>
      <vt:lpstr>Calibri</vt:lpstr>
      <vt:lpstr>Times New Roman</vt:lpstr>
      <vt:lpstr>Wingdings</vt:lpstr>
      <vt:lpstr>Office Theme</vt:lpstr>
      <vt:lpstr>One-Sided RDMA-Conscious Extendible  Hashing for Disaggregated Memory</vt:lpstr>
      <vt:lpstr>Disaggregated Memory</vt:lpstr>
      <vt:lpstr>Hashing Indexes in Local Memory</vt:lpstr>
      <vt:lpstr>Hashing Indexes in Disaggregated Memory</vt:lpstr>
      <vt:lpstr>Hashing Indexes in Disaggregated Memory</vt:lpstr>
      <vt:lpstr>Challenge 1: Hash Collision</vt:lpstr>
      <vt:lpstr>Challenge 1: Hash Collision</vt:lpstr>
      <vt:lpstr>Challenge 1: Hash Collision</vt:lpstr>
      <vt:lpstr>Challenge 1: Hash Collision</vt:lpstr>
      <vt:lpstr>Challenge 2: Concurrency Control</vt:lpstr>
      <vt:lpstr>Challenge 3: Remote Resizing</vt:lpstr>
      <vt:lpstr>Challenge 3: Extendible Resizing</vt:lpstr>
      <vt:lpstr>Challenge 3: Extendible Resizing</vt:lpstr>
      <vt:lpstr>Challenge 3: Extendible Resizing</vt:lpstr>
      <vt:lpstr>Challenge Summary</vt:lpstr>
      <vt:lpstr>RDMA-Conscious Extendible (RACE) Hashing</vt:lpstr>
      <vt:lpstr>Architectural Overview</vt:lpstr>
      <vt:lpstr>One-sided RDMA-Conscious (RAC) Subtable</vt:lpstr>
      <vt:lpstr>One-sided RDMA-Conscious (RAC) Subtable</vt:lpstr>
      <vt:lpstr>Lock-free Remote Concurrency Control</vt:lpstr>
      <vt:lpstr>Lock-free Remote Concurrency Control</vt:lpstr>
      <vt:lpstr>Lock-free Remote Concurrency Control</vt:lpstr>
      <vt:lpstr>Lock-free Remote Concurrency Control</vt:lpstr>
      <vt:lpstr>Extendible Remote Resizing</vt:lpstr>
      <vt:lpstr>Extendible Remote Resizing</vt:lpstr>
      <vt:lpstr>Experimental Setup</vt:lpstr>
      <vt:lpstr>Insertion</vt:lpstr>
      <vt:lpstr>Search</vt:lpstr>
      <vt:lpstr>YCSB Hybrid Workloads</vt:lpstr>
      <vt:lpstr>The Stale-read Client Directory (SRCD) Cache</vt:lpstr>
      <vt:lpstr>Conclusion</vt:lpstr>
      <vt:lpstr>DA架构相关文章</vt:lpstr>
      <vt:lpstr>Thank you!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RACE Hashing-USENIX ATC'21</dc:title>
  <dc:creator>Zhouchuan (Luc)</dc:creator>
  <cp:lastModifiedBy>沛源 刘</cp:lastModifiedBy>
  <cp:revision>1</cp:revision>
  <dcterms:created xsi:type="dcterms:W3CDTF">2023-10-08T16:52:37Z</dcterms:created>
  <dcterms:modified xsi:type="dcterms:W3CDTF">2023-10-08T22:06:02Z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2023-10-08T00:00:00Z</vt:filetime>
  </property>
</Properties>
</file>