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3" r:id="rId11"/>
    <p:sldId id="264" r:id="rId13"/>
    <p:sldId id="265" r:id="rId14"/>
    <p:sldId id="266" r:id="rId15"/>
    <p:sldId id="267" r:id="rId16"/>
    <p:sldId id="268" r:id="rId17"/>
    <p:sldId id="269" r:id="rId18"/>
    <p:sldId id="27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ACDBA-B1BF-4942-81F4-66FA17C615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58769-F2E3-4752-8606-5107AFDC5B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06" y="1719670"/>
            <a:ext cx="10867292" cy="30725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28625" cy="132556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Shared buffer manager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2590" y="1522730"/>
                <a:ext cx="5167630" cy="5095240"/>
              </a:xfrm>
            </p:spPr>
            <p:txBody>
              <a:bodyPr>
                <a:normAutofit fontScale="90000" lnSpcReduction="20000"/>
              </a:bodyPr>
              <a:lstStyle/>
              <a:p>
                <a:r>
                  <a:rPr lang="en-US" altLang="zh-CN" dirty="0"/>
                  <a:t>Shared buffer descriptor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Node id, relations, conditions, reference count, cached flag, size, usage count with timestamps </a:t>
                </a:r>
                <a:endParaRPr lang="en-US" altLang="zh-CN" dirty="0"/>
              </a:p>
              <a:p>
                <a:r>
                  <a:rPr lang="en-US" altLang="zh-CN" dirty="0"/>
                  <a:t>S</a:t>
                </a:r>
                <a:r>
                  <a:rPr lang="en-US" altLang="zh-CN"/>
                  <a:t>hared </a:t>
                </a:r>
                <a:r>
                  <a:rPr lang="en-US" altLang="zh-CN" dirty="0"/>
                  <a:t>buffer pool</a:t>
                </a:r>
                <a:endParaRPr lang="en-US" altLang="zh-CN" dirty="0"/>
              </a:p>
              <a:p>
                <a:r>
                  <a:rPr lang="en-US" altLang="zh-CN" dirty="0"/>
                  <a:t>R</a:t>
                </a:r>
                <a:r>
                  <a:rPr lang="en-US" altLang="zh-CN" dirty="0"/>
                  <a:t>eplacement policy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Consider both the hit probability and hit benefit.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𝑏𝑒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𝑝𝑟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𝑏𝑎𝑠𝑒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is the timestamps of the usage of node 𝑛,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</m:oMath>
                </a14:m>
                <a:r>
                  <a:rPr lang="en-US" altLang="zh-CN" dirty="0"/>
                  <a:t>is the current timestamp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590" y="1522730"/>
                <a:ext cx="5167630" cy="5095240"/>
              </a:xfrm>
              <a:blipFill rotWithShape="1">
                <a:blip r:embed="rId1"/>
                <a:stretch>
                  <a:fillRect t="-1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157" y="0"/>
            <a:ext cx="644486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ja-JP" sz="3600">
                <a:sym typeface="+mn-ea"/>
              </a:rPr>
              <a:t>Training data collection</a:t>
            </a:r>
            <a:endParaRPr lang="en-US" altLang="ja-JP" sz="3600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1850" y="678180"/>
            <a:ext cx="6048375" cy="5207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802005" y="1406525"/>
                <a:ext cx="4764405" cy="440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 algn="l"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 b="0"/>
                  <a:t>Collecting the original training data as Experience</a:t>
                </a:r>
                <a:endParaRPr lang="zh-CN" altLang="en-US" b="0"/>
              </a:p>
              <a:p>
                <a:pPr algn="l">
                  <a:buClrTx/>
                  <a:buSzTx/>
                  <a:buFont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/>
                        <m:t>{</m:t>
                      </m:r>
                      <m:d>
                        <m:dPr>
                          <m:ctrlPr>
                            <a:rPr lang="zh-CN" altLang="en-US" b="0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/>
                              </m:ctrlPr>
                            </m:sSubPr>
                            <m:e>
                              <m:r>
                                <a:rPr lang="zh-CN" altLang="en-US" b="0"/>
                                <m:t>𝑞</m:t>
                              </m:r>
                            </m:e>
                            <m:sub>
                              <m:r>
                                <a:rPr lang="zh-CN" altLang="en-US" b="0"/>
                                <m:t>1</m:t>
                              </m:r>
                            </m:sub>
                          </m:sSub>
                          <m:r>
                            <a:rPr lang="zh-CN" altLang="en-US" b="0"/>
                            <m:t>,</m:t>
                          </m:r>
                          <m:sSub>
                            <m:sSubPr>
                              <m:ctrlPr>
                                <a:rPr lang="zh-CN" altLang="en-US" b="0"/>
                              </m:ctrlPr>
                            </m:sSubPr>
                            <m:e>
                              <m:r>
                                <a:rPr lang="zh-CN" altLang="en-US" b="0"/>
                                <m:t>𝑝</m:t>
                              </m:r>
                            </m:e>
                            <m:sub>
                              <m:r>
                                <a:rPr lang="zh-CN" altLang="en-US" b="0"/>
                                <m:t>1</m:t>
                              </m:r>
                            </m:sub>
                          </m:sSub>
                          <m:r>
                            <a:rPr lang="zh-CN" altLang="en-US" b="0"/>
                            <m:t>,</m:t>
                          </m:r>
                          <m:sSub>
                            <m:sSubPr>
                              <m:ctrlPr>
                                <a:rPr lang="zh-CN" altLang="en-US" b="0"/>
                              </m:ctrlPr>
                            </m:sSubPr>
                            <m:e>
                              <m:r>
                                <a:rPr lang="zh-CN" altLang="en-US" b="0"/>
                                <m:t>𝑙</m:t>
                              </m:r>
                            </m:e>
                            <m:sub>
                              <m:r>
                                <a:rPr lang="zh-CN" altLang="en-US" b="0"/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b="0"/>
                        <m:t>,</m:t>
                      </m:r>
                      <m:d>
                        <m:dPr>
                          <m:ctrlPr>
                            <a:rPr lang="zh-CN" altLang="en-US" b="0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/>
                              </m:ctrlPr>
                            </m:sSubPr>
                            <m:e>
                              <m:r>
                                <a:rPr lang="zh-CN" altLang="en-US" b="0"/>
                                <m:t>𝑞</m:t>
                              </m:r>
                            </m:e>
                            <m:sub>
                              <m:r>
                                <a:rPr lang="zh-CN" altLang="en-US" b="0"/>
                                <m:t>2</m:t>
                              </m:r>
                            </m:sub>
                          </m:sSub>
                          <m:r>
                            <a:rPr lang="zh-CN" altLang="en-US" b="0"/>
                            <m:t>,</m:t>
                          </m:r>
                          <m:sSub>
                            <m:sSubPr>
                              <m:ctrlPr>
                                <a:rPr lang="zh-CN" altLang="en-US" b="0"/>
                              </m:ctrlPr>
                            </m:sSubPr>
                            <m:e>
                              <m:r>
                                <a:rPr lang="zh-CN" altLang="en-US" b="0"/>
                                <m:t>𝑝</m:t>
                              </m:r>
                            </m:e>
                            <m:sub>
                              <m:r>
                                <a:rPr lang="zh-CN" altLang="en-US" b="0"/>
                                <m:t>2</m:t>
                              </m:r>
                            </m:sub>
                          </m:sSub>
                          <m:r>
                            <a:rPr lang="zh-CN" altLang="en-US" b="0"/>
                            <m:t>,</m:t>
                          </m:r>
                          <m:sSub>
                            <m:sSubPr>
                              <m:ctrlPr>
                                <a:rPr lang="zh-CN" altLang="en-US" b="0"/>
                              </m:ctrlPr>
                            </m:sSubPr>
                            <m:e>
                              <m:r>
                                <a:rPr lang="zh-CN" altLang="en-US" b="0"/>
                                <m:t>𝑙</m:t>
                              </m:r>
                            </m:e>
                            <m:sub>
                              <m:r>
                                <a:rPr lang="zh-CN" altLang="en-US" b="0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zh-CN" altLang="en-US" b="0"/>
                        <m:t>…</m:t>
                      </m:r>
                      <m:d>
                        <m:dPr>
                          <m:ctrlPr>
                            <a:rPr lang="zh-CN" altLang="en-US" b="0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0"/>
                              </m:ctrlPr>
                            </m:sSubPr>
                            <m:e>
                              <m:r>
                                <a:rPr lang="zh-CN" altLang="en-US" b="0"/>
                                <m:t>𝑞</m:t>
                              </m:r>
                            </m:e>
                            <m:sub>
                              <m:r>
                                <a:rPr lang="zh-CN" altLang="en-US" b="0"/>
                                <m:t>𝑚</m:t>
                              </m:r>
                            </m:sub>
                          </m:sSub>
                          <m:r>
                            <a:rPr lang="zh-CN" altLang="en-US" b="0"/>
                            <m:t>,</m:t>
                          </m:r>
                          <m:sSub>
                            <m:sSubPr>
                              <m:ctrlPr>
                                <a:rPr lang="zh-CN" altLang="en-US" b="0"/>
                              </m:ctrlPr>
                            </m:sSubPr>
                            <m:e>
                              <m:r>
                                <a:rPr lang="zh-CN" altLang="en-US" b="0"/>
                                <m:t>𝑝</m:t>
                              </m:r>
                            </m:e>
                            <m:sub>
                              <m:r>
                                <a:rPr lang="zh-CN" altLang="en-US" b="0"/>
                                <m:t>𝑚</m:t>
                              </m:r>
                            </m:sub>
                          </m:sSub>
                          <m:r>
                            <a:rPr lang="zh-CN" altLang="en-US" b="0"/>
                            <m:t>,</m:t>
                          </m:r>
                          <m:sSub>
                            <m:sSubPr>
                              <m:ctrlPr>
                                <a:rPr lang="zh-CN" altLang="en-US" b="0"/>
                              </m:ctrlPr>
                            </m:sSubPr>
                            <m:e>
                              <m:r>
                                <a:rPr lang="zh-CN" altLang="en-US" b="0"/>
                                <m:t>𝑙</m:t>
                              </m:r>
                            </m:e>
                            <m:sub>
                              <m:r>
                                <a:rPr lang="zh-CN" altLang="en-US" b="0"/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zh-CN" altLang="en-US" b="0"/>
                        <m:t>}</m:t>
                      </m:r>
                    </m:oMath>
                  </m:oMathPara>
                </a14:m>
                <a:endParaRPr lang="zh-CN" altLang="en-US"/>
              </a:p>
              <a:p>
                <a:pPr marL="285750" indent="-285750" algn="l"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zh-CN" altLang="en-US"/>
                  <a:t>Data augmentation</a:t>
                </a:r>
                <a:endParaRPr lang="zh-CN" altLang="en-US"/>
              </a:p>
              <a:p>
                <a:pPr indent="0" algn="l"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/>
                  <a:t>F</a:t>
                </a:r>
                <a:r>
                  <a:rPr lang="zh-CN" altLang="en-US"/>
                  <a:t>irst enumerate all subqueries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𝑝</m:t>
                        </m:r>
                      </m:e>
                      <m:sub>
                        <m:r>
                          <a:rPr lang="zh-CN" altLang="en-US"/>
                          <m:t>𝑚</m:t>
                        </m:r>
                      </m:sub>
                    </m:sSub>
                  </m:oMath>
                </a14:m>
                <a:r>
                  <a:rPr lang="zh-CN" altLang="en-US"/>
                  <a:t> as</a:t>
                </a:r>
                <a14:m>
                  <m:oMath xmlns:m="http://schemas.openxmlformats.org/officeDocument/2006/math">
                    <m:r>
                      <a:rPr lang="zh-CN" altLang="en-US"/>
                      <m:t>{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𝑝</m:t>
                        </m:r>
                      </m:e>
                      <m:sub>
                        <m:r>
                          <a:rPr lang="zh-CN" altLang="en-US"/>
                          <m:t>𝑚</m:t>
                        </m:r>
                        <m:r>
                          <a:rPr lang="zh-CN" altLang="en-US"/>
                          <m:t>1</m:t>
                        </m:r>
                      </m:sub>
                    </m:sSub>
                    <m:r>
                      <a:rPr lang="zh-CN" altLang="en-US"/>
                      <m:t>,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𝑝</m:t>
                        </m:r>
                      </m:e>
                      <m:sub>
                        <m:r>
                          <a:rPr lang="zh-CN" altLang="en-US"/>
                          <m:t>𝑚</m:t>
                        </m:r>
                        <m:r>
                          <a:rPr lang="zh-CN" altLang="en-US"/>
                          <m:t>2</m:t>
                        </m:r>
                      </m:sub>
                    </m:sSub>
                    <m:r>
                      <a:rPr lang="zh-CN" altLang="en-US"/>
                      <m:t>,...,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𝑝</m:t>
                        </m:r>
                      </m:e>
                      <m:sub>
                        <m:r>
                          <a:rPr lang="zh-CN" altLang="en-US"/>
                          <m:t>𝑚𝑖</m:t>
                        </m:r>
                      </m:sub>
                    </m:sSub>
                    <m:r>
                      <a:rPr lang="zh-CN" altLang="en-US"/>
                      <m:t>}</m:t>
                    </m:r>
                  </m:oMath>
                </a14:m>
                <a:r>
                  <a:rPr lang="zh-CN" altLang="en-US"/>
                  <a:t>. Then, we set the best possible latency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𝑙</m:t>
                        </m:r>
                      </m:e>
                      <m:sub>
                        <m:r>
                          <a:rPr lang="zh-CN" altLang="en-US"/>
                          <m:t>𝑚𝑖</m:t>
                        </m:r>
                      </m:sub>
                    </m:sSub>
                  </m:oMath>
                </a14:m>
                <a:r>
                  <a:rPr lang="zh-CN" altLang="en-US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𝑝</m:t>
                        </m:r>
                      </m:e>
                      <m:sub>
                        <m:r>
                          <a:rPr lang="zh-CN" altLang="en-US"/>
                          <m:t>𝑚𝑖</m:t>
                        </m:r>
                      </m:sub>
                    </m:sSub>
                  </m:oMath>
                </a14:m>
                <a:r>
                  <a:rPr lang="zh-CN" altLang="en-US"/>
                  <a:t> as </a:t>
                </a:r>
                <a14:m>
                  <m:oMath xmlns:m="http://schemas.openxmlformats.org/officeDocument/2006/math">
                    <m:r>
                      <a:rPr lang="zh-CN" altLang="en-US"/>
                      <m:t>𝑚𝑖𝑛</m:t>
                    </m:r>
                    <m:r>
                      <a:rPr lang="zh-CN" altLang="en-US"/>
                      <m:t>(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𝑙</m:t>
                        </m:r>
                      </m:e>
                      <m:sub>
                        <m:r>
                          <a:rPr lang="zh-CN" altLang="en-US"/>
                          <m:t>𝑗</m:t>
                        </m:r>
                      </m:sub>
                    </m:sSub>
                    <m:r>
                      <a:rPr lang="zh-CN" altLang="en-US"/>
                      <m:t>|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𝑝</m:t>
                        </m:r>
                      </m:e>
                      <m:sub>
                        <m:r>
                          <a:rPr lang="zh-CN" altLang="en-US"/>
                          <m:t>𝑚𝑖</m:t>
                        </m:r>
                      </m:sub>
                    </m:sSub>
                    <m:r>
                      <a:rPr lang="zh-CN" altLang="en-US">
                        <a:sym typeface="+mn-ea"/>
                      </a:rPr>
                      <m:t>⊂</m:t>
                    </m:r>
                    <m:sSub>
                      <m:sSubPr>
                        <m:ctrlPr>
                          <a:rPr lang="zh-CN" altLang="en-US">
                            <a:sym typeface="+mn-ea"/>
                          </a:rPr>
                        </m:ctrlPr>
                      </m:sSubPr>
                      <m:e>
                        <m:r>
                          <a:rPr lang="zh-CN" altLang="en-US"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zh-CN" altLang="en-US"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zh-CN" altLang="en-US">
                        <a:sym typeface="+mn-ea"/>
                      </a:rPr>
                      <m:t>∧</m:t>
                    </m:r>
                    <m:sSub>
                      <m:sSubPr>
                        <m:ctrlPr>
                          <a:rPr lang="zh-CN" altLang="en-US">
                            <a:sym typeface="+mn-ea"/>
                          </a:rPr>
                        </m:ctrlPr>
                      </m:sSubPr>
                      <m:e>
                        <m:r>
                          <a:rPr lang="zh-CN" altLang="en-US"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zh-CN" altLang="en-US">
                            <a:sym typeface="+mn-ea"/>
                          </a:rPr>
                          <m:t>𝑗</m:t>
                        </m:r>
                      </m:sub>
                    </m:sSub>
                    <m:r>
                      <a:rPr lang="zh-CN" altLang="en-US">
                        <a:sym typeface="+mn-ea"/>
                      </a:rPr>
                      <m:t>∈</m:t>
                    </m:r>
                    <m:r>
                      <a:rPr lang="zh-CN" altLang="en-US">
                        <a:sym typeface="+mn-ea"/>
                      </a:rPr>
                      <m:t>𝐸𝑥𝑝𝑒𝑟𝑖𝑒𝑛𝑐𝑒</m:t>
                    </m:r>
                    <m:r>
                      <a:rPr lang="zh-CN" altLang="en-US"/>
                      <m:t>)</m:t>
                    </m:r>
                  </m:oMath>
                </a14:m>
                <a:r>
                  <a:rPr lang="zh-CN" altLang="en-US"/>
                  <a:t>. Lastly, for each</a:t>
                </a:r>
                <a14:m>
                  <m:oMath xmlns:m="http://schemas.openxmlformats.org/officeDocument/2006/math">
                    <m:r>
                      <a:rPr lang="zh-CN" altLang="en-US"/>
                      <m:t>(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𝑝</m:t>
                        </m:r>
                      </m:e>
                      <m:sub>
                        <m:r>
                          <a:rPr lang="zh-CN" altLang="en-US"/>
                          <m:t>𝑚𝑖</m:t>
                        </m:r>
                      </m:sub>
                    </m:sSub>
                    <m:r>
                      <a:rPr lang="zh-CN" altLang="en-US"/>
                      <m:t>,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𝑙</m:t>
                        </m:r>
                      </m:e>
                      <m:sub>
                        <m:r>
                          <a:rPr lang="zh-CN" altLang="en-US"/>
                          <m:t>𝑚𝑖</m:t>
                        </m:r>
                      </m:sub>
                    </m:sSub>
                    <m:r>
                      <a:rPr lang="zh-CN" altLang="en-US"/>
                      <m:t>)</m:t>
                    </m:r>
                  </m:oMath>
                </a14:m>
                <a:r>
                  <a:rPr lang="zh-CN" altLang="en-US"/>
                  <a:t> pair, we generate the record </a:t>
                </a:r>
                <a14:m>
                  <m:oMath xmlns:m="http://schemas.openxmlformats.org/officeDocument/2006/math">
                    <m:r>
                      <a:rPr lang="zh-CN" altLang="en-US"/>
                      <m:t>{(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𝑞</m:t>
                        </m:r>
                      </m:e>
                      <m:sub>
                        <m:r>
                          <a:rPr lang="zh-CN" altLang="en-US"/>
                          <m:t>1</m:t>
                        </m:r>
                      </m:sub>
                    </m:sSub>
                    <m:r>
                      <a:rPr lang="zh-CN" altLang="en-US"/>
                      <m:t>,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𝑝</m:t>
                        </m:r>
                      </m:e>
                      <m:sub>
                        <m:r>
                          <a:rPr lang="zh-CN" altLang="en-US"/>
                          <m:t>1</m:t>
                        </m:r>
                      </m:sub>
                    </m:sSub>
                    <m:r>
                      <a:rPr lang="zh-CN" altLang="en-US"/>
                      <m:t>,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𝑙</m:t>
                        </m:r>
                      </m:e>
                      <m:sub>
                        <m:r>
                          <a:rPr lang="zh-CN" altLang="en-US"/>
                          <m:t>1</m:t>
                        </m:r>
                      </m:sub>
                    </m:sSub>
                    <m:r>
                      <a:rPr lang="zh-CN" altLang="en-US"/>
                      <m:t>),</m:t>
                    </m:r>
                    <m:r>
                      <a:rPr lang="zh-CN" altLang="en-US"/>
                      <m:t>(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𝑞</m:t>
                        </m:r>
                      </m:e>
                      <m:sub>
                        <m:r>
                          <a:rPr lang="zh-CN" altLang="en-US"/>
                          <m:t>2</m:t>
                        </m:r>
                      </m:sub>
                    </m:sSub>
                    <m:r>
                      <a:rPr lang="zh-CN" altLang="en-US"/>
                      <m:t>,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𝑝</m:t>
                        </m:r>
                      </m:e>
                      <m:sub>
                        <m:r>
                          <a:rPr lang="zh-CN" altLang="en-US"/>
                          <m:t>2</m:t>
                        </m:r>
                      </m:sub>
                    </m:sSub>
                    <m:r>
                      <a:rPr lang="zh-CN" altLang="en-US"/>
                      <m:t>,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𝑙</m:t>
                        </m:r>
                      </m:e>
                      <m:sub>
                        <m:r>
                          <a:rPr lang="zh-CN" altLang="en-US"/>
                          <m:t>2</m:t>
                        </m:r>
                      </m:sub>
                    </m:sSub>
                    <m:r>
                      <a:rPr lang="zh-CN" altLang="en-US"/>
                      <m:t>),...,(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𝑞</m:t>
                        </m:r>
                      </m:e>
                      <m:sub>
                        <m:r>
                          <a:rPr lang="zh-CN" altLang="en-US"/>
                          <m:t>𝑚</m:t>
                        </m:r>
                      </m:sub>
                    </m:sSub>
                    <m:r>
                      <a:rPr lang="zh-CN" altLang="en-US"/>
                      <m:t>,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𝑝</m:t>
                        </m:r>
                      </m:e>
                      <m:sub>
                        <m:r>
                          <a:rPr lang="zh-CN" altLang="en-US"/>
                          <m:t>𝑚𝑖</m:t>
                        </m:r>
                      </m:sub>
                    </m:sSub>
                    <m:r>
                      <a:rPr lang="zh-CN" altLang="en-US"/>
                      <m:t>,</m:t>
                    </m:r>
                    <m:sSub>
                      <m:sSubPr>
                        <m:ctrlPr>
                          <a:rPr lang="zh-CN" altLang="en-US"/>
                        </m:ctrlPr>
                      </m:sSubPr>
                      <m:e>
                        <m:r>
                          <a:rPr lang="zh-CN" altLang="en-US"/>
                          <m:t>𝑙</m:t>
                        </m:r>
                      </m:e>
                      <m:sub>
                        <m:r>
                          <a:rPr lang="zh-CN" altLang="en-US"/>
                          <m:t>𝑚𝑖</m:t>
                        </m:r>
                      </m:sub>
                    </m:sSub>
                    <m:r>
                      <a:rPr lang="zh-CN" altLang="en-US"/>
                      <m:t>)</m:t>
                    </m:r>
                    <m:r>
                      <a:rPr lang="zh-CN" altLang="en-US"/>
                      <m:t>}</m:t>
                    </m:r>
                  </m:oMath>
                </a14:m>
                <a:r>
                  <a:rPr lang="zh-CN" altLang="en-US"/>
                  <a:t>as the final training data.</a:t>
                </a:r>
                <a:endParaRPr lang="zh-CN" alt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/>
                  <a:t>Sharing optimization</a:t>
                </a:r>
                <a:endParaRPr lang="en-US" altLang="zh-CN"/>
              </a:p>
              <a:p>
                <a:pPr indent="0">
                  <a:buFont typeface="Arial" panose="020B0604020202020204" pitchFamily="34" charset="0"/>
                  <a:buNone/>
                </a:pPr>
                <a:r>
                  <a:rPr lang="en-US" altLang="zh-CN"/>
                  <a:t>Identifying common subquery plans between the incoming query plan and the cached nodes in the shared buffer manager</a:t>
                </a:r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005" y="1406525"/>
                <a:ext cx="4764405" cy="44043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</a:t>
            </a:r>
            <a:r>
              <a:rPr lang="en-US" altLang="zh-CN"/>
              <a:t>xperiments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4351338"/>
          </a:xfrm>
        </p:spPr>
        <p:txBody>
          <a:bodyPr/>
          <a:p>
            <a:r>
              <a:rPr lang="en-US" altLang="zh-CN"/>
              <a:t>Datasets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JOB,JOBE,TPCH</a:t>
            </a:r>
            <a:endParaRPr lang="en-US" altLang="zh-CN"/>
          </a:p>
          <a:p>
            <a:r>
              <a:rPr lang="en-US" altLang="zh-CN"/>
              <a:t>Overall Performance</a:t>
            </a:r>
            <a:endParaRPr lang="en-US" altLang="zh-CN"/>
          </a:p>
          <a:p>
            <a:r>
              <a:rPr lang="en-US" altLang="zh-CN"/>
              <a:t>Metrics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Speedup ratio is the expert system(PG)'s runtimes divided by the runtimes of all solutions.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815" y="4223385"/>
            <a:ext cx="8258810" cy="25069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Experiments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Learning efficiency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How long it takes to surpass the expert performance and reach its peak performance.</a:t>
            </a:r>
            <a:endParaRPr lang="en-US" altLang="zh-CN"/>
          </a:p>
          <a:p>
            <a:pPr marL="0" indent="0">
              <a:buNone/>
            </a:pPr>
            <a:endParaRPr lang="ja-JP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4245" y="3314700"/>
            <a:ext cx="8114665" cy="19926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Overhead </a:t>
            </a:r>
            <a:r>
              <a:rPr lang="en-US" altLang="zh-CN"/>
              <a:t>a</a:t>
            </a:r>
            <a:r>
              <a:rPr lang="zh-CN" altLang="en-US"/>
              <a:t>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pPr marL="0" indent="0">
              <a:buNone/>
            </a:pPr>
            <a:r>
              <a:rPr lang="en-US" altLang="zh-CN"/>
              <a:t>D</a:t>
            </a:r>
            <a:r>
              <a:rPr lang="zh-CN" altLang="en-US"/>
              <a:t>iscuss the impact of the extra plan search time and the buffer maintenance time brought by Lemo on the latency.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0" y="2859405"/>
            <a:ext cx="9010650" cy="3038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4720" y="2865120"/>
            <a:ext cx="37344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PG to generate a query plan (PT)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</a:t>
            </a:r>
            <a:r>
              <a:rPr lang="zh-CN" altLang="en-US"/>
              <a:t>he time taken to match subqueries with previously cached intermediate results (MT)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</a:t>
            </a:r>
            <a:r>
              <a:rPr lang="zh-CN" altLang="en-US"/>
              <a:t>hared buffer maintenance time  (SBMT). 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P</a:t>
            </a:r>
            <a:r>
              <a:rPr lang="zh-CN" altLang="en-US"/>
              <a:t>lan search time (PST)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</a:t>
            </a:r>
            <a:r>
              <a:rPr lang="zh-CN" altLang="en-US"/>
              <a:t>ttention computation time (AT)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</a:t>
            </a:r>
            <a:r>
              <a:rPr lang="zh-CN" altLang="en-US"/>
              <a:t>ime needed to read from the shared buffer (RSBT)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</a:t>
            </a:r>
            <a:r>
              <a:rPr lang="zh-CN" altLang="en-US"/>
              <a:t>he time spent writing to the shared buffer (WSBT)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Comparison with Learned Query Optimizer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79495" y="1505585"/>
            <a:ext cx="4110990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010" y="4112260"/>
            <a:ext cx="6058535" cy="1986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Optimize the MMO algorithm.</a:t>
            </a:r>
            <a:endParaRPr lang="en-US" altLang="zh-CN"/>
          </a:p>
          <a:p>
            <a:r>
              <a:rPr lang="en-US" altLang="zh-CN"/>
              <a:t>Reorganize the order of query submission.</a:t>
            </a:r>
            <a:endParaRPr lang="en-US" altLang="zh-CN"/>
          </a:p>
          <a:p>
            <a:r>
              <a:rPr lang="en-US" altLang="zh-CN"/>
              <a:t>Use reinforcement learning instead of greedy-based method.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Consecutive queries from the same user in a query session or queries submitted by different users frequently contain identical subqueries.</a:t>
            </a:r>
            <a:endParaRPr lang="en-US" altLang="zh-CN" dirty="0"/>
          </a:p>
          <a:p>
            <a:r>
              <a:rPr lang="en-US" altLang="zh-CN" dirty="0"/>
              <a:t>Many users may search for same products within the time frame, resulting in many identical concurrent queries.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2860" y="4176695"/>
            <a:ext cx="7043225" cy="2390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Related work</a:t>
            </a:r>
            <a:endParaRPr lang="en-US" altLang="zh-CN" dirty="0"/>
          </a:p>
          <a:p>
            <a:r>
              <a:rPr lang="en-US" altLang="zh-CN" dirty="0"/>
              <a:t>Batch query optimization</a:t>
            </a:r>
            <a:endParaRPr lang="en-US" altLang="zh-CN" dirty="0"/>
          </a:p>
          <a:p>
            <a:r>
              <a:rPr lang="en-US" altLang="zh-CN" dirty="0"/>
              <a:t>Real-time query optimization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Challenges</a:t>
            </a:r>
            <a:endParaRPr lang="en-US" altLang="zh-CN" dirty="0"/>
          </a:p>
          <a:p>
            <a:r>
              <a:rPr lang="en-US" altLang="zh-CN" dirty="0"/>
              <a:t>How to maximize the reuse of common subqueries, which are shared among multiple queries</a:t>
            </a:r>
            <a:endParaRPr lang="en-US" altLang="zh-CN" dirty="0"/>
          </a:p>
          <a:p>
            <a:r>
              <a:rPr lang="en-US" altLang="zh-CN" dirty="0"/>
              <a:t>How to generate an optimal query plan is nontrivial in the setting of concurrent query execution.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828" y="3023209"/>
            <a:ext cx="12192000" cy="32094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8341"/>
            <a:ext cx="10515600" cy="4351338"/>
          </a:xfrm>
        </p:spPr>
        <p:txBody>
          <a:bodyPr/>
          <a:lstStyle/>
          <a:p>
            <a:r>
              <a:rPr lang="en-US" altLang="zh-CN" dirty="0"/>
              <a:t>Value network</a:t>
            </a:r>
            <a:endParaRPr lang="en-US" altLang="zh-CN" dirty="0"/>
          </a:p>
          <a:p>
            <a:r>
              <a:rPr lang="en-US" altLang="zh-CN" dirty="0"/>
              <a:t>Plan search</a:t>
            </a:r>
            <a:endParaRPr lang="en-US" altLang="zh-CN" dirty="0"/>
          </a:p>
          <a:p>
            <a:r>
              <a:rPr lang="en-US" altLang="zh-CN" dirty="0"/>
              <a:t>Shared buffer manager</a:t>
            </a:r>
            <a:endParaRPr lang="en-US" altLang="zh-CN" dirty="0"/>
          </a:p>
          <a:p>
            <a:r>
              <a:rPr lang="en-US" altLang="zh-CN" dirty="0"/>
              <a:t>Sharing operator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4042" y="176212"/>
            <a:ext cx="8771207" cy="6681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494649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First, the tree structure of a query plan would be a directed acyclic graph (DAG) .</a:t>
            </a:r>
            <a:endParaRPr lang="en-US" altLang="zh-CN" dirty="0"/>
          </a:p>
          <a:p>
            <a:r>
              <a:rPr lang="en-US" altLang="zh-CN" dirty="0"/>
              <a:t>Second, it is essential to capture the correlations among concurrent queries.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8062" y="0"/>
            <a:ext cx="720414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80997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Advantage of self-attention:</a:t>
            </a:r>
            <a:endParaRPr lang="en-US" altLang="zh-CN" dirty="0"/>
          </a:p>
          <a:p>
            <a:r>
              <a:rPr lang="en-US" altLang="zh-CN" dirty="0"/>
              <a:t>Self-attention can capture long-range dependencies between nodes.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Two types of attention:</a:t>
            </a:r>
            <a:endParaRPr lang="en-US" altLang="zh-CN" dirty="0"/>
          </a:p>
          <a:p>
            <a:r>
              <a:rPr lang="en-US" altLang="zh-CN" dirty="0"/>
              <a:t>Data flow attention.</a:t>
            </a:r>
            <a:endParaRPr lang="en-US" altLang="zh-CN" dirty="0"/>
          </a:p>
          <a:p>
            <a:r>
              <a:rPr lang="en-US" altLang="zh-CN" dirty="0"/>
              <a:t>Correlation attention.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 network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Loss function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Pre-training(offline)</a:t>
                </a:r>
                <a:endParaRPr lang="en-US" altLang="zh-CN" dirty="0"/>
              </a:p>
              <a:p>
                <a:r>
                  <a:rPr lang="en-US" altLang="zh-CN" dirty="0"/>
                  <a:t>Fine-tuning(online)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Fine-tune the model using a batch of newly acquired Experience after processing every 100 queries.</a:t>
                </a:r>
                <a:endParaRPr lang="en-US" altLang="zh-CN" dirty="0"/>
              </a:p>
              <a:p>
                <a:r>
                  <a:rPr lang="en-US" altLang="zh-CN" dirty="0"/>
                  <a:t>Re-training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84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Plan search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43205" y="1495425"/>
                <a:ext cx="11848465" cy="4351655"/>
              </a:xfrm>
            </p:spPr>
            <p:txBody>
              <a:bodyPr>
                <a:normAutofit fontScale="90000" lnSpcReduction="10000"/>
              </a:bodyPr>
              <a:p>
                <a:pPr marL="0" algn="l" fontAlgn="auto">
                  <a:lnSpc>
                    <a:spcPct val="100000"/>
                  </a:lnSpc>
                  <a:buClrTx/>
                  <a:buSzTx/>
                  <a:buNone/>
                </a:pPr>
                <a:r>
                  <a:t>Formulate the sharing node selection problem as an Integer Linear Programming (ILP) problem and employ a greedy-based algorithm to solve the ILP problem.</a:t>
                </a:r>
                <a14:m>
                  <m:oMath xmlns:m="http://schemas.openxmlformats.org/officeDocument/2006/math">
                    <m:r>
                      <a:rPr/>
                      <m:t>𝑆</m:t>
                    </m:r>
                    <m:r>
                      <a:rPr/>
                      <m:t>={</m:t>
                    </m:r>
                    <m:sSub>
                      <m:sSubPr>
                        <m:ctrlPr>
                          <a:rPr/>
                        </m:ctrlPr>
                      </m:sSubPr>
                      <m:e>
                        <m:r>
                          <a:rPr/>
                          <m:t>𝑛</m:t>
                        </m:r>
                      </m:e>
                      <m:sub>
                        <m:r>
                          <a:rPr/>
                          <m:t>1</m:t>
                        </m:r>
                      </m:sub>
                    </m:sSub>
                    <m:r>
                      <a:rPr/>
                      <m:t>,</m:t>
                    </m:r>
                    <m:sSub>
                      <m:sSubPr>
                        <m:ctrlPr>
                          <a:rPr/>
                        </m:ctrlPr>
                      </m:sSubPr>
                      <m:e>
                        <m:r>
                          <a:rPr/>
                          <m:t>𝑛</m:t>
                        </m:r>
                      </m:e>
                      <m:sub>
                        <m:r>
                          <a:rPr/>
                          <m:t>2</m:t>
                        </m:r>
                      </m:sub>
                    </m:sSub>
                    <m:r>
                      <a:rPr/>
                      <m:t>…</m:t>
                    </m:r>
                    <m:sSub>
                      <m:sSubPr>
                        <m:ctrlPr>
                          <a:rPr/>
                        </m:ctrlPr>
                      </m:sSubPr>
                      <m:e>
                        <m:r>
                          <a:rPr/>
                          <m:t>𝑛</m:t>
                        </m:r>
                      </m:e>
                      <m:sub>
                        <m:r>
                          <a:rPr/>
                          <m:t>𝑚</m:t>
                        </m:r>
                      </m:sub>
                    </m:sSub>
                    <m:r>
                      <a:rPr/>
                      <m:t>}</m:t>
                    </m:r>
                  </m:oMath>
                </a14:m>
                <a:r>
                  <a:t>, conflict edge set 𝐸,node 𝑖is not reused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/>
                        </m:ctrlPr>
                      </m:sSubPr>
                      <m:e>
                        <m:r>
                          <a:rPr/>
                          <m:t>𝑛</m:t>
                        </m:r>
                      </m:e>
                      <m:sub>
                        <m:r>
                          <a:rPr/>
                          <m:t>𝑖</m:t>
                        </m:r>
                      </m:sub>
                    </m:sSub>
                    <m:r>
                      <a:rPr/>
                      <m:t> ,</m:t>
                    </m:r>
                  </m:oMath>
                </a14:m>
                <a:r>
                  <a:t>node 𝑖is reused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/>
                        </m:ctrlPr>
                      </m:accPr>
                      <m:e>
                        <m:sSub>
                          <m:sSubPr>
                            <m:ctrlPr>
                              <a:rPr/>
                            </m:ctrlPr>
                          </m:sSubPr>
                          <m:e>
                            <m:r>
                              <a:rPr/>
                              <m:t>𝑛</m:t>
                            </m:r>
                          </m:e>
                          <m:sub>
                            <m:r>
                              <a:rPr/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t>.</a:t>
                </a:r>
              </a:p>
              <a:p>
                <a:pPr marL="0" indent="0">
                  <a:buNone/>
                </a:pPr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𝑏𝑒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         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. 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 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∀(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𝐸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𝑟𝑒𝑙𝑎𝑡𝑖𝑜𝑛𝑠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0" smtClean="0">
                    <a:latin typeface="Cambria Math" panose="02040503050406030204" pitchFamily="18" charset="0"/>
                  </a:rPr>
                  <a:t>c=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𝑟𝑒𝑙𝑎𝑡𝑖𝑜𝑛𝑠</m:t>
                        </m:r>
                      </m:e>
                    </m:d>
                  </m:oMath>
                </a14:m>
                <a:endParaRPr lang="en-US" altLang="zh-CN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𝑀𝑄𝐹𝑜𝑟𝑚𝑒𝑟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𝐶𝑜𝑄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∪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𝐶𝑜𝑃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∪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𝑀𝑄𝐹𝑜𝑟𝑚𝑒𝑟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𝐶𝑜𝑄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∪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𝐶𝑜𝑃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∪</m:t>
                      </m:r>
                      <m:acc>
                        <m:accPr>
                          <m:chr m:val="̅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205" y="1495425"/>
                <a:ext cx="11848465" cy="4351655"/>
              </a:xfrm>
              <a:blipFill rotWithShape="1">
                <a:blip r:embed="rId1"/>
                <a:stretch>
                  <a:fillRect b="-1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Plan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1679" y="1825625"/>
            <a:ext cx="4922807" cy="4351338"/>
          </a:xfrm>
        </p:spPr>
        <p:txBody>
          <a:bodyPr/>
          <a:lstStyle/>
          <a:p>
            <a:r>
              <a:rPr lang="en-US" altLang="zh-CN" dirty="0"/>
              <a:t>Selection stage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Line1-Line8</a:t>
            </a:r>
            <a:endParaRPr lang="en-US" altLang="zh-CN" dirty="0"/>
          </a:p>
          <a:p>
            <a:r>
              <a:rPr lang="en-US" altLang="zh-CN" dirty="0"/>
              <a:t>Search stage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Line9-Line19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3606" y="-56271"/>
            <a:ext cx="6887595" cy="691427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I3OTc0OTc3MDI1ZGYxM2NiNzUzOGI5YzllZjM2Mz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3729</Words>
  <Application>WPS 演示</Application>
  <PresentationFormat>宽屏</PresentationFormat>
  <Paragraphs>118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Cambria Math</vt:lpstr>
      <vt:lpstr>等线 Light</vt:lpstr>
      <vt:lpstr>等线</vt:lpstr>
      <vt:lpstr>微软雅黑</vt:lpstr>
      <vt:lpstr>Arial Unicode MS</vt:lpstr>
      <vt:lpstr>Calibri</vt:lpstr>
      <vt:lpstr>Yu Gothic Light</vt:lpstr>
      <vt:lpstr>Yu Gothic</vt:lpstr>
      <vt:lpstr>BatangChe</vt:lpstr>
      <vt:lpstr>Segoe Print</vt:lpstr>
      <vt:lpstr>Office 主题​​</vt:lpstr>
      <vt:lpstr>PowerPoint 演示文稿</vt:lpstr>
      <vt:lpstr>Introduction</vt:lpstr>
      <vt:lpstr>Introduction</vt:lpstr>
      <vt:lpstr>System overview</vt:lpstr>
      <vt:lpstr>Value network</vt:lpstr>
      <vt:lpstr>Value network</vt:lpstr>
      <vt:lpstr>Value network</vt:lpstr>
      <vt:lpstr>PowerPoint 演示文稿</vt:lpstr>
      <vt:lpstr>Plan search</vt:lpstr>
      <vt:lpstr>Shared buffer manager</vt:lpstr>
      <vt:lpstr>Matching-based Multi-query Optimization（MMO）</vt:lpstr>
      <vt:lpstr>Experiments</vt:lpstr>
      <vt:lpstr>Experiments</vt:lpstr>
      <vt:lpstr>Overhead analysis</vt:lpstr>
      <vt:lpstr>Comparison with Learned Query Optimizer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cyberleu</dc:creator>
  <cp:lastModifiedBy>LCH</cp:lastModifiedBy>
  <cp:revision>28</cp:revision>
  <dcterms:created xsi:type="dcterms:W3CDTF">2024-10-04T02:26:00Z</dcterms:created>
  <dcterms:modified xsi:type="dcterms:W3CDTF">2024-10-09T07:48:03Z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7877BB06393046EABD7D1B7DF69BD6E9_12</vt:lpwstr>
  </property>
  <property fmtid="{D5CDD505-2E9C-101B-9397-08002B2CF9AE}" pid="3" name="KSOProductBuildVer">
    <vt:lpwstr>2052-12.1.0.18276</vt:lpwstr>
  </property>
</Properties>
</file>