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E33CF-ABF7-470A-8506-F55513F679CE}" type="datetimeFigureOut">
              <a:rPr lang="zh-CN" altLang="en-US" smtClean="0"/>
              <a:t>2024/1/23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AC22F6-631A-4A48-9C21-8D0CDB3BF175}" type="slidenum">
              <a:rPr lang="zh-CN" altLang="en-US" smtClean="0"/>
              <a:t>‹#›</a:t>
            </a:fld>
            <a:endParaRPr lang="zh-CN" altLang="en-US"/>
          </a:p>
        </p:txBody>
      </p:sp>
    </p:spTree>
    <p:extLst>
      <p:ext uri="{BB962C8B-B14F-4D97-AF65-F5344CB8AC3E}">
        <p14:creationId xmlns:p14="http://schemas.microsoft.com/office/powerpoint/2010/main" val="3151743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D2129"/>
                </a:solidFill>
                <a:effectLst/>
                <a:latin typeface="PingFangSC-Regular"/>
              </a:rPr>
              <a:t>MSCN</a:t>
            </a:r>
            <a:r>
              <a:rPr lang="zh-CN" altLang="en-US" b="0" i="0" dirty="0">
                <a:solidFill>
                  <a:srgbClr val="1D2129"/>
                </a:solidFill>
                <a:effectLst/>
                <a:latin typeface="PingFangSC-Regular"/>
              </a:rPr>
              <a:t>需要处理条件工作流来最小化其损失</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平均</a:t>
            </a:r>
            <a:r>
              <a:rPr lang="en-US" altLang="zh-CN" b="0" i="0" dirty="0">
                <a:solidFill>
                  <a:srgbClr val="1D2129"/>
                </a:solidFill>
                <a:effectLst/>
                <a:latin typeface="PingFangSC-Regular"/>
              </a:rPr>
              <a:t>q</a:t>
            </a:r>
            <a:r>
              <a:rPr lang="zh-CN" altLang="en-US" b="0" i="0" dirty="0">
                <a:solidFill>
                  <a:srgbClr val="1D2129"/>
                </a:solidFill>
                <a:effectLst/>
                <a:latin typeface="PingFangSC-Regular"/>
              </a:rPr>
              <a:t>误差</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，这在</a:t>
            </a:r>
            <a:r>
              <a:rPr lang="en-US" altLang="zh-CN" b="0" i="0" dirty="0">
                <a:solidFill>
                  <a:srgbClr val="1D2129"/>
                </a:solidFill>
                <a:effectLst/>
                <a:latin typeface="PingFangSC-Regular"/>
              </a:rPr>
              <a:t>GPU</a:t>
            </a:r>
            <a:r>
              <a:rPr lang="zh-CN" altLang="en-US" b="0" i="0" dirty="0">
                <a:solidFill>
                  <a:srgbClr val="1D2129"/>
                </a:solidFill>
                <a:effectLst/>
                <a:latin typeface="PingFangSC-Regular"/>
              </a:rPr>
              <a:t>上变得较慢，当模型较小时，影响更加明显</a:t>
            </a:r>
            <a:endParaRPr lang="zh-CN" altLang="en-US" dirty="0"/>
          </a:p>
        </p:txBody>
      </p:sp>
      <p:sp>
        <p:nvSpPr>
          <p:cNvPr id="4" name="灯片编号占位符 3"/>
          <p:cNvSpPr>
            <a:spLocks noGrp="1"/>
          </p:cNvSpPr>
          <p:nvPr>
            <p:ph type="sldNum" sz="quarter" idx="5"/>
          </p:nvPr>
        </p:nvSpPr>
        <p:spPr/>
        <p:txBody>
          <a:bodyPr/>
          <a:lstStyle/>
          <a:p>
            <a:fld id="{8CAC22F6-631A-4A48-9C21-8D0CDB3BF175}" type="slidenum">
              <a:rPr lang="zh-CN" altLang="en-US" smtClean="0"/>
              <a:t>10</a:t>
            </a:fld>
            <a:endParaRPr lang="zh-CN" altLang="en-US"/>
          </a:p>
        </p:txBody>
      </p:sp>
    </p:spTree>
    <p:extLst>
      <p:ext uri="{BB962C8B-B14F-4D97-AF65-F5344CB8AC3E}">
        <p14:creationId xmlns:p14="http://schemas.microsoft.com/office/powerpoint/2010/main" val="3686905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1D2129"/>
                </a:solidFill>
                <a:effectLst/>
                <a:latin typeface="PingFangSC-Regular"/>
              </a:rPr>
              <a:t>DeepDB</a:t>
            </a:r>
            <a:r>
              <a:rPr lang="zh-CN" altLang="en-US" b="0" i="0" dirty="0">
                <a:solidFill>
                  <a:srgbClr val="1D2129"/>
                </a:solidFill>
                <a:effectLst/>
                <a:latin typeface="PingFangSC-Regular"/>
              </a:rPr>
              <a:t>不违反任何规则，因为它建立在基本直方图上，节点之间的计算仅限于加法和乘法</a:t>
            </a:r>
            <a:endParaRPr lang="zh-CN" altLang="en-US" dirty="0"/>
          </a:p>
        </p:txBody>
      </p:sp>
      <p:sp>
        <p:nvSpPr>
          <p:cNvPr id="4" name="灯片编号占位符 3"/>
          <p:cNvSpPr>
            <a:spLocks noGrp="1"/>
          </p:cNvSpPr>
          <p:nvPr>
            <p:ph type="sldNum" sz="quarter" idx="5"/>
          </p:nvPr>
        </p:nvSpPr>
        <p:spPr/>
        <p:txBody>
          <a:bodyPr/>
          <a:lstStyle/>
          <a:p>
            <a:fld id="{8CAC22F6-631A-4A48-9C21-8D0CDB3BF175}" type="slidenum">
              <a:rPr lang="zh-CN" altLang="en-US" smtClean="0"/>
              <a:t>16</a:t>
            </a:fld>
            <a:endParaRPr lang="zh-CN" altLang="en-US"/>
          </a:p>
        </p:txBody>
      </p:sp>
    </p:spTree>
    <p:extLst>
      <p:ext uri="{BB962C8B-B14F-4D97-AF65-F5344CB8AC3E}">
        <p14:creationId xmlns:p14="http://schemas.microsoft.com/office/powerpoint/2010/main" val="583138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EED3B-E6D2-0448-0398-264AFA2226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A6A029F-DC7D-927A-BCEE-597721607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7E27DE-9DF3-5FF8-607A-C67CAB344C26}"/>
              </a:ext>
            </a:extLst>
          </p:cNvPr>
          <p:cNvSpPr>
            <a:spLocks noGrp="1"/>
          </p:cNvSpPr>
          <p:nvPr>
            <p:ph type="dt" sz="half" idx="10"/>
          </p:nvPr>
        </p:nvSpPr>
        <p:spPr/>
        <p:txBody>
          <a:bodyPr/>
          <a:lstStyle/>
          <a:p>
            <a:fld id="{E6064C7C-12FC-440C-B8D3-9DD532ECCE55}"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E41C9ACC-3F3E-F4EB-7CE4-23CB7EB798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4DF958-B3AE-4033-8084-00B6D1739356}"/>
              </a:ext>
            </a:extLst>
          </p:cNvPr>
          <p:cNvSpPr>
            <a:spLocks noGrp="1"/>
          </p:cNvSpPr>
          <p:nvPr>
            <p:ph type="sldNum" sz="quarter" idx="12"/>
          </p:nvPr>
        </p:nvSpPr>
        <p:spPr/>
        <p:txBody>
          <a:bodyPr/>
          <a:lstStyle/>
          <a:p>
            <a:fld id="{507B3EF4-62B1-422B-8749-E2FF7F8CCDF8}" type="slidenum">
              <a:rPr lang="zh-CN" altLang="en-US" smtClean="0"/>
              <a:t>‹#›</a:t>
            </a:fld>
            <a:endParaRPr lang="zh-CN" altLang="en-US"/>
          </a:p>
        </p:txBody>
      </p:sp>
    </p:spTree>
    <p:extLst>
      <p:ext uri="{BB962C8B-B14F-4D97-AF65-F5344CB8AC3E}">
        <p14:creationId xmlns:p14="http://schemas.microsoft.com/office/powerpoint/2010/main" val="198037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972EE-2FB0-CC98-71BA-63DDB4384C6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E38526-5763-EB0F-7F4F-7517B41ADD8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ABAEC6-363F-633D-7D34-7924001FED40}"/>
              </a:ext>
            </a:extLst>
          </p:cNvPr>
          <p:cNvSpPr>
            <a:spLocks noGrp="1"/>
          </p:cNvSpPr>
          <p:nvPr>
            <p:ph type="dt" sz="half" idx="10"/>
          </p:nvPr>
        </p:nvSpPr>
        <p:spPr/>
        <p:txBody>
          <a:bodyPr/>
          <a:lstStyle/>
          <a:p>
            <a:fld id="{E6064C7C-12FC-440C-B8D3-9DD532ECCE55}"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56222CBC-A755-73F8-2228-DA3AC6846F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9E4526-9954-5CE0-C0FA-D20DEA66FE1F}"/>
              </a:ext>
            </a:extLst>
          </p:cNvPr>
          <p:cNvSpPr>
            <a:spLocks noGrp="1"/>
          </p:cNvSpPr>
          <p:nvPr>
            <p:ph type="sldNum" sz="quarter" idx="12"/>
          </p:nvPr>
        </p:nvSpPr>
        <p:spPr/>
        <p:txBody>
          <a:bodyPr/>
          <a:lstStyle/>
          <a:p>
            <a:fld id="{507B3EF4-62B1-422B-8749-E2FF7F8CCDF8}" type="slidenum">
              <a:rPr lang="zh-CN" altLang="en-US" smtClean="0"/>
              <a:t>‹#›</a:t>
            </a:fld>
            <a:endParaRPr lang="zh-CN" altLang="en-US"/>
          </a:p>
        </p:txBody>
      </p:sp>
    </p:spTree>
    <p:extLst>
      <p:ext uri="{BB962C8B-B14F-4D97-AF65-F5344CB8AC3E}">
        <p14:creationId xmlns:p14="http://schemas.microsoft.com/office/powerpoint/2010/main" val="2638156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B0290C-A6BF-DE22-5865-FF93693D851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6C8DA61-786E-3AD0-2633-2107CA1C11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A374C9-FA2D-0F4E-4746-76746CDFD091}"/>
              </a:ext>
            </a:extLst>
          </p:cNvPr>
          <p:cNvSpPr>
            <a:spLocks noGrp="1"/>
          </p:cNvSpPr>
          <p:nvPr>
            <p:ph type="dt" sz="half" idx="10"/>
          </p:nvPr>
        </p:nvSpPr>
        <p:spPr/>
        <p:txBody>
          <a:bodyPr/>
          <a:lstStyle/>
          <a:p>
            <a:fld id="{E6064C7C-12FC-440C-B8D3-9DD532ECCE55}"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891FBAEC-87F8-79EC-AC4D-69D1DFAF14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541E26-579B-DC73-12A8-0FFD8DDFE019}"/>
              </a:ext>
            </a:extLst>
          </p:cNvPr>
          <p:cNvSpPr>
            <a:spLocks noGrp="1"/>
          </p:cNvSpPr>
          <p:nvPr>
            <p:ph type="sldNum" sz="quarter" idx="12"/>
          </p:nvPr>
        </p:nvSpPr>
        <p:spPr/>
        <p:txBody>
          <a:bodyPr/>
          <a:lstStyle/>
          <a:p>
            <a:fld id="{507B3EF4-62B1-422B-8749-E2FF7F8CCDF8}" type="slidenum">
              <a:rPr lang="zh-CN" altLang="en-US" smtClean="0"/>
              <a:t>‹#›</a:t>
            </a:fld>
            <a:endParaRPr lang="zh-CN" altLang="en-US"/>
          </a:p>
        </p:txBody>
      </p:sp>
    </p:spTree>
    <p:extLst>
      <p:ext uri="{BB962C8B-B14F-4D97-AF65-F5344CB8AC3E}">
        <p14:creationId xmlns:p14="http://schemas.microsoft.com/office/powerpoint/2010/main" val="133326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75A43-CDB5-2BFF-CF5D-5B99E656B0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656F22-AB94-4EB5-7667-6A557F3BA2A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69A82F-0867-886B-5337-1E2D1511E99C}"/>
              </a:ext>
            </a:extLst>
          </p:cNvPr>
          <p:cNvSpPr>
            <a:spLocks noGrp="1"/>
          </p:cNvSpPr>
          <p:nvPr>
            <p:ph type="dt" sz="half" idx="10"/>
          </p:nvPr>
        </p:nvSpPr>
        <p:spPr/>
        <p:txBody>
          <a:bodyPr/>
          <a:lstStyle/>
          <a:p>
            <a:fld id="{E6064C7C-12FC-440C-B8D3-9DD532ECCE55}"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4A19339C-766F-3491-A67A-7E39B83998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87C492-4387-0D0A-5283-7C656C602202}"/>
              </a:ext>
            </a:extLst>
          </p:cNvPr>
          <p:cNvSpPr>
            <a:spLocks noGrp="1"/>
          </p:cNvSpPr>
          <p:nvPr>
            <p:ph type="sldNum" sz="quarter" idx="12"/>
          </p:nvPr>
        </p:nvSpPr>
        <p:spPr/>
        <p:txBody>
          <a:bodyPr/>
          <a:lstStyle/>
          <a:p>
            <a:fld id="{507B3EF4-62B1-422B-8749-E2FF7F8CCDF8}" type="slidenum">
              <a:rPr lang="zh-CN" altLang="en-US" smtClean="0"/>
              <a:t>‹#›</a:t>
            </a:fld>
            <a:endParaRPr lang="zh-CN" altLang="en-US"/>
          </a:p>
        </p:txBody>
      </p:sp>
    </p:spTree>
    <p:extLst>
      <p:ext uri="{BB962C8B-B14F-4D97-AF65-F5344CB8AC3E}">
        <p14:creationId xmlns:p14="http://schemas.microsoft.com/office/powerpoint/2010/main" val="45631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94C45-0E3E-F2AD-0E8A-BD5E84DAA4B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E14BF47-8699-39F7-A9E2-950CEC385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66F3C7-8A3B-F471-BA8E-63B3B7775A83}"/>
              </a:ext>
            </a:extLst>
          </p:cNvPr>
          <p:cNvSpPr>
            <a:spLocks noGrp="1"/>
          </p:cNvSpPr>
          <p:nvPr>
            <p:ph type="dt" sz="half" idx="10"/>
          </p:nvPr>
        </p:nvSpPr>
        <p:spPr/>
        <p:txBody>
          <a:bodyPr/>
          <a:lstStyle/>
          <a:p>
            <a:fld id="{E6064C7C-12FC-440C-B8D3-9DD532ECCE55}"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40779B8F-EFE9-1E0E-24A7-D579B9AC07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5FA1CB-C443-A14F-D7CC-363DE828A98A}"/>
              </a:ext>
            </a:extLst>
          </p:cNvPr>
          <p:cNvSpPr>
            <a:spLocks noGrp="1"/>
          </p:cNvSpPr>
          <p:nvPr>
            <p:ph type="sldNum" sz="quarter" idx="12"/>
          </p:nvPr>
        </p:nvSpPr>
        <p:spPr/>
        <p:txBody>
          <a:bodyPr/>
          <a:lstStyle/>
          <a:p>
            <a:fld id="{507B3EF4-62B1-422B-8749-E2FF7F8CCDF8}" type="slidenum">
              <a:rPr lang="zh-CN" altLang="en-US" smtClean="0"/>
              <a:t>‹#›</a:t>
            </a:fld>
            <a:endParaRPr lang="zh-CN" altLang="en-US"/>
          </a:p>
        </p:txBody>
      </p:sp>
    </p:spTree>
    <p:extLst>
      <p:ext uri="{BB962C8B-B14F-4D97-AF65-F5344CB8AC3E}">
        <p14:creationId xmlns:p14="http://schemas.microsoft.com/office/powerpoint/2010/main" val="69887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A08C7-9BCD-9C5A-7944-CB5C073D6E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E1363A-25E6-6B10-B04E-6CA2B58A8DE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5408A3C-795E-CFAA-9AAD-74D67ECE1EB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4B053E9-8344-0980-0240-A2897023DA05}"/>
              </a:ext>
            </a:extLst>
          </p:cNvPr>
          <p:cNvSpPr>
            <a:spLocks noGrp="1"/>
          </p:cNvSpPr>
          <p:nvPr>
            <p:ph type="dt" sz="half" idx="10"/>
          </p:nvPr>
        </p:nvSpPr>
        <p:spPr/>
        <p:txBody>
          <a:bodyPr/>
          <a:lstStyle/>
          <a:p>
            <a:fld id="{E6064C7C-12FC-440C-B8D3-9DD532ECCE55}" type="datetimeFigureOut">
              <a:rPr lang="zh-CN" altLang="en-US" smtClean="0"/>
              <a:t>2024/1/23</a:t>
            </a:fld>
            <a:endParaRPr lang="zh-CN" altLang="en-US"/>
          </a:p>
        </p:txBody>
      </p:sp>
      <p:sp>
        <p:nvSpPr>
          <p:cNvPr id="6" name="页脚占位符 5">
            <a:extLst>
              <a:ext uri="{FF2B5EF4-FFF2-40B4-BE49-F238E27FC236}">
                <a16:creationId xmlns:a16="http://schemas.microsoft.com/office/drawing/2014/main" id="{24BB31B5-76CF-4CC6-4FBC-F67E1A145F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0D990F-5659-FDB1-3BC5-649BE595DB41}"/>
              </a:ext>
            </a:extLst>
          </p:cNvPr>
          <p:cNvSpPr>
            <a:spLocks noGrp="1"/>
          </p:cNvSpPr>
          <p:nvPr>
            <p:ph type="sldNum" sz="quarter" idx="12"/>
          </p:nvPr>
        </p:nvSpPr>
        <p:spPr/>
        <p:txBody>
          <a:bodyPr/>
          <a:lstStyle/>
          <a:p>
            <a:fld id="{507B3EF4-62B1-422B-8749-E2FF7F8CCDF8}" type="slidenum">
              <a:rPr lang="zh-CN" altLang="en-US" smtClean="0"/>
              <a:t>‹#›</a:t>
            </a:fld>
            <a:endParaRPr lang="zh-CN" altLang="en-US"/>
          </a:p>
        </p:txBody>
      </p:sp>
    </p:spTree>
    <p:extLst>
      <p:ext uri="{BB962C8B-B14F-4D97-AF65-F5344CB8AC3E}">
        <p14:creationId xmlns:p14="http://schemas.microsoft.com/office/powerpoint/2010/main" val="402604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B6C0E2-26ED-1FD0-7251-824DA08AEE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1E7FE2-4DCA-BEFB-19A1-D33718E74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4CD46EB-18FB-A481-2098-FE99AC7DE47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B986379-1855-DF5D-CADE-54C4388EEF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4481BB1-FFD0-598A-475D-8CD4380520F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45CEEB-F972-C1F3-F3FE-FD3F7439B362}"/>
              </a:ext>
            </a:extLst>
          </p:cNvPr>
          <p:cNvSpPr>
            <a:spLocks noGrp="1"/>
          </p:cNvSpPr>
          <p:nvPr>
            <p:ph type="dt" sz="half" idx="10"/>
          </p:nvPr>
        </p:nvSpPr>
        <p:spPr/>
        <p:txBody>
          <a:bodyPr/>
          <a:lstStyle/>
          <a:p>
            <a:fld id="{E6064C7C-12FC-440C-B8D3-9DD532ECCE55}" type="datetimeFigureOut">
              <a:rPr lang="zh-CN" altLang="en-US" smtClean="0"/>
              <a:t>2024/1/23</a:t>
            </a:fld>
            <a:endParaRPr lang="zh-CN" altLang="en-US"/>
          </a:p>
        </p:txBody>
      </p:sp>
      <p:sp>
        <p:nvSpPr>
          <p:cNvPr id="8" name="页脚占位符 7">
            <a:extLst>
              <a:ext uri="{FF2B5EF4-FFF2-40B4-BE49-F238E27FC236}">
                <a16:creationId xmlns:a16="http://schemas.microsoft.com/office/drawing/2014/main" id="{EDDF5877-80E6-7D8F-D19F-E5F2A58A4D6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28D9AD3-2F62-9515-A636-2E64613B7C00}"/>
              </a:ext>
            </a:extLst>
          </p:cNvPr>
          <p:cNvSpPr>
            <a:spLocks noGrp="1"/>
          </p:cNvSpPr>
          <p:nvPr>
            <p:ph type="sldNum" sz="quarter" idx="12"/>
          </p:nvPr>
        </p:nvSpPr>
        <p:spPr/>
        <p:txBody>
          <a:bodyPr/>
          <a:lstStyle/>
          <a:p>
            <a:fld id="{507B3EF4-62B1-422B-8749-E2FF7F8CCDF8}" type="slidenum">
              <a:rPr lang="zh-CN" altLang="en-US" smtClean="0"/>
              <a:t>‹#›</a:t>
            </a:fld>
            <a:endParaRPr lang="zh-CN" altLang="en-US"/>
          </a:p>
        </p:txBody>
      </p:sp>
    </p:spTree>
    <p:extLst>
      <p:ext uri="{BB962C8B-B14F-4D97-AF65-F5344CB8AC3E}">
        <p14:creationId xmlns:p14="http://schemas.microsoft.com/office/powerpoint/2010/main" val="4033134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C9FA1-4D60-9AC9-8BC0-B459490FFE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3543AB4-B21C-3EA9-DA2F-4763FA63AED1}"/>
              </a:ext>
            </a:extLst>
          </p:cNvPr>
          <p:cNvSpPr>
            <a:spLocks noGrp="1"/>
          </p:cNvSpPr>
          <p:nvPr>
            <p:ph type="dt" sz="half" idx="10"/>
          </p:nvPr>
        </p:nvSpPr>
        <p:spPr/>
        <p:txBody>
          <a:bodyPr/>
          <a:lstStyle/>
          <a:p>
            <a:fld id="{E6064C7C-12FC-440C-B8D3-9DD532ECCE55}" type="datetimeFigureOut">
              <a:rPr lang="zh-CN" altLang="en-US" smtClean="0"/>
              <a:t>2024/1/23</a:t>
            </a:fld>
            <a:endParaRPr lang="zh-CN" altLang="en-US"/>
          </a:p>
        </p:txBody>
      </p:sp>
      <p:sp>
        <p:nvSpPr>
          <p:cNvPr id="4" name="页脚占位符 3">
            <a:extLst>
              <a:ext uri="{FF2B5EF4-FFF2-40B4-BE49-F238E27FC236}">
                <a16:creationId xmlns:a16="http://schemas.microsoft.com/office/drawing/2014/main" id="{EFB714A6-2CBD-8B0C-80EC-5BDEDF0903B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7FFAB24-6F94-764D-740C-2C47C4EABEEC}"/>
              </a:ext>
            </a:extLst>
          </p:cNvPr>
          <p:cNvSpPr>
            <a:spLocks noGrp="1"/>
          </p:cNvSpPr>
          <p:nvPr>
            <p:ph type="sldNum" sz="quarter" idx="12"/>
          </p:nvPr>
        </p:nvSpPr>
        <p:spPr/>
        <p:txBody>
          <a:bodyPr/>
          <a:lstStyle/>
          <a:p>
            <a:fld id="{507B3EF4-62B1-422B-8749-E2FF7F8CCDF8}" type="slidenum">
              <a:rPr lang="zh-CN" altLang="en-US" smtClean="0"/>
              <a:t>‹#›</a:t>
            </a:fld>
            <a:endParaRPr lang="zh-CN" altLang="en-US"/>
          </a:p>
        </p:txBody>
      </p:sp>
    </p:spTree>
    <p:extLst>
      <p:ext uri="{BB962C8B-B14F-4D97-AF65-F5344CB8AC3E}">
        <p14:creationId xmlns:p14="http://schemas.microsoft.com/office/powerpoint/2010/main" val="1044396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81DDFD6-6CBE-8F0B-8516-76C5EB22B9D5}"/>
              </a:ext>
            </a:extLst>
          </p:cNvPr>
          <p:cNvSpPr>
            <a:spLocks noGrp="1"/>
          </p:cNvSpPr>
          <p:nvPr>
            <p:ph type="dt" sz="half" idx="10"/>
          </p:nvPr>
        </p:nvSpPr>
        <p:spPr/>
        <p:txBody>
          <a:bodyPr/>
          <a:lstStyle/>
          <a:p>
            <a:fld id="{E6064C7C-12FC-440C-B8D3-9DD532ECCE55}" type="datetimeFigureOut">
              <a:rPr lang="zh-CN" altLang="en-US" smtClean="0"/>
              <a:t>2024/1/23</a:t>
            </a:fld>
            <a:endParaRPr lang="zh-CN" altLang="en-US"/>
          </a:p>
        </p:txBody>
      </p:sp>
      <p:sp>
        <p:nvSpPr>
          <p:cNvPr id="3" name="页脚占位符 2">
            <a:extLst>
              <a:ext uri="{FF2B5EF4-FFF2-40B4-BE49-F238E27FC236}">
                <a16:creationId xmlns:a16="http://schemas.microsoft.com/office/drawing/2014/main" id="{0530FFF5-3DA8-1F9B-F0DA-D7B1BA7BF24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1AE9DF3-9C54-9A64-AD72-5A7A7AB867E3}"/>
              </a:ext>
            </a:extLst>
          </p:cNvPr>
          <p:cNvSpPr>
            <a:spLocks noGrp="1"/>
          </p:cNvSpPr>
          <p:nvPr>
            <p:ph type="sldNum" sz="quarter" idx="12"/>
          </p:nvPr>
        </p:nvSpPr>
        <p:spPr/>
        <p:txBody>
          <a:bodyPr/>
          <a:lstStyle/>
          <a:p>
            <a:fld id="{507B3EF4-62B1-422B-8749-E2FF7F8CCDF8}" type="slidenum">
              <a:rPr lang="zh-CN" altLang="en-US" smtClean="0"/>
              <a:t>‹#›</a:t>
            </a:fld>
            <a:endParaRPr lang="zh-CN" altLang="en-US"/>
          </a:p>
        </p:txBody>
      </p:sp>
    </p:spTree>
    <p:extLst>
      <p:ext uri="{BB962C8B-B14F-4D97-AF65-F5344CB8AC3E}">
        <p14:creationId xmlns:p14="http://schemas.microsoft.com/office/powerpoint/2010/main" val="1186736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058B3-E91F-31B6-7535-AE0773EFB5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46E5FF3-9572-A523-EFC6-3AADB16BAC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BD5FC68-EAA7-5EB4-45C9-ED2271DD5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6C5C16-FCEB-2D9B-358A-C28AD8853110}"/>
              </a:ext>
            </a:extLst>
          </p:cNvPr>
          <p:cNvSpPr>
            <a:spLocks noGrp="1"/>
          </p:cNvSpPr>
          <p:nvPr>
            <p:ph type="dt" sz="half" idx="10"/>
          </p:nvPr>
        </p:nvSpPr>
        <p:spPr/>
        <p:txBody>
          <a:bodyPr/>
          <a:lstStyle/>
          <a:p>
            <a:fld id="{E6064C7C-12FC-440C-B8D3-9DD532ECCE55}" type="datetimeFigureOut">
              <a:rPr lang="zh-CN" altLang="en-US" smtClean="0"/>
              <a:t>2024/1/23</a:t>
            </a:fld>
            <a:endParaRPr lang="zh-CN" altLang="en-US"/>
          </a:p>
        </p:txBody>
      </p:sp>
      <p:sp>
        <p:nvSpPr>
          <p:cNvPr id="6" name="页脚占位符 5">
            <a:extLst>
              <a:ext uri="{FF2B5EF4-FFF2-40B4-BE49-F238E27FC236}">
                <a16:creationId xmlns:a16="http://schemas.microsoft.com/office/drawing/2014/main" id="{0776A5C5-63B7-3F0E-263B-EF0877A164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92465E-F2F5-0AE9-A922-C1CEA9BDD23B}"/>
              </a:ext>
            </a:extLst>
          </p:cNvPr>
          <p:cNvSpPr>
            <a:spLocks noGrp="1"/>
          </p:cNvSpPr>
          <p:nvPr>
            <p:ph type="sldNum" sz="quarter" idx="12"/>
          </p:nvPr>
        </p:nvSpPr>
        <p:spPr/>
        <p:txBody>
          <a:bodyPr/>
          <a:lstStyle/>
          <a:p>
            <a:fld id="{507B3EF4-62B1-422B-8749-E2FF7F8CCDF8}" type="slidenum">
              <a:rPr lang="zh-CN" altLang="en-US" smtClean="0"/>
              <a:t>‹#›</a:t>
            </a:fld>
            <a:endParaRPr lang="zh-CN" altLang="en-US"/>
          </a:p>
        </p:txBody>
      </p:sp>
    </p:spTree>
    <p:extLst>
      <p:ext uri="{BB962C8B-B14F-4D97-AF65-F5344CB8AC3E}">
        <p14:creationId xmlns:p14="http://schemas.microsoft.com/office/powerpoint/2010/main" val="889087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879A7-E380-9D07-2622-7DA222FEFF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51C049-7B1F-7984-881F-985E00616A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82B9FDF-3168-1C45-4DB9-A50C6F287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EEE9FA-E23C-454F-76D9-EE1826521C64}"/>
              </a:ext>
            </a:extLst>
          </p:cNvPr>
          <p:cNvSpPr>
            <a:spLocks noGrp="1"/>
          </p:cNvSpPr>
          <p:nvPr>
            <p:ph type="dt" sz="half" idx="10"/>
          </p:nvPr>
        </p:nvSpPr>
        <p:spPr/>
        <p:txBody>
          <a:bodyPr/>
          <a:lstStyle/>
          <a:p>
            <a:fld id="{E6064C7C-12FC-440C-B8D3-9DD532ECCE55}" type="datetimeFigureOut">
              <a:rPr lang="zh-CN" altLang="en-US" smtClean="0"/>
              <a:t>2024/1/23</a:t>
            </a:fld>
            <a:endParaRPr lang="zh-CN" altLang="en-US"/>
          </a:p>
        </p:txBody>
      </p:sp>
      <p:sp>
        <p:nvSpPr>
          <p:cNvPr id="6" name="页脚占位符 5">
            <a:extLst>
              <a:ext uri="{FF2B5EF4-FFF2-40B4-BE49-F238E27FC236}">
                <a16:creationId xmlns:a16="http://schemas.microsoft.com/office/drawing/2014/main" id="{EDB5814B-5CA2-9159-7F18-F308B17B33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0DC37F-0938-EF06-B658-B5E43AEC6A0C}"/>
              </a:ext>
            </a:extLst>
          </p:cNvPr>
          <p:cNvSpPr>
            <a:spLocks noGrp="1"/>
          </p:cNvSpPr>
          <p:nvPr>
            <p:ph type="sldNum" sz="quarter" idx="12"/>
          </p:nvPr>
        </p:nvSpPr>
        <p:spPr/>
        <p:txBody>
          <a:bodyPr/>
          <a:lstStyle/>
          <a:p>
            <a:fld id="{507B3EF4-62B1-422B-8749-E2FF7F8CCDF8}" type="slidenum">
              <a:rPr lang="zh-CN" altLang="en-US" smtClean="0"/>
              <a:t>‹#›</a:t>
            </a:fld>
            <a:endParaRPr lang="zh-CN" altLang="en-US"/>
          </a:p>
        </p:txBody>
      </p:sp>
    </p:spTree>
    <p:extLst>
      <p:ext uri="{BB962C8B-B14F-4D97-AF65-F5344CB8AC3E}">
        <p14:creationId xmlns:p14="http://schemas.microsoft.com/office/powerpoint/2010/main" val="423265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8CD811-89B5-86B5-91FB-01A1A23A7E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7F5ACA-82B9-3D46-A0B9-561D22DBB3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99170D-AEB4-372C-719A-E534FF0267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64C7C-12FC-440C-B8D3-9DD532ECCE55}"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AE55FAF0-7679-CE95-B88D-6F7B6DA69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7635D8B-1D52-214A-481E-B4C47E924C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B3EF4-62B1-422B-8749-E2FF7F8CCDF8}" type="slidenum">
              <a:rPr lang="zh-CN" altLang="en-US" smtClean="0"/>
              <a:t>‹#›</a:t>
            </a:fld>
            <a:endParaRPr lang="zh-CN" altLang="en-US"/>
          </a:p>
        </p:txBody>
      </p:sp>
    </p:spTree>
    <p:extLst>
      <p:ext uri="{BB962C8B-B14F-4D97-AF65-F5344CB8AC3E}">
        <p14:creationId xmlns:p14="http://schemas.microsoft.com/office/powerpoint/2010/main" val="987680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377A5BD-7FAD-074A-380A-FCBE102439A0}"/>
              </a:ext>
            </a:extLst>
          </p:cNvPr>
          <p:cNvSpPr txBox="1"/>
          <p:nvPr/>
        </p:nvSpPr>
        <p:spPr>
          <a:xfrm>
            <a:off x="1824181" y="1316244"/>
            <a:ext cx="8543637" cy="584775"/>
          </a:xfrm>
          <a:prstGeom prst="rect">
            <a:avLst/>
          </a:prstGeom>
          <a:noFill/>
        </p:spPr>
        <p:txBody>
          <a:bodyPr wrap="square">
            <a:spAutoFit/>
          </a:bodyPr>
          <a:lstStyle/>
          <a:p>
            <a:r>
              <a:rPr lang="en-US" altLang="zh-CN" sz="3200" dirty="0">
                <a:latin typeface="Times New Roman" panose="02020603050405020304" pitchFamily="18" charset="0"/>
                <a:cs typeface="Times New Roman" panose="02020603050405020304" pitchFamily="18" charset="0"/>
              </a:rPr>
              <a:t>Are We Ready For Learned Cardinality Estimation?</a:t>
            </a:r>
            <a:endParaRPr lang="zh-CN" altLang="en-US" sz="32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734CABC6-1BFD-9F3C-6E69-48956CF6CC91}"/>
              </a:ext>
            </a:extLst>
          </p:cNvPr>
          <p:cNvPicPr>
            <a:picLocks noChangeAspect="1"/>
          </p:cNvPicPr>
          <p:nvPr/>
        </p:nvPicPr>
        <p:blipFill>
          <a:blip r:embed="rId2"/>
          <a:stretch>
            <a:fillRect/>
          </a:stretch>
        </p:blipFill>
        <p:spPr>
          <a:xfrm>
            <a:off x="2061422" y="2854357"/>
            <a:ext cx="8306396" cy="972646"/>
          </a:xfrm>
          <a:prstGeom prst="rect">
            <a:avLst/>
          </a:prstGeom>
        </p:spPr>
      </p:pic>
    </p:spTree>
    <p:extLst>
      <p:ext uri="{BB962C8B-B14F-4D97-AF65-F5344CB8AC3E}">
        <p14:creationId xmlns:p14="http://schemas.microsoft.com/office/powerpoint/2010/main" val="2193825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2ADD11-37E1-184F-113A-9E244C81EDE0}"/>
              </a:ext>
            </a:extLst>
          </p:cNvPr>
          <p:cNvSpPr txBox="1"/>
          <p:nvPr/>
        </p:nvSpPr>
        <p:spPr>
          <a:xfrm>
            <a:off x="217055" y="443345"/>
            <a:ext cx="11757890"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What Is the Cost For High Accuracy?</a:t>
            </a:r>
            <a:endParaRPr lang="zh-CN" altLang="en-US" sz="28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B691A1E-E692-FF74-C15D-910D58D1DEA3}"/>
              </a:ext>
            </a:extLst>
          </p:cNvPr>
          <p:cNvPicPr>
            <a:picLocks noChangeAspect="1"/>
          </p:cNvPicPr>
          <p:nvPr/>
        </p:nvPicPr>
        <p:blipFill>
          <a:blip r:embed="rId3"/>
          <a:stretch>
            <a:fillRect/>
          </a:stretch>
        </p:blipFill>
        <p:spPr>
          <a:xfrm>
            <a:off x="5664839" y="129260"/>
            <a:ext cx="6527161" cy="3870086"/>
          </a:xfrm>
          <a:prstGeom prst="rect">
            <a:avLst/>
          </a:prstGeom>
        </p:spPr>
      </p:pic>
      <p:sp>
        <p:nvSpPr>
          <p:cNvPr id="11" name="文本框 10">
            <a:extLst>
              <a:ext uri="{FF2B5EF4-FFF2-40B4-BE49-F238E27FC236}">
                <a16:creationId xmlns:a16="http://schemas.microsoft.com/office/drawing/2014/main" id="{01ABA93F-9F6F-25A1-88B7-9A5F68E3AC4D}"/>
              </a:ext>
            </a:extLst>
          </p:cNvPr>
          <p:cNvSpPr txBox="1"/>
          <p:nvPr/>
        </p:nvSpPr>
        <p:spPr>
          <a:xfrm>
            <a:off x="6096000" y="3999346"/>
            <a:ext cx="6096000" cy="646331"/>
          </a:xfrm>
          <a:prstGeom prst="rect">
            <a:avLst/>
          </a:prstGeom>
          <a:noFill/>
        </p:spPr>
        <p:txBody>
          <a:bodyPr wrap="square">
            <a:spAutoFit/>
          </a:bodyPr>
          <a:lstStyle/>
          <a:p>
            <a:pPr algn="ctr"/>
            <a:r>
              <a:rPr lang="zh-CN" altLang="en-US" dirty="0">
                <a:latin typeface="Times New Roman" panose="02020603050405020304" pitchFamily="18" charset="0"/>
                <a:cs typeface="Times New Roman" panose="02020603050405020304" pitchFamily="18" charset="0"/>
              </a:rPr>
              <a:t>Training and inference time comparison between learned methods and real database system</a:t>
            </a:r>
          </a:p>
        </p:txBody>
      </p:sp>
      <p:sp>
        <p:nvSpPr>
          <p:cNvPr id="16" name="文本框 15">
            <a:extLst>
              <a:ext uri="{FF2B5EF4-FFF2-40B4-BE49-F238E27FC236}">
                <a16:creationId xmlns:a16="http://schemas.microsoft.com/office/drawing/2014/main" id="{1B96C02F-8194-CCD9-DDA5-AD5673CA0871}"/>
              </a:ext>
            </a:extLst>
          </p:cNvPr>
          <p:cNvSpPr txBox="1"/>
          <p:nvPr/>
        </p:nvSpPr>
        <p:spPr>
          <a:xfrm>
            <a:off x="152400" y="1769376"/>
            <a:ext cx="5512439" cy="923330"/>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In terms of training time, new learned methods can be slower than DBMS products in magnitudes except for LW-XGB</a:t>
            </a:r>
          </a:p>
        </p:txBody>
      </p:sp>
      <p:sp>
        <p:nvSpPr>
          <p:cNvPr id="18" name="文本框 17">
            <a:extLst>
              <a:ext uri="{FF2B5EF4-FFF2-40B4-BE49-F238E27FC236}">
                <a16:creationId xmlns:a16="http://schemas.microsoft.com/office/drawing/2014/main" id="{128F1081-F3D5-959C-B60A-1E087089E44C}"/>
              </a:ext>
            </a:extLst>
          </p:cNvPr>
          <p:cNvSpPr txBox="1"/>
          <p:nvPr/>
        </p:nvSpPr>
        <p:spPr>
          <a:xfrm>
            <a:off x="152400" y="3140985"/>
            <a:ext cx="5943600" cy="1200329"/>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New learned estimators that based on regression models  can be competitive to database systems in inference time, while methods that model the joint distribution directly  requires much longer time</a:t>
            </a:r>
          </a:p>
        </p:txBody>
      </p:sp>
      <p:sp>
        <p:nvSpPr>
          <p:cNvPr id="20" name="文本框 19">
            <a:extLst>
              <a:ext uri="{FF2B5EF4-FFF2-40B4-BE49-F238E27FC236}">
                <a16:creationId xmlns:a16="http://schemas.microsoft.com/office/drawing/2014/main" id="{BC79827D-1F50-1C9E-F1CC-340BDEF8378F}"/>
              </a:ext>
            </a:extLst>
          </p:cNvPr>
          <p:cNvSpPr txBox="1"/>
          <p:nvPr/>
        </p:nvSpPr>
        <p:spPr>
          <a:xfrm>
            <a:off x="152400" y="4867126"/>
            <a:ext cx="6192982" cy="923330"/>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GPU can speed up the training and inference time of some of the new learned estimators, however it cannot make them as quick as DBMS products and sometimes introduce overhead</a:t>
            </a:r>
          </a:p>
        </p:txBody>
      </p:sp>
    </p:spTree>
    <p:extLst>
      <p:ext uri="{BB962C8B-B14F-4D97-AF65-F5344CB8AC3E}">
        <p14:creationId xmlns:p14="http://schemas.microsoft.com/office/powerpoint/2010/main" val="88288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2ADD11-37E1-184F-113A-9E244C81EDE0}"/>
              </a:ext>
            </a:extLst>
          </p:cNvPr>
          <p:cNvSpPr txBox="1"/>
          <p:nvPr/>
        </p:nvSpPr>
        <p:spPr>
          <a:xfrm>
            <a:off x="217055" y="443345"/>
            <a:ext cx="8649854"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Are Learned Methods Ready For Dynamic Environments?</a:t>
            </a:r>
            <a:endParaRPr lang="zh-CN" altLang="en-US" sz="28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CC3F02D4-CC7E-37CB-7B23-F7E3EF567E53}"/>
              </a:ext>
            </a:extLst>
          </p:cNvPr>
          <p:cNvSpPr txBox="1"/>
          <p:nvPr/>
        </p:nvSpPr>
        <p:spPr>
          <a:xfrm>
            <a:off x="461818" y="1491653"/>
            <a:ext cx="3149601"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Dynamic Environment:</a:t>
            </a:r>
            <a:endParaRPr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9AE098C8-2FDB-EA9F-EE3E-60BC5700D966}"/>
              </a:ext>
            </a:extLst>
          </p:cNvPr>
          <p:cNvPicPr>
            <a:picLocks noChangeAspect="1"/>
          </p:cNvPicPr>
          <p:nvPr/>
        </p:nvPicPr>
        <p:blipFill>
          <a:blip r:embed="rId2"/>
          <a:stretch>
            <a:fillRect/>
          </a:stretch>
        </p:blipFill>
        <p:spPr>
          <a:xfrm>
            <a:off x="4876711" y="1491653"/>
            <a:ext cx="7038199" cy="2045874"/>
          </a:xfrm>
          <a:prstGeom prst="rect">
            <a:avLst/>
          </a:prstGeom>
        </p:spPr>
      </p:pic>
      <p:sp>
        <p:nvSpPr>
          <p:cNvPr id="9" name="文本框 8">
            <a:extLst>
              <a:ext uri="{FF2B5EF4-FFF2-40B4-BE49-F238E27FC236}">
                <a16:creationId xmlns:a16="http://schemas.microsoft.com/office/drawing/2014/main" id="{64CD86BE-4311-8140-E97A-28893C72A60F}"/>
              </a:ext>
            </a:extLst>
          </p:cNvPr>
          <p:cNvSpPr txBox="1"/>
          <p:nvPr/>
        </p:nvSpPr>
        <p:spPr>
          <a:xfrm>
            <a:off x="6539346" y="3537527"/>
            <a:ext cx="4239490"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An illustration of a dynamic environment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BC1DEC4-07A4-EC9A-C780-72D862F4461C}"/>
                  </a:ext>
                </a:extLst>
              </p:cNvPr>
              <p:cNvSpPr txBox="1"/>
              <p:nvPr/>
            </p:nvSpPr>
            <p:spPr>
              <a:xfrm>
                <a:off x="217055" y="4331705"/>
                <a:ext cx="11526982" cy="103464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Consider</a:t>
                </a:r>
                <a:r>
                  <a:rPr lang="en-US" altLang="zh-CN" dirty="0" err="1">
                    <a:latin typeface="Times New Roman" panose="02020603050405020304" pitchFamily="18" charset="0"/>
                    <a:cs typeface="Times New Roman" panose="02020603050405020304" pitchFamily="18" charset="0"/>
                  </a:rPr>
                  <a:t>ing</a:t>
                </a:r>
                <a:r>
                  <a:rPr lang="zh-CN" altLang="en-US" dirty="0">
                    <a:latin typeface="Times New Roman" panose="02020603050405020304" pitchFamily="18" charset="0"/>
                    <a:cs typeface="Times New Roman" panose="02020603050405020304" pitchFamily="18" charset="0"/>
                  </a:rPr>
                  <a:t> a time range [0</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Suppose that there are n</a:t>
                </a:r>
                <a:r>
                  <a:rPr lang="en-US" altLang="ko-KR"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queries uniformly distributed in this time range. Suppose that given a trained initial model, the model update starts at timestamp 0 and finishes at timestamp </a:t>
                </a:r>
                <a:r>
                  <a:rPr lang="en-US" altLang="zh-CN" dirty="0" err="1">
                    <a:latin typeface="Times New Roman" panose="02020603050405020304" pitchFamily="18" charset="0"/>
                    <a:cs typeface="Times New Roman" panose="02020603050405020304" pitchFamily="18" charset="0"/>
                  </a:rPr>
                  <a:t>t</a:t>
                </a:r>
                <a:r>
                  <a:rPr lang="en-US" altLang="zh-CN" sz="1100" dirty="0" err="1">
                    <a:latin typeface="Times New Roman" panose="02020603050405020304" pitchFamily="18" charset="0"/>
                    <a:cs typeface="Times New Roman" panose="02020603050405020304" pitchFamily="18" charset="0"/>
                  </a:rPr>
                  <a:t>u</a:t>
                </a:r>
                <a:r>
                  <a:rPr lang="en-US" altLang="ko-KR" dirty="0" err="1">
                    <a:latin typeface="Times New Roman" panose="02020603050405020304" pitchFamily="18" charset="0"/>
                    <a:cs typeface="Times New Roman" panose="02020603050405020304" pitchFamily="18" charset="0"/>
                  </a:rPr>
                  <a:t>.</a:t>
                </a:r>
                <a:r>
                  <a:rPr lang="en-US" altLang="ko-KR"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 the first n </a:t>
                </a:r>
                <a:r>
                  <a:rPr lang="en-US" altLang="ko-KR"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ko-KR" i="1" smtClean="0">
                            <a:latin typeface="Cambria Math" panose="02040503050406030204" pitchFamily="18" charset="0"/>
                            <a:cs typeface="Times New Roman" panose="02020603050405020304" pitchFamily="18" charset="0"/>
                          </a:rPr>
                        </m:ctrlPr>
                      </m:fPr>
                      <m:num>
                        <m:r>
                          <a:rPr lang="en-US" altLang="ko-KR" b="0" i="1" smtClean="0">
                            <a:latin typeface="Cambria Math" panose="02040503050406030204" pitchFamily="18" charset="0"/>
                            <a:cs typeface="Times New Roman" panose="02020603050405020304" pitchFamily="18" charset="0"/>
                          </a:rPr>
                          <m:t>𝑡𝑢</m:t>
                        </m:r>
                      </m:num>
                      <m:den>
                        <m:r>
                          <a:rPr lang="en-US" altLang="ko-KR" b="0" i="1" smtClean="0">
                            <a:latin typeface="Cambria Math" panose="02040503050406030204" pitchFamily="18" charset="0"/>
                            <a:cs typeface="Times New Roman" panose="02020603050405020304" pitchFamily="18" charset="0"/>
                          </a:rPr>
                          <m:t>𝑇</m:t>
                        </m:r>
                      </m:den>
                    </m:f>
                  </m:oMath>
                </a14:m>
                <a:r>
                  <a:rPr lang="en-US" altLang="ko-KR"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queries, their cardinalities will be estimated using the stale model. For the remaining queries, the updated model will be used</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4BC1DEC4-07A4-EC9A-C780-72D862F4461C}"/>
                  </a:ext>
                </a:extLst>
              </p:cNvPr>
              <p:cNvSpPr txBox="1">
                <a:spLocks noRot="1" noChangeAspect="1" noMove="1" noResize="1" noEditPoints="1" noAdjustHandles="1" noChangeArrowheads="1" noChangeShapeType="1" noTextEdit="1"/>
              </p:cNvSpPr>
              <p:nvPr/>
            </p:nvSpPr>
            <p:spPr>
              <a:xfrm>
                <a:off x="217055" y="4331705"/>
                <a:ext cx="11526982" cy="1034642"/>
              </a:xfrm>
              <a:prstGeom prst="rect">
                <a:avLst/>
              </a:prstGeom>
              <a:blipFill>
                <a:blip r:embed="rId3"/>
                <a:stretch>
                  <a:fillRect l="-476" t="-3550" r="-529" b="-88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610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2ADD11-37E1-184F-113A-9E244C81EDE0}"/>
              </a:ext>
            </a:extLst>
          </p:cNvPr>
          <p:cNvSpPr txBox="1"/>
          <p:nvPr/>
        </p:nvSpPr>
        <p:spPr>
          <a:xfrm>
            <a:off x="217055" y="443345"/>
            <a:ext cx="8649854"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Are Learned Methods Ready For Dynamic Environments?</a:t>
            </a:r>
            <a:endParaRPr lang="zh-CN" altLang="en-US" sz="28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E4DE427-E867-C999-9692-30060077144D}"/>
              </a:ext>
            </a:extLst>
          </p:cNvPr>
          <p:cNvPicPr>
            <a:picLocks noChangeAspect="1"/>
          </p:cNvPicPr>
          <p:nvPr/>
        </p:nvPicPr>
        <p:blipFill>
          <a:blip r:embed="rId2"/>
          <a:stretch>
            <a:fillRect/>
          </a:stretch>
        </p:blipFill>
        <p:spPr>
          <a:xfrm>
            <a:off x="4541982" y="1449984"/>
            <a:ext cx="6828571" cy="2609524"/>
          </a:xfrm>
          <a:prstGeom prst="rect">
            <a:avLst/>
          </a:prstGeom>
        </p:spPr>
      </p:pic>
      <p:pic>
        <p:nvPicPr>
          <p:cNvPr id="8" name="图片 7">
            <a:extLst>
              <a:ext uri="{FF2B5EF4-FFF2-40B4-BE49-F238E27FC236}">
                <a16:creationId xmlns:a16="http://schemas.microsoft.com/office/drawing/2014/main" id="{77728802-3ED3-8114-24C5-27092E155064}"/>
              </a:ext>
            </a:extLst>
          </p:cNvPr>
          <p:cNvPicPr>
            <a:picLocks noChangeAspect="1"/>
          </p:cNvPicPr>
          <p:nvPr/>
        </p:nvPicPr>
        <p:blipFill>
          <a:blip r:embed="rId3"/>
          <a:stretch>
            <a:fillRect/>
          </a:stretch>
        </p:blipFill>
        <p:spPr>
          <a:xfrm>
            <a:off x="10915810" y="0"/>
            <a:ext cx="1276190" cy="2076190"/>
          </a:xfrm>
          <a:prstGeom prst="rect">
            <a:avLst/>
          </a:prstGeom>
        </p:spPr>
      </p:pic>
      <p:pic>
        <p:nvPicPr>
          <p:cNvPr id="11" name="图片 10">
            <a:extLst>
              <a:ext uri="{FF2B5EF4-FFF2-40B4-BE49-F238E27FC236}">
                <a16:creationId xmlns:a16="http://schemas.microsoft.com/office/drawing/2014/main" id="{F5190317-C49E-D68E-EC0A-AEA0239EFBE2}"/>
              </a:ext>
            </a:extLst>
          </p:cNvPr>
          <p:cNvPicPr>
            <a:picLocks noChangeAspect="1"/>
          </p:cNvPicPr>
          <p:nvPr/>
        </p:nvPicPr>
        <p:blipFill>
          <a:blip r:embed="rId4"/>
          <a:stretch>
            <a:fillRect/>
          </a:stretch>
        </p:blipFill>
        <p:spPr>
          <a:xfrm>
            <a:off x="5065791" y="4059508"/>
            <a:ext cx="6304762" cy="2571429"/>
          </a:xfrm>
          <a:prstGeom prst="rect">
            <a:avLst/>
          </a:prstGeom>
        </p:spPr>
      </p:pic>
      <p:pic>
        <p:nvPicPr>
          <p:cNvPr id="14" name="图片 13">
            <a:extLst>
              <a:ext uri="{FF2B5EF4-FFF2-40B4-BE49-F238E27FC236}">
                <a16:creationId xmlns:a16="http://schemas.microsoft.com/office/drawing/2014/main" id="{D0ACADFC-7039-E6EB-AB66-440CEF639D64}"/>
              </a:ext>
            </a:extLst>
          </p:cNvPr>
          <p:cNvPicPr>
            <a:picLocks noChangeAspect="1"/>
          </p:cNvPicPr>
          <p:nvPr/>
        </p:nvPicPr>
        <p:blipFill>
          <a:blip r:embed="rId5"/>
          <a:stretch>
            <a:fillRect/>
          </a:stretch>
        </p:blipFill>
        <p:spPr>
          <a:xfrm>
            <a:off x="4541982" y="4542927"/>
            <a:ext cx="219048" cy="1104762"/>
          </a:xfrm>
          <a:prstGeom prst="rect">
            <a:avLst/>
          </a:prstGeom>
        </p:spPr>
      </p:pic>
      <p:pic>
        <p:nvPicPr>
          <p:cNvPr id="16" name="图片 15">
            <a:extLst>
              <a:ext uri="{FF2B5EF4-FFF2-40B4-BE49-F238E27FC236}">
                <a16:creationId xmlns:a16="http://schemas.microsoft.com/office/drawing/2014/main" id="{60349877-E8E9-E54D-5492-A6EFC3C56D00}"/>
              </a:ext>
            </a:extLst>
          </p:cNvPr>
          <p:cNvPicPr>
            <a:picLocks noChangeAspect="1"/>
          </p:cNvPicPr>
          <p:nvPr/>
        </p:nvPicPr>
        <p:blipFill>
          <a:blip r:embed="rId6"/>
          <a:stretch>
            <a:fillRect/>
          </a:stretch>
        </p:blipFill>
        <p:spPr>
          <a:xfrm>
            <a:off x="4741981" y="4466310"/>
            <a:ext cx="323810" cy="1809524"/>
          </a:xfrm>
          <a:prstGeom prst="rect">
            <a:avLst/>
          </a:prstGeom>
        </p:spPr>
      </p:pic>
      <p:sp>
        <p:nvSpPr>
          <p:cNvPr id="18" name="文本框 17">
            <a:extLst>
              <a:ext uri="{FF2B5EF4-FFF2-40B4-BE49-F238E27FC236}">
                <a16:creationId xmlns:a16="http://schemas.microsoft.com/office/drawing/2014/main" id="{39B5092E-2858-0539-5A7F-858A7BB58FE6}"/>
              </a:ext>
            </a:extLst>
          </p:cNvPr>
          <p:cNvSpPr txBox="1"/>
          <p:nvPr/>
        </p:nvSpPr>
        <p:spPr>
          <a:xfrm>
            <a:off x="217055" y="1785249"/>
            <a:ext cx="4008582"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DBMSs have more stable performance than learned methods by varying T</a:t>
            </a:r>
            <a:endParaRPr lang="zh-CN" altLang="en-US"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9A6ACB69-334F-DF78-FA89-FB55E61B4A6F}"/>
              </a:ext>
            </a:extLst>
          </p:cNvPr>
          <p:cNvSpPr txBox="1"/>
          <p:nvPr/>
        </p:nvSpPr>
        <p:spPr>
          <a:xfrm>
            <a:off x="217055" y="2877914"/>
            <a:ext cx="4151745"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Many learned methods cannot catch up with fast data updates. Even if they can, they do not always outperform DBMSs</a:t>
            </a:r>
            <a:endParaRPr lang="zh-CN" altLang="en-US"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C7AE4E50-DB7A-0440-AD71-2DD661855758}"/>
              </a:ext>
            </a:extLst>
          </p:cNvPr>
          <p:cNvSpPr txBox="1"/>
          <p:nvPr/>
        </p:nvSpPr>
        <p:spPr>
          <a:xfrm>
            <a:off x="217055" y="4495143"/>
            <a:ext cx="4008582" cy="1754326"/>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In terms of updating time, there is no all-time winner on different datasets. For example, on Census, </a:t>
            </a:r>
            <a:r>
              <a:rPr lang="en-US" altLang="zh-CN" dirty="0" err="1">
                <a:latin typeface="Times New Roman" panose="02020603050405020304" pitchFamily="18" charset="0"/>
                <a:cs typeface="Times New Roman" panose="02020603050405020304" pitchFamily="18" charset="0"/>
              </a:rPr>
              <a:t>DeepDB</a:t>
            </a:r>
            <a:r>
              <a:rPr lang="en-US" altLang="zh-CN" dirty="0">
                <a:latin typeface="Times New Roman" panose="02020603050405020304" pitchFamily="18" charset="0"/>
                <a:cs typeface="Times New Roman" panose="02020603050405020304" pitchFamily="18" charset="0"/>
              </a:rPr>
              <a:t> (data driven) is the fastest method, whereas on DMV, LW-XGB (query driven) is the fastest one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490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2ADD11-37E1-184F-113A-9E244C81EDE0}"/>
              </a:ext>
            </a:extLst>
          </p:cNvPr>
          <p:cNvSpPr txBox="1"/>
          <p:nvPr/>
        </p:nvSpPr>
        <p:spPr>
          <a:xfrm>
            <a:off x="217055" y="443345"/>
            <a:ext cx="9111672"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What Is the Trade-off Between Updating Time and Accuracy?</a:t>
            </a:r>
            <a:endParaRPr lang="zh-CN" altLang="en-US" sz="28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C744DB3A-BA17-12A9-E74C-5FFA96BE4F31}"/>
              </a:ext>
            </a:extLst>
          </p:cNvPr>
          <p:cNvPicPr>
            <a:picLocks noChangeAspect="1"/>
          </p:cNvPicPr>
          <p:nvPr/>
        </p:nvPicPr>
        <p:blipFill>
          <a:blip r:embed="rId2"/>
          <a:stretch>
            <a:fillRect/>
          </a:stretch>
        </p:blipFill>
        <p:spPr>
          <a:xfrm>
            <a:off x="1831927" y="1308597"/>
            <a:ext cx="8528145" cy="2699985"/>
          </a:xfrm>
          <a:prstGeom prst="rect">
            <a:avLst/>
          </a:prstGeom>
        </p:spPr>
      </p:pic>
      <p:sp>
        <p:nvSpPr>
          <p:cNvPr id="7" name="文本框 6">
            <a:extLst>
              <a:ext uri="{FF2B5EF4-FFF2-40B4-BE49-F238E27FC236}">
                <a16:creationId xmlns:a16="http://schemas.microsoft.com/office/drawing/2014/main" id="{4CC2A82B-30E6-407B-AF70-0C54D6EF6FA9}"/>
              </a:ext>
            </a:extLst>
          </p:cNvPr>
          <p:cNvSpPr txBox="1"/>
          <p:nvPr/>
        </p:nvSpPr>
        <p:spPr>
          <a:xfrm>
            <a:off x="3999345" y="4027341"/>
            <a:ext cx="3953164"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Trade-off (Naru): epochs vs accuracy</a:t>
            </a:r>
          </a:p>
        </p:txBody>
      </p:sp>
      <p:sp>
        <p:nvSpPr>
          <p:cNvPr id="10" name="文本框 9">
            <a:extLst>
              <a:ext uri="{FF2B5EF4-FFF2-40B4-BE49-F238E27FC236}">
                <a16:creationId xmlns:a16="http://schemas.microsoft.com/office/drawing/2014/main" id="{6B09CA7F-81AD-FEF6-F759-2DC8F20026E9}"/>
              </a:ext>
            </a:extLst>
          </p:cNvPr>
          <p:cNvSpPr txBox="1"/>
          <p:nvPr/>
        </p:nvSpPr>
        <p:spPr>
          <a:xfrm>
            <a:off x="1681017" y="4484454"/>
            <a:ext cx="8460509"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Long training time (epochs) makes the model update slow. It leaves more queries executed using the stale mode. Even though more epochs improve the updated model's performance, it hurts the overall performance</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B508D980-F33C-C774-E1D5-DBCBE6A90F05}"/>
              </a:ext>
            </a:extLst>
          </p:cNvPr>
          <p:cNvSpPr txBox="1"/>
          <p:nvPr/>
        </p:nvSpPr>
        <p:spPr>
          <a:xfrm>
            <a:off x="1256144" y="5883656"/>
            <a:ext cx="998451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It is not easy to balance the trade-off in practice and requires more research efforts on this topic</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02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2ADD11-37E1-184F-113A-9E244C81EDE0}"/>
              </a:ext>
            </a:extLst>
          </p:cNvPr>
          <p:cNvSpPr txBox="1"/>
          <p:nvPr/>
        </p:nvSpPr>
        <p:spPr>
          <a:xfrm>
            <a:off x="217055" y="443345"/>
            <a:ext cx="9111672"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When Do Learned Methods Go Wrong?</a:t>
            </a:r>
            <a:endParaRPr lang="zh-CN" altLang="en-US" sz="28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11EE367E-4A2A-82C0-3D94-B87749B777B6}"/>
              </a:ext>
            </a:extLst>
          </p:cNvPr>
          <p:cNvSpPr txBox="1"/>
          <p:nvPr/>
        </p:nvSpPr>
        <p:spPr>
          <a:xfrm>
            <a:off x="692727" y="1436315"/>
            <a:ext cx="10510982" cy="923330"/>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Dataset</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Generating datasets with two columns by varying three key factors: distribution (of the first column), correlation (between the two columns) and domain size (of the two columns). Each dataset contains 1 million rows </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01FD9488-45E9-FC42-5CA9-0084E28B5D83}"/>
              </a:ext>
            </a:extLst>
          </p:cNvPr>
          <p:cNvSpPr txBox="1"/>
          <p:nvPr/>
        </p:nvSpPr>
        <p:spPr>
          <a:xfrm>
            <a:off x="692727" y="2829395"/>
            <a:ext cx="10972800" cy="646331"/>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distribution parameter </a:t>
            </a:r>
            <a:r>
              <a:rPr lang="en-US" altLang="zh-CN" dirty="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 0 to 2, s</a:t>
            </a:r>
            <a:r>
              <a:rPr lang="en-US" altLang="ko-KR" dirty="0">
                <a:latin typeface="Times New Roman" panose="02020603050405020304" pitchFamily="18" charset="0"/>
                <a:cs typeface="Times New Roman" panose="02020603050405020304" pitchFamily="18" charset="0"/>
              </a:rPr>
              <a:t> = 0 </a:t>
            </a:r>
            <a:r>
              <a:rPr lang="en-US" altLang="zh-CN" dirty="0">
                <a:latin typeface="Times New Roman" panose="02020603050405020304" pitchFamily="18" charset="0"/>
                <a:cs typeface="Times New Roman" panose="02020603050405020304" pitchFamily="18" charset="0"/>
              </a:rPr>
              <a:t>represents uniform distribution and the data becomes more skewed as s</a:t>
            </a:r>
            <a:r>
              <a:rPr lang="en-US" altLang="ko-KR"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increases</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C7E1A3E9-45BA-F6CB-617C-7D2D68B82FBA}"/>
              </a:ext>
            </a:extLst>
          </p:cNvPr>
          <p:cNvSpPr txBox="1"/>
          <p:nvPr/>
        </p:nvSpPr>
        <p:spPr>
          <a:xfrm>
            <a:off x="692727" y="3945476"/>
            <a:ext cx="6096000"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orrelation </a:t>
            </a:r>
            <a:r>
              <a:rPr lang="en-US" altLang="zh-CN" dirty="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0 to 1, c = 0 represents the two columns are independent </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33C08D1F-8F14-2F9C-6653-931A5638B8E8}"/>
              </a:ext>
            </a:extLst>
          </p:cNvPr>
          <p:cNvSpPr txBox="1"/>
          <p:nvPr/>
        </p:nvSpPr>
        <p:spPr>
          <a:xfrm>
            <a:off x="692727" y="4876891"/>
            <a:ext cx="6096000" cy="646331"/>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domain size </a:t>
            </a:r>
            <a:r>
              <a:rPr lang="en-US" altLang="zh-CN" dirty="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 the number of distinct values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971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2719DC01-003D-C403-F72E-CC63F811DFC6}"/>
              </a:ext>
            </a:extLst>
          </p:cNvPr>
          <p:cNvPicPr>
            <a:picLocks noChangeAspect="1"/>
          </p:cNvPicPr>
          <p:nvPr/>
        </p:nvPicPr>
        <p:blipFill>
          <a:blip r:embed="rId2"/>
          <a:stretch>
            <a:fillRect/>
          </a:stretch>
        </p:blipFill>
        <p:spPr>
          <a:xfrm>
            <a:off x="2327857" y="0"/>
            <a:ext cx="5007464" cy="6336145"/>
          </a:xfrm>
          <a:prstGeom prst="rect">
            <a:avLst/>
          </a:prstGeom>
        </p:spPr>
      </p:pic>
      <p:pic>
        <p:nvPicPr>
          <p:cNvPr id="18" name="图片 17">
            <a:extLst>
              <a:ext uri="{FF2B5EF4-FFF2-40B4-BE49-F238E27FC236}">
                <a16:creationId xmlns:a16="http://schemas.microsoft.com/office/drawing/2014/main" id="{01C4F75E-F4F0-0516-99F0-DE7C534F8271}"/>
              </a:ext>
            </a:extLst>
          </p:cNvPr>
          <p:cNvPicPr>
            <a:picLocks noChangeAspect="1"/>
          </p:cNvPicPr>
          <p:nvPr/>
        </p:nvPicPr>
        <p:blipFill>
          <a:blip r:embed="rId3"/>
          <a:stretch>
            <a:fillRect/>
          </a:stretch>
        </p:blipFill>
        <p:spPr>
          <a:xfrm>
            <a:off x="7708171" y="0"/>
            <a:ext cx="1494063" cy="1339273"/>
          </a:xfrm>
          <a:prstGeom prst="rect">
            <a:avLst/>
          </a:prstGeom>
        </p:spPr>
      </p:pic>
      <p:pic>
        <p:nvPicPr>
          <p:cNvPr id="20" name="图片 19">
            <a:extLst>
              <a:ext uri="{FF2B5EF4-FFF2-40B4-BE49-F238E27FC236}">
                <a16:creationId xmlns:a16="http://schemas.microsoft.com/office/drawing/2014/main" id="{F6363164-6DB1-F6E6-28DE-78C79247AEB5}"/>
              </a:ext>
            </a:extLst>
          </p:cNvPr>
          <p:cNvPicPr>
            <a:picLocks noChangeAspect="1"/>
          </p:cNvPicPr>
          <p:nvPr/>
        </p:nvPicPr>
        <p:blipFill>
          <a:blip r:embed="rId4"/>
          <a:stretch>
            <a:fillRect/>
          </a:stretch>
        </p:blipFill>
        <p:spPr>
          <a:xfrm>
            <a:off x="7788087" y="1339273"/>
            <a:ext cx="1334229" cy="1223043"/>
          </a:xfrm>
          <a:prstGeom prst="rect">
            <a:avLst/>
          </a:prstGeom>
        </p:spPr>
      </p:pic>
      <p:pic>
        <p:nvPicPr>
          <p:cNvPr id="22" name="图片 21">
            <a:extLst>
              <a:ext uri="{FF2B5EF4-FFF2-40B4-BE49-F238E27FC236}">
                <a16:creationId xmlns:a16="http://schemas.microsoft.com/office/drawing/2014/main" id="{F532BBB5-BF4A-6E03-FE28-276F77DFB0B7}"/>
              </a:ext>
            </a:extLst>
          </p:cNvPr>
          <p:cNvPicPr>
            <a:picLocks noChangeAspect="1"/>
          </p:cNvPicPr>
          <p:nvPr/>
        </p:nvPicPr>
        <p:blipFill>
          <a:blip r:embed="rId5"/>
          <a:stretch>
            <a:fillRect/>
          </a:stretch>
        </p:blipFill>
        <p:spPr>
          <a:xfrm>
            <a:off x="7788087" y="2556550"/>
            <a:ext cx="1328585" cy="1223043"/>
          </a:xfrm>
          <a:prstGeom prst="rect">
            <a:avLst/>
          </a:prstGeom>
        </p:spPr>
      </p:pic>
      <p:pic>
        <p:nvPicPr>
          <p:cNvPr id="24" name="图片 23">
            <a:extLst>
              <a:ext uri="{FF2B5EF4-FFF2-40B4-BE49-F238E27FC236}">
                <a16:creationId xmlns:a16="http://schemas.microsoft.com/office/drawing/2014/main" id="{49B36993-EC5B-3196-5295-13012AAD6997}"/>
              </a:ext>
            </a:extLst>
          </p:cNvPr>
          <p:cNvPicPr>
            <a:picLocks noChangeAspect="1"/>
          </p:cNvPicPr>
          <p:nvPr/>
        </p:nvPicPr>
        <p:blipFill>
          <a:blip r:embed="rId6"/>
          <a:stretch>
            <a:fillRect/>
          </a:stretch>
        </p:blipFill>
        <p:spPr>
          <a:xfrm>
            <a:off x="7762589" y="3773827"/>
            <a:ext cx="1354083" cy="1223043"/>
          </a:xfrm>
          <a:prstGeom prst="rect">
            <a:avLst/>
          </a:prstGeom>
        </p:spPr>
      </p:pic>
      <p:pic>
        <p:nvPicPr>
          <p:cNvPr id="26" name="图片 25">
            <a:extLst>
              <a:ext uri="{FF2B5EF4-FFF2-40B4-BE49-F238E27FC236}">
                <a16:creationId xmlns:a16="http://schemas.microsoft.com/office/drawing/2014/main" id="{746AB60E-F336-2B9F-3808-97B938C502C2}"/>
              </a:ext>
            </a:extLst>
          </p:cNvPr>
          <p:cNvPicPr>
            <a:picLocks noChangeAspect="1"/>
          </p:cNvPicPr>
          <p:nvPr/>
        </p:nvPicPr>
        <p:blipFill>
          <a:blip r:embed="rId7"/>
          <a:stretch>
            <a:fillRect/>
          </a:stretch>
        </p:blipFill>
        <p:spPr>
          <a:xfrm>
            <a:off x="7762588" y="5045633"/>
            <a:ext cx="1354084" cy="1290512"/>
          </a:xfrm>
          <a:prstGeom prst="rect">
            <a:avLst/>
          </a:prstGeom>
        </p:spPr>
      </p:pic>
      <p:sp>
        <p:nvSpPr>
          <p:cNvPr id="28" name="文本框 27">
            <a:extLst>
              <a:ext uri="{FF2B5EF4-FFF2-40B4-BE49-F238E27FC236}">
                <a16:creationId xmlns:a16="http://schemas.microsoft.com/office/drawing/2014/main" id="{10C3C31D-E937-6B20-E7B6-B3BEEEFD3C19}"/>
              </a:ext>
            </a:extLst>
          </p:cNvPr>
          <p:cNvSpPr txBox="1"/>
          <p:nvPr/>
        </p:nvSpPr>
        <p:spPr>
          <a:xfrm>
            <a:off x="2604653" y="6424013"/>
            <a:ext cx="1893455"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 1.0  d = 1000</a:t>
            </a:r>
            <a:endParaRPr lang="zh-CN" altLang="en-US"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A252CD06-F703-5A5E-5BFF-675731BEAEA3}"/>
              </a:ext>
            </a:extLst>
          </p:cNvPr>
          <p:cNvSpPr txBox="1"/>
          <p:nvPr/>
        </p:nvSpPr>
        <p:spPr>
          <a:xfrm>
            <a:off x="5320145" y="6424013"/>
            <a:ext cx="1893455"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 = 1.0  </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 = 1000</a:t>
            </a:r>
          </a:p>
        </p:txBody>
      </p:sp>
      <p:sp>
        <p:nvSpPr>
          <p:cNvPr id="32" name="文本框 31">
            <a:extLst>
              <a:ext uri="{FF2B5EF4-FFF2-40B4-BE49-F238E27FC236}">
                <a16:creationId xmlns:a16="http://schemas.microsoft.com/office/drawing/2014/main" id="{6FFC6D9A-6278-76AD-7D66-497481325D29}"/>
              </a:ext>
            </a:extLst>
          </p:cNvPr>
          <p:cNvSpPr txBox="1"/>
          <p:nvPr/>
        </p:nvSpPr>
        <p:spPr>
          <a:xfrm>
            <a:off x="7788087" y="6424013"/>
            <a:ext cx="1653309"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 = 1.0 </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 = 1.0</a:t>
            </a:r>
          </a:p>
        </p:txBody>
      </p:sp>
    </p:spTree>
    <p:extLst>
      <p:ext uri="{BB962C8B-B14F-4D97-AF65-F5344CB8AC3E}">
        <p14:creationId xmlns:p14="http://schemas.microsoft.com/office/powerpoint/2010/main" val="101974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D6DE1CA-4E9C-EFF1-D48A-6F0E3E9577DC}"/>
              </a:ext>
            </a:extLst>
          </p:cNvPr>
          <p:cNvSpPr txBox="1"/>
          <p:nvPr/>
        </p:nvSpPr>
        <p:spPr>
          <a:xfrm>
            <a:off x="217055" y="443345"/>
            <a:ext cx="9111672"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Do Learned Estimators Behave Predictably?</a:t>
            </a:r>
            <a:endParaRPr lang="zh-CN" altLang="en-US" sz="28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6C6C9B71-4F7C-83B9-8372-A291A73B80F1}"/>
              </a:ext>
            </a:extLst>
          </p:cNvPr>
          <p:cNvSpPr txBox="1"/>
          <p:nvPr/>
        </p:nvSpPr>
        <p:spPr>
          <a:xfrm>
            <a:off x="217054" y="1242399"/>
            <a:ext cx="8709891"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ive basic rules for CE which the users may expect cardinality estimators to satisfy:</a:t>
            </a:r>
          </a:p>
        </p:txBody>
      </p:sp>
      <p:sp>
        <p:nvSpPr>
          <p:cNvPr id="6" name="文本框 5">
            <a:extLst>
              <a:ext uri="{FF2B5EF4-FFF2-40B4-BE49-F238E27FC236}">
                <a16:creationId xmlns:a16="http://schemas.microsoft.com/office/drawing/2014/main" id="{E558307A-5454-F22D-A112-8DF5F5B22B1D}"/>
              </a:ext>
            </a:extLst>
          </p:cNvPr>
          <p:cNvSpPr txBox="1"/>
          <p:nvPr/>
        </p:nvSpPr>
        <p:spPr>
          <a:xfrm>
            <a:off x="217054" y="1611731"/>
            <a:ext cx="11670145" cy="2951064"/>
          </a:xfrm>
          <a:prstGeom prst="rect">
            <a:avLst/>
          </a:prstGeom>
          <a:noFill/>
        </p:spPr>
        <p:txBody>
          <a:bodyPr wrap="square">
            <a:spAutoFit/>
          </a:bodyPr>
          <a:lstStyle/>
          <a:p>
            <a:pPr marL="342900" indent="-342900">
              <a:lnSpc>
                <a:spcPct val="150000"/>
              </a:lnSpc>
              <a:buAutoNum type="arabicParenBoth"/>
            </a:pPr>
            <a:r>
              <a:rPr lang="zh-CN" altLang="en-US" b="1" dirty="0">
                <a:latin typeface="Times New Roman" panose="02020603050405020304" pitchFamily="18" charset="0"/>
                <a:cs typeface="Times New Roman" panose="02020603050405020304" pitchFamily="18" charset="0"/>
              </a:rPr>
              <a:t>Monotonicity</a:t>
            </a:r>
            <a:r>
              <a:rPr lang="zh-CN" altLang="en-US" dirty="0">
                <a:latin typeface="Times New Roman" panose="02020603050405020304" pitchFamily="18" charset="0"/>
                <a:cs typeface="Times New Roman" panose="02020603050405020304" pitchFamily="18" charset="0"/>
              </a:rPr>
              <a:t>: With a stricter (or looser) predicate, the estimation result should not increase (or decrease)</a:t>
            </a:r>
            <a:endParaRPr lang="en-US" altLang="zh-CN" dirty="0">
              <a:latin typeface="Times New Roman" panose="02020603050405020304" pitchFamily="18" charset="0"/>
              <a:cs typeface="Times New Roman" panose="02020603050405020304" pitchFamily="18" charset="0"/>
            </a:endParaRPr>
          </a:p>
          <a:p>
            <a:pPr marL="342900" indent="-342900">
              <a:lnSpc>
                <a:spcPct val="150000"/>
              </a:lnSpc>
              <a:buAutoNum type="arabicParenBoth"/>
            </a:pPr>
            <a:r>
              <a:rPr lang="zh-CN" altLang="en-US" b="1" dirty="0">
                <a:latin typeface="Times New Roman" panose="02020603050405020304" pitchFamily="18" charset="0"/>
                <a:cs typeface="Times New Roman" panose="02020603050405020304" pitchFamily="18" charset="0"/>
              </a:rPr>
              <a:t>Consistency</a:t>
            </a:r>
            <a:r>
              <a:rPr lang="zh-CN" altLang="en-US" dirty="0">
                <a:latin typeface="Times New Roman" panose="02020603050405020304" pitchFamily="18" charset="0"/>
                <a:cs typeface="Times New Roman" panose="02020603050405020304" pitchFamily="18" charset="0"/>
              </a:rPr>
              <a:t>: The prediction of a query should be equal to the sum of the predictions of queries split from it (e.g., a query with predicate [100, 500] on </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 can be split to two queries with[100, 200) and [200, 500] on </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 respectively and other predicates remain the same)</a:t>
            </a:r>
            <a:endParaRPr lang="en-US" altLang="zh-CN" dirty="0">
              <a:latin typeface="Times New Roman" panose="02020603050405020304" pitchFamily="18" charset="0"/>
              <a:cs typeface="Times New Roman" panose="02020603050405020304" pitchFamily="18" charset="0"/>
            </a:endParaRPr>
          </a:p>
          <a:p>
            <a:pPr marL="342900" indent="-342900">
              <a:lnSpc>
                <a:spcPct val="150000"/>
              </a:lnSpc>
              <a:buAutoNum type="arabicParenBoth"/>
            </a:pPr>
            <a:r>
              <a:rPr lang="zh-CN" altLang="en-US" b="1" dirty="0">
                <a:latin typeface="Times New Roman" panose="02020603050405020304" pitchFamily="18" charset="0"/>
                <a:cs typeface="Times New Roman" panose="02020603050405020304" pitchFamily="18" charset="0"/>
              </a:rPr>
              <a:t>Stability</a:t>
            </a:r>
            <a:r>
              <a:rPr lang="zh-CN" altLang="en-US" dirty="0">
                <a:latin typeface="Times New Roman" panose="02020603050405020304" pitchFamily="18" charset="0"/>
                <a:cs typeface="Times New Roman" panose="02020603050405020304" pitchFamily="18" charset="0"/>
              </a:rPr>
              <a:t>: For any query, the prediction result from the same model should always be the same</a:t>
            </a:r>
            <a:endParaRPr lang="en-US" altLang="zh-CN" dirty="0">
              <a:latin typeface="Times New Roman" panose="02020603050405020304" pitchFamily="18" charset="0"/>
              <a:cs typeface="Times New Roman" panose="02020603050405020304" pitchFamily="18" charset="0"/>
            </a:endParaRPr>
          </a:p>
          <a:p>
            <a:pPr marL="342900" indent="-342900">
              <a:lnSpc>
                <a:spcPct val="150000"/>
              </a:lnSpc>
              <a:buAutoNum type="arabicParenBoth"/>
            </a:pPr>
            <a:r>
              <a:rPr lang="zh-CN" altLang="en-US" b="1" dirty="0">
                <a:latin typeface="Times New Roman" panose="02020603050405020304" pitchFamily="18" charset="0"/>
                <a:cs typeface="Times New Roman" panose="02020603050405020304" pitchFamily="18" charset="0"/>
              </a:rPr>
              <a:t>Fidelity-A</a:t>
            </a:r>
            <a:r>
              <a:rPr lang="zh-CN" altLang="en-US" dirty="0">
                <a:latin typeface="Times New Roman" panose="02020603050405020304" pitchFamily="18" charset="0"/>
                <a:cs typeface="Times New Roman" panose="02020603050405020304" pitchFamily="18" charset="0"/>
              </a:rPr>
              <a:t>: Result should be 1 for querying on the entire domain (e.g. SELECT * FROM R WHERE  </a:t>
            </a:r>
            <a:r>
              <a:rPr lang="en-US" altLang="zh-CN" dirty="0">
                <a:latin typeface="Times New Roman" panose="02020603050405020304" pitchFamily="18" charset="0"/>
                <a:cs typeface="Times New Roman" panose="02020603050405020304" pitchFamily="18" charset="0"/>
              </a:rPr>
              <a:t>min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 &lt;= max</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342900" indent="-342900">
              <a:lnSpc>
                <a:spcPct val="150000"/>
              </a:lnSpc>
              <a:buAutoNum type="arabicParenBoth"/>
            </a:pPr>
            <a:r>
              <a:rPr lang="zh-CN" altLang="en-US" b="1" dirty="0">
                <a:latin typeface="Times New Roman" panose="02020603050405020304" pitchFamily="18" charset="0"/>
                <a:cs typeface="Times New Roman" panose="02020603050405020304" pitchFamily="18" charset="0"/>
              </a:rPr>
              <a:t>Fidelity-B</a:t>
            </a:r>
            <a:r>
              <a:rPr lang="zh-CN" altLang="en-US" dirty="0">
                <a:latin typeface="Times New Roman" panose="02020603050405020304" pitchFamily="18" charset="0"/>
                <a:cs typeface="Times New Roman" panose="02020603050405020304" pitchFamily="18" charset="0"/>
              </a:rPr>
              <a:t>: Result should be 0 for a query with an invalid predicate (e.g. SELECT * FROM R WHERE 100 ≤ </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 ≤ 10)</a:t>
            </a:r>
          </a:p>
        </p:txBody>
      </p:sp>
      <p:pic>
        <p:nvPicPr>
          <p:cNvPr id="8" name="图片 7">
            <a:extLst>
              <a:ext uri="{FF2B5EF4-FFF2-40B4-BE49-F238E27FC236}">
                <a16:creationId xmlns:a16="http://schemas.microsoft.com/office/drawing/2014/main" id="{AC01DB34-78D8-6689-5BB5-3D741CB5DDDF}"/>
              </a:ext>
            </a:extLst>
          </p:cNvPr>
          <p:cNvPicPr>
            <a:picLocks noChangeAspect="1"/>
          </p:cNvPicPr>
          <p:nvPr/>
        </p:nvPicPr>
        <p:blipFill>
          <a:blip r:embed="rId3"/>
          <a:stretch>
            <a:fillRect/>
          </a:stretch>
        </p:blipFill>
        <p:spPr>
          <a:xfrm>
            <a:off x="3032870" y="4562794"/>
            <a:ext cx="5476646" cy="1644041"/>
          </a:xfrm>
          <a:prstGeom prst="rect">
            <a:avLst/>
          </a:prstGeom>
        </p:spPr>
      </p:pic>
      <p:sp>
        <p:nvSpPr>
          <p:cNvPr id="10" name="文本框 9">
            <a:extLst>
              <a:ext uri="{FF2B5EF4-FFF2-40B4-BE49-F238E27FC236}">
                <a16:creationId xmlns:a16="http://schemas.microsoft.com/office/drawing/2014/main" id="{FE266D36-F234-0495-9B70-199188BF89F7}"/>
              </a:ext>
            </a:extLst>
          </p:cNvPr>
          <p:cNvSpPr txBox="1"/>
          <p:nvPr/>
        </p:nvSpPr>
        <p:spPr>
          <a:xfrm>
            <a:off x="2318326" y="6308435"/>
            <a:ext cx="7730837"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Satisfaction and violation of rules by learned estimators   (√: satisfied, ×: violated)</a:t>
            </a:r>
          </a:p>
        </p:txBody>
      </p:sp>
    </p:spTree>
    <p:extLst>
      <p:ext uri="{BB962C8B-B14F-4D97-AF65-F5344CB8AC3E}">
        <p14:creationId xmlns:p14="http://schemas.microsoft.com/office/powerpoint/2010/main" val="4028658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D6DE1CA-4E9C-EFF1-D48A-6F0E3E9577DC}"/>
              </a:ext>
            </a:extLst>
          </p:cNvPr>
          <p:cNvSpPr txBox="1"/>
          <p:nvPr/>
        </p:nvSpPr>
        <p:spPr>
          <a:xfrm>
            <a:off x="217055" y="443345"/>
            <a:ext cx="9111672"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What Will Go Wrong in Production?</a:t>
            </a:r>
            <a:endParaRPr lang="zh-CN" altLang="en-US" sz="28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E558307A-5454-F22D-A112-8DF5F5B22B1D}"/>
              </a:ext>
            </a:extLst>
          </p:cNvPr>
          <p:cNvSpPr txBox="1"/>
          <p:nvPr/>
        </p:nvSpPr>
        <p:spPr>
          <a:xfrm>
            <a:off x="217054" y="1611731"/>
            <a:ext cx="11670145" cy="3366563"/>
          </a:xfrm>
          <a:prstGeom prst="rect">
            <a:avLst/>
          </a:prstGeom>
          <a:noFill/>
        </p:spPr>
        <p:txBody>
          <a:bodyPr wrap="square">
            <a:spAutoFit/>
          </a:bodyPr>
          <a:lstStyle/>
          <a:p>
            <a:pPr marL="342900" indent="-342900">
              <a:lnSpc>
                <a:spcPct val="150000"/>
              </a:lnSpc>
              <a:buAutoNum type="arabicParenBoth"/>
            </a:pPr>
            <a:r>
              <a:rPr lang="en-US" altLang="zh-CN" b="1" dirty="0">
                <a:latin typeface="Times New Roman" panose="02020603050405020304" pitchFamily="18" charset="0"/>
                <a:cs typeface="Times New Roman" panose="02020603050405020304" pitchFamily="18" charset="0"/>
              </a:rPr>
              <a:t>Debuggability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It is challenging to debug black-box models </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342900" indent="-342900">
              <a:lnSpc>
                <a:spcPct val="150000"/>
              </a:lnSpc>
              <a:buAutoNum type="arabicParenBoth"/>
            </a:pPr>
            <a:r>
              <a:rPr lang="en-US" altLang="zh-CN" b="1" dirty="0" err="1">
                <a:latin typeface="Times New Roman" panose="02020603050405020304" pitchFamily="18" charset="0"/>
                <a:cs typeface="Times New Roman" panose="02020603050405020304" pitchFamily="18" charset="0"/>
              </a:rPr>
              <a:t>Explainability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It brings some challenges for query optimizer version update. We might find a new model architecture improve the accuracy and want to adopt it to the new version. However, it is hard to explain to the database users about which type of query and what kind of scenario will be affected by this upgrade</a:t>
            </a:r>
          </a:p>
          <a:p>
            <a:pPr marL="342900" indent="-342900">
              <a:lnSpc>
                <a:spcPct val="150000"/>
              </a:lnSpc>
              <a:buAutoNum type="arabicParenBoth"/>
            </a:pPr>
            <a:r>
              <a:rPr lang="en-US" altLang="zh-CN" b="1" dirty="0" err="1">
                <a:latin typeface="Times New Roman" panose="02020603050405020304" pitchFamily="18" charset="0"/>
                <a:cs typeface="Times New Roman" panose="02020603050405020304" pitchFamily="18" charset="0"/>
              </a:rPr>
              <a:t>Predicability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Learned methods do not follow some basic logic rules, the database system may behave illogically, thus confusing database users</a:t>
            </a:r>
          </a:p>
          <a:p>
            <a:pPr marL="342900" indent="-342900">
              <a:lnSpc>
                <a:spcPct val="150000"/>
              </a:lnSpc>
              <a:buAutoNum type="arabicParenBoth"/>
            </a:pPr>
            <a:r>
              <a:rPr lang="en-US" altLang="zh-CN" b="1" dirty="0">
                <a:latin typeface="Times New Roman" panose="02020603050405020304" pitchFamily="18" charset="0"/>
                <a:cs typeface="Times New Roman" panose="02020603050405020304" pitchFamily="18" charset="0"/>
              </a:rPr>
              <a:t>Reproducibility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It is common that a database developer wants to reproduce customers’ issues. However, some methods are hard to reproduce the result</a:t>
            </a:r>
          </a:p>
        </p:txBody>
      </p:sp>
    </p:spTree>
    <p:extLst>
      <p:ext uri="{BB962C8B-B14F-4D97-AF65-F5344CB8AC3E}">
        <p14:creationId xmlns:p14="http://schemas.microsoft.com/office/powerpoint/2010/main" val="301065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2ADD11-37E1-184F-113A-9E244C81EDE0}"/>
              </a:ext>
            </a:extLst>
          </p:cNvPr>
          <p:cNvSpPr txBox="1"/>
          <p:nvPr/>
        </p:nvSpPr>
        <p:spPr>
          <a:xfrm>
            <a:off x="157018" y="535709"/>
            <a:ext cx="4950691"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Background</a:t>
            </a:r>
            <a:endParaRPr lang="zh-CN" altLang="en-US" sz="36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6D59E3ED-8911-79AE-08F9-D8F98B7F1C71}"/>
              </a:ext>
            </a:extLst>
          </p:cNvPr>
          <p:cNvSpPr txBox="1"/>
          <p:nvPr/>
        </p:nvSpPr>
        <p:spPr>
          <a:xfrm>
            <a:off x="725054" y="2147562"/>
            <a:ext cx="11670146" cy="523220"/>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rPr>
              <a:t>Learned models have the potential to replace existing cardinality estimators</a:t>
            </a:r>
            <a:endParaRPr lang="zh-CN" altLang="en-US" sz="28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E2FFDD4-CBF0-1725-74FC-3E8E61F9D439}"/>
              </a:ext>
            </a:extLst>
          </p:cNvPr>
          <p:cNvSpPr txBox="1"/>
          <p:nvPr/>
        </p:nvSpPr>
        <p:spPr>
          <a:xfrm>
            <a:off x="725054" y="3506995"/>
            <a:ext cx="10506364" cy="954107"/>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rPr>
              <a:t>We ask a forward-thinking question: </a:t>
            </a:r>
          </a:p>
          <a:p>
            <a:r>
              <a:rPr lang="en-US" altLang="zh-CN" sz="2800" dirty="0">
                <a:latin typeface="Times New Roman" panose="02020603050405020304" pitchFamily="18" charset="0"/>
                <a:cs typeface="Times New Roman" panose="02020603050405020304" pitchFamily="18" charset="0"/>
              </a:rPr>
              <a:t>Are we ready to deploy these learned cardinality models in production?</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40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2ADD11-37E1-184F-113A-9E244C81EDE0}"/>
              </a:ext>
            </a:extLst>
          </p:cNvPr>
          <p:cNvSpPr txBox="1"/>
          <p:nvPr/>
        </p:nvSpPr>
        <p:spPr>
          <a:xfrm>
            <a:off x="157018" y="535709"/>
            <a:ext cx="4950691"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Three Main Parts</a:t>
            </a:r>
            <a:endParaRPr lang="zh-CN" altLang="en-US" sz="36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4D1ABD6E-2204-8D49-9FFC-75FE8D61C050}"/>
              </a:ext>
            </a:extLst>
          </p:cNvPr>
          <p:cNvSpPr txBox="1"/>
          <p:nvPr/>
        </p:nvSpPr>
        <p:spPr>
          <a:xfrm>
            <a:off x="930563" y="2008971"/>
            <a:ext cx="8499764" cy="523220"/>
          </a:xfrm>
          <a:prstGeom prst="rect">
            <a:avLst/>
          </a:prstGeom>
          <a:noFill/>
        </p:spPr>
        <p:txBody>
          <a:bodyPr wrap="square">
            <a:spAutoFit/>
          </a:bodyPr>
          <a:lstStyle/>
          <a:p>
            <a:r>
              <a:rPr lang="zh-CN" altLang="en-US" sz="2800" dirty="0">
                <a:latin typeface="Times New Roman" panose="02020603050405020304" pitchFamily="18" charset="0"/>
                <a:cs typeface="Times New Roman" panose="02020603050405020304" pitchFamily="18" charset="0"/>
              </a:rPr>
              <a:t>Are Learned Methods Ready For Static Environments?</a:t>
            </a:r>
          </a:p>
        </p:txBody>
      </p:sp>
      <p:sp>
        <p:nvSpPr>
          <p:cNvPr id="7" name="文本框 6">
            <a:extLst>
              <a:ext uri="{FF2B5EF4-FFF2-40B4-BE49-F238E27FC236}">
                <a16:creationId xmlns:a16="http://schemas.microsoft.com/office/drawing/2014/main" id="{C767DFC6-9A84-75E9-40AE-0C96E7576E95}"/>
              </a:ext>
            </a:extLst>
          </p:cNvPr>
          <p:cNvSpPr txBox="1"/>
          <p:nvPr/>
        </p:nvSpPr>
        <p:spPr>
          <a:xfrm>
            <a:off x="930563" y="2835902"/>
            <a:ext cx="9774382" cy="523220"/>
          </a:xfrm>
          <a:prstGeom prst="rect">
            <a:avLst/>
          </a:prstGeom>
          <a:noFill/>
        </p:spPr>
        <p:txBody>
          <a:bodyPr wrap="square">
            <a:spAutoFit/>
          </a:bodyPr>
          <a:lstStyle/>
          <a:p>
            <a:r>
              <a:rPr lang="zh-CN" altLang="en-US" sz="2800" dirty="0">
                <a:latin typeface="Times New Roman" panose="02020603050405020304" pitchFamily="18" charset="0"/>
                <a:cs typeface="Times New Roman" panose="02020603050405020304" pitchFamily="18" charset="0"/>
              </a:rPr>
              <a:t>Are Learned Methods Ready For Dynamic Environments?</a:t>
            </a:r>
          </a:p>
        </p:txBody>
      </p:sp>
      <p:sp>
        <p:nvSpPr>
          <p:cNvPr id="10" name="文本框 9">
            <a:extLst>
              <a:ext uri="{FF2B5EF4-FFF2-40B4-BE49-F238E27FC236}">
                <a16:creationId xmlns:a16="http://schemas.microsoft.com/office/drawing/2014/main" id="{775E75FF-3426-6304-C591-A1A1766AAF1D}"/>
              </a:ext>
            </a:extLst>
          </p:cNvPr>
          <p:cNvSpPr txBox="1"/>
          <p:nvPr/>
        </p:nvSpPr>
        <p:spPr>
          <a:xfrm>
            <a:off x="930563" y="3784799"/>
            <a:ext cx="6109854" cy="523220"/>
          </a:xfrm>
          <a:prstGeom prst="rect">
            <a:avLst/>
          </a:prstGeom>
          <a:noFill/>
        </p:spPr>
        <p:txBody>
          <a:bodyPr wrap="square">
            <a:spAutoFit/>
          </a:bodyPr>
          <a:lstStyle/>
          <a:p>
            <a:r>
              <a:rPr lang="zh-CN" altLang="en-US" sz="2800" dirty="0">
                <a:latin typeface="Times New Roman" panose="02020603050405020304" pitchFamily="18" charset="0"/>
                <a:cs typeface="Times New Roman" panose="02020603050405020304" pitchFamily="18" charset="0"/>
              </a:rPr>
              <a:t>When Do Learned Methods Go Wrong?</a:t>
            </a:r>
          </a:p>
        </p:txBody>
      </p:sp>
    </p:spTree>
    <p:extLst>
      <p:ext uri="{BB962C8B-B14F-4D97-AF65-F5344CB8AC3E}">
        <p14:creationId xmlns:p14="http://schemas.microsoft.com/office/powerpoint/2010/main" val="337207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2ADD11-37E1-184F-113A-9E244C81EDE0}"/>
              </a:ext>
            </a:extLst>
          </p:cNvPr>
          <p:cNvSpPr txBox="1"/>
          <p:nvPr/>
        </p:nvSpPr>
        <p:spPr>
          <a:xfrm>
            <a:off x="157018" y="535709"/>
            <a:ext cx="4950691"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Taxonomy</a:t>
            </a:r>
            <a:endParaRPr lang="zh-CN" altLang="en-US" sz="36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AF2C06C-E609-EE0F-9AEE-F52C0E9B51DA}"/>
              </a:ext>
            </a:extLst>
          </p:cNvPr>
          <p:cNvPicPr>
            <a:picLocks noChangeAspect="1"/>
          </p:cNvPicPr>
          <p:nvPr/>
        </p:nvPicPr>
        <p:blipFill>
          <a:blip r:embed="rId2"/>
          <a:stretch>
            <a:fillRect/>
          </a:stretch>
        </p:blipFill>
        <p:spPr>
          <a:xfrm>
            <a:off x="2210318" y="3516423"/>
            <a:ext cx="5940249" cy="2094663"/>
          </a:xfrm>
          <a:prstGeom prst="rect">
            <a:avLst/>
          </a:prstGeom>
        </p:spPr>
      </p:pic>
      <p:sp>
        <p:nvSpPr>
          <p:cNvPr id="8" name="文本框 7">
            <a:extLst>
              <a:ext uri="{FF2B5EF4-FFF2-40B4-BE49-F238E27FC236}">
                <a16:creationId xmlns:a16="http://schemas.microsoft.com/office/drawing/2014/main" id="{3BC1952C-2A91-F6AB-917C-76697002E4E2}"/>
              </a:ext>
            </a:extLst>
          </p:cNvPr>
          <p:cNvSpPr txBox="1"/>
          <p:nvPr/>
        </p:nvSpPr>
        <p:spPr>
          <a:xfrm>
            <a:off x="736597" y="1440308"/>
            <a:ext cx="10033001" cy="830997"/>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Referring to "traditional methods" as the methods based on histogram or classic ML models like KDE and Bayesian Network</a:t>
            </a:r>
            <a:endParaRPr lang="zh-CN" altLang="en-US" sz="24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C9AD125D-7B16-A6ED-A24C-91B42607FA71}"/>
              </a:ext>
            </a:extLst>
          </p:cNvPr>
          <p:cNvSpPr txBox="1"/>
          <p:nvPr/>
        </p:nvSpPr>
        <p:spPr>
          <a:xfrm>
            <a:off x="736597" y="2510581"/>
            <a:ext cx="10033000" cy="830997"/>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The novelty of recent learned methods is to adopt more advanced ML models, we call these methods "new learned methods" or "learned methods"</a:t>
            </a:r>
            <a:endParaRPr lang="zh-CN" altLang="en-US" sz="24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CD79B6CE-D80A-AFC4-5E59-43616EB56A10}"/>
              </a:ext>
            </a:extLst>
          </p:cNvPr>
          <p:cNvSpPr txBox="1"/>
          <p:nvPr/>
        </p:nvSpPr>
        <p:spPr>
          <a:xfrm>
            <a:off x="2788223" y="5611086"/>
            <a:ext cx="6109854"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Taxonomy of New Learned Cardinality Estimators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64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2ADD11-37E1-184F-113A-9E244C81EDE0}"/>
              </a:ext>
            </a:extLst>
          </p:cNvPr>
          <p:cNvSpPr txBox="1"/>
          <p:nvPr/>
        </p:nvSpPr>
        <p:spPr>
          <a:xfrm>
            <a:off x="157019" y="535709"/>
            <a:ext cx="532014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Methodology:  Regression</a:t>
            </a:r>
            <a:endParaRPr lang="zh-CN" altLang="en-US" sz="36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41B222E1-7EDE-2673-BA4A-617B63704308}"/>
              </a:ext>
            </a:extLst>
          </p:cNvPr>
          <p:cNvPicPr>
            <a:picLocks noChangeAspect="1"/>
          </p:cNvPicPr>
          <p:nvPr/>
        </p:nvPicPr>
        <p:blipFill>
          <a:blip r:embed="rId2"/>
          <a:stretch>
            <a:fillRect/>
          </a:stretch>
        </p:blipFill>
        <p:spPr>
          <a:xfrm>
            <a:off x="6779492" y="1182040"/>
            <a:ext cx="4896083" cy="3512840"/>
          </a:xfrm>
          <a:prstGeom prst="rect">
            <a:avLst/>
          </a:prstGeom>
        </p:spPr>
      </p:pic>
      <p:pic>
        <p:nvPicPr>
          <p:cNvPr id="10" name="图片 9">
            <a:extLst>
              <a:ext uri="{FF2B5EF4-FFF2-40B4-BE49-F238E27FC236}">
                <a16:creationId xmlns:a16="http://schemas.microsoft.com/office/drawing/2014/main" id="{D697D31D-04ED-67F4-D53B-CDB82D2CC7CE}"/>
              </a:ext>
            </a:extLst>
          </p:cNvPr>
          <p:cNvPicPr>
            <a:picLocks noChangeAspect="1"/>
          </p:cNvPicPr>
          <p:nvPr/>
        </p:nvPicPr>
        <p:blipFill>
          <a:blip r:embed="rId3"/>
          <a:stretch>
            <a:fillRect/>
          </a:stretch>
        </p:blipFill>
        <p:spPr>
          <a:xfrm>
            <a:off x="6374990" y="722561"/>
            <a:ext cx="1961905" cy="314286"/>
          </a:xfrm>
          <a:prstGeom prst="rect">
            <a:avLst/>
          </a:prstGeom>
        </p:spPr>
      </p:pic>
      <p:pic>
        <p:nvPicPr>
          <p:cNvPr id="13" name="图片 12">
            <a:extLst>
              <a:ext uri="{FF2B5EF4-FFF2-40B4-BE49-F238E27FC236}">
                <a16:creationId xmlns:a16="http://schemas.microsoft.com/office/drawing/2014/main" id="{FA3B1500-66D1-4DA0-B8F1-E59B94D79C9E}"/>
              </a:ext>
            </a:extLst>
          </p:cNvPr>
          <p:cNvPicPr>
            <a:picLocks noChangeAspect="1"/>
          </p:cNvPicPr>
          <p:nvPr/>
        </p:nvPicPr>
        <p:blipFill>
          <a:blip r:embed="rId4"/>
          <a:stretch>
            <a:fillRect/>
          </a:stretch>
        </p:blipFill>
        <p:spPr>
          <a:xfrm>
            <a:off x="8316782" y="717799"/>
            <a:ext cx="2304762" cy="323810"/>
          </a:xfrm>
          <a:prstGeom prst="rect">
            <a:avLst/>
          </a:prstGeom>
        </p:spPr>
      </p:pic>
      <p:pic>
        <p:nvPicPr>
          <p:cNvPr id="16" name="图片 15">
            <a:extLst>
              <a:ext uri="{FF2B5EF4-FFF2-40B4-BE49-F238E27FC236}">
                <a16:creationId xmlns:a16="http://schemas.microsoft.com/office/drawing/2014/main" id="{98C741A7-1C96-F8E9-A081-DD74D9FEE06E}"/>
              </a:ext>
            </a:extLst>
          </p:cNvPr>
          <p:cNvPicPr>
            <a:picLocks noChangeAspect="1"/>
          </p:cNvPicPr>
          <p:nvPr/>
        </p:nvPicPr>
        <p:blipFill>
          <a:blip r:embed="rId5"/>
          <a:stretch>
            <a:fillRect/>
          </a:stretch>
        </p:blipFill>
        <p:spPr>
          <a:xfrm>
            <a:off x="10641916" y="722561"/>
            <a:ext cx="1438095" cy="314286"/>
          </a:xfrm>
          <a:prstGeom prst="rect">
            <a:avLst/>
          </a:prstGeom>
        </p:spPr>
      </p:pic>
      <p:sp>
        <p:nvSpPr>
          <p:cNvPr id="18" name="文本框 17">
            <a:extLst>
              <a:ext uri="{FF2B5EF4-FFF2-40B4-BE49-F238E27FC236}">
                <a16:creationId xmlns:a16="http://schemas.microsoft.com/office/drawing/2014/main" id="{61CDE849-4826-E758-318E-9AB918E09D4B}"/>
              </a:ext>
            </a:extLst>
          </p:cNvPr>
          <p:cNvSpPr txBox="1"/>
          <p:nvPr/>
        </p:nvSpPr>
        <p:spPr>
          <a:xfrm>
            <a:off x="7865499" y="4694880"/>
            <a:ext cx="3207328"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Workflow of Learned Methods</a:t>
            </a:r>
            <a:endParaRPr lang="zh-CN" altLang="en-US"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B9356D3B-E900-ACD4-9D29-4C971DD1B2A8}"/>
              </a:ext>
            </a:extLst>
          </p:cNvPr>
          <p:cNvSpPr txBox="1"/>
          <p:nvPr/>
        </p:nvSpPr>
        <p:spPr>
          <a:xfrm>
            <a:off x="265136" y="1822318"/>
            <a:ext cx="6109854" cy="2677656"/>
          </a:xfrm>
          <a:prstGeom prst="rect">
            <a:avLst/>
          </a:prstGeom>
          <a:noFill/>
        </p:spPr>
        <p:txBody>
          <a:bodyPr wrap="square">
            <a:spAutoFit/>
          </a:bodyPr>
          <a:lstStyle/>
          <a:p>
            <a:pPr marL="285750" indent="-285750">
              <a:lnSpc>
                <a:spcPct val="125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Constructing a query pool and getting the label (CE result) of each query</a:t>
            </a:r>
          </a:p>
          <a:p>
            <a:pPr marL="285750" indent="-285750">
              <a:lnSpc>
                <a:spcPct val="125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Going through the query featurization module, which converts each query to a feature vector</a:t>
            </a:r>
          </a:p>
          <a:p>
            <a:pPr marL="285750" indent="-285750">
              <a:lnSpc>
                <a:spcPct val="125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Finally, a regression model is trained on a set of 〈feature vector, label〉 pairs</a:t>
            </a:r>
          </a:p>
          <a:p>
            <a:pPr marL="285750" indent="-285750">
              <a:buFont typeface="Wingdings" panose="05000000000000000000" pitchFamily="2" charset="2"/>
              <a:buChar char="l"/>
            </a:pPr>
            <a:endParaRPr lang="zh-CN" altLang="en-US" dirty="0"/>
          </a:p>
        </p:txBody>
      </p:sp>
      <p:sp>
        <p:nvSpPr>
          <p:cNvPr id="21" name="文本框 20">
            <a:extLst>
              <a:ext uri="{FF2B5EF4-FFF2-40B4-BE49-F238E27FC236}">
                <a16:creationId xmlns:a16="http://schemas.microsoft.com/office/drawing/2014/main" id="{D2FBDFDC-ADFB-A8E3-4857-2A402FDFB7AD}"/>
              </a:ext>
            </a:extLst>
          </p:cNvPr>
          <p:cNvSpPr txBox="1"/>
          <p:nvPr/>
        </p:nvSpPr>
        <p:spPr>
          <a:xfrm>
            <a:off x="516425" y="1374496"/>
            <a:ext cx="2456872"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Train stage:</a:t>
            </a:r>
            <a:endParaRPr lang="zh-CN" altLang="en-US" sz="28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53217365-2D2C-2368-B53D-C6757E02638E}"/>
              </a:ext>
            </a:extLst>
          </p:cNvPr>
          <p:cNvSpPr txBox="1"/>
          <p:nvPr/>
        </p:nvSpPr>
        <p:spPr>
          <a:xfrm>
            <a:off x="516425" y="4519282"/>
            <a:ext cx="2456872"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Inference stage:</a:t>
            </a:r>
            <a:endParaRPr lang="zh-CN" altLang="en-US" sz="2800"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07D9B65F-DEE7-A094-4FDC-D27DA301FABA}"/>
              </a:ext>
            </a:extLst>
          </p:cNvPr>
          <p:cNvSpPr txBox="1"/>
          <p:nvPr/>
        </p:nvSpPr>
        <p:spPr>
          <a:xfrm>
            <a:off x="516424" y="5113839"/>
            <a:ext cx="6540157" cy="1015663"/>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Given a query, it converts the query to a feature vector using the same process as the training stage, and applies the regression model to the feature vector to get the CE result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377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2ADD11-37E1-184F-113A-9E244C81EDE0}"/>
              </a:ext>
            </a:extLst>
          </p:cNvPr>
          <p:cNvSpPr txBox="1"/>
          <p:nvPr/>
        </p:nvSpPr>
        <p:spPr>
          <a:xfrm>
            <a:off x="157019" y="535709"/>
            <a:ext cx="749992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Methodology: Joint Distribution</a:t>
            </a:r>
            <a:endParaRPr lang="zh-CN" altLang="en-US" sz="36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D697D31D-04ED-67F4-D53B-CDB82D2CC7CE}"/>
              </a:ext>
            </a:extLst>
          </p:cNvPr>
          <p:cNvPicPr>
            <a:picLocks noChangeAspect="1"/>
          </p:cNvPicPr>
          <p:nvPr/>
        </p:nvPicPr>
        <p:blipFill>
          <a:blip r:embed="rId2"/>
          <a:stretch>
            <a:fillRect/>
          </a:stretch>
        </p:blipFill>
        <p:spPr>
          <a:xfrm>
            <a:off x="6374990" y="722561"/>
            <a:ext cx="1961905" cy="314286"/>
          </a:xfrm>
          <a:prstGeom prst="rect">
            <a:avLst/>
          </a:prstGeom>
        </p:spPr>
      </p:pic>
      <p:pic>
        <p:nvPicPr>
          <p:cNvPr id="13" name="图片 12">
            <a:extLst>
              <a:ext uri="{FF2B5EF4-FFF2-40B4-BE49-F238E27FC236}">
                <a16:creationId xmlns:a16="http://schemas.microsoft.com/office/drawing/2014/main" id="{FA3B1500-66D1-4DA0-B8F1-E59B94D79C9E}"/>
              </a:ext>
            </a:extLst>
          </p:cNvPr>
          <p:cNvPicPr>
            <a:picLocks noChangeAspect="1"/>
          </p:cNvPicPr>
          <p:nvPr/>
        </p:nvPicPr>
        <p:blipFill>
          <a:blip r:embed="rId3"/>
          <a:stretch>
            <a:fillRect/>
          </a:stretch>
        </p:blipFill>
        <p:spPr>
          <a:xfrm>
            <a:off x="8316782" y="717799"/>
            <a:ext cx="2304762" cy="323810"/>
          </a:xfrm>
          <a:prstGeom prst="rect">
            <a:avLst/>
          </a:prstGeom>
        </p:spPr>
      </p:pic>
      <p:pic>
        <p:nvPicPr>
          <p:cNvPr id="16" name="图片 15">
            <a:extLst>
              <a:ext uri="{FF2B5EF4-FFF2-40B4-BE49-F238E27FC236}">
                <a16:creationId xmlns:a16="http://schemas.microsoft.com/office/drawing/2014/main" id="{98C741A7-1C96-F8E9-A081-DD74D9FEE06E}"/>
              </a:ext>
            </a:extLst>
          </p:cNvPr>
          <p:cNvPicPr>
            <a:picLocks noChangeAspect="1"/>
          </p:cNvPicPr>
          <p:nvPr/>
        </p:nvPicPr>
        <p:blipFill>
          <a:blip r:embed="rId4"/>
          <a:stretch>
            <a:fillRect/>
          </a:stretch>
        </p:blipFill>
        <p:spPr>
          <a:xfrm>
            <a:off x="10641916" y="722561"/>
            <a:ext cx="1438095" cy="314286"/>
          </a:xfrm>
          <a:prstGeom prst="rect">
            <a:avLst/>
          </a:prstGeom>
        </p:spPr>
      </p:pic>
      <p:sp>
        <p:nvSpPr>
          <p:cNvPr id="18" name="文本框 17">
            <a:extLst>
              <a:ext uri="{FF2B5EF4-FFF2-40B4-BE49-F238E27FC236}">
                <a16:creationId xmlns:a16="http://schemas.microsoft.com/office/drawing/2014/main" id="{61CDE849-4826-E758-318E-9AB918E09D4B}"/>
              </a:ext>
            </a:extLst>
          </p:cNvPr>
          <p:cNvSpPr txBox="1"/>
          <p:nvPr/>
        </p:nvSpPr>
        <p:spPr>
          <a:xfrm>
            <a:off x="7865499" y="4694880"/>
            <a:ext cx="3207328"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Workflow of Learned Methods</a:t>
            </a:r>
            <a:endParaRPr lang="zh-CN" altLang="en-US"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B9356D3B-E900-ACD4-9D29-4C971DD1B2A8}"/>
              </a:ext>
            </a:extLst>
          </p:cNvPr>
          <p:cNvSpPr txBox="1"/>
          <p:nvPr/>
        </p:nvSpPr>
        <p:spPr>
          <a:xfrm>
            <a:off x="368644" y="2032572"/>
            <a:ext cx="6109854" cy="707886"/>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Transforming the data into a format ready for training a joint distribution model</a:t>
            </a:r>
            <a:endParaRPr lang="zh-CN" altLang="en-US" sz="2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D2FBDFDC-ADFB-A8E3-4857-2A402FDFB7AD}"/>
              </a:ext>
            </a:extLst>
          </p:cNvPr>
          <p:cNvSpPr txBox="1"/>
          <p:nvPr/>
        </p:nvSpPr>
        <p:spPr>
          <a:xfrm>
            <a:off x="368644" y="1396477"/>
            <a:ext cx="2456872"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Train stage:</a:t>
            </a:r>
            <a:endParaRPr lang="zh-CN" altLang="en-US" sz="28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53217365-2D2C-2368-B53D-C6757E02638E}"/>
              </a:ext>
            </a:extLst>
          </p:cNvPr>
          <p:cNvSpPr txBox="1"/>
          <p:nvPr/>
        </p:nvSpPr>
        <p:spPr>
          <a:xfrm>
            <a:off x="368644" y="3167390"/>
            <a:ext cx="2456872"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Inference stage:</a:t>
            </a:r>
            <a:endParaRPr lang="zh-CN" altLang="en-US" sz="2800"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07D9B65F-DEE7-A094-4FDC-D27DA301FABA}"/>
              </a:ext>
            </a:extLst>
          </p:cNvPr>
          <p:cNvSpPr txBox="1"/>
          <p:nvPr/>
        </p:nvSpPr>
        <p:spPr>
          <a:xfrm>
            <a:off x="368644" y="3863883"/>
            <a:ext cx="6540157" cy="1015663"/>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Given a query, it generates one or multiple requests to the model and combine the model inference results into the final CE result</a:t>
            </a:r>
            <a:endParaRPr lang="zh-CN" altLang="en-US" sz="2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C960A61-0272-A865-B266-62B759A36742}"/>
              </a:ext>
            </a:extLst>
          </p:cNvPr>
          <p:cNvPicPr>
            <a:picLocks noChangeAspect="1"/>
          </p:cNvPicPr>
          <p:nvPr/>
        </p:nvPicPr>
        <p:blipFill>
          <a:blip r:embed="rId5"/>
          <a:stretch>
            <a:fillRect/>
          </a:stretch>
        </p:blipFill>
        <p:spPr>
          <a:xfrm>
            <a:off x="6982691" y="1138330"/>
            <a:ext cx="4556053" cy="3531438"/>
          </a:xfrm>
          <a:prstGeom prst="rect">
            <a:avLst/>
          </a:prstGeom>
        </p:spPr>
      </p:pic>
    </p:spTree>
    <p:extLst>
      <p:ext uri="{BB962C8B-B14F-4D97-AF65-F5344CB8AC3E}">
        <p14:creationId xmlns:p14="http://schemas.microsoft.com/office/powerpoint/2010/main" val="41343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2ADD11-37E1-184F-113A-9E244C81EDE0}"/>
              </a:ext>
            </a:extLst>
          </p:cNvPr>
          <p:cNvSpPr txBox="1"/>
          <p:nvPr/>
        </p:nvSpPr>
        <p:spPr>
          <a:xfrm>
            <a:off x="157019" y="535709"/>
            <a:ext cx="749992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Experimental Setup</a:t>
            </a:r>
            <a:endParaRPr lang="zh-CN" altLang="en-US" sz="36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D2FBDFDC-ADFB-A8E3-4857-2A402FDFB7AD}"/>
              </a:ext>
            </a:extLst>
          </p:cNvPr>
          <p:cNvSpPr txBox="1"/>
          <p:nvPr/>
        </p:nvSpPr>
        <p:spPr>
          <a:xfrm>
            <a:off x="664207" y="1721444"/>
            <a:ext cx="2928738"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Evaluation Metric:  </a:t>
            </a:r>
            <a:endParaRPr lang="zh-CN" altLang="en-US" sz="28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53217365-2D2C-2368-B53D-C6757E02638E}"/>
              </a:ext>
            </a:extLst>
          </p:cNvPr>
          <p:cNvSpPr txBox="1"/>
          <p:nvPr/>
        </p:nvSpPr>
        <p:spPr>
          <a:xfrm>
            <a:off x="664207" y="2539235"/>
            <a:ext cx="2456872"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Dataset:</a:t>
            </a:r>
            <a:endParaRPr lang="zh-CN" altLang="en-US" sz="2800"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07D9B65F-DEE7-A094-4FDC-D27DA301FABA}"/>
              </a:ext>
            </a:extLst>
          </p:cNvPr>
          <p:cNvSpPr txBox="1"/>
          <p:nvPr/>
        </p:nvSpPr>
        <p:spPr>
          <a:xfrm>
            <a:off x="2128576" y="2625096"/>
            <a:ext cx="6540157" cy="400110"/>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Using four real-world datasets with various characteristics</a:t>
            </a:r>
            <a:endParaRPr lang="zh-CN"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ABC0121-C38F-20CD-4DA3-0EA7400FBA48}"/>
                  </a:ext>
                </a:extLst>
              </p:cNvPr>
              <p:cNvSpPr txBox="1"/>
              <p:nvPr/>
            </p:nvSpPr>
            <p:spPr>
              <a:xfrm>
                <a:off x="4109371" y="1789864"/>
                <a:ext cx="6109854" cy="540661"/>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Q-error </a:t>
                </a:r>
                <a:r>
                  <a:rPr lang="en-US" altLang="zh-CN" dirty="0">
                    <a:latin typeface="Times New Roman" panose="02020603050405020304" pitchFamily="18" charset="0"/>
                    <a:cs typeface="Times New Roman" panose="02020603050405020304" pitchFamily="18" charset="0"/>
                  </a:rPr>
                  <a:t>:      error </a:t>
                </a:r>
                <a:r>
                  <a:rPr lang="en-US" altLang="zh-CN" dirty="0"/>
                  <a:t>= </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𝑒𝑠𝑡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𝑎𝑐𝑡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m:t>
                        </m:r>
                      </m:num>
                      <m:den>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r>
                          <a:rPr lang="en-US" altLang="zh-CN" b="0" i="1" smtClean="0">
                            <a:latin typeface="Cambria Math" panose="02040503050406030204" pitchFamily="18" charset="0"/>
                          </a:rPr>
                          <m:t>𝑒𝑠𝑡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𝑎𝑐𝑡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m:t>
                        </m:r>
                      </m:den>
                    </m:f>
                  </m:oMath>
                </a14:m>
                <a:r>
                  <a:rPr lang="zh-CN" altLang="en-US" dirty="0"/>
                  <a:t>    </a:t>
                </a:r>
              </a:p>
            </p:txBody>
          </p:sp>
        </mc:Choice>
        <mc:Fallback xmlns="">
          <p:sp>
            <p:nvSpPr>
              <p:cNvPr id="5" name="文本框 4">
                <a:extLst>
                  <a:ext uri="{FF2B5EF4-FFF2-40B4-BE49-F238E27FC236}">
                    <a16:creationId xmlns:a16="http://schemas.microsoft.com/office/drawing/2014/main" id="{CABC0121-C38F-20CD-4DA3-0EA7400FBA48}"/>
                  </a:ext>
                </a:extLst>
              </p:cNvPr>
              <p:cNvSpPr txBox="1">
                <a:spLocks noRot="1" noChangeAspect="1" noMove="1" noResize="1" noEditPoints="1" noAdjustHandles="1" noChangeArrowheads="1" noChangeShapeType="1" noTextEdit="1"/>
              </p:cNvSpPr>
              <p:nvPr/>
            </p:nvSpPr>
            <p:spPr>
              <a:xfrm>
                <a:off x="4109371" y="1789864"/>
                <a:ext cx="6109854" cy="540661"/>
              </a:xfrm>
              <a:prstGeom prst="rect">
                <a:avLst/>
              </a:prstGeom>
              <a:blipFill>
                <a:blip r:embed="rId2"/>
                <a:stretch>
                  <a:fillRect l="-798" b="-6818"/>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C18636DA-5FB4-2E37-FF3B-923724F63343}"/>
              </a:ext>
            </a:extLst>
          </p:cNvPr>
          <p:cNvPicPr>
            <a:picLocks noChangeAspect="1"/>
          </p:cNvPicPr>
          <p:nvPr/>
        </p:nvPicPr>
        <p:blipFill>
          <a:blip r:embed="rId3"/>
          <a:stretch>
            <a:fillRect/>
          </a:stretch>
        </p:blipFill>
        <p:spPr>
          <a:xfrm>
            <a:off x="1041704" y="3319777"/>
            <a:ext cx="7171428" cy="2295238"/>
          </a:xfrm>
          <a:prstGeom prst="rect">
            <a:avLst/>
          </a:prstGeom>
        </p:spPr>
      </p:pic>
    </p:spTree>
    <p:extLst>
      <p:ext uri="{BB962C8B-B14F-4D97-AF65-F5344CB8AC3E}">
        <p14:creationId xmlns:p14="http://schemas.microsoft.com/office/powerpoint/2010/main" val="193548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2ADD11-37E1-184F-113A-9E244C81EDE0}"/>
              </a:ext>
            </a:extLst>
          </p:cNvPr>
          <p:cNvSpPr txBox="1"/>
          <p:nvPr/>
        </p:nvSpPr>
        <p:spPr>
          <a:xfrm>
            <a:off x="217055" y="443345"/>
            <a:ext cx="11757890"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Are Learned Methods Ready For Static Environments?</a:t>
            </a:r>
            <a:endParaRPr lang="zh-CN" altLang="en-US" sz="28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386DC52-063A-221B-B320-25306998565D}"/>
              </a:ext>
            </a:extLst>
          </p:cNvPr>
          <p:cNvPicPr>
            <a:picLocks noChangeAspect="1"/>
          </p:cNvPicPr>
          <p:nvPr/>
        </p:nvPicPr>
        <p:blipFill>
          <a:blip r:embed="rId2"/>
          <a:stretch>
            <a:fillRect/>
          </a:stretch>
        </p:blipFill>
        <p:spPr>
          <a:xfrm>
            <a:off x="697687" y="1104899"/>
            <a:ext cx="10567831" cy="4814456"/>
          </a:xfrm>
          <a:prstGeom prst="rect">
            <a:avLst/>
          </a:prstGeom>
        </p:spPr>
      </p:pic>
      <p:sp>
        <p:nvSpPr>
          <p:cNvPr id="6" name="文本框 5">
            <a:extLst>
              <a:ext uri="{FF2B5EF4-FFF2-40B4-BE49-F238E27FC236}">
                <a16:creationId xmlns:a16="http://schemas.microsoft.com/office/drawing/2014/main" id="{9DF9826E-1330-8307-1964-DCD7EE5A6971}"/>
              </a:ext>
            </a:extLst>
          </p:cNvPr>
          <p:cNvSpPr txBox="1"/>
          <p:nvPr/>
        </p:nvSpPr>
        <p:spPr>
          <a:xfrm>
            <a:off x="3865418" y="5919355"/>
            <a:ext cx="4461163"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Estimation errors on four real-world datasets</a:t>
            </a:r>
          </a:p>
        </p:txBody>
      </p:sp>
    </p:spTree>
    <p:extLst>
      <p:ext uri="{BB962C8B-B14F-4D97-AF65-F5344CB8AC3E}">
        <p14:creationId xmlns:p14="http://schemas.microsoft.com/office/powerpoint/2010/main" val="319051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2ADD11-37E1-184F-113A-9E244C81EDE0}"/>
              </a:ext>
            </a:extLst>
          </p:cNvPr>
          <p:cNvSpPr txBox="1"/>
          <p:nvPr/>
        </p:nvSpPr>
        <p:spPr>
          <a:xfrm>
            <a:off x="217055" y="443345"/>
            <a:ext cx="11757890"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Are Learned Methods Ready For Static Environments?</a:t>
            </a:r>
            <a:endParaRPr lang="zh-CN" altLang="en-US" sz="28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F97FCC1D-62FA-A394-40C8-20721C1BBEE0}"/>
              </a:ext>
            </a:extLst>
          </p:cNvPr>
          <p:cNvPicPr>
            <a:picLocks noChangeAspect="1"/>
          </p:cNvPicPr>
          <p:nvPr/>
        </p:nvPicPr>
        <p:blipFill>
          <a:blip r:embed="rId2"/>
          <a:stretch>
            <a:fillRect/>
          </a:stretch>
        </p:blipFill>
        <p:spPr>
          <a:xfrm>
            <a:off x="1746603" y="966565"/>
            <a:ext cx="8976815" cy="2725303"/>
          </a:xfrm>
          <a:prstGeom prst="rect">
            <a:avLst/>
          </a:prstGeom>
        </p:spPr>
      </p:pic>
      <p:sp>
        <p:nvSpPr>
          <p:cNvPr id="8" name="文本框 7">
            <a:extLst>
              <a:ext uri="{FF2B5EF4-FFF2-40B4-BE49-F238E27FC236}">
                <a16:creationId xmlns:a16="http://schemas.microsoft.com/office/drawing/2014/main" id="{9C16D4CD-5750-6DE7-A44A-739346920D42}"/>
              </a:ext>
            </a:extLst>
          </p:cNvPr>
          <p:cNvSpPr txBox="1"/>
          <p:nvPr/>
        </p:nvSpPr>
        <p:spPr>
          <a:xfrm>
            <a:off x="3173155" y="3691868"/>
            <a:ext cx="5845689" cy="646331"/>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Q-Error comparison between the best learned and traditional method by varying # of predicates on Census</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0D25BA21-D37E-1D37-0C88-2B9E58CA49B2}"/>
              </a:ext>
            </a:extLst>
          </p:cNvPr>
          <p:cNvSpPr txBox="1"/>
          <p:nvPr/>
        </p:nvSpPr>
        <p:spPr>
          <a:xfrm>
            <a:off x="1043709" y="4565056"/>
            <a:ext cx="60960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Best Learned always outperforms Best Traditional</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83E27F83-75FA-E4C6-4434-1679387D7211}"/>
              </a:ext>
            </a:extLst>
          </p:cNvPr>
          <p:cNvSpPr txBox="1"/>
          <p:nvPr/>
        </p:nvSpPr>
        <p:spPr>
          <a:xfrm>
            <a:off x="1043709" y="5075826"/>
            <a:ext cx="10372435"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We also divide the queries based on the operator type (equality or range) and have the same observation that Best Learned outperforms Best Traditional in both groups</a:t>
            </a:r>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63C5E2ED-7F19-B2CA-2F20-BEF78E3E4662}"/>
              </a:ext>
            </a:extLst>
          </p:cNvPr>
          <p:cNvSpPr txBox="1"/>
          <p:nvPr/>
        </p:nvSpPr>
        <p:spPr>
          <a:xfrm>
            <a:off x="1043709" y="6045323"/>
            <a:ext cx="9809018"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ew learned estimators can deliver more accurate prediction than traditional methods in general</a:t>
            </a:r>
          </a:p>
        </p:txBody>
      </p:sp>
    </p:spTree>
    <p:extLst>
      <p:ext uri="{BB962C8B-B14F-4D97-AF65-F5344CB8AC3E}">
        <p14:creationId xmlns:p14="http://schemas.microsoft.com/office/powerpoint/2010/main" val="39488772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1723</TotalTime>
  <Words>1240</Words>
  <Application>Microsoft Office PowerPoint</Application>
  <PresentationFormat>宽屏</PresentationFormat>
  <Paragraphs>85</Paragraphs>
  <Slides>17</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PingFangSC-Regular</vt:lpstr>
      <vt:lpstr>等线</vt:lpstr>
      <vt:lpstr>等线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594672265@qq.com</dc:creator>
  <cp:lastModifiedBy>594672265@qq.com</cp:lastModifiedBy>
  <cp:revision>11</cp:revision>
  <dcterms:created xsi:type="dcterms:W3CDTF">2024-01-07T10:08:33Z</dcterms:created>
  <dcterms:modified xsi:type="dcterms:W3CDTF">2024-01-23T12:30:53Z</dcterms:modified>
</cp:coreProperties>
</file>