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3"/>
  </p:notesMasterIdLst>
  <p:sldIdLst>
    <p:sldId id="326" r:id="rId2"/>
    <p:sldId id="325" r:id="rId3"/>
    <p:sldId id="327" r:id="rId4"/>
    <p:sldId id="328" r:id="rId5"/>
    <p:sldId id="329" r:id="rId6"/>
    <p:sldId id="330" r:id="rId7"/>
    <p:sldId id="331" r:id="rId8"/>
    <p:sldId id="332" r:id="rId9"/>
    <p:sldId id="340" r:id="rId10"/>
    <p:sldId id="333" r:id="rId11"/>
    <p:sldId id="344" r:id="rId12"/>
    <p:sldId id="334" r:id="rId13"/>
    <p:sldId id="335" r:id="rId14"/>
    <p:sldId id="336" r:id="rId15"/>
    <p:sldId id="337" r:id="rId16"/>
    <p:sldId id="338" r:id="rId17"/>
    <p:sldId id="339" r:id="rId18"/>
    <p:sldId id="341" r:id="rId19"/>
    <p:sldId id="345" r:id="rId20"/>
    <p:sldId id="342" r:id="rId21"/>
    <p:sldId id="343" r:id="rId22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1pPr>
    <a:lvl2pPr marL="0" marR="0" indent="457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2pPr>
    <a:lvl3pPr marL="0" marR="0" indent="914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3pPr>
    <a:lvl4pPr marL="0" marR="0" indent="1371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4pPr>
    <a:lvl5pPr marL="0" marR="0" indent="18288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5pPr>
    <a:lvl6pPr marL="0" marR="0" indent="22860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6pPr>
    <a:lvl7pPr marL="0" marR="0" indent="27432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7pPr>
    <a:lvl8pPr marL="0" marR="0" indent="32004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8pPr>
    <a:lvl9pPr marL="0" marR="0" indent="365760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等线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E8CA"/>
          </a:solidFill>
        </a:fill>
      </a:tcStyle>
    </a:wholeTbl>
    <a:band2H>
      <a:tcTxStyle/>
      <a:tcStyle>
        <a:tcBdr/>
        <a:fill>
          <a:solidFill>
            <a:srgbClr val="FFF4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4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0DEEF"/>
          </a:solidFill>
        </a:fill>
      </a:tcStyle>
    </a:wholeTbl>
    <a:band2H>
      <a:tcTxStyle/>
      <a:tcStyle>
        <a:tcBdr/>
        <a:fill>
          <a:solidFill>
            <a:srgbClr val="E9EFF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E0E0E0"/>
          </a:solidFill>
        </a:fill>
      </a:tcStyle>
    </a:wholeTbl>
    <a:band2H>
      <a:tcTxStyle/>
      <a:tcStyle>
        <a:tcBdr/>
        <a:fill>
          <a:solidFill>
            <a:srgbClr val="F0F0F0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4E2CE"/>
          </a:solidFill>
        </a:fill>
      </a:tcStyle>
    </a:wholeTbl>
    <a:band2H>
      <a:tcTxStyle/>
      <a:tcStyle>
        <a:tcBdr/>
        <a:fill>
          <a:solidFill>
            <a:srgbClr val="EBF1E8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37"/>
    <p:restoredTop sz="90634"/>
  </p:normalViewPr>
  <p:slideViewPr>
    <p:cSldViewPr snapToGrid="0">
      <p:cViewPr>
        <p:scale>
          <a:sx n="105" d="100"/>
          <a:sy n="105" d="100"/>
        </p:scale>
        <p:origin x="1080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Shape 10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04" name="Shape 104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n-lt"/>
        <a:ea typeface="+mn-ea"/>
        <a:cs typeface="+mn-cs"/>
        <a:sym typeface="等线"/>
      </a:defRPr>
    </a:lvl1pPr>
    <a:lvl2pPr indent="228600" latinLnBrk="0">
      <a:defRPr sz="1200">
        <a:latin typeface="+mn-lt"/>
        <a:ea typeface="+mn-ea"/>
        <a:cs typeface="+mn-cs"/>
        <a:sym typeface="等线"/>
      </a:defRPr>
    </a:lvl2pPr>
    <a:lvl3pPr indent="457200" latinLnBrk="0">
      <a:defRPr sz="1200">
        <a:latin typeface="+mn-lt"/>
        <a:ea typeface="+mn-ea"/>
        <a:cs typeface="+mn-cs"/>
        <a:sym typeface="等线"/>
      </a:defRPr>
    </a:lvl3pPr>
    <a:lvl4pPr indent="685800" latinLnBrk="0">
      <a:defRPr sz="1200">
        <a:latin typeface="+mn-lt"/>
        <a:ea typeface="+mn-ea"/>
        <a:cs typeface="+mn-cs"/>
        <a:sym typeface="等线"/>
      </a:defRPr>
    </a:lvl4pPr>
    <a:lvl5pPr indent="914400" latinLnBrk="0">
      <a:defRPr sz="1200">
        <a:latin typeface="+mn-lt"/>
        <a:ea typeface="+mn-ea"/>
        <a:cs typeface="+mn-cs"/>
        <a:sym typeface="等线"/>
      </a:defRPr>
    </a:lvl5pPr>
    <a:lvl6pPr indent="1143000" latinLnBrk="0">
      <a:defRPr sz="1200">
        <a:latin typeface="+mn-lt"/>
        <a:ea typeface="+mn-ea"/>
        <a:cs typeface="+mn-cs"/>
        <a:sym typeface="等线"/>
      </a:defRPr>
    </a:lvl6pPr>
    <a:lvl7pPr indent="1371600" latinLnBrk="0">
      <a:defRPr sz="1200">
        <a:latin typeface="+mn-lt"/>
        <a:ea typeface="+mn-ea"/>
        <a:cs typeface="+mn-cs"/>
        <a:sym typeface="等线"/>
      </a:defRPr>
    </a:lvl7pPr>
    <a:lvl8pPr indent="1600200" latinLnBrk="0">
      <a:defRPr sz="1200">
        <a:latin typeface="+mn-lt"/>
        <a:ea typeface="+mn-ea"/>
        <a:cs typeface="+mn-cs"/>
        <a:sym typeface="等线"/>
      </a:defRPr>
    </a:lvl8pPr>
    <a:lvl9pPr indent="1828800" latinLnBrk="0">
      <a:defRPr sz="1200">
        <a:latin typeface="+mn-lt"/>
        <a:ea typeface="+mn-ea"/>
        <a:cs typeface="+mn-cs"/>
        <a:sym typeface="等线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40926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924876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348089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35521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145736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9083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863141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955549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随着输入的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数量变多，三个策略花费的时间变化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993447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随着</a:t>
            </a:r>
            <a:r>
              <a:rPr kumimoji="1" lang="en-US" altLang="zh-CN" dirty="0"/>
              <a:t>m</a:t>
            </a:r>
            <a:r>
              <a:rPr kumimoji="1" lang="zh-CN" altLang="en-US" dirty="0"/>
              <a:t>增大，得到的</a:t>
            </a:r>
            <a:r>
              <a:rPr kumimoji="1" lang="en-US" altLang="zh-CN" dirty="0"/>
              <a:t>description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趋于稳定且最小，同时运行时间和探索到的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数量也变多</a:t>
            </a:r>
            <a:endParaRPr kumimoji="1" lang="en-US" altLang="zh-CN" dirty="0"/>
          </a:p>
          <a:p>
            <a:r>
              <a:rPr kumimoji="1" lang="zh-CN" altLang="en-US" dirty="0"/>
              <a:t>另外，召回率一开始比较小，最后慢慢地达到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，但准确率一直是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。</a:t>
            </a:r>
            <a:endParaRPr kumimoji="1" lang="en-US" altLang="zh-CN" dirty="0"/>
          </a:p>
          <a:p>
            <a:r>
              <a:rPr kumimoji="1" lang="zh-CN" altLang="en-US" dirty="0"/>
              <a:t>因为算法的输入是</a:t>
            </a:r>
            <a:r>
              <a:rPr kumimoji="1" lang="en-US" altLang="zh-CN" dirty="0"/>
              <a:t>matching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pair</a:t>
            </a:r>
            <a:r>
              <a:rPr kumimoji="1" lang="zh-CN" altLang="en-US" dirty="0"/>
              <a:t>生成的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，所以一开始</a:t>
            </a:r>
            <a:r>
              <a:rPr kumimoji="1" lang="en-US" altLang="zh-CN" dirty="0"/>
              <a:t>m</a:t>
            </a:r>
            <a:r>
              <a:rPr kumimoji="1" lang="zh-CN" altLang="en-US" dirty="0"/>
              <a:t>小的时候可能匹配不到（只能匹配到输入的具体</a:t>
            </a:r>
            <a:r>
              <a:rPr kumimoji="1" lang="en-US" altLang="zh-CN" dirty="0"/>
              <a:t>example</a:t>
            </a:r>
            <a:r>
              <a:rPr kumimoji="1" lang="zh-CN" altLang="en-US" dirty="0"/>
              <a:t>），所以召回率是慢慢变大的。</a:t>
            </a:r>
            <a:endParaRPr kumimoji="1" lang="en-US" altLang="zh-CN" dirty="0"/>
          </a:p>
          <a:p>
            <a:r>
              <a:rPr kumimoji="1" lang="zh-CN" altLang="en-US" dirty="0"/>
              <a:t>准确率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是因为一旦匹配到了，改写方式一定是用户想要的，因为该算法的最小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原则就是不会</a:t>
            </a:r>
            <a:r>
              <a:rPr kumimoji="1" lang="en-US" altLang="zh-CN" dirty="0"/>
              <a:t>over-generalized</a:t>
            </a:r>
            <a:r>
              <a:rPr kumimoji="1" lang="zh-CN" altLang="en-US" dirty="0"/>
              <a:t>（</a:t>
            </a:r>
            <a:r>
              <a:rPr kumimoji="1" lang="en-US" altLang="zh-CN" dirty="0"/>
              <a:t>why</a:t>
            </a:r>
            <a:r>
              <a:rPr kumimoji="1" lang="zh-CN" altLang="en-US" dirty="0"/>
              <a:t>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084803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94275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3230544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准确率会下降，因为可能</a:t>
            </a:r>
            <a:r>
              <a:rPr kumimoji="1" lang="en-US" altLang="zh-CN" dirty="0"/>
              <a:t>over-generalized</a:t>
            </a:r>
            <a:r>
              <a:rPr kumimoji="1" lang="zh-CN" altLang="en-US" dirty="0"/>
              <a:t>了，不是用户想要的</a:t>
            </a:r>
            <a:endParaRPr kumimoji="1" lang="en-US" altLang="zh-CN" dirty="0"/>
          </a:p>
          <a:p>
            <a:r>
              <a:rPr kumimoji="1" lang="zh-CN" altLang="en-US" dirty="0"/>
              <a:t>召回率一直是</a:t>
            </a:r>
            <a:r>
              <a:rPr kumimoji="1" lang="en-US" altLang="zh-CN" dirty="0"/>
              <a:t>100%</a:t>
            </a:r>
            <a:r>
              <a:rPr kumimoji="1" lang="zh-CN" altLang="en-US" dirty="0"/>
              <a:t>因为</a:t>
            </a:r>
            <a:r>
              <a:rPr kumimoji="1" lang="en-US" altLang="zh-CN" dirty="0"/>
              <a:t>seed</a:t>
            </a:r>
            <a:r>
              <a:rPr kumimoji="1" lang="zh-CN" altLang="en-US" dirty="0"/>
              <a:t>也作为输入了所以一定能</a:t>
            </a:r>
            <a:r>
              <a:rPr kumimoji="1" lang="en-US" altLang="zh-CN" dirty="0"/>
              <a:t>match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493919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253159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51414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能理解</a:t>
            </a:r>
            <a:r>
              <a:rPr kumimoji="1" lang="en-US" altLang="zh-CN" dirty="0"/>
              <a:t>SQL</a:t>
            </a:r>
            <a:r>
              <a:rPr kumimoji="1" lang="zh-CN" altLang="en-US" dirty="0"/>
              <a:t>语义的好处是形式简单而且能够添加一些</a:t>
            </a:r>
            <a:r>
              <a:rPr kumimoji="1" lang="en-US" altLang="zh-CN" dirty="0"/>
              <a:t>hint</a:t>
            </a:r>
            <a:r>
              <a:rPr kumimoji="1" lang="zh-CN" altLang="en-US" dirty="0"/>
              <a:t>，缺点是可能只针对特定的系统，而且需要对数据库执行比较了解</a:t>
            </a:r>
            <a:endParaRPr kumimoji="1" lang="en-US" altLang="zh-CN" dirty="0"/>
          </a:p>
          <a:p>
            <a:r>
              <a:rPr kumimoji="1" lang="en-US" altLang="zh-CN" dirty="0"/>
              <a:t>imperative</a:t>
            </a:r>
            <a:r>
              <a:rPr kumimoji="1" lang="zh-CN" altLang="en-US" dirty="0"/>
              <a:t>的</a:t>
            </a:r>
            <a:r>
              <a:rPr kumimoji="1" lang="en-US" altLang="zh-CN" dirty="0"/>
              <a:t>language</a:t>
            </a:r>
            <a:r>
              <a:rPr kumimoji="1" lang="zh-CN" altLang="en-US" dirty="0"/>
              <a:t>缺点是需要写代码来定义规则，好处是可以访问数据库的</a:t>
            </a:r>
            <a:r>
              <a:rPr kumimoji="1" lang="en-US" altLang="zh-CN" dirty="0"/>
              <a:t>schema</a:t>
            </a:r>
            <a:r>
              <a:rPr kumimoji="1" lang="zh-CN" altLang="en-US" dirty="0"/>
              <a:t>信息（例如消除</a:t>
            </a:r>
            <a:r>
              <a:rPr kumimoji="1" lang="en-US" altLang="zh-CN" dirty="0"/>
              <a:t>self-join</a:t>
            </a:r>
            <a:r>
              <a:rPr kumimoji="1" lang="zh-CN" altLang="en-US" dirty="0"/>
              <a:t>的时候需要知道</a:t>
            </a:r>
            <a:r>
              <a:rPr kumimoji="1" lang="en-US" altLang="zh-CN" dirty="0"/>
              <a:t>unique</a:t>
            </a:r>
            <a:r>
              <a:rPr kumimoji="1" lang="zh-CN" altLang="en-US" dirty="0"/>
              <a:t>信息）</a:t>
            </a:r>
            <a:endParaRPr kumimoji="1"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6928536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056502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2635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2126706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341306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文本"/>
          <p:cNvSpPr txBox="1">
            <a:spLocks noGrp="1"/>
          </p:cNvSpPr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14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1524000" y="3602037"/>
            <a:ext cx="9144000" cy="1655763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2400"/>
            </a:lvl1pPr>
            <a:lvl2pPr marL="0" indent="457200" algn="ctr">
              <a:buClrTx/>
              <a:buSzTx/>
              <a:buNone/>
              <a:defRPr sz="2400"/>
            </a:lvl2pPr>
            <a:lvl3pPr marL="0" indent="914400" algn="ctr">
              <a:buClrTx/>
              <a:buSzTx/>
              <a:buNone/>
              <a:defRPr sz="2400"/>
            </a:lvl3pPr>
            <a:lvl4pPr marL="0" indent="1371600" algn="ctr">
              <a:buClrTx/>
              <a:buSzTx/>
              <a:buNone/>
              <a:defRPr sz="2400"/>
            </a:lvl4pPr>
            <a:lvl5pPr marL="0" indent="1828800" algn="ctr">
              <a:buClrTx/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5" name="直接连接符 7"/>
          <p:cNvSpPr/>
          <p:nvPr/>
        </p:nvSpPr>
        <p:spPr>
          <a:xfrm>
            <a:off x="0" y="3602037"/>
            <a:ext cx="12192000" cy="1"/>
          </a:xfrm>
          <a:prstGeom prst="line">
            <a:avLst/>
          </a:prstGeom>
          <a:ln w="57150">
            <a:solidFill>
              <a:srgbClr val="00B05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1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95" name="图片占位符 2"/>
          <p:cNvSpPr>
            <a:spLocks noGrp="1"/>
          </p:cNvSpPr>
          <p:nvPr>
            <p:ph type="pic" sz="half" idx="2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96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2057400"/>
            <a:ext cx="3932239" cy="38115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600"/>
            </a:lvl1pPr>
            <a:lvl2pPr marL="0" indent="457200">
              <a:buClrTx/>
              <a:buSzTx/>
              <a:buNone/>
              <a:defRPr sz="1600"/>
            </a:lvl2pPr>
            <a:lvl3pPr marL="0" indent="914400">
              <a:buClrTx/>
              <a:buSzTx/>
              <a:buNone/>
              <a:defRPr sz="1600"/>
            </a:lvl3pPr>
            <a:lvl4pPr marL="0" indent="1371600">
              <a:buClrTx/>
              <a:buSzTx/>
              <a:buNone/>
              <a:defRPr sz="1600"/>
            </a:lvl4pPr>
            <a:lvl5pPr marL="0" indent="1828800">
              <a:buClrTx/>
              <a:buSzTx/>
              <a:buNone/>
              <a:defRPr sz="16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标题文本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4" name="正文级别 1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5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直接连接符 6"/>
          <p:cNvSpPr/>
          <p:nvPr/>
        </p:nvSpPr>
        <p:spPr>
          <a:xfrm>
            <a:off x="228600" y="4025900"/>
            <a:ext cx="10325100" cy="0"/>
          </a:xfrm>
          <a:prstGeom prst="line">
            <a:avLst/>
          </a:prstGeom>
          <a:ln w="57150">
            <a:solidFill>
              <a:srgbClr val="00B05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3" name="直接连接符 8"/>
          <p:cNvSpPr/>
          <p:nvPr/>
        </p:nvSpPr>
        <p:spPr>
          <a:xfrm>
            <a:off x="7759700" y="1677988"/>
            <a:ext cx="1" cy="3630613"/>
          </a:xfrm>
          <a:prstGeom prst="line">
            <a:avLst/>
          </a:prstGeom>
          <a:ln w="38100">
            <a:solidFill>
              <a:srgbClr val="00B05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34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标题文本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标题文本</a:t>
            </a:r>
          </a:p>
        </p:txBody>
      </p:sp>
      <p:sp>
        <p:nvSpPr>
          <p:cNvPr id="42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1850" y="4589462"/>
            <a:ext cx="10515600" cy="1500188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2400">
                <a:solidFill>
                  <a:srgbClr val="888888"/>
                </a:solidFill>
              </a:defRPr>
            </a:lvl1pPr>
            <a:lvl2pPr marL="0" indent="457200">
              <a:buClrTx/>
              <a:buSzTx/>
              <a:buNone/>
              <a:defRPr sz="2400">
                <a:solidFill>
                  <a:srgbClr val="888888"/>
                </a:solidFill>
              </a:defRPr>
            </a:lvl2pPr>
            <a:lvl3pPr marL="0" indent="914400">
              <a:buClrTx/>
              <a:buSzTx/>
              <a:buNone/>
              <a:defRPr sz="2400">
                <a:solidFill>
                  <a:srgbClr val="888888"/>
                </a:solidFill>
              </a:defRPr>
            </a:lvl3pPr>
            <a:lvl4pPr marL="0" indent="1371600">
              <a:buClrTx/>
              <a:buSzTx/>
              <a:buNone/>
              <a:defRPr sz="2400">
                <a:solidFill>
                  <a:srgbClr val="888888"/>
                </a:solidFill>
              </a:defRPr>
            </a:lvl4pPr>
            <a:lvl5pPr marL="0" indent="1828800">
              <a:buClrTx/>
              <a:buSzTx/>
              <a:buNone/>
              <a:defRPr sz="24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3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1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 marL="723900" indent="-266700">
              <a:defRPr sz="2800"/>
            </a:lvl2pPr>
            <a:lvl3pPr marL="1234439" indent="-320039">
              <a:defRPr sz="2800"/>
            </a:lvl3pPr>
            <a:lvl4pPr marL="1727200" indent="-355600">
              <a:buChar char="•"/>
              <a:defRPr sz="2800"/>
            </a:lvl4pPr>
            <a:lvl5pPr marL="2184400" indent="-355600">
              <a:defRPr sz="28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标题文本"/>
          <p:cNvSpPr txBox="1">
            <a:spLocks noGrp="1"/>
          </p:cNvSpPr>
          <p:nvPr>
            <p:ph type="title"/>
          </p:nvPr>
        </p:nvSpPr>
        <p:spPr>
          <a:xfrm>
            <a:off x="839787" y="365125"/>
            <a:ext cx="10515601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0" name="正文级别 1…"/>
          <p:cNvSpPr txBox="1">
            <a:spLocks noGrp="1"/>
          </p:cNvSpPr>
          <p:nvPr>
            <p:ph type="body" sz="quarter" idx="1"/>
          </p:nvPr>
        </p:nvSpPr>
        <p:spPr>
          <a:xfrm>
            <a:off x="839787" y="1681163"/>
            <a:ext cx="5157789" cy="82391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/>
            </a:lvl1pPr>
            <a:lvl2pPr marL="0" indent="457200">
              <a:buClrTx/>
              <a:buSzTx/>
              <a:buNone/>
              <a:defRPr sz="2400"/>
            </a:lvl2pPr>
            <a:lvl3pPr marL="0" indent="914400">
              <a:buClrTx/>
              <a:buSzTx/>
              <a:buNone/>
              <a:defRPr sz="2400"/>
            </a:lvl3pPr>
            <a:lvl4pPr marL="0" indent="1371600">
              <a:buClrTx/>
              <a:buSzTx/>
              <a:buNone/>
              <a:defRPr sz="2400"/>
            </a:lvl4pPr>
            <a:lvl5pPr marL="0" indent="1828800">
              <a:buClrTx/>
              <a:buSzTx/>
              <a:buNone/>
              <a:defRPr sz="2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61" name="文本占位符 4"/>
          <p:cNvSpPr>
            <a:spLocks noGrp="1"/>
          </p:cNvSpPr>
          <p:nvPr>
            <p:ph type="body" sz="quarter" idx="21"/>
          </p:nvPr>
        </p:nvSpPr>
        <p:spPr>
          <a:xfrm>
            <a:off x="6172200" y="1681163"/>
            <a:ext cx="5183188" cy="823913"/>
          </a:xfrm>
          <a:prstGeom prst="rect">
            <a:avLst/>
          </a:prstGeom>
        </p:spPr>
        <p:txBody>
          <a:bodyPr anchor="b"/>
          <a:lstStyle/>
          <a:p>
            <a:pPr marL="0" indent="0">
              <a:buClrTx/>
              <a:buSzTx/>
              <a:buNone/>
              <a:defRPr sz="2400"/>
            </a:pPr>
            <a:endParaRPr/>
          </a:p>
        </p:txBody>
      </p:sp>
      <p:sp>
        <p:nvSpPr>
          <p:cNvPr id="62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标题文本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70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标题文本"/>
          <p:cNvSpPr txBox="1">
            <a:spLocks noGrp="1"/>
          </p:cNvSpPr>
          <p:nvPr>
            <p:ph type="title"/>
          </p:nvPr>
        </p:nvSpPr>
        <p:spPr>
          <a:xfrm>
            <a:off x="839787" y="457200"/>
            <a:ext cx="3932239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t>标题文本</a:t>
            </a:r>
          </a:p>
        </p:txBody>
      </p:sp>
      <p:sp>
        <p:nvSpPr>
          <p:cNvPr id="85" name="正文级别 1…"/>
          <p:cNvSpPr txBox="1">
            <a:spLocks noGrp="1"/>
          </p:cNvSpPr>
          <p:nvPr>
            <p:ph type="body" sz="half" idx="1"/>
          </p:nvPr>
        </p:nvSpPr>
        <p:spPr>
          <a:xfrm>
            <a:off x="5183187" y="987425"/>
            <a:ext cx="6172201" cy="4873625"/>
          </a:xfrm>
          <a:prstGeom prst="rect">
            <a:avLst/>
          </a:prstGeom>
        </p:spPr>
        <p:txBody>
          <a:bodyPr/>
          <a:lstStyle>
            <a:lvl2pPr marL="718457" indent="-261257"/>
            <a:lvl3pPr marL="1219200" indent="-304800"/>
            <a:lvl4pPr marL="1737360" indent="-365760">
              <a:buChar char="•"/>
            </a:lvl4pPr>
            <a:lvl5pPr marL="2194560" indent="-365760"/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6" name="文本占位符 3"/>
          <p:cNvSpPr>
            <a:spLocks noGrp="1"/>
          </p:cNvSpPr>
          <p:nvPr>
            <p:ph type="body" sz="quarter" idx="21"/>
          </p:nvPr>
        </p:nvSpPr>
        <p:spPr>
          <a:xfrm>
            <a:off x="839787" y="2057400"/>
            <a:ext cx="3932238" cy="3811588"/>
          </a:xfrm>
          <a:prstGeom prst="rect">
            <a:avLst/>
          </a:prstGeom>
        </p:spPr>
        <p:txBody>
          <a:bodyPr/>
          <a:lstStyle/>
          <a:p>
            <a:pPr marL="0" indent="0">
              <a:buClrTx/>
              <a:buSzTx/>
              <a:buNone/>
              <a:defRPr sz="1600"/>
            </a:pPr>
            <a:endParaRPr/>
          </a:p>
        </p:txBody>
      </p:sp>
      <p:sp>
        <p:nvSpPr>
          <p:cNvPr id="87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080144" y="6404292"/>
            <a:ext cx="273657" cy="26924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文本"/>
          <p:cNvSpPr txBox="1">
            <a:spLocks noGrp="1"/>
          </p:cNvSpPr>
          <p:nvPr>
            <p:ph type="title"/>
          </p:nvPr>
        </p:nvSpPr>
        <p:spPr>
          <a:xfrm>
            <a:off x="838200" y="130950"/>
            <a:ext cx="10515600" cy="1325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3" name="正文级别 1…"/>
          <p:cNvSpPr txBox="1">
            <a:spLocks noGrp="1"/>
          </p:cNvSpPr>
          <p:nvPr>
            <p:ph type="body" idx="1"/>
          </p:nvPr>
        </p:nvSpPr>
        <p:spPr>
          <a:xfrm>
            <a:off x="838200" y="1546845"/>
            <a:ext cx="10515600" cy="503237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4" name="直接连接符 7"/>
          <p:cNvSpPr/>
          <p:nvPr/>
        </p:nvSpPr>
        <p:spPr>
          <a:xfrm>
            <a:off x="0" y="1458460"/>
            <a:ext cx="12192000" cy="1"/>
          </a:xfrm>
          <a:prstGeom prst="line">
            <a:avLst/>
          </a:prstGeom>
          <a:ln w="57150">
            <a:solidFill>
              <a:srgbClr val="00B05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5" name="直接连接符 9"/>
          <p:cNvSpPr/>
          <p:nvPr/>
        </p:nvSpPr>
        <p:spPr>
          <a:xfrm flipH="1">
            <a:off x="666750" y="227012"/>
            <a:ext cx="4763" cy="1531145"/>
          </a:xfrm>
          <a:prstGeom prst="line">
            <a:avLst/>
          </a:prstGeom>
          <a:ln w="57150">
            <a:solidFill>
              <a:srgbClr val="00B050"/>
            </a:solidFill>
            <a:miter/>
          </a:ln>
        </p:spPr>
        <p:txBody>
          <a:bodyPr lIns="45719" rIns="45719"/>
          <a:lstStyle/>
          <a:p>
            <a:endParaRPr/>
          </a:p>
        </p:txBody>
      </p:sp>
      <p:sp>
        <p:nvSpPr>
          <p:cNvPr id="6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5892800" y="6172200"/>
            <a:ext cx="2844800" cy="36830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 spd="med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548235"/>
        </a:buClr>
        <a:buSzPct val="100000"/>
        <a:buFontTx/>
        <a:buChar char="❑"/>
        <a:tabLst/>
        <a:defRPr sz="32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1pPr>
      <a:lvl2pPr marL="701040" marR="0" indent="-24384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548235"/>
        </a:buClr>
        <a:buSzPct val="100000"/>
        <a:buFontTx/>
        <a:buChar char="o"/>
        <a:tabLst/>
        <a:defRPr sz="32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2pPr>
      <a:lvl3pPr marL="1185333" marR="0" indent="-270933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548235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3pPr>
      <a:lvl4pPr marL="1676400" marR="0" indent="-3048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548235"/>
        </a:buClr>
        <a:buSzPct val="100000"/>
        <a:buFontTx/>
        <a:buChar char="p"/>
        <a:tabLst/>
        <a:defRPr sz="32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4pPr>
      <a:lvl5pPr marL="2177142" marR="0" indent="-348342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548235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5pPr>
      <a:lvl6pPr marL="26924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548235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6pPr>
      <a:lvl7pPr marL="31496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548235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7pPr>
      <a:lvl8pPr marL="36068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548235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8pPr>
      <a:lvl9pPr marL="4064000" marR="0" indent="-4064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>
          <a:srgbClr val="548235"/>
        </a:buClr>
        <a:buSzPct val="100000"/>
        <a:buFontTx/>
        <a:buChar char="•"/>
        <a:tabLst/>
        <a:defRPr sz="3200" b="0" i="0" u="none" strike="noStrike" cap="none" spc="0" baseline="0">
          <a:solidFill>
            <a:srgbClr val="000000"/>
          </a:solidFill>
          <a:uFillTx/>
          <a:latin typeface="华文仿宋"/>
          <a:ea typeface="华文仿宋"/>
          <a:cs typeface="华文仿宋"/>
          <a:sym typeface="华文仿宋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4pPr>
      <a:lvl5pPr marL="0" marR="0" indent="18288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5pPr>
      <a:lvl6pPr marL="0" marR="0" indent="22860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6pPr>
      <a:lvl7pPr marL="0" marR="0" indent="2743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7pPr>
      <a:lvl8pPr marL="0" marR="0" indent="3200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8pPr>
      <a:lvl9pPr marL="0" marR="0" indent="3657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等线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271C16FF-E7BE-3BA6-382F-988744A9D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45" y="1796246"/>
            <a:ext cx="12130510" cy="1246711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478D64-9CFC-02A1-AA8F-441CF493D9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1150" y="4062535"/>
            <a:ext cx="6489700" cy="105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804182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914888" cy="1325564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S</a:t>
            </a:r>
            <a:r>
              <a:rPr kumimoji="1" lang="en" altLang="zh-CN" sz="4000" dirty="0" err="1"/>
              <a:t>uggesting</a:t>
            </a:r>
            <a:r>
              <a:rPr kumimoji="1" lang="en" altLang="zh-CN" sz="4000" dirty="0"/>
              <a:t> </a:t>
            </a:r>
            <a:r>
              <a:rPr kumimoji="1" lang="en-US" altLang="zh-CN" sz="4000" dirty="0"/>
              <a:t>H</a:t>
            </a:r>
            <a:r>
              <a:rPr kumimoji="1" lang="en" altLang="zh-CN" sz="4000" dirty="0" err="1"/>
              <a:t>igh</a:t>
            </a:r>
            <a:r>
              <a:rPr kumimoji="1" lang="en" altLang="zh-CN" sz="4000" dirty="0"/>
              <a:t>-quality </a:t>
            </a:r>
            <a:r>
              <a:rPr kumimoji="1" lang="en-US" altLang="zh-CN" sz="4000" dirty="0"/>
              <a:t>R</a:t>
            </a:r>
            <a:r>
              <a:rPr kumimoji="1" lang="en" altLang="zh-CN" sz="4000" dirty="0"/>
              <a:t>ules </a:t>
            </a:r>
            <a:r>
              <a:rPr kumimoji="1" lang="en-US" altLang="zh-CN" sz="4000" dirty="0"/>
              <a:t>F</a:t>
            </a:r>
            <a:r>
              <a:rPr kumimoji="1" lang="en" altLang="zh-CN" sz="4000" dirty="0"/>
              <a:t>rom </a:t>
            </a:r>
            <a:r>
              <a:rPr kumimoji="1" lang="en-US" altLang="zh-CN" sz="4000" dirty="0"/>
              <a:t>G</a:t>
            </a:r>
            <a:r>
              <a:rPr kumimoji="1" lang="en" altLang="zh-CN" sz="4000" dirty="0" err="1"/>
              <a:t>iven</a:t>
            </a:r>
            <a:r>
              <a:rPr kumimoji="1" lang="en" altLang="zh-CN" sz="4000" dirty="0"/>
              <a:t> </a:t>
            </a:r>
            <a:r>
              <a:rPr kumimoji="1" lang="en-US" altLang="zh-CN" sz="4000" dirty="0"/>
              <a:t>E</a:t>
            </a:r>
            <a:r>
              <a:rPr kumimoji="1" lang="en" altLang="zh-CN" sz="4000" dirty="0" err="1"/>
              <a:t>xamples</a:t>
            </a:r>
            <a:r>
              <a:rPr kumimoji="1" lang="en" altLang="zh-CN" sz="4000" dirty="0"/>
              <a:t> </a:t>
            </a:r>
            <a:endParaRPr kumimoji="1" lang="zh-CN" altLang="en-US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53125A0-4D6A-5097-5BF5-DB19AFCE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6916"/>
            <a:ext cx="7188200" cy="20574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6FA3C54-0768-62D2-4079-9B5389ED88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353170"/>
            <a:ext cx="7200900" cy="965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E42B4236-AD89-318D-81D1-E81A842A68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318370"/>
            <a:ext cx="7048500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45111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0950"/>
            <a:ext cx="10914888" cy="1325564"/>
          </a:xfrm>
        </p:spPr>
        <p:txBody>
          <a:bodyPr>
            <a:normAutofit/>
          </a:bodyPr>
          <a:lstStyle/>
          <a:p>
            <a:r>
              <a:rPr kumimoji="1" lang="en-US" altLang="zh-CN" sz="4000" dirty="0"/>
              <a:t>S</a:t>
            </a:r>
            <a:r>
              <a:rPr kumimoji="1" lang="en" altLang="zh-CN" sz="4000" dirty="0" err="1"/>
              <a:t>uggesting</a:t>
            </a:r>
            <a:r>
              <a:rPr kumimoji="1" lang="en" altLang="zh-CN" sz="4000" dirty="0"/>
              <a:t> </a:t>
            </a:r>
            <a:r>
              <a:rPr kumimoji="1" lang="en-US" altLang="zh-CN" sz="4000" dirty="0"/>
              <a:t>H</a:t>
            </a:r>
            <a:r>
              <a:rPr kumimoji="1" lang="en" altLang="zh-CN" sz="4000" dirty="0" err="1"/>
              <a:t>igh</a:t>
            </a:r>
            <a:r>
              <a:rPr kumimoji="1" lang="en" altLang="zh-CN" sz="4000" dirty="0"/>
              <a:t>-quality </a:t>
            </a:r>
            <a:r>
              <a:rPr kumimoji="1" lang="en-US" altLang="zh-CN" sz="4000" dirty="0"/>
              <a:t>R</a:t>
            </a:r>
            <a:r>
              <a:rPr kumimoji="1" lang="en" altLang="zh-CN" sz="4000" dirty="0"/>
              <a:t>ules </a:t>
            </a:r>
            <a:r>
              <a:rPr kumimoji="1" lang="en-US" altLang="zh-CN" sz="4000" dirty="0"/>
              <a:t>F</a:t>
            </a:r>
            <a:r>
              <a:rPr kumimoji="1" lang="en" altLang="zh-CN" sz="4000" dirty="0"/>
              <a:t>rom </a:t>
            </a:r>
            <a:r>
              <a:rPr kumimoji="1" lang="en-US" altLang="zh-CN" sz="4000" dirty="0"/>
              <a:t>G</a:t>
            </a:r>
            <a:r>
              <a:rPr kumimoji="1" lang="en" altLang="zh-CN" sz="4000" dirty="0" err="1"/>
              <a:t>iven</a:t>
            </a:r>
            <a:r>
              <a:rPr kumimoji="1" lang="en" altLang="zh-CN" sz="4000" dirty="0"/>
              <a:t> </a:t>
            </a:r>
            <a:r>
              <a:rPr kumimoji="1" lang="en-US" altLang="zh-CN" sz="4000" dirty="0"/>
              <a:t>E</a:t>
            </a:r>
            <a:r>
              <a:rPr kumimoji="1" lang="en" altLang="zh-CN" sz="4000" dirty="0" err="1"/>
              <a:t>xamples</a:t>
            </a:r>
            <a:r>
              <a:rPr kumimoji="1" lang="en" altLang="zh-CN" sz="4000" dirty="0"/>
              <a:t> </a:t>
            </a:r>
            <a:endParaRPr kumimoji="1" lang="zh-CN" altLang="en-US" sz="40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CF75EF0-2514-358C-CA5B-F144FBCB6629}"/>
              </a:ext>
            </a:extLst>
          </p:cNvPr>
          <p:cNvSpPr txBox="1"/>
          <p:nvPr/>
        </p:nvSpPr>
        <p:spPr>
          <a:xfrm>
            <a:off x="838200" y="1818836"/>
            <a:ext cx="10817352" cy="2542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"/>
              </a:rPr>
              <a:t>We propose a two-step solution</a:t>
            </a:r>
            <a:r>
              <a:rPr lang="en-US" altLang="zh-CN" dirty="0">
                <a:latin typeface="LinLibertineT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First, we </a:t>
            </a:r>
            <a:r>
              <a:rPr lang="en" altLang="zh-CN" sz="1800" b="1" dirty="0">
                <a:effectLst/>
                <a:latin typeface="LinLibertineT"/>
              </a:rPr>
              <a:t>define a set of transformations </a:t>
            </a:r>
            <a:r>
              <a:rPr lang="en" altLang="zh-CN" sz="1800" dirty="0">
                <a:effectLst/>
                <a:latin typeface="LinLibertineT"/>
              </a:rPr>
              <a:t>that can generalize a rewriting rule into a more general form such that the transformed rule can cover more rewriting pairs than the original rule.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zh-CN" dirty="0">
              <a:latin typeface="LinLibertine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Second, we adopt a </a:t>
            </a:r>
            <a:r>
              <a:rPr lang="en" altLang="zh-CN" sz="1800" b="1" dirty="0">
                <a:effectLst/>
                <a:latin typeface="LinLibertineT"/>
              </a:rPr>
              <a:t>greedy-search strategy </a:t>
            </a:r>
            <a:r>
              <a:rPr lang="en" altLang="zh-CN" sz="1800" dirty="0">
                <a:effectLst/>
                <a:latin typeface="LinLibertineT"/>
              </a:rPr>
              <a:t>to efficiently explore different subsets of rules as candidates and minimize the total description length.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754579034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sz="4000" dirty="0"/>
              <a:t>Transforming Rules to More General Forms</a:t>
            </a:r>
            <a:endParaRPr kumimoji="1" lang="zh-CN" altLang="en-US" sz="4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3442CA4-D500-32A3-804B-EADC13E893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569" y="2351644"/>
            <a:ext cx="5808159" cy="3343130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65F9C53-EEF1-D82F-434D-76F24258AF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1988" y="2351644"/>
            <a:ext cx="5971443" cy="3343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6879203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sz="4000" dirty="0"/>
              <a:t>Rule Graph</a:t>
            </a:r>
            <a:endParaRPr kumimoji="1" lang="zh-CN" altLang="en-US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2D85385-480C-64F8-0835-56F6CCA64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9331" y="1661296"/>
            <a:ext cx="5291992" cy="506575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6726C86A-7BA7-405A-897A-61B18201FDF4}"/>
              </a:ext>
            </a:extLst>
          </p:cNvPr>
          <p:cNvSpPr txBox="1"/>
          <p:nvPr/>
        </p:nvSpPr>
        <p:spPr>
          <a:xfrm>
            <a:off x="838200" y="1795027"/>
            <a:ext cx="5921131" cy="12964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"/>
              </a:rPr>
              <a:t>If we treat each newly-generated rewriting rule as a vertex and a transformation as an edge, we can obtain a graph of rewriting rules. We call it a </a:t>
            </a:r>
            <a:r>
              <a:rPr lang="en" altLang="zh-CN" sz="1800" b="1" dirty="0">
                <a:effectLst/>
                <a:latin typeface="LinLibertineTI"/>
              </a:rPr>
              <a:t>rule graph</a:t>
            </a:r>
            <a:r>
              <a:rPr lang="en" altLang="zh-CN" sz="1800" dirty="0">
                <a:effectLst/>
                <a:latin typeface="LinLibertineT"/>
              </a:rPr>
              <a:t>. </a:t>
            </a:r>
            <a:endParaRPr lang="en" altLang="zh-CN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10BF26C6-CE5B-4442-08E4-561AD612227D}"/>
              </a:ext>
            </a:extLst>
          </p:cNvPr>
          <p:cNvSpPr txBox="1"/>
          <p:nvPr/>
        </p:nvSpPr>
        <p:spPr>
          <a:xfrm>
            <a:off x="838200" y="4450205"/>
            <a:ext cx="5586984" cy="1711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LinLibertineT"/>
              </a:rPr>
              <a:t>T</a:t>
            </a:r>
            <a:r>
              <a:rPr lang="en" altLang="zh-CN" sz="1800" dirty="0">
                <a:effectLst/>
                <a:latin typeface="LinLibertineT"/>
              </a:rPr>
              <a:t>he candidate sets of generalized rules can be very large. It can be computationally expensive to search all possible sets to compute an optimal solution with the minimum description length.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41424766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sz="4000" dirty="0"/>
              <a:t>Searching </a:t>
            </a:r>
            <a:r>
              <a:rPr kumimoji="1" lang="en-US" altLang="zh-CN" sz="4000" dirty="0"/>
              <a:t>F</a:t>
            </a:r>
            <a:r>
              <a:rPr kumimoji="1" lang="en" altLang="zh-CN" sz="4000" dirty="0"/>
              <a:t>or </a:t>
            </a:r>
            <a:r>
              <a:rPr kumimoji="1" lang="en-US" altLang="zh-CN" sz="4000" dirty="0"/>
              <a:t>H</a:t>
            </a:r>
            <a:r>
              <a:rPr kumimoji="1" lang="en" altLang="zh-CN" sz="4000" dirty="0" err="1"/>
              <a:t>igh</a:t>
            </a:r>
            <a:r>
              <a:rPr kumimoji="1" lang="en" altLang="zh-CN" sz="4000" dirty="0"/>
              <a:t>-quality </a:t>
            </a:r>
            <a:r>
              <a:rPr kumimoji="1" lang="en-US" altLang="zh-CN" sz="4000" dirty="0"/>
              <a:t>R</a:t>
            </a:r>
            <a:r>
              <a:rPr kumimoji="1" lang="en" altLang="zh-CN" sz="4000" dirty="0"/>
              <a:t>ules</a:t>
            </a:r>
            <a:endParaRPr kumimoji="1" lang="zh-CN" altLang="en-US" sz="40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BA5BB242-637B-EAC8-D4C4-6CFC24A410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68266" y="1545450"/>
            <a:ext cx="4539282" cy="5228492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2DBD787D-2C70-93F9-A53B-360CDD47CBFF}"/>
              </a:ext>
            </a:extLst>
          </p:cNvPr>
          <p:cNvSpPr txBox="1"/>
          <p:nvPr/>
        </p:nvSpPr>
        <p:spPr>
          <a:xfrm>
            <a:off x="814089" y="1881333"/>
            <a:ext cx="6171928" cy="175432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CN" sz="1800" dirty="0">
                <a:effectLst/>
                <a:latin typeface="LinLibertineT"/>
              </a:rPr>
              <a:t>We say a rule </a:t>
            </a:r>
            <a:r>
              <a:rPr lang="en" altLang="zh-CN" sz="1800" dirty="0">
                <a:effectLst/>
                <a:latin typeface="LibertineMathMI"/>
              </a:rPr>
              <a:t>𝑥 </a:t>
            </a:r>
            <a:r>
              <a:rPr lang="en" altLang="zh-CN" sz="1800" b="1" dirty="0">
                <a:effectLst/>
                <a:latin typeface="LinLibertineTI"/>
              </a:rPr>
              <a:t>covers</a:t>
            </a:r>
            <a:r>
              <a:rPr lang="en" altLang="zh-CN" sz="1800" dirty="0">
                <a:effectLst/>
                <a:latin typeface="LinLibertineTI"/>
              </a:rPr>
              <a:t> </a:t>
            </a:r>
            <a:r>
              <a:rPr lang="en" altLang="zh-CN" sz="1800" dirty="0">
                <a:effectLst/>
                <a:latin typeface="LinLibertineT"/>
              </a:rPr>
              <a:t>another rule </a:t>
            </a:r>
            <a:r>
              <a:rPr lang="en" altLang="zh-CN" sz="1800" dirty="0">
                <a:effectLst/>
                <a:latin typeface="LibertineMathMI"/>
              </a:rPr>
              <a:t>𝑦 </a:t>
            </a:r>
            <a:r>
              <a:rPr lang="en" altLang="zh-CN" sz="1800" dirty="0">
                <a:effectLst/>
                <a:latin typeface="LinLibertineT"/>
              </a:rPr>
              <a:t>if </a:t>
            </a:r>
            <a:r>
              <a:rPr lang="en" altLang="zh-CN" sz="1800" dirty="0">
                <a:effectLst/>
                <a:latin typeface="LibertineMathMI"/>
              </a:rPr>
              <a:t>𝑥</a:t>
            </a:r>
            <a:r>
              <a:rPr lang="en" altLang="zh-CN" sz="1800" dirty="0">
                <a:effectLst/>
                <a:latin typeface="LinLibertineT"/>
              </a:rPr>
              <a:t>’s pattern matches </a:t>
            </a:r>
            <a:r>
              <a:rPr lang="en" altLang="zh-CN" sz="1800" dirty="0">
                <a:effectLst/>
                <a:latin typeface="LibertineMathMI"/>
              </a:rPr>
              <a:t>𝑦</a:t>
            </a:r>
            <a:r>
              <a:rPr lang="en" altLang="zh-CN" sz="1800" dirty="0">
                <a:effectLst/>
                <a:latin typeface="LinLibertineT"/>
              </a:rPr>
              <a:t>’s pattern and </a:t>
            </a:r>
            <a:r>
              <a:rPr lang="en" altLang="zh-CN" sz="1800" dirty="0">
                <a:effectLst/>
                <a:latin typeface="LibertineMathMI"/>
              </a:rPr>
              <a:t>𝑥 </a:t>
            </a:r>
            <a:r>
              <a:rPr lang="en" altLang="zh-CN" sz="1800" dirty="0">
                <a:effectLst/>
                <a:latin typeface="LinLibertineT"/>
              </a:rPr>
              <a:t>can rewrite </a:t>
            </a:r>
            <a:r>
              <a:rPr lang="en" altLang="zh-CN" sz="1800" dirty="0">
                <a:effectLst/>
                <a:latin typeface="LibertineMathMI"/>
              </a:rPr>
              <a:t>𝑦</a:t>
            </a:r>
            <a:r>
              <a:rPr lang="en" altLang="zh-CN" sz="1800" dirty="0">
                <a:effectLst/>
                <a:latin typeface="LinLibertineT"/>
              </a:rPr>
              <a:t>’s pattern to </a:t>
            </a:r>
            <a:r>
              <a:rPr lang="en" altLang="zh-CN" sz="1800" dirty="0">
                <a:effectLst/>
                <a:latin typeface="LibertineMathMI"/>
              </a:rPr>
              <a:t>𝑦</a:t>
            </a:r>
            <a:r>
              <a:rPr lang="en" altLang="zh-CN" sz="1800" dirty="0">
                <a:effectLst/>
                <a:latin typeface="LinLibertineT"/>
              </a:rPr>
              <a:t>’s replacement. </a:t>
            </a:r>
          </a:p>
          <a:p>
            <a:endParaRPr lang="en" altLang="zh-CN" dirty="0">
              <a:latin typeface="LinLibertineT"/>
            </a:endParaRPr>
          </a:p>
          <a:p>
            <a:r>
              <a:rPr lang="en" altLang="zh-CN" sz="1800" dirty="0">
                <a:effectLst/>
                <a:latin typeface="LinLibertineT"/>
              </a:rPr>
              <a:t>For each candidate rule, we compute the reduction of the total description length if we use it to replace its covered rules in the solution (lines 4-7). </a:t>
            </a:r>
            <a:endParaRPr lang="en" altLang="zh-CN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302831B-E25C-C7E2-A895-C37F1106C2B7}"/>
              </a:ext>
            </a:extLst>
          </p:cNvPr>
          <p:cNvSpPr txBox="1"/>
          <p:nvPr/>
        </p:nvSpPr>
        <p:spPr>
          <a:xfrm>
            <a:off x="811159" y="4650267"/>
            <a:ext cx="6174858" cy="1477328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CN" sz="1800" dirty="0">
                <a:effectLst/>
                <a:latin typeface="LinLibertineTB"/>
              </a:rPr>
              <a:t>A naive candidate-exploration method</a:t>
            </a:r>
            <a:r>
              <a:rPr lang="en-US" altLang="zh-CN" dirty="0">
                <a:latin typeface="LinLibertineTB"/>
              </a:rPr>
              <a:t>:</a:t>
            </a:r>
            <a:r>
              <a:rPr lang="zh-CN" altLang="en-US" dirty="0">
                <a:latin typeface="LinLibertineTB"/>
              </a:rPr>
              <a:t> </a:t>
            </a:r>
            <a:r>
              <a:rPr lang="en" altLang="zh-CN" sz="1800" dirty="0">
                <a:effectLst/>
                <a:latin typeface="LibertineMathMI"/>
              </a:rPr>
              <a:t>𝑘</a:t>
            </a:r>
            <a:r>
              <a:rPr lang="en" altLang="zh-CN" sz="1800" dirty="0">
                <a:effectLst/>
                <a:latin typeface="LinLibertineT"/>
              </a:rPr>
              <a:t>-hop-neighbor exploration (KHN)</a:t>
            </a:r>
            <a:r>
              <a:rPr lang="en-US" altLang="zh-CN" sz="1800" dirty="0">
                <a:effectLst/>
                <a:latin typeface="LinLibertineT"/>
              </a:rPr>
              <a:t>.</a:t>
            </a:r>
            <a:r>
              <a:rPr lang="zh-CN" altLang="en-US" dirty="0">
                <a:latin typeface="LinLibertineT"/>
              </a:rPr>
              <a:t> </a:t>
            </a:r>
            <a:r>
              <a:rPr lang="en" altLang="zh-CN" sz="1800" dirty="0">
                <a:effectLst/>
                <a:latin typeface="LinLibertineT"/>
              </a:rPr>
              <a:t>This method has two problems</a:t>
            </a:r>
            <a:r>
              <a:rPr lang="en-US" altLang="zh-CN" dirty="0">
                <a:latin typeface="LinLibertineT"/>
              </a:rPr>
              <a:t>:</a:t>
            </a:r>
            <a:endParaRPr lang="en" altLang="zh-CN" dirty="0">
              <a:latin typeface="LinLibertineT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800" dirty="0">
                <a:effectLst/>
                <a:latin typeface="LinLibertineT"/>
              </a:rPr>
              <a:t>I</a:t>
            </a:r>
            <a:r>
              <a:rPr lang="en" altLang="zh-CN" sz="1800" dirty="0">
                <a:effectLst/>
                <a:latin typeface="LinLibertineT"/>
              </a:rPr>
              <a:t>t is hard to decide the </a:t>
            </a:r>
            <a:r>
              <a:rPr lang="en" altLang="zh-CN" sz="1800" dirty="0">
                <a:effectLst/>
                <a:latin typeface="LibertineMathMI"/>
              </a:rPr>
              <a:t>𝑘 </a:t>
            </a:r>
            <a:r>
              <a:rPr lang="en" altLang="zh-CN" sz="1800" dirty="0">
                <a:effectLst/>
                <a:latin typeface="LinLibertineT"/>
              </a:rPr>
              <a:t>value.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>
                <a:latin typeface="LinLibertineT"/>
              </a:rPr>
              <a:t>A</a:t>
            </a:r>
            <a:r>
              <a:rPr lang="zh-CN" altLang="en-US" dirty="0">
                <a:latin typeface="LinLibertineT"/>
              </a:rPr>
              <a:t> </a:t>
            </a:r>
            <a:r>
              <a:rPr lang="en" altLang="zh-CN" sz="1800" dirty="0">
                <a:effectLst/>
                <a:latin typeface="LinLibertineT"/>
              </a:rPr>
              <a:t>fixed </a:t>
            </a:r>
            <a:r>
              <a:rPr lang="en" altLang="zh-CN" sz="1800" dirty="0">
                <a:effectLst/>
                <a:latin typeface="LibertineMathMI"/>
              </a:rPr>
              <a:t>𝑘 </a:t>
            </a:r>
            <a:r>
              <a:rPr lang="en" altLang="zh-CN" sz="1800" dirty="0">
                <a:effectLst/>
                <a:latin typeface="LinLibertineT"/>
              </a:rPr>
              <a:t>value for all base rules ignores their different amounts of potential to discover a high-quality rule.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60084308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sz="4000" dirty="0"/>
              <a:t>Exploring Candidate Rules Adaptively</a:t>
            </a:r>
            <a:endParaRPr kumimoji="1" lang="zh-CN" altLang="en-US" sz="4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6B34EEC9-BFBD-85E4-3603-0F3501421C34}"/>
              </a:ext>
            </a:extLst>
          </p:cNvPr>
          <p:cNvSpPr txBox="1"/>
          <p:nvPr/>
        </p:nvSpPr>
        <p:spPr>
          <a:xfrm>
            <a:off x="838200" y="1710035"/>
            <a:ext cx="5672328" cy="254294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b="1" dirty="0">
                <a:effectLst/>
                <a:latin typeface="LinLibertineT"/>
              </a:rPr>
              <a:t>m-promising-neighbor(MPN)</a:t>
            </a:r>
            <a:r>
              <a:rPr lang="zh-CN" altLang="en-US" sz="1800" b="1" dirty="0">
                <a:effectLst/>
                <a:latin typeface="LinLibertineT"/>
              </a:rPr>
              <a:t> </a:t>
            </a:r>
            <a:r>
              <a:rPr lang="en-US" altLang="zh-CN" sz="1800" b="1" dirty="0">
                <a:effectLst/>
                <a:latin typeface="LinLibertineT"/>
              </a:rPr>
              <a:t>Algorithm</a:t>
            </a:r>
            <a:r>
              <a:rPr lang="en-US" altLang="zh-CN" sz="1800" dirty="0">
                <a:effectLst/>
                <a:latin typeface="LinLibertineT"/>
              </a:rPr>
              <a:t>:</a:t>
            </a:r>
          </a:p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"/>
              </a:rPr>
              <a:t>In each iteration, we choose a rule that is most promising to be transformed into a more general rule that reduces the total length the most</a:t>
            </a:r>
            <a:r>
              <a:rPr lang="en-US" altLang="zh-CN" dirty="0">
                <a:latin typeface="LinLibertineT"/>
              </a:rPr>
              <a:t>,</a:t>
            </a:r>
            <a:r>
              <a:rPr lang="zh-CN" altLang="en-US" dirty="0">
                <a:latin typeface="LinLibertineT"/>
              </a:rPr>
              <a:t> </a:t>
            </a:r>
            <a:r>
              <a:rPr lang="en" altLang="zh-CN" sz="1800" dirty="0">
                <a:effectLst/>
                <a:latin typeface="LinLibertineT"/>
              </a:rPr>
              <a:t>replaces it with all its 1-hop transformed rules in the candidate rule set, and stops until the rule set reaches the given size </a:t>
            </a:r>
            <a:r>
              <a:rPr lang="en" altLang="zh-CN" sz="1800" dirty="0">
                <a:effectLst/>
                <a:latin typeface="LibertineMathMI"/>
              </a:rPr>
              <a:t>𝑚</a:t>
            </a:r>
            <a:r>
              <a:rPr lang="en" altLang="zh-CN" sz="1800" dirty="0">
                <a:effectLst/>
                <a:latin typeface="LinLibertineT"/>
              </a:rPr>
              <a:t>. </a:t>
            </a:r>
            <a:endParaRPr lang="en" altLang="zh-CN" dirty="0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BDE527D6-BF01-D1F5-1A32-563FFF50C0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9733" y="1579419"/>
            <a:ext cx="4956178" cy="469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43529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" altLang="zh-CN" sz="4000" dirty="0"/>
              <a:t>Measuring the </a:t>
            </a:r>
            <a:r>
              <a:rPr kumimoji="1" lang="en-US" altLang="zh-CN" sz="4000" dirty="0"/>
              <a:t>P</a:t>
            </a:r>
            <a:r>
              <a:rPr kumimoji="1" lang="en" altLang="zh-CN" sz="4000" dirty="0" err="1"/>
              <a:t>romisingness</a:t>
            </a:r>
            <a:r>
              <a:rPr kumimoji="1" lang="en" altLang="zh-CN" sz="4000" dirty="0"/>
              <a:t> </a:t>
            </a:r>
            <a:r>
              <a:rPr kumimoji="1" lang="en-US" altLang="zh-CN" sz="4000" dirty="0"/>
              <a:t>S</a:t>
            </a:r>
            <a:r>
              <a:rPr kumimoji="1" lang="en" altLang="zh-CN" sz="4000" dirty="0"/>
              <a:t>core of a </a:t>
            </a:r>
            <a:r>
              <a:rPr kumimoji="1" lang="en-US" altLang="zh-CN" sz="4000" dirty="0"/>
              <a:t>R</a:t>
            </a:r>
            <a:r>
              <a:rPr kumimoji="1" lang="en" altLang="zh-CN" sz="4000" dirty="0"/>
              <a:t>ule</a:t>
            </a:r>
            <a:endParaRPr kumimoji="1" lang="zh-CN" altLang="en-US" sz="4000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B55B86D-FFF4-BF6A-9469-84B2E33F74AF}"/>
              </a:ext>
            </a:extLst>
          </p:cNvPr>
          <p:cNvSpPr txBox="1"/>
          <p:nvPr/>
        </p:nvSpPr>
        <p:spPr>
          <a:xfrm>
            <a:off x="838200" y="1723382"/>
            <a:ext cx="11097768" cy="17119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1800" dirty="0">
                <a:effectLst/>
                <a:latin typeface="LinLibertineT"/>
              </a:rPr>
              <a:t>C</a:t>
            </a:r>
            <a:r>
              <a:rPr lang="en" altLang="zh-CN" sz="1800" dirty="0" err="1">
                <a:effectLst/>
                <a:latin typeface="LinLibertineT"/>
              </a:rPr>
              <a:t>onsider</a:t>
            </a:r>
            <a:r>
              <a:rPr lang="en" altLang="zh-CN" sz="1800" dirty="0">
                <a:effectLst/>
                <a:latin typeface="LinLibertineT"/>
              </a:rPr>
              <a:t> three signals to measure a rule’s </a:t>
            </a:r>
            <a:r>
              <a:rPr lang="en" altLang="zh-CN" sz="1800" dirty="0" err="1">
                <a:effectLst/>
                <a:latin typeface="LinLibertineT"/>
              </a:rPr>
              <a:t>promisingness</a:t>
            </a:r>
            <a:r>
              <a:rPr lang="en" altLang="zh-CN" sz="1800" dirty="0">
                <a:effectLst/>
                <a:latin typeface="LinLibertineT"/>
              </a:rPr>
              <a:t> score</a:t>
            </a:r>
            <a:r>
              <a:rPr lang="en-US" altLang="zh-CN" sz="1800" dirty="0">
                <a:effectLst/>
                <a:latin typeface="LinLibertineT"/>
              </a:rPr>
              <a:t>:</a:t>
            </a:r>
            <a:endParaRPr lang="en" altLang="zh-CN" sz="1800" dirty="0">
              <a:effectLst/>
              <a:latin typeface="LinLibertineT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the total length of those base rules that can be covered if we transform a candidate rule into a more general form</a:t>
            </a:r>
            <a:endParaRPr lang="en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the number of transformations needed to apply to a candidate rule if we want it to cover more base rules</a:t>
            </a:r>
            <a:endParaRPr lang="en" altLang="zh-CN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the length of a candidate rule</a:t>
            </a:r>
            <a:endParaRPr lang="en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8569823-197D-1D48-16C3-AC1D53B7333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757"/>
          <a:stretch/>
        </p:blipFill>
        <p:spPr>
          <a:xfrm>
            <a:off x="838200" y="4556234"/>
            <a:ext cx="4404360" cy="1079500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8F90E9AF-1A9D-E6F4-6022-ADBCEC66BE08}"/>
              </a:ext>
            </a:extLst>
          </p:cNvPr>
          <p:cNvSpPr txBox="1"/>
          <p:nvPr/>
        </p:nvSpPr>
        <p:spPr>
          <a:xfrm>
            <a:off x="838200" y="5721078"/>
            <a:ext cx="10780776" cy="88081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txsys"/>
              </a:rPr>
              <a:t>D (</a:t>
            </a:r>
            <a:r>
              <a:rPr lang="en" altLang="zh-CN" sz="1800" dirty="0">
                <a:effectLst/>
                <a:latin typeface="LibertineMathMI"/>
              </a:rPr>
              <a:t>𝑐, 𝑅</a:t>
            </a:r>
            <a:r>
              <a:rPr lang="en" altLang="zh-CN" sz="1800" dirty="0">
                <a:effectLst/>
                <a:latin typeface="LibertineMathMI7"/>
              </a:rPr>
              <a:t>𝑖 </a:t>
            </a:r>
            <a:r>
              <a:rPr lang="en" altLang="zh-CN" sz="1800" dirty="0">
                <a:effectLst/>
                <a:latin typeface="txsys"/>
              </a:rPr>
              <a:t>)</a:t>
            </a:r>
            <a:r>
              <a:rPr lang="en-US" altLang="zh-CN" sz="1800" dirty="0">
                <a:effectLst/>
                <a:latin typeface="txsys"/>
              </a:rPr>
              <a:t>:</a:t>
            </a:r>
            <a:r>
              <a:rPr lang="en" altLang="zh-CN" sz="1800" dirty="0">
                <a:effectLst/>
                <a:latin typeface="txsys"/>
              </a:rPr>
              <a:t> </a:t>
            </a:r>
            <a:r>
              <a:rPr lang="en" altLang="zh-CN" sz="1800" dirty="0">
                <a:effectLst/>
                <a:latin typeface="LinLibertineT"/>
              </a:rPr>
              <a:t>the number of transformations on rule </a:t>
            </a:r>
            <a:r>
              <a:rPr lang="en" altLang="zh-CN" sz="1800" dirty="0">
                <a:effectLst/>
                <a:latin typeface="LibertineMathMI"/>
              </a:rPr>
              <a:t>𝑐 </a:t>
            </a:r>
            <a:r>
              <a:rPr lang="en" altLang="zh-CN" sz="1800" dirty="0">
                <a:effectLst/>
                <a:latin typeface="LinLibertineT"/>
              </a:rPr>
              <a:t>to cover rule </a:t>
            </a:r>
            <a:r>
              <a:rPr lang="en" altLang="zh-CN" sz="1800" dirty="0">
                <a:effectLst/>
                <a:latin typeface="LibertineMathMI"/>
              </a:rPr>
              <a:t>𝑅</a:t>
            </a:r>
            <a:r>
              <a:rPr lang="en-US" altLang="zh-CN" sz="1800" dirty="0" err="1">
                <a:effectLst/>
                <a:latin typeface="LibertineMathMI"/>
              </a:rPr>
              <a:t>i</a:t>
            </a:r>
            <a:endParaRPr lang="en" altLang="zh-CN" sz="1800" dirty="0"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"/>
              </a:rPr>
              <a:t>A rule </a:t>
            </a:r>
            <a:r>
              <a:rPr lang="en-US" altLang="zh-CN" sz="1800" dirty="0">
                <a:effectLst/>
                <a:latin typeface="LinLibertineT"/>
              </a:rPr>
              <a:t>c’</a:t>
            </a:r>
            <a:r>
              <a:rPr lang="zh-CN" altLang="en-US" sz="1800" dirty="0">
                <a:effectLst/>
                <a:latin typeface="LinLibertineT"/>
              </a:rPr>
              <a:t> </a:t>
            </a:r>
            <a:r>
              <a:rPr lang="en-US" altLang="zh-CN" b="1" dirty="0">
                <a:latin typeface="LinLibertineT"/>
              </a:rPr>
              <a:t>c</a:t>
            </a:r>
            <a:r>
              <a:rPr lang="en" altLang="zh-CN" sz="1800" b="1" dirty="0">
                <a:effectLst/>
                <a:latin typeface="LinLibertineT"/>
              </a:rPr>
              <a:t>overs </a:t>
            </a:r>
            <a:r>
              <a:rPr lang="en" altLang="zh-CN" sz="1800" dirty="0">
                <a:effectLst/>
                <a:latin typeface="LinLibertineT"/>
              </a:rPr>
              <a:t>rule </a:t>
            </a:r>
            <a:r>
              <a:rPr lang="en" altLang="zh-CN" sz="1800" dirty="0">
                <a:effectLst/>
                <a:latin typeface="LibertineMathMI"/>
              </a:rPr>
              <a:t>𝑅</a:t>
            </a:r>
            <a:r>
              <a:rPr lang="en-US" altLang="zh-CN" sz="1800" dirty="0" err="1">
                <a:effectLst/>
                <a:latin typeface="LibertineMathMI"/>
              </a:rPr>
              <a:t>i</a:t>
            </a:r>
            <a:r>
              <a:rPr lang="en" altLang="zh-CN" sz="1800" dirty="0">
                <a:effectLst/>
                <a:latin typeface="LibertineMathMI"/>
              </a:rPr>
              <a:t> </a:t>
            </a:r>
            <a:r>
              <a:rPr lang="en" altLang="zh-CN" sz="1800" dirty="0">
                <a:effectLst/>
                <a:latin typeface="LinLibertineT"/>
              </a:rPr>
              <a:t>if the pattern of </a:t>
            </a:r>
            <a:r>
              <a:rPr lang="en-US" altLang="zh-CN" sz="1800" dirty="0">
                <a:effectLst/>
                <a:latin typeface="LinLibertineT"/>
              </a:rPr>
              <a:t>c’</a:t>
            </a:r>
            <a:r>
              <a:rPr lang="zh-CN" altLang="en-US" sz="1800" dirty="0">
                <a:effectLst/>
                <a:latin typeface="LinLibertineT"/>
              </a:rPr>
              <a:t> </a:t>
            </a:r>
            <a:r>
              <a:rPr lang="en-US" altLang="zh-CN" sz="1800" dirty="0">
                <a:effectLst/>
                <a:latin typeface="LinLibertineT"/>
              </a:rPr>
              <a:t>m</a:t>
            </a:r>
            <a:r>
              <a:rPr lang="en" altLang="zh-CN" sz="1800" dirty="0" err="1">
                <a:effectLst/>
                <a:latin typeface="LinLibertineT"/>
              </a:rPr>
              <a:t>atches</a:t>
            </a:r>
            <a:r>
              <a:rPr lang="en" altLang="zh-CN" sz="1800" dirty="0">
                <a:effectLst/>
                <a:latin typeface="LinLibertineT"/>
              </a:rPr>
              <a:t> </a:t>
            </a:r>
            <a:r>
              <a:rPr lang="en" altLang="zh-CN" sz="1800" dirty="0">
                <a:effectLst/>
                <a:latin typeface="LibertineMathMI"/>
              </a:rPr>
              <a:t>𝑅</a:t>
            </a:r>
            <a:r>
              <a:rPr lang="en-US" altLang="zh-CN" sz="1800" dirty="0" err="1">
                <a:effectLst/>
                <a:latin typeface="LibertineMathMI"/>
              </a:rPr>
              <a:t>i</a:t>
            </a:r>
            <a:r>
              <a:rPr lang="en" altLang="zh-CN" sz="1800" dirty="0">
                <a:effectLst/>
                <a:latin typeface="LinLibertineT"/>
              </a:rPr>
              <a:t>’s pattern, and we can rewrite it to </a:t>
            </a:r>
            <a:r>
              <a:rPr lang="en" altLang="zh-CN" sz="1800" dirty="0">
                <a:effectLst/>
                <a:latin typeface="LibertineMathMI"/>
              </a:rPr>
              <a:t>𝑅</a:t>
            </a:r>
            <a:r>
              <a:rPr lang="en-US" altLang="zh-CN" sz="1800" dirty="0" err="1">
                <a:effectLst/>
                <a:latin typeface="LibertineMathMI"/>
              </a:rPr>
              <a:t>i</a:t>
            </a:r>
            <a:r>
              <a:rPr lang="en" altLang="zh-CN" sz="1800" dirty="0">
                <a:effectLst/>
                <a:latin typeface="LinLibertineT"/>
              </a:rPr>
              <a:t>’s replacement. </a:t>
            </a:r>
          </a:p>
        </p:txBody>
      </p:sp>
    </p:spTree>
    <p:extLst>
      <p:ext uri="{BB962C8B-B14F-4D97-AF65-F5344CB8AC3E}">
        <p14:creationId xmlns:p14="http://schemas.microsoft.com/office/powerpoint/2010/main" val="100300807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Experiments</a:t>
            </a:r>
            <a:endParaRPr kumimoji="1" lang="en" altLang="zh-CN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9BAB8E0-2FB6-87B5-B90B-626C8BDC15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860296"/>
            <a:ext cx="4889500" cy="223520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6B6EA2D3-1D96-B659-6E37-DAF329F200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4992370"/>
            <a:ext cx="5867400" cy="138430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1D784DEE-3C2A-0BC2-AD87-C54DFD7B9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7418" y="4578560"/>
            <a:ext cx="4871974" cy="1798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721263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Experiments</a:t>
            </a:r>
            <a:endParaRPr kumimoji="1" lang="en" altLang="zh-CN" sz="4000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770331E-8790-AFBC-9DB3-4D4EEEA949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68348"/>
            <a:ext cx="6477000" cy="373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2930212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Experiments</a:t>
            </a:r>
            <a:endParaRPr kumimoji="1" lang="en" altLang="zh-CN" sz="4000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F323B6C-2D52-0ED7-7591-42EBDB0D41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0812"/>
            <a:ext cx="5159784" cy="4788522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5B83EB27-9A29-8A9F-C991-266E2F3DFBA1}"/>
              </a:ext>
            </a:extLst>
          </p:cNvPr>
          <p:cNvSpPr txBox="1"/>
          <p:nvPr/>
        </p:nvSpPr>
        <p:spPr>
          <a:xfrm>
            <a:off x="6547104" y="1670812"/>
            <a:ext cx="5413248" cy="203132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CN" sz="1800" dirty="0">
                <a:effectLst/>
                <a:latin typeface="LinLibertineT"/>
              </a:rPr>
              <a:t>Suppose the rule set rewrote </a:t>
            </a:r>
            <a:r>
              <a:rPr lang="en" altLang="zh-CN" sz="1800" dirty="0">
                <a:effectLst/>
                <a:latin typeface="LibertineMathMI"/>
              </a:rPr>
              <a:t>𝑥 </a:t>
            </a:r>
            <a:r>
              <a:rPr lang="en" altLang="zh-CN" sz="1800" dirty="0">
                <a:effectLst/>
                <a:latin typeface="LinLibertineT"/>
              </a:rPr>
              <a:t>unseen pairs of queries, among which </a:t>
            </a:r>
            <a:r>
              <a:rPr lang="en" altLang="zh-CN" sz="1800" dirty="0">
                <a:effectLst/>
                <a:latin typeface="LibertineMathMI"/>
              </a:rPr>
              <a:t>𝑥</a:t>
            </a:r>
            <a:r>
              <a:rPr lang="en" altLang="zh-CN" sz="1800" dirty="0">
                <a:effectLst/>
                <a:latin typeface="LinLibertineT"/>
              </a:rPr>
              <a:t>1 pairs satisfied the intent of the user. Then the </a:t>
            </a:r>
            <a:r>
              <a:rPr lang="en" altLang="zh-CN" sz="1800" b="1" dirty="0">
                <a:effectLst/>
                <a:latin typeface="LinLibertineT"/>
              </a:rPr>
              <a:t>precision</a:t>
            </a:r>
            <a:r>
              <a:rPr lang="en" altLang="zh-CN" sz="1800" dirty="0">
                <a:effectLst/>
                <a:latin typeface="LinLibertineT"/>
              </a:rPr>
              <a:t> is</a:t>
            </a:r>
            <a:r>
              <a:rPr lang="zh-CN" altLang="en-US" sz="1800" dirty="0">
                <a:effectLst/>
                <a:latin typeface="LinLibertineT"/>
              </a:rPr>
              <a:t> </a:t>
            </a:r>
            <a:r>
              <a:rPr lang="en-US" altLang="zh-CN" sz="1800" dirty="0">
                <a:effectLst/>
                <a:latin typeface="LinLibertineT"/>
              </a:rPr>
              <a:t>x1/x</a:t>
            </a:r>
            <a:r>
              <a:rPr lang="en" altLang="zh-CN" sz="1800" dirty="0">
                <a:effectLst/>
                <a:latin typeface="LinLibertineT"/>
              </a:rPr>
              <a:t>.</a:t>
            </a:r>
          </a:p>
          <a:p>
            <a:endParaRPr lang="en" altLang="zh-CN" dirty="0">
              <a:latin typeface="LinLibertineT"/>
            </a:endParaRPr>
          </a:p>
          <a:p>
            <a:r>
              <a:rPr lang="en" altLang="zh-CN" sz="1800" dirty="0">
                <a:effectLst/>
                <a:latin typeface="LinLibertineT"/>
              </a:rPr>
              <a:t>Suppose the user wanted </a:t>
            </a:r>
            <a:r>
              <a:rPr lang="en" altLang="zh-CN" sz="1800" dirty="0">
                <a:effectLst/>
                <a:latin typeface="LibertineMathMI"/>
              </a:rPr>
              <a:t>𝑦 </a:t>
            </a:r>
            <a:r>
              <a:rPr lang="en" altLang="zh-CN" sz="1800" dirty="0">
                <a:effectLst/>
                <a:latin typeface="LinLibertineT"/>
              </a:rPr>
              <a:t>pairs of queries in the testing set to be successfully rewritten, and the rule set only rewrote </a:t>
            </a:r>
            <a:r>
              <a:rPr lang="en" altLang="zh-CN" sz="1800" dirty="0">
                <a:effectLst/>
                <a:latin typeface="LibertineMathMI"/>
              </a:rPr>
              <a:t>𝑦</a:t>
            </a:r>
            <a:r>
              <a:rPr lang="en" altLang="zh-CN" sz="1800" dirty="0">
                <a:effectLst/>
                <a:latin typeface="LinLibertineT"/>
              </a:rPr>
              <a:t>1 out of </a:t>
            </a:r>
            <a:r>
              <a:rPr lang="en" altLang="zh-CN" sz="1800" dirty="0">
                <a:effectLst/>
                <a:latin typeface="LibertineMathMI"/>
              </a:rPr>
              <a:t>𝑦</a:t>
            </a:r>
            <a:r>
              <a:rPr lang="en" altLang="zh-CN" sz="1800" dirty="0">
                <a:effectLst/>
                <a:latin typeface="LinLibertineT"/>
              </a:rPr>
              <a:t>. Then the </a:t>
            </a:r>
            <a:r>
              <a:rPr lang="en" altLang="zh-CN" sz="1800" b="1" dirty="0">
                <a:effectLst/>
                <a:latin typeface="LinLibertineT"/>
              </a:rPr>
              <a:t>recall</a:t>
            </a:r>
            <a:r>
              <a:rPr lang="en" altLang="zh-CN" sz="1800" dirty="0">
                <a:effectLst/>
                <a:latin typeface="LinLibertineT"/>
              </a:rPr>
              <a:t> is y1/y.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43871975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3DCBB742-DB51-124A-2F81-7F504B0AD6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199" y="1682750"/>
            <a:ext cx="6299200" cy="349250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E14839EA-C42D-A8B3-AD2B-90D749911E80}"/>
              </a:ext>
            </a:extLst>
          </p:cNvPr>
          <p:cNvSpPr txBox="1"/>
          <p:nvPr/>
        </p:nvSpPr>
        <p:spPr>
          <a:xfrm>
            <a:off x="838199" y="5411060"/>
            <a:ext cx="11024617" cy="12964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A natural question is whether we can let Tableau generate </a:t>
            </a:r>
            <a:r>
              <a:rPr lang="en" altLang="zh-CN" sz="1800" dirty="0">
                <a:effectLst/>
                <a:latin typeface="LibertineMathMI"/>
              </a:rPr>
              <a:t>𝑄</a:t>
            </a:r>
            <a:r>
              <a:rPr lang="en-US" altLang="zh-CN" dirty="0">
                <a:latin typeface="LibertineMathMI"/>
              </a:rPr>
              <a:t>’</a:t>
            </a:r>
            <a:r>
              <a:rPr lang="en" altLang="zh-CN" sz="1800" dirty="0">
                <a:effectLst/>
                <a:latin typeface="LibertineMathMI"/>
              </a:rPr>
              <a:t> </a:t>
            </a:r>
            <a:r>
              <a:rPr lang="en" altLang="zh-CN" sz="1800" dirty="0">
                <a:effectLst/>
                <a:latin typeface="LinLibertineT"/>
              </a:rPr>
              <a:t>instead of </a:t>
            </a:r>
            <a:r>
              <a:rPr lang="en" altLang="zh-CN" sz="1800" dirty="0">
                <a:effectLst/>
                <a:latin typeface="LibertineMathMI"/>
              </a:rPr>
              <a:t>𝑄 </a:t>
            </a:r>
            <a:r>
              <a:rPr lang="en" altLang="zh-CN" sz="1800" dirty="0">
                <a:effectLst/>
                <a:latin typeface="LinLibertineT"/>
              </a:rPr>
              <a:t>for the database.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We may also consider using the </a:t>
            </a:r>
            <a:r>
              <a:rPr lang="en" altLang="zh-CN" sz="1800" dirty="0">
                <a:effectLst/>
                <a:latin typeface="Inconsolatazi4"/>
              </a:rPr>
              <a:t>CREATE RULE </a:t>
            </a:r>
            <a:r>
              <a:rPr lang="en" altLang="zh-CN" sz="1800" dirty="0">
                <a:effectLst/>
                <a:latin typeface="LinLibertineT"/>
              </a:rPr>
              <a:t>interface provided by Postgres to introduce a rewriting rule inside the database.</a:t>
            </a:r>
            <a:endParaRPr lang="en" altLang="zh-CN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93BC8971-62FC-BC45-796D-D55AA618B8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2938" y="1924050"/>
            <a:ext cx="2590800" cy="325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587780"/>
      </p:ext>
    </p:extLst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Experiments</a:t>
            </a:r>
            <a:endParaRPr kumimoji="1" lang="en" altLang="zh-CN" sz="4000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80DB2AC-22E9-092D-915E-2EB69FAA84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426208"/>
            <a:ext cx="5691464" cy="3493770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EEF6DCC0-F12B-15D3-C1A3-F4C93FEDC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67476" y="2426208"/>
            <a:ext cx="6005068" cy="3333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60850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sz="4000" dirty="0"/>
              <a:t>Experiments</a:t>
            </a:r>
            <a:endParaRPr kumimoji="1" lang="en" altLang="zh-CN" sz="40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F43124D2-6471-5251-30BC-3F1DE74A0D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44935"/>
            <a:ext cx="7772400" cy="4002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04285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Background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73EA9473-E817-45B3-826A-866E01C0B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2938" y="1924050"/>
            <a:ext cx="2590800" cy="3251200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BACFCA1-D9B8-7C97-129C-3E9A5BD88F27}"/>
              </a:ext>
            </a:extLst>
          </p:cNvPr>
          <p:cNvSpPr txBox="1"/>
          <p:nvPr/>
        </p:nvSpPr>
        <p:spPr>
          <a:xfrm>
            <a:off x="838198" y="1654932"/>
            <a:ext cx="7989277" cy="378943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I"/>
              </a:rPr>
              <a:t>The developers need to treat the application layer as a black box and cannot modify its logic of generating SQL queries</a:t>
            </a:r>
            <a:r>
              <a:rPr lang="en-US" altLang="zh-CN" dirty="0">
                <a:latin typeface="LinLibertineTI"/>
              </a:rPr>
              <a:t>.</a:t>
            </a:r>
            <a:endParaRPr lang="en" altLang="zh-CN" sz="1800" dirty="0">
              <a:effectLst/>
              <a:latin typeface="LinLibertine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1800" dirty="0">
                <a:effectLst/>
                <a:latin typeface="LinLibertineT"/>
              </a:rPr>
              <a:t>the source code of</a:t>
            </a:r>
            <a:r>
              <a:rPr lang="zh-CN" altLang="en-US" sz="1800" dirty="0">
                <a:effectLst/>
                <a:latin typeface="LinLibertineT"/>
              </a:rPr>
              <a:t> </a:t>
            </a:r>
            <a:r>
              <a:rPr lang="en" altLang="zh-CN" sz="1800" dirty="0">
                <a:effectLst/>
                <a:latin typeface="LinLibertineT"/>
              </a:rPr>
              <a:t>application is not available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1800" dirty="0">
                <a:effectLst/>
                <a:latin typeface="LinLibertineT"/>
              </a:rPr>
              <a:t>the source code of the application is too complicated or old to modify</a:t>
            </a:r>
            <a:r>
              <a:rPr lang="en-US" altLang="zh-CN" dirty="0">
                <a:latin typeface="LinLibertineT"/>
              </a:rPr>
              <a:t>.</a:t>
            </a:r>
            <a:endParaRPr lang="en" altLang="zh-CN" sz="1800" dirty="0"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endParaRPr lang="en" altLang="zh-CN" dirty="0">
              <a:latin typeface="LinLibertineT"/>
            </a:endParaRPr>
          </a:p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I"/>
              </a:rPr>
              <a:t>The developers need to treat the database as a black box. </a:t>
            </a:r>
            <a:endParaRPr lang="en" altLang="zh-CN" sz="1800" dirty="0">
              <a:effectLst/>
              <a:latin typeface="LinLibertine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1800" dirty="0">
                <a:effectLst/>
                <a:latin typeface="LinLibertineT"/>
              </a:rPr>
              <a:t>the developers do not have the privileges to modify the database</a:t>
            </a: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sz="1800" dirty="0">
                <a:effectLst/>
                <a:latin typeface="LinLibertineT"/>
              </a:rPr>
              <a:t>the database is used by many clients, and the developers want to avoid side effects of database changes to these clients</a:t>
            </a:r>
            <a:endParaRPr lang="e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B50E3DD3-EB0A-F3C8-E90B-5503FD6AE024}"/>
              </a:ext>
            </a:extLst>
          </p:cNvPr>
          <p:cNvSpPr txBox="1"/>
          <p:nvPr/>
        </p:nvSpPr>
        <p:spPr>
          <a:xfrm>
            <a:off x="838198" y="5803720"/>
            <a:ext cx="10415018" cy="88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800" b="1" dirty="0">
                <a:effectLst/>
                <a:latin typeface="LinLibertineTB"/>
              </a:rPr>
              <a:t>Problem Statement</a:t>
            </a:r>
            <a:r>
              <a:rPr lang="en" altLang="zh-CN" sz="1800" dirty="0">
                <a:effectLst/>
                <a:latin typeface="LinLibertineT"/>
              </a:rPr>
              <a:t>: Given an application and a database as black boxes, develop a middleware solution for users to easily express their rules to rewrite application queries for a better performance.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268173477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Contributions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552559A-CC74-F4FC-4836-8D0116DB7064}"/>
              </a:ext>
            </a:extLst>
          </p:cNvPr>
          <p:cNvSpPr txBox="1"/>
          <p:nvPr/>
        </p:nvSpPr>
        <p:spPr>
          <a:xfrm>
            <a:off x="838200" y="1755173"/>
            <a:ext cx="10920046" cy="337335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We study the suitability of existing rule languages in the literature and show their limitations. We then develop </a:t>
            </a:r>
            <a:r>
              <a:rPr lang="en" altLang="zh-CN" sz="1800" b="1" dirty="0">
                <a:effectLst/>
                <a:latin typeface="LinLibertineT"/>
              </a:rPr>
              <a:t>a novel rule language (</a:t>
            </a:r>
            <a:r>
              <a:rPr lang="en" altLang="zh-CN" sz="1800" b="1" dirty="0" err="1">
                <a:effectLst/>
                <a:latin typeface="LinBiolinumT"/>
              </a:rPr>
              <a:t>VarSQL</a:t>
            </a:r>
            <a:r>
              <a:rPr lang="en" altLang="zh-CN" sz="1800" b="1" dirty="0">
                <a:effectLst/>
                <a:latin typeface="LinLibertineT"/>
              </a:rPr>
              <a:t>) </a:t>
            </a:r>
            <a:r>
              <a:rPr lang="en" altLang="zh-CN" sz="1800" dirty="0">
                <a:effectLst/>
                <a:latin typeface="LinLibertineT"/>
              </a:rPr>
              <a:t>that is expressive and easy to use.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zh-CN" dirty="0">
              <a:latin typeface="txsy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We develop transformations to generalize pairs of rewriting queries to rules and propose using the metric of minimum description length to </a:t>
            </a:r>
            <a:r>
              <a:rPr lang="en" altLang="zh-CN" sz="1800" b="1" dirty="0">
                <a:effectLst/>
                <a:latin typeface="LinLibertineT"/>
              </a:rPr>
              <a:t>measure rule quality</a:t>
            </a:r>
            <a:r>
              <a:rPr lang="en" altLang="zh-CN" sz="1800" dirty="0">
                <a:effectLst/>
                <a:latin typeface="LinLibertineT"/>
              </a:rPr>
              <a:t>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" altLang="zh-CN" dirty="0">
              <a:latin typeface="txsys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We present a framework to search the candidate rewriting rules efficiently and suggest high-quality rules </a:t>
            </a:r>
            <a:r>
              <a:rPr lang="en" altLang="zh-CN" sz="1800" b="1" dirty="0">
                <a:effectLst/>
                <a:latin typeface="LinLibertineT"/>
              </a:rPr>
              <a:t>based on user-given examples</a:t>
            </a:r>
            <a:r>
              <a:rPr lang="en" altLang="zh-CN" sz="1800" dirty="0">
                <a:effectLst/>
                <a:latin typeface="LinLibertineT"/>
              </a:rPr>
              <a:t>. </a:t>
            </a:r>
            <a:endParaRPr lang="en" altLang="zh-CN" dirty="0">
              <a:latin typeface="txsys"/>
            </a:endParaRPr>
          </a:p>
        </p:txBody>
      </p:sp>
    </p:spTree>
    <p:extLst>
      <p:ext uri="{BB962C8B-B14F-4D97-AF65-F5344CB8AC3E}">
        <p14:creationId xmlns:p14="http://schemas.microsoft.com/office/powerpoint/2010/main" val="390515804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Overview</a:t>
            </a:r>
            <a:endParaRPr kumimoji="1"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FD9D6DD0-39B4-5B6B-5AA6-8B937A1B2B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64445" y="2535936"/>
            <a:ext cx="5827555" cy="2415696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CDCF183A-AB8F-42B7-38FB-C995CB577DBD}"/>
              </a:ext>
            </a:extLst>
          </p:cNvPr>
          <p:cNvSpPr txBox="1"/>
          <p:nvPr/>
        </p:nvSpPr>
        <p:spPr>
          <a:xfrm>
            <a:off x="838199" y="1817987"/>
            <a:ext cx="5526245" cy="337393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dirty="0">
                <a:latin typeface="LinLibertineTI"/>
              </a:rPr>
              <a:t>R</a:t>
            </a:r>
            <a:r>
              <a:rPr lang="en" altLang="zh-CN" sz="1800" dirty="0">
                <a:effectLst/>
                <a:latin typeface="LinLibertineTI"/>
              </a:rPr>
              <a:t>ule </a:t>
            </a:r>
            <a:r>
              <a:rPr lang="en" altLang="zh-CN" dirty="0">
                <a:latin typeface="LinLibertineTI"/>
              </a:rPr>
              <a:t>F</a:t>
            </a:r>
            <a:r>
              <a:rPr lang="en" altLang="zh-CN" sz="1800" dirty="0">
                <a:effectLst/>
                <a:latin typeface="LinLibertineTI"/>
              </a:rPr>
              <a:t>ormulation </a:t>
            </a:r>
            <a:r>
              <a:rPr lang="en" altLang="zh-CN" sz="1800" dirty="0">
                <a:effectLst/>
                <a:latin typeface="LinLibertineT"/>
              </a:rPr>
              <a:t>phase: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provides an expressive and easy-to-use rule language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allows users to express their rewriting intentions by providing examples </a:t>
            </a:r>
            <a:endParaRPr lang="en" altLang="zh-CN" dirty="0"/>
          </a:p>
          <a:p>
            <a:pPr>
              <a:lnSpc>
                <a:spcPct val="150000"/>
              </a:lnSpc>
            </a:pPr>
            <a:endParaRPr lang="en" altLang="zh-CN" dirty="0">
              <a:effectLst/>
              <a:latin typeface="LinLibertineT"/>
            </a:endParaRPr>
          </a:p>
          <a:p>
            <a:pPr>
              <a:lnSpc>
                <a:spcPct val="150000"/>
              </a:lnSpc>
            </a:pPr>
            <a:r>
              <a:rPr lang="en" altLang="zh-CN" dirty="0">
                <a:latin typeface="LinLibertineTI"/>
              </a:rPr>
              <a:t>Q</a:t>
            </a:r>
            <a:r>
              <a:rPr lang="en" altLang="zh-CN" sz="1800" dirty="0">
                <a:effectLst/>
                <a:latin typeface="LinLibertineTI"/>
              </a:rPr>
              <a:t>uery </a:t>
            </a:r>
            <a:r>
              <a:rPr lang="en" altLang="zh-CN" dirty="0">
                <a:latin typeface="LinLibertineTI"/>
              </a:rPr>
              <a:t>R</a:t>
            </a:r>
            <a:r>
              <a:rPr lang="en" altLang="zh-CN" sz="1800" dirty="0">
                <a:effectLst/>
                <a:latin typeface="LinLibertineTI"/>
              </a:rPr>
              <a:t>ewriting </a:t>
            </a:r>
            <a:r>
              <a:rPr lang="en" altLang="zh-CN" sz="1800" dirty="0">
                <a:effectLst/>
                <a:latin typeface="LinLibertineT"/>
              </a:rPr>
              <a:t>phase: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" altLang="zh-CN" sz="1800" dirty="0">
                <a:effectLst/>
                <a:latin typeface="LinLibertineT"/>
              </a:rPr>
              <a:t>provides a customized connector that communicates with its service to rewrite application queries. </a:t>
            </a:r>
            <a:endParaRPr lang="en" altLang="zh-CN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A36FA2A-DF4E-23C4-FCE0-A3A05E110279}"/>
              </a:ext>
            </a:extLst>
          </p:cNvPr>
          <p:cNvSpPr txBox="1"/>
          <p:nvPr/>
        </p:nvSpPr>
        <p:spPr>
          <a:xfrm>
            <a:off x="838199" y="5524606"/>
            <a:ext cx="6915913" cy="12964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"/>
              </a:rPr>
              <a:t>To develop </a:t>
            </a:r>
            <a:r>
              <a:rPr lang="en" altLang="zh-CN" sz="1800" dirty="0" err="1">
                <a:effectLst/>
                <a:latin typeface="LinBiolinumT"/>
              </a:rPr>
              <a:t>QueryBooster</a:t>
            </a:r>
            <a:r>
              <a:rPr lang="en" altLang="zh-CN" sz="1800" dirty="0">
                <a:effectLst/>
                <a:latin typeface="LinLibertineT"/>
              </a:rPr>
              <a:t>, we have the following two tasks. </a:t>
            </a:r>
            <a:endParaRPr lang="en" altLang="zh-CN" dirty="0"/>
          </a:p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B"/>
              </a:rPr>
              <a:t>(Task 1) Developing an expressive and easy-to-use rule language. </a:t>
            </a:r>
          </a:p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B"/>
              </a:rPr>
              <a:t>(Task 2) Suggesting rules from examples.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417603455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Existing</a:t>
            </a:r>
            <a:r>
              <a:rPr kumimoji="1" lang="zh-CN" altLang="en-US" dirty="0"/>
              <a:t> </a:t>
            </a:r>
            <a:r>
              <a:rPr kumimoji="1" lang="en-US" altLang="zh-CN" dirty="0"/>
              <a:t>Rule</a:t>
            </a:r>
            <a:r>
              <a:rPr kumimoji="1" lang="zh-CN" altLang="en-US" dirty="0"/>
              <a:t> </a:t>
            </a:r>
            <a:r>
              <a:rPr kumimoji="1" lang="en-US" altLang="zh-CN" dirty="0"/>
              <a:t>Language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FE61A9E-709C-5B2A-C28C-AC8DFDCFCD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3058" y="2075199"/>
            <a:ext cx="5754624" cy="356470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34CD0F82-31C3-C682-A09F-E1F9A386E4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9535" y="2075199"/>
            <a:ext cx="5577566" cy="2993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9302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err="1"/>
              <a:t>VarSQL</a:t>
            </a:r>
            <a:r>
              <a:rPr kumimoji="1" lang="en-US" altLang="zh-CN" dirty="0"/>
              <a:t>: A Novel Rule Language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E66B941-573D-6A94-0993-53A0557BDBEA}"/>
              </a:ext>
            </a:extLst>
          </p:cNvPr>
          <p:cNvSpPr txBox="1"/>
          <p:nvPr/>
        </p:nvSpPr>
        <p:spPr>
          <a:xfrm>
            <a:off x="196540" y="2251964"/>
            <a:ext cx="6119446" cy="6463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" altLang="zh-CN" sz="1800" dirty="0">
                <a:effectLst/>
                <a:latin typeface="LinLibertineT"/>
              </a:rPr>
              <a:t>Syntax</a:t>
            </a:r>
            <a:r>
              <a:rPr lang="en-US" altLang="zh-CN" dirty="0">
                <a:latin typeface="LinLibertineT"/>
              </a:rPr>
              <a:t>:</a:t>
            </a:r>
          </a:p>
          <a:p>
            <a:r>
              <a:rPr lang="en" altLang="zh-CN" sz="1800" dirty="0">
                <a:effectLst/>
                <a:latin typeface="LinLibertineT"/>
              </a:rPr>
              <a:t>[</a:t>
            </a:r>
            <a:r>
              <a:rPr lang="en" altLang="zh-CN" sz="1800" dirty="0">
                <a:effectLst/>
                <a:latin typeface="LinLibertineTB"/>
              </a:rPr>
              <a:t>Rule</a:t>
            </a:r>
            <a:r>
              <a:rPr lang="en" altLang="zh-CN" sz="1800" dirty="0">
                <a:effectLst/>
                <a:latin typeface="LinLibertineT"/>
              </a:rPr>
              <a:t>] </a:t>
            </a:r>
            <a:r>
              <a:rPr lang="en" altLang="zh-CN" sz="1800" dirty="0">
                <a:effectLst/>
                <a:latin typeface="Inconsolatazi4"/>
              </a:rPr>
              <a:t>::</a:t>
            </a:r>
            <a:r>
              <a:rPr lang="en" altLang="zh-CN" sz="1800" dirty="0">
                <a:effectLst/>
                <a:latin typeface="LinLibertineT"/>
              </a:rPr>
              <a:t>= [</a:t>
            </a:r>
            <a:r>
              <a:rPr lang="en" altLang="zh-CN" sz="1800" dirty="0">
                <a:effectLst/>
                <a:latin typeface="LinLibertineTB"/>
              </a:rPr>
              <a:t>Pattern</a:t>
            </a:r>
            <a:r>
              <a:rPr lang="en" altLang="zh-CN" sz="1800" dirty="0">
                <a:effectLst/>
                <a:latin typeface="LinLibertineT"/>
              </a:rPr>
              <a:t>] / [</a:t>
            </a:r>
            <a:r>
              <a:rPr lang="en" altLang="zh-CN" sz="1800" dirty="0">
                <a:effectLst/>
                <a:latin typeface="LinLibertineTB"/>
              </a:rPr>
              <a:t>Constraints</a:t>
            </a:r>
            <a:r>
              <a:rPr lang="en" altLang="zh-CN" sz="1800" dirty="0">
                <a:effectLst/>
                <a:latin typeface="LinLibertineT"/>
              </a:rPr>
              <a:t>] </a:t>
            </a:r>
            <a:r>
              <a:rPr lang="en" altLang="zh-CN" sz="1800" dirty="0">
                <a:effectLst/>
                <a:latin typeface="Inconsolatazi4"/>
              </a:rPr>
              <a:t>--</a:t>
            </a:r>
            <a:r>
              <a:rPr lang="en" altLang="zh-CN" sz="1800" dirty="0">
                <a:effectLst/>
                <a:latin typeface="LinLibertineT"/>
              </a:rPr>
              <a:t>&gt; [</a:t>
            </a:r>
            <a:r>
              <a:rPr lang="en" altLang="zh-CN" sz="1800" dirty="0">
                <a:effectLst/>
                <a:latin typeface="LinLibertineTB"/>
              </a:rPr>
              <a:t>Replacement</a:t>
            </a:r>
            <a:r>
              <a:rPr lang="en" altLang="zh-CN" sz="1800" dirty="0">
                <a:effectLst/>
                <a:latin typeface="LinLibertineT"/>
              </a:rPr>
              <a:t>] / [</a:t>
            </a:r>
            <a:r>
              <a:rPr lang="en" altLang="zh-CN" sz="1800" dirty="0">
                <a:effectLst/>
                <a:latin typeface="LinLibertineTB"/>
              </a:rPr>
              <a:t>Actions</a:t>
            </a:r>
            <a:r>
              <a:rPr lang="en" altLang="zh-CN" sz="1800" dirty="0">
                <a:effectLst/>
                <a:latin typeface="LinLibertineT"/>
              </a:rPr>
              <a:t>]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C66899D-C589-E0F1-9E43-249F772673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0066" y="1580500"/>
            <a:ext cx="5221257" cy="5277500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C695088-11B3-E04A-89B7-FF085CE646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6540" y="2981020"/>
            <a:ext cx="6633526" cy="1639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77372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Quality</a:t>
            </a:r>
            <a:r>
              <a:rPr kumimoji="1" lang="zh-CN" altLang="en-US" dirty="0"/>
              <a:t> </a:t>
            </a:r>
            <a:r>
              <a:rPr kumimoji="1" lang="en-US" altLang="zh-CN" dirty="0"/>
              <a:t>of Rewriting Rules</a:t>
            </a:r>
            <a:endParaRPr kumimoji="1" lang="zh-CN" altLang="en-US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22F5E8A-078F-9522-F5F3-771879343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07435"/>
            <a:ext cx="9335722" cy="3806410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D16E8E97-7F9F-5E54-1B31-66643C703F99}"/>
              </a:ext>
            </a:extLst>
          </p:cNvPr>
          <p:cNvSpPr txBox="1"/>
          <p:nvPr/>
        </p:nvSpPr>
        <p:spPr>
          <a:xfrm>
            <a:off x="838200" y="5679337"/>
            <a:ext cx="10939272" cy="88094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" altLang="zh-CN" sz="1800" dirty="0">
                <a:effectLst/>
                <a:latin typeface="LinLibertineT"/>
              </a:rPr>
              <a:t>To avoid underfitting or overfitting the given examples, an effective way is through the </a:t>
            </a:r>
            <a:r>
              <a:rPr lang="en" altLang="zh-CN" sz="1800" b="1" dirty="0">
                <a:effectLst/>
                <a:latin typeface="LinLibertineT"/>
              </a:rPr>
              <a:t>Minimum Description Length (MDL) principle</a:t>
            </a:r>
            <a:r>
              <a:rPr lang="en" altLang="zh-CN" sz="1800" dirty="0">
                <a:effectLst/>
                <a:latin typeface="LinLibertineT"/>
              </a:rPr>
              <a:t>, which minimizes the total length required to describe the underlying patterns in the data. </a:t>
            </a:r>
            <a:endParaRPr lang="en" altLang="zh-CN" dirty="0"/>
          </a:p>
        </p:txBody>
      </p:sp>
    </p:spTree>
    <p:extLst>
      <p:ext uri="{BB962C8B-B14F-4D97-AF65-F5344CB8AC3E}">
        <p14:creationId xmlns:p14="http://schemas.microsoft.com/office/powerpoint/2010/main" val="1151396032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D1678F-9C77-B281-31AF-65665DC047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Description</a:t>
            </a:r>
            <a:r>
              <a:rPr kumimoji="1" lang="zh-CN" altLang="en-US" dirty="0"/>
              <a:t> </a:t>
            </a:r>
            <a:r>
              <a:rPr kumimoji="1" lang="en-US" altLang="zh-CN" dirty="0"/>
              <a:t>Length</a:t>
            </a:r>
            <a:r>
              <a:rPr kumimoji="1" lang="zh-CN" altLang="en-US" dirty="0"/>
              <a:t> </a:t>
            </a:r>
            <a:r>
              <a:rPr kumimoji="1" lang="en-US" altLang="zh-CN" dirty="0"/>
              <a:t>Function</a:t>
            </a:r>
            <a:endParaRPr kumimoji="1" lang="zh-CN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291A453-89DD-9D71-D859-E5AB1A983C78}"/>
              </a:ext>
            </a:extLst>
          </p:cNvPr>
          <p:cNvSpPr txBox="1"/>
          <p:nvPr/>
        </p:nvSpPr>
        <p:spPr>
          <a:xfrm>
            <a:off x="728472" y="1539256"/>
            <a:ext cx="11561064" cy="1296445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dirty="0">
                <a:latin typeface="LinLibertineT"/>
              </a:rPr>
              <a:t>E</a:t>
            </a:r>
            <a:r>
              <a:rPr lang="en" altLang="zh-CN" sz="1800" dirty="0">
                <a:effectLst/>
                <a:latin typeface="LinLibertineT"/>
              </a:rPr>
              <a:t>ach rule had a constant basic length</a:t>
            </a:r>
            <a:endParaRPr lang="en" altLang="zh-CN" dirty="0">
              <a:latin typeface="LinLibertine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dirty="0">
                <a:latin typeface="LinLibertineT"/>
              </a:rPr>
              <a:t>T</a:t>
            </a:r>
            <a:r>
              <a:rPr lang="en" altLang="zh-CN" sz="1800" dirty="0">
                <a:effectLst/>
                <a:latin typeface="LinLibertineT"/>
              </a:rPr>
              <a:t>he more variables it had, the larger its description length should be</a:t>
            </a:r>
            <a:endParaRPr lang="en" altLang="zh-CN" dirty="0">
              <a:latin typeface="LinLibertineT"/>
            </a:endParaRPr>
          </a:p>
          <a:p>
            <a:pPr marL="285750" indent="-285750">
              <a:lnSpc>
                <a:spcPct val="150000"/>
              </a:lnSpc>
              <a:buFont typeface="Wingdings" pitchFamily="2" charset="2"/>
              <a:buChar char="Ø"/>
            </a:pPr>
            <a:r>
              <a:rPr lang="en" altLang="zh-CN" dirty="0">
                <a:latin typeface="LinLibertineT"/>
              </a:rPr>
              <a:t>H</a:t>
            </a:r>
            <a:r>
              <a:rPr lang="en" altLang="zh-CN" sz="1800" dirty="0">
                <a:effectLst/>
                <a:latin typeface="LinLibertineT"/>
              </a:rPr>
              <a:t>igh-quality rules could match as many given examples as possible, but not over-generalized to match unseen queries </a:t>
            </a:r>
            <a:endParaRPr lang="en" altLang="zh-CN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6450D2-7F6F-66A4-CD2A-D318C07C5027}"/>
                  </a:ext>
                </a:extLst>
              </p:cNvPr>
              <p:cNvSpPr txBox="1"/>
              <p:nvPr/>
            </p:nvSpPr>
            <p:spPr>
              <a:xfrm>
                <a:off x="838200" y="3958616"/>
                <a:ext cx="10780776" cy="2541658"/>
              </a:xfrm>
              <a:prstGeom prst="rect">
                <a:avLst/>
              </a:prstGeom>
              <a:noFill/>
              <a:ln w="12700" cap="flat">
                <a:noFill/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" altLang="zh-CN" sz="1800" dirty="0">
                    <a:effectLst/>
                    <a:latin typeface="LibertineMathMI"/>
                  </a:rPr>
                  <a:t>𝑊</a:t>
                </a:r>
                <a:r>
                  <a:rPr lang="en-US" altLang="zh-CN" dirty="0">
                    <a:latin typeface="LibertineMathMI"/>
                  </a:rPr>
                  <a:t>:</a:t>
                </a:r>
                <a:r>
                  <a:rPr lang="zh-CN" altLang="en-US" dirty="0">
                    <a:latin typeface="LibertineMathMI"/>
                  </a:rPr>
                  <a:t> </a:t>
                </a:r>
                <a:r>
                  <a:rPr lang="en" altLang="zh-CN" sz="1800" dirty="0">
                    <a:effectLst/>
                    <a:latin typeface="LinLibertineT"/>
                  </a:rPr>
                  <a:t>the constant basic length of any rule</a:t>
                </a:r>
                <a:endParaRPr lang="en" altLang="zh-CN" dirty="0">
                  <a:latin typeface="LinLibertineT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" altLang="zh-CN" sz="1800" dirty="0">
                    <a:effectLst/>
                    <a:latin typeface="LibertineMathMI"/>
                  </a:rPr>
                  <a:t>𝑊</a:t>
                </a:r>
                <a:r>
                  <a:rPr lang="en-US" altLang="zh-CN" sz="1800" dirty="0">
                    <a:effectLst/>
                    <a:latin typeface="LibertineMathMI"/>
                  </a:rPr>
                  <a:t>:</a:t>
                </a:r>
                <a:r>
                  <a:rPr lang="zh-CN" altLang="en-US" sz="1800" dirty="0">
                    <a:effectLst/>
                    <a:latin typeface="LibertineMathMI"/>
                  </a:rPr>
                  <a:t> </a:t>
                </a:r>
                <a:r>
                  <a:rPr lang="en" altLang="zh-CN" sz="1800" dirty="0">
                    <a:effectLst/>
                    <a:latin typeface="LinLibertineT"/>
                  </a:rPr>
                  <a:t>the weight of an element-variable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" altLang="zh-CN" sz="1800" dirty="0">
                    <a:effectLst/>
                    <a:latin typeface="LibertineMathMI"/>
                  </a:rPr>
                  <a:t>𝑊</a:t>
                </a:r>
                <a:r>
                  <a:rPr lang="en-US" altLang="zh-CN" sz="1800" dirty="0">
                    <a:effectLst/>
                    <a:latin typeface="LibertineMathMI"/>
                  </a:rPr>
                  <a:t>:</a:t>
                </a:r>
                <a:r>
                  <a:rPr lang="zh-CN" altLang="en-US" sz="1800" dirty="0">
                    <a:effectLst/>
                    <a:latin typeface="LibertineMathMI"/>
                  </a:rPr>
                  <a:t> </a:t>
                </a:r>
                <a:r>
                  <a:rPr lang="en" altLang="zh-CN" sz="1800" dirty="0">
                    <a:effectLst/>
                    <a:latin typeface="LinLibertineT"/>
                  </a:rPr>
                  <a:t>the weight of a set-variable</a:t>
                </a:r>
                <a:endParaRPr lang="en" altLang="zh-CN" dirty="0">
                  <a:latin typeface="LinLibertineT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</a:rPr>
                          <m:t>𝐸</m:t>
                        </m:r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LinLibertineT"/>
                  </a:rPr>
                  <a:t>:</a:t>
                </a:r>
                <a:r>
                  <a:rPr lang="zh-CN" altLang="en-US" sz="1800" dirty="0">
                    <a:effectLst/>
                    <a:latin typeface="LinLibertineT"/>
                  </a:rPr>
                  <a:t> </a:t>
                </a:r>
                <a:r>
                  <a:rPr lang="en-US" altLang="zh-CN" sz="1800" dirty="0">
                    <a:effectLst/>
                    <a:latin typeface="LinLibertineT"/>
                  </a:rPr>
                  <a:t>the</a:t>
                </a:r>
                <a:r>
                  <a:rPr lang="zh-CN" altLang="en-US" sz="1800" dirty="0">
                    <a:effectLst/>
                    <a:latin typeface="LinLibertineT"/>
                  </a:rPr>
                  <a:t> </a:t>
                </a:r>
                <a:r>
                  <a:rPr lang="en-US" altLang="zh-CN" dirty="0">
                    <a:latin typeface="LinLibertineT"/>
                  </a:rPr>
                  <a:t>number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-US" altLang="zh-CN" dirty="0">
                    <a:latin typeface="LinLibertineT"/>
                  </a:rPr>
                  <a:t>of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" altLang="zh-CN" sz="1800" dirty="0">
                    <a:effectLst/>
                    <a:latin typeface="LinLibertineT"/>
                  </a:rPr>
                  <a:t>element-variables in the rule </a:t>
                </a:r>
                <a:br>
                  <a:rPr lang="en" altLang="zh-CN" sz="1800" dirty="0">
                    <a:effectLst/>
                    <a:latin typeface="LinLibertineT"/>
                  </a:rPr>
                </a:b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</m:oMath>
                </a14:m>
                <a:r>
                  <a:rPr lang="en-US" altLang="zh-CN" dirty="0">
                    <a:latin typeface="LinLibertineT"/>
                  </a:rPr>
                  <a:t>: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-US" altLang="zh-CN" dirty="0">
                    <a:latin typeface="LinLibertineT"/>
                  </a:rPr>
                  <a:t>the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-US" altLang="zh-CN" dirty="0">
                    <a:latin typeface="LinLibertineT"/>
                  </a:rPr>
                  <a:t>number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-US" altLang="zh-CN" dirty="0">
                    <a:latin typeface="LinLibertineT"/>
                  </a:rPr>
                  <a:t>of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-US" altLang="zh-CN" dirty="0">
                    <a:latin typeface="LinLibertineT"/>
                  </a:rPr>
                  <a:t>se</a:t>
                </a:r>
                <a:r>
                  <a:rPr lang="en" altLang="zh-CN" dirty="0">
                    <a:latin typeface="LinLibertineT"/>
                  </a:rPr>
                  <a:t>t-variables in the rule </a:t>
                </a: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800" i="1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altLang="zh-CN" sz="1800" b="0" i="1" smtClean="0">
                            <a:effectLst/>
                            <a:latin typeface="Cambria Math" panose="02040503050406030204" pitchFamily="18" charset="0"/>
                          </a:rPr>
                          <m:t>𝑂</m:t>
                        </m:r>
                      </m:sub>
                    </m:sSub>
                  </m:oMath>
                </a14:m>
                <a:r>
                  <a:rPr lang="en-US" altLang="zh-CN" sz="1800" dirty="0">
                    <a:effectLst/>
                    <a:latin typeface="LinLibertineT"/>
                  </a:rPr>
                  <a:t>:</a:t>
                </a:r>
                <a:r>
                  <a:rPr lang="zh-CN" altLang="en-US" sz="1800" dirty="0">
                    <a:effectLst/>
                    <a:latin typeface="LinLibertineT"/>
                  </a:rPr>
                  <a:t> </a:t>
                </a:r>
                <a:r>
                  <a:rPr lang="en-US" altLang="zh-CN" sz="1800" dirty="0">
                    <a:effectLst/>
                    <a:latin typeface="LinLibertineT"/>
                  </a:rPr>
                  <a:t>the</a:t>
                </a:r>
                <a:r>
                  <a:rPr lang="zh-CN" altLang="en-US" sz="1800" dirty="0">
                    <a:effectLst/>
                    <a:latin typeface="LinLibertineT"/>
                  </a:rPr>
                  <a:t> </a:t>
                </a:r>
                <a:r>
                  <a:rPr lang="en-US" altLang="zh-CN" dirty="0">
                    <a:latin typeface="LinLibertineT"/>
                  </a:rPr>
                  <a:t>number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-US" altLang="zh-CN" dirty="0">
                    <a:latin typeface="LinLibertineT"/>
                  </a:rPr>
                  <a:t>of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-US" altLang="zh-CN" sz="1800" dirty="0">
                    <a:effectLst/>
                    <a:latin typeface="LinLibertineT"/>
                  </a:rPr>
                  <a:t>non</a:t>
                </a:r>
                <a:r>
                  <a:rPr lang="en" altLang="zh-CN" sz="1800" dirty="0">
                    <a:effectLst/>
                    <a:latin typeface="LinLibertineT"/>
                  </a:rPr>
                  <a:t>-variable</a:t>
                </a:r>
                <a:r>
                  <a:rPr lang="zh-CN" altLang="en-US" sz="1800" dirty="0">
                    <a:effectLst/>
                    <a:latin typeface="LinLibertineT"/>
                  </a:rPr>
                  <a:t> </a:t>
                </a:r>
                <a:r>
                  <a:rPr lang="en-US" altLang="zh-CN" sz="1800" dirty="0">
                    <a:effectLst/>
                    <a:latin typeface="LinLibertineT"/>
                  </a:rPr>
                  <a:t>elements</a:t>
                </a:r>
                <a:r>
                  <a:rPr lang="en" altLang="zh-CN" sz="1800" dirty="0">
                    <a:effectLst/>
                    <a:latin typeface="LinLibertineT"/>
                  </a:rPr>
                  <a:t> in the </a:t>
                </a:r>
                <a:r>
                  <a:rPr lang="en" altLang="zh-CN" dirty="0">
                    <a:latin typeface="LinLibertineT"/>
                  </a:rPr>
                  <a:t>rule</a:t>
                </a:r>
                <a:r>
                  <a:rPr lang="en-US" altLang="zh-CN" dirty="0">
                    <a:latin typeface="LinLibertineT"/>
                  </a:rPr>
                  <a:t>,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" altLang="zh-CN" dirty="0">
                    <a:latin typeface="LinLibertineT"/>
                  </a:rPr>
                  <a:t>included keywords, values, table names,</a:t>
                </a:r>
                <a:r>
                  <a:rPr lang="zh-CN" altLang="en-US" dirty="0">
                    <a:latin typeface="LinLibertineT"/>
                  </a:rPr>
                  <a:t> </a:t>
                </a:r>
                <a:r>
                  <a:rPr lang="en" altLang="zh-CN" dirty="0">
                    <a:latin typeface="LinLibertineT"/>
                  </a:rPr>
                  <a:t>column names, </a:t>
                </a:r>
                <a:r>
                  <a:rPr lang="en" altLang="zh-CN" dirty="0" err="1">
                    <a:latin typeface="LinLibertineT"/>
                  </a:rPr>
                  <a:t>etc</a:t>
                </a:r>
                <a:endParaRPr lang="en" altLang="zh-CN" dirty="0">
                  <a:latin typeface="LinLibertineT"/>
                </a:endParaRPr>
              </a:p>
            </p:txBody>
          </p:sp>
        </mc:Choice>
        <mc:Fallback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6450D2-7F6F-66A4-CD2A-D318C07C5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58616"/>
                <a:ext cx="10780776" cy="2541658"/>
              </a:xfrm>
              <a:prstGeom prst="rect">
                <a:avLst/>
              </a:prstGeom>
              <a:blipFill>
                <a:blip r:embed="rId3"/>
                <a:stretch>
                  <a:fillRect l="-589" b="-2985"/>
                </a:stretch>
              </a:blipFill>
              <a:ln w="12700" cap="flat">
                <a:noFill/>
                <a:miter lim="400000"/>
              </a:ln>
              <a:effectLst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图片 10">
            <a:extLst>
              <a:ext uri="{FF2B5EF4-FFF2-40B4-BE49-F238E27FC236}">
                <a16:creationId xmlns:a16="http://schemas.microsoft.com/office/drawing/2014/main" id="{2CF6FE52-B50B-E746-3509-10A3795E98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5700" y="3251200"/>
            <a:ext cx="35814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9957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ppt主题">
  <a:themeElements>
    <a:clrScheme name="ppt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ppt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ppt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ppt主题">
  <a:themeElements>
    <a:clrScheme name="ppt主题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000FF"/>
      </a:hlink>
      <a:folHlink>
        <a:srgbClr val="FF00FF"/>
      </a:folHlink>
    </a:clrScheme>
    <a:fontScheme name="ppt主题">
      <a:majorFont>
        <a:latin typeface="Helvetica"/>
        <a:ea typeface="Helvetica"/>
        <a:cs typeface="Helvetica"/>
      </a:majorFont>
      <a:minorFont>
        <a:latin typeface="等线"/>
        <a:ea typeface="等线"/>
        <a:cs typeface="等线"/>
      </a:minorFont>
    </a:fontScheme>
    <a:fmtScheme name="ppt主题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12700" cap="flat">
          <a:solidFill>
            <a:schemeClr val="accent1"/>
          </a:solidFill>
          <a:prstDash val="solid"/>
          <a:miter lim="8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等线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48892</TotalTime>
  <Words>1260</Words>
  <Application>Microsoft Macintosh PowerPoint</Application>
  <PresentationFormat>宽屏</PresentationFormat>
  <Paragraphs>87</Paragraphs>
  <Slides>21</Slides>
  <Notes>20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5" baseType="lpstr">
      <vt:lpstr>等线</vt:lpstr>
      <vt:lpstr>华文仿宋</vt:lpstr>
      <vt:lpstr>Inconsolatazi4</vt:lpstr>
      <vt:lpstr>LibertineMathMI</vt:lpstr>
      <vt:lpstr>LibertineMathMI7</vt:lpstr>
      <vt:lpstr>LinBiolinumT</vt:lpstr>
      <vt:lpstr>LinLibertineT</vt:lpstr>
      <vt:lpstr>LinLibertineTB</vt:lpstr>
      <vt:lpstr>LinLibertineTI</vt:lpstr>
      <vt:lpstr>txsys</vt:lpstr>
      <vt:lpstr>Arial</vt:lpstr>
      <vt:lpstr>Cambria Math</vt:lpstr>
      <vt:lpstr>Wingdings</vt:lpstr>
      <vt:lpstr>ppt主题</vt:lpstr>
      <vt:lpstr>PowerPoint 演示文稿</vt:lpstr>
      <vt:lpstr>Background</vt:lpstr>
      <vt:lpstr>Background</vt:lpstr>
      <vt:lpstr>Contributions</vt:lpstr>
      <vt:lpstr>Overview</vt:lpstr>
      <vt:lpstr>Existing Rule Language</vt:lpstr>
      <vt:lpstr>VarSQL: A Novel Rule Language</vt:lpstr>
      <vt:lpstr>Quality of Rewriting Rules</vt:lpstr>
      <vt:lpstr>Description Length Function</vt:lpstr>
      <vt:lpstr>Suggesting High-quality Rules From Given Examples </vt:lpstr>
      <vt:lpstr>Suggesting High-quality Rules From Given Examples </vt:lpstr>
      <vt:lpstr>Transforming Rules to More General Forms</vt:lpstr>
      <vt:lpstr>Rule Graph</vt:lpstr>
      <vt:lpstr>Searching For High-quality Rules</vt:lpstr>
      <vt:lpstr>Exploring Candidate Rules Adaptively</vt:lpstr>
      <vt:lpstr>Measuring the Promisingness Score of a Rule</vt:lpstr>
      <vt:lpstr>Experiments</vt:lpstr>
      <vt:lpstr>Experiments</vt:lpstr>
      <vt:lpstr>Experiments</vt:lpstr>
      <vt:lpstr>Experiments</vt:lpstr>
      <vt:lpstr>Experiments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汇报</dc:title>
  <cp:lastModifiedBy>Yao Luo</cp:lastModifiedBy>
  <cp:revision>302</cp:revision>
  <dcterms:modified xsi:type="dcterms:W3CDTF">2023-11-05T17:54:54Z</dcterms:modified>
</cp:coreProperties>
</file>