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79" r:id="rId3"/>
    <p:sldId id="257" r:id="rId5"/>
    <p:sldId id="489" r:id="rId6"/>
    <p:sldId id="491" r:id="rId7"/>
    <p:sldId id="490" r:id="rId8"/>
    <p:sldId id="492" r:id="rId9"/>
    <p:sldId id="493" r:id="rId10"/>
    <p:sldId id="494" r:id="rId11"/>
    <p:sldId id="468" r:id="rId12"/>
    <p:sldId id="495" r:id="rId13"/>
    <p:sldId id="496" r:id="rId14"/>
    <p:sldId id="497" r:id="rId15"/>
    <p:sldId id="498" r:id="rId16"/>
    <p:sldId id="499" r:id="rId17"/>
    <p:sldId id="500" r:id="rId18"/>
  </p:sldIdLst>
  <p:sldSz cx="9144000" cy="5143500"/>
  <p:notesSz cx="6858000" cy="9144000"/>
  <p:embeddedFontLst>
    <p:embeddedFont>
      <p:font typeface="Helvetica Neue" panose="020B0403020202020204"/>
      <p:regular r:id="rId22"/>
    </p:embeddedFont>
  </p:embeddedFontLst>
  <p:custDataLst>
    <p:tags r:id="rId2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6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701"/>
        <p:guide pos="298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Root Cause: </a:t>
            </a:r>
            <a:r>
              <a:rPr lang="zh-CN" altLang="en-US">
                <a:ea typeface="宋体" panose="02010600030101010101" pitchFamily="2" charset="-122"/>
              </a:rPr>
              <a:t>（优化</a:t>
            </a:r>
            <a:r>
              <a:rPr lang="zh-CN" altLang="en-US">
                <a:ea typeface="宋体" panose="02010600030101010101" pitchFamily="2" charset="-122"/>
              </a:rPr>
              <a:t>引入的</a:t>
            </a:r>
            <a:r>
              <a:rPr lang="en-US" altLang="zh-CN">
                <a:ea typeface="宋体" panose="02010600030101010101" pitchFamily="2" charset="-122"/>
              </a:rPr>
              <a:t>bug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short-circuit operator</a:t>
            </a:r>
            <a:r>
              <a:rPr lang="zh-CN" altLang="en-US">
                <a:ea typeface="宋体" panose="02010600030101010101" pitchFamily="2" charset="-122"/>
              </a:rPr>
              <a:t>，A and B，如果 A = false，则不再经过 B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One-pass optimization, </a:t>
            </a:r>
            <a:r>
              <a:rPr lang="zh-CN" altLang="en-US"/>
              <a:t>遍历一条若</a:t>
            </a:r>
            <a:r>
              <a:rPr lang="en-US" altLang="zh-CN"/>
              <a:t>where</a:t>
            </a:r>
            <a:r>
              <a:rPr lang="zh-CN" altLang="en-US"/>
              <a:t>为</a:t>
            </a:r>
            <a:r>
              <a:rPr lang="en-US" altLang="zh-CN"/>
              <a:t>true</a:t>
            </a:r>
            <a:r>
              <a:rPr lang="zh-CN" altLang="en-US"/>
              <a:t>删一条，例子中</a:t>
            </a:r>
            <a:r>
              <a:rPr lang="en-US" altLang="zh-CN"/>
              <a:t> </a:t>
            </a:r>
            <a:r>
              <a:rPr lang="zh-CN" altLang="en-US"/>
              <a:t>LIMIT 1 OFFSET 2 在只剩最后一行时返回空，前三个 OR 返回了 false，因此不再执行后面的 and true。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原先没优化前是先遍历所有进行标记，第二次遍历统一</a:t>
            </a:r>
            <a:r>
              <a:rPr lang="zh-CN" altLang="en-US"/>
              <a:t>删除。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Root Cause: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JIT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错误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编译导致的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t>he JIT compiler incorrectly compiled the non-equal operation (i.e., &lt;&gt;)</a:t>
            </a:r>
            <a:r>
              <a:rPr lang="en-US"/>
              <a:t>,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and thus the machine code produced wrong</a:t>
            </a:r>
            <a:r>
              <a:rPr lang="en-US"/>
              <a:t> results when comparing the NaN value returned from acos (c0).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Root Cause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（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查询优化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引入的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bug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In this case, SQLite applies the omit-outer-join optimization, which can reduce the useless join tables (e.g., ref_3) that are not referenced outside their JOIN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However, this optimization did not work well when SQLite also flattened the subqueries in the JOIN expressions (e.g., the two subqueries in the last ON clause).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Root Cause</a:t>
            </a:r>
            <a:r>
              <a:rPr lang="zh-CN" altLang="en-US">
                <a:ea typeface="宋体" panose="02010600030101010101" pitchFamily="2" charset="-122"/>
              </a:rPr>
              <a:t>：（查询计划的</a:t>
            </a:r>
            <a:r>
              <a:rPr lang="en-US" altLang="zh-CN">
                <a:ea typeface="宋体" panose="02010600030101010101" pitchFamily="2" charset="-122"/>
              </a:rPr>
              <a:t>bug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查询计划</a:t>
            </a:r>
            <a:r>
              <a:rPr lang="zh-CN" altLang="en-US">
                <a:ea typeface="宋体" panose="02010600030101010101" pitchFamily="2" charset="-122"/>
              </a:rPr>
              <a:t>不同引入的</a:t>
            </a:r>
            <a:r>
              <a:rPr lang="en-US" altLang="zh-CN">
                <a:ea typeface="宋体" panose="02010600030101010101" pitchFamily="2" charset="-122"/>
              </a:rPr>
              <a:t>bug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original </a:t>
            </a:r>
            <a:r>
              <a:rPr lang="zh-CN" altLang="en-US">
                <a:ea typeface="宋体" panose="02010600030101010101" pitchFamily="2" charset="-122"/>
              </a:rPr>
              <a:t>用的是</a:t>
            </a:r>
            <a:r>
              <a:rPr lang="en-US" altLang="zh-CN">
                <a:ea typeface="宋体" panose="02010600030101010101" pitchFamily="2" charset="-122"/>
              </a:rPr>
              <a:t> hash join, transform </a:t>
            </a:r>
            <a:r>
              <a:rPr lang="zh-CN" altLang="en-US">
                <a:ea typeface="宋体" panose="02010600030101010101" pitchFamily="2" charset="-122"/>
              </a:rPr>
              <a:t>用的是</a:t>
            </a:r>
            <a:r>
              <a:rPr lang="en-US" altLang="zh-CN">
                <a:ea typeface="宋体" panose="02010600030101010101" pitchFamily="2" charset="-122"/>
              </a:rPr>
              <a:t> hash right join</a:t>
            </a:r>
            <a:endParaRPr lang="en-US" altLang="zh-CN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Both query plans are problematic because they lose join filters, which are responsible for filtering the rows that satisfy the predicate in the WHERE clauses.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必须限制查询模式以约束查询</a:t>
            </a:r>
            <a:r>
              <a:rPr lang="zh-CN"/>
              <a:t>语义</a:t>
            </a:r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PQS 的核心思想是合成一个包含预定义 (即支点行, pivot row) 行的查询, 当执行查询时, 如果结果中不包含这个行, 那么目标 DBMS 就包含一个逻辑问题.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NoREC</a:t>
            </a:r>
            <a:r>
              <a:rPr lang="en-US"/>
              <a:t> </a:t>
            </a:r>
            <a:r>
              <a:t>将一个能够被 DBMS 优化的查询转化为一个不  能被有效优化的查询, 然后对比两个查询的结果集是否一致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基于布尔表达式和逻辑</a:t>
            </a:r>
            <a:r>
              <a:rPr lang="zh-CN"/>
              <a:t>表达式的查询等价性</a:t>
            </a:r>
            <a:r>
              <a:rPr lang="zh-CN"/>
              <a:t>转换</a:t>
            </a:r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zh-CN" altLang="en-US"/>
              <a:t>是</a:t>
            </a:r>
            <a:r>
              <a:rPr lang="en-US" altLang="zh-CN"/>
              <a:t>Q</a:t>
            </a:r>
            <a:r>
              <a:rPr lang="zh-CN" altLang="en-US"/>
              <a:t>的一个子表达式，将</a:t>
            </a:r>
            <a:r>
              <a:rPr lang="en-US" altLang="zh-CN"/>
              <a:t>E</a:t>
            </a:r>
            <a:r>
              <a:rPr lang="zh-CN" altLang="en-US"/>
              <a:t>进行变换为</a:t>
            </a:r>
            <a:r>
              <a:rPr lang="en-US" altLang="zh-CN"/>
              <a:t>E’,</a:t>
            </a:r>
            <a:r>
              <a:rPr lang="zh-CN" altLang="en-US"/>
              <a:t>并且转换后的</a:t>
            </a:r>
            <a:r>
              <a:rPr lang="en-US" altLang="zh-CN"/>
              <a:t> E’</a:t>
            </a:r>
            <a:r>
              <a:rPr lang="zh-CN" altLang="en-US"/>
              <a:t>执行结果恒等于</a:t>
            </a:r>
            <a:r>
              <a:rPr lang="en-US" altLang="zh-CN"/>
              <a:t> E</a:t>
            </a:r>
            <a:endParaRPr lang="en-US" alt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将</a:t>
            </a:r>
            <a:r>
              <a:rPr lang="en-US" altLang="zh-CN">
                <a:ea typeface="宋体" panose="02010600030101010101" pitchFamily="2" charset="-122"/>
              </a:rPr>
              <a:t> E’</a:t>
            </a:r>
            <a:r>
              <a:rPr lang="zh-CN" altLang="en-US">
                <a:ea typeface="宋体" panose="02010600030101010101" pitchFamily="2" charset="-122"/>
              </a:rPr>
              <a:t>替代</a:t>
            </a:r>
            <a:r>
              <a:rPr lang="en-US" altLang="zh-CN">
                <a:ea typeface="宋体" panose="02010600030101010101" pitchFamily="2" charset="-122"/>
              </a:rPr>
              <a:t> Q </a:t>
            </a:r>
            <a:r>
              <a:rPr lang="zh-CN" altLang="en-US">
                <a:ea typeface="宋体" panose="02010600030101010101" pitchFamily="2" charset="-122"/>
              </a:rPr>
              <a:t>中的</a:t>
            </a:r>
            <a:r>
              <a:rPr lang="en-US" altLang="zh-CN">
                <a:ea typeface="宋体" panose="02010600030101010101" pitchFamily="2" charset="-122"/>
              </a:rPr>
              <a:t> E</a:t>
            </a:r>
            <a:r>
              <a:rPr lang="zh-CN" altLang="en-US">
                <a:ea typeface="宋体" panose="02010600030101010101" pitchFamily="2" charset="-122"/>
              </a:rPr>
              <a:t>，如果</a:t>
            </a:r>
            <a:r>
              <a:rPr lang="en-US" altLang="zh-CN">
                <a:ea typeface="宋体" panose="02010600030101010101" pitchFamily="2" charset="-122"/>
              </a:rPr>
              <a:t> Q’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>
                <a:ea typeface="宋体" panose="02010600030101010101" pitchFamily="2" charset="-122"/>
              </a:rPr>
              <a:t> Q </a:t>
            </a:r>
            <a:r>
              <a:rPr lang="zh-CN" altLang="en-US">
                <a:ea typeface="宋体" panose="02010600030101010101" pitchFamily="2" charset="-122"/>
              </a:rPr>
              <a:t>执行结果不同，就说明存在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bug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Root Cause</a:t>
            </a:r>
            <a:r>
              <a:rPr lang="zh-CN" altLang="en-US">
                <a:ea typeface="宋体" panose="02010600030101010101" pitchFamily="2" charset="-122"/>
              </a:rPr>
              <a:t>：（查询优化引发的</a:t>
            </a:r>
            <a:r>
              <a:rPr lang="en-US" altLang="zh-CN">
                <a:ea typeface="宋体" panose="02010600030101010101" pitchFamily="2" charset="-122"/>
              </a:rPr>
              <a:t>bug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When rescanning a hash join, we'll skip rebuilding the hash table if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the inner subplan contains no updated Param values.  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However, the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inner hash key expressions can themselves contain Param references,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which evidently are not caught by that test.  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宋体" panose="02010600030101010101" pitchFamily="2" charset="-122"/>
              </a:rPr>
              <a:t>A change in the value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of such a Param necessitates rebuilding the hash table, and this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example shows that we're not doing that.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43025" y="408300"/>
            <a:ext cx="1584650" cy="15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/>
          <a:srcRect b="55263"/>
          <a:stretch>
            <a:fillRect/>
          </a:stretch>
        </p:blipFill>
        <p:spPr>
          <a:xfrm>
            <a:off x="763200" y="4040376"/>
            <a:ext cx="2465826" cy="11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5950" y="238100"/>
            <a:ext cx="1812449" cy="25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1904575" y="1617963"/>
            <a:ext cx="52620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1904575" y="3042400"/>
            <a:ext cx="48279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403020202020204"/>
              <a:buNone/>
              <a:defRPr sz="1400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通用样式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通用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sp>
        <p:nvSpPr>
          <p:cNvPr id="17" name="Google Shape;17;p3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44850" y="1148175"/>
            <a:ext cx="4393775" cy="366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256000" y="369375"/>
            <a:ext cx="4807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36502" y="191070"/>
            <a:ext cx="1618098" cy="2295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body" idx="1"/>
          </p:nvPr>
        </p:nvSpPr>
        <p:spPr>
          <a:xfrm>
            <a:off x="256000" y="1336275"/>
            <a:ext cx="43212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Helvetica Neue" panose="020B0403020202020204"/>
              <a:buChar char="●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○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■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●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○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■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●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○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Helvetica Neue" panose="020B0403020202020204"/>
              <a:buChar char="■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Coverpage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sp>
        <p:nvSpPr>
          <p:cNvPr id="24" name="Google Shape;24;p4"/>
          <p:cNvSpPr/>
          <p:nvPr/>
        </p:nvSpPr>
        <p:spPr>
          <a:xfrm>
            <a:off x="-650" y="-3625"/>
            <a:ext cx="9144000" cy="5209500"/>
          </a:xfrm>
          <a:prstGeom prst="rect">
            <a:avLst/>
          </a:prstGeom>
          <a:solidFill>
            <a:srgbClr val="1929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4"/>
          <p:cNvSpPr txBox="1"/>
          <p:nvPr/>
        </p:nvSpPr>
        <p:spPr>
          <a:xfrm>
            <a:off x="1879375" y="3104795"/>
            <a:ext cx="498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/>
          <a:srcRect b="50917"/>
          <a:stretch>
            <a:fillRect/>
          </a:stretch>
        </p:blipFill>
        <p:spPr>
          <a:xfrm>
            <a:off x="607175" y="3995601"/>
            <a:ext cx="2465826" cy="12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51275" y="376975"/>
            <a:ext cx="1584650" cy="195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5949" y="238100"/>
            <a:ext cx="1786932" cy="2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title"/>
          </p:nvPr>
        </p:nvSpPr>
        <p:spPr>
          <a:xfrm>
            <a:off x="1889225" y="1617963"/>
            <a:ext cx="52620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subTitle" idx="1"/>
          </p:nvPr>
        </p:nvSpPr>
        <p:spPr>
          <a:xfrm>
            <a:off x="1889225" y="3042400"/>
            <a:ext cx="48279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 panose="020B0403020202020204"/>
              <a:buNone/>
              <a:defRPr sz="1400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coverpage.op2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24630" y="3425825"/>
            <a:ext cx="1214755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OSDI 24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885825"/>
            <a:ext cx="7722235" cy="2592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Evaluation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332865"/>
            <a:ext cx="4261485" cy="2656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1359535"/>
            <a:ext cx="3665855" cy="2613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" y="3989705"/>
            <a:ext cx="3438525" cy="798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530" y="3866515"/>
            <a:ext cx="3585210" cy="1170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Logic Bug Found </a:t>
            </a: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by EET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080" y="919480"/>
            <a:ext cx="4190365" cy="3721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7355" y="1622425"/>
            <a:ext cx="3587115" cy="274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000"/>
              <a:t>EET transforms this query by applying rule No.2 in Table 2</a:t>
            </a:r>
            <a:r>
              <a:rPr lang="en-US" altLang="zh-CN" sz="1000"/>
              <a:t>.</a:t>
            </a:r>
            <a:endParaRPr lang="en-US" altLang="zh-CN" sz="1000"/>
          </a:p>
        </p:txBody>
      </p:sp>
      <p:sp>
        <p:nvSpPr>
          <p:cNvPr id="1" name="文本框 0"/>
          <p:cNvSpPr txBox="1"/>
          <p:nvPr/>
        </p:nvSpPr>
        <p:spPr>
          <a:xfrm>
            <a:off x="2209800" y="4617720"/>
            <a:ext cx="2644140" cy="5029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lnSpc>
                <a:spcPct val="120000"/>
              </a:lnSpc>
              <a:buNone/>
            </a:pPr>
            <a:r>
              <a:rPr lang="en-US" sz="800">
                <a:sym typeface="+mn-ea"/>
              </a:rPr>
              <a:t>Root Cause. (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Bug introduced by </a:t>
            </a:r>
            <a:r>
              <a:rPr lang="en-US" altLang="zh-CN" sz="80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query optimization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.)</a:t>
            </a:r>
            <a:endParaRPr lang="zh-CN" altLang="en-US" sz="80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ym typeface="+mn-ea"/>
              </a:rPr>
              <a:t>1. short-circuit operator.</a:t>
            </a:r>
            <a:endParaRPr lang="en-US" sz="8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ym typeface="+mn-ea"/>
              </a:rPr>
              <a:t>2. One-pass optimization.</a:t>
            </a:r>
            <a:endParaRPr lang="zh-CN" altLang="en-US" sz="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Logic Bug Found </a:t>
            </a: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by EET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95" y="1012190"/>
            <a:ext cx="5143500" cy="3038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2590" y="3928745"/>
            <a:ext cx="57988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EET transforms the FALSE expression in the SELECT clause, applying rule No.1 in Table 2.</a:t>
            </a:r>
            <a:endParaRPr lang="zh-CN" altLang="en-US" sz="1000"/>
          </a:p>
        </p:txBody>
      </p:sp>
      <p:sp>
        <p:nvSpPr>
          <p:cNvPr id="1" name="文本框 0"/>
          <p:cNvSpPr txBox="1"/>
          <p:nvPr/>
        </p:nvSpPr>
        <p:spPr>
          <a:xfrm>
            <a:off x="1829435" y="4375785"/>
            <a:ext cx="5346700" cy="558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lnSpc>
                <a:spcPct val="120000"/>
              </a:lnSpc>
              <a:buNone/>
            </a:pPr>
            <a:r>
              <a:rPr lang="en-US" sz="800">
                <a:sym typeface="+mn-ea"/>
              </a:rPr>
              <a:t>Root Cause. (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Bug introduced by </a:t>
            </a:r>
            <a:r>
              <a:rPr lang="en-US" altLang="zh-CN" sz="80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JIT compilation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.)</a:t>
            </a:r>
            <a:endParaRPr lang="zh-CN" altLang="en-US" sz="80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ym typeface="+mn-ea"/>
              </a:rPr>
              <a:t>T</a:t>
            </a:r>
            <a:r>
              <a:rPr sz="800">
                <a:sym typeface="+mn-ea"/>
              </a:rPr>
              <a:t>he JIT compiler incorrectly compiled the non-equal operation (i.e., &lt;&gt;)</a:t>
            </a:r>
            <a:r>
              <a:rPr lang="en-US" sz="800">
                <a:sym typeface="+mn-ea"/>
              </a:rPr>
              <a:t>,</a:t>
            </a:r>
            <a:endParaRPr lang="en-US"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800">
                <a:sym typeface="+mn-ea"/>
              </a:rPr>
              <a:t>and thus the machine code produced wrong</a:t>
            </a:r>
            <a:r>
              <a:rPr lang="en-US" sz="800">
                <a:sym typeface="+mn-ea"/>
              </a:rPr>
              <a:t> results when comparing the NaN value returned from acos (c0).</a:t>
            </a:r>
            <a:endParaRPr lang="zh-CN" altLang="en-US" sz="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Logic Bug Found </a:t>
            </a: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by EET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1141730"/>
            <a:ext cx="4510405" cy="28301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240" y="1480820"/>
            <a:ext cx="3857625" cy="2024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3510" y="4037330"/>
            <a:ext cx="42906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ym typeface="+mn-ea"/>
              </a:rPr>
              <a:t>EET transforms this query by applying rule No.</a:t>
            </a:r>
            <a:r>
              <a:rPr lang="en-US" altLang="zh-CN" sz="1000">
                <a:sym typeface="+mn-ea"/>
              </a:rPr>
              <a:t>4</a:t>
            </a:r>
            <a:r>
              <a:rPr lang="zh-CN" altLang="en-US" sz="1000">
                <a:sym typeface="+mn-ea"/>
              </a:rPr>
              <a:t> in Table 2</a:t>
            </a:r>
            <a:r>
              <a:rPr lang="en-US" altLang="zh-CN" sz="1000">
                <a:sym typeface="+mn-ea"/>
              </a:rPr>
              <a:t>.</a:t>
            </a:r>
            <a:endParaRPr lang="zh-CN" altLang="en-US" sz="1000">
              <a:sym typeface="+mn-ea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17550" y="4530725"/>
            <a:ext cx="7902575" cy="558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lnSpc>
                <a:spcPct val="120000"/>
              </a:lnSpc>
              <a:buNone/>
            </a:pPr>
            <a:r>
              <a:rPr lang="en-US" sz="800">
                <a:sym typeface="+mn-ea"/>
              </a:rPr>
              <a:t>Root Cause. (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Bug introduced by</a:t>
            </a:r>
            <a:r>
              <a:rPr lang="en-US" altLang="zh-CN" sz="80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 query optimization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.)</a:t>
            </a:r>
            <a:endParaRPr lang="zh-CN" altLang="en-US" sz="80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800">
                <a:sym typeface="+mn-ea"/>
              </a:rPr>
              <a:t>In this case, SQLite applies the omit-outer-join optimization, which can reduce the useless join tables (e.g., ref_3) that are not referenced outside their JOIN expressions.</a:t>
            </a:r>
            <a:endParaRPr sz="800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800">
                <a:sym typeface="+mn-ea"/>
              </a:rPr>
              <a:t>However, this optimization did not work well when SQLite also flattened the subqueries in the JOIN expressions (e.g., the two subqueries in the last ON clause).</a:t>
            </a:r>
            <a:endParaRPr lang="zh-CN" altLang="en-US" sz="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Logic Bug Found </a:t>
            </a: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by EET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1212215"/>
            <a:ext cx="4091940" cy="2774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905" y="975995"/>
            <a:ext cx="4197985" cy="34658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9950" y="449580"/>
            <a:ext cx="42906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ym typeface="+mn-ea"/>
              </a:rPr>
              <a:t>EET transforms this query by applying rule No.</a:t>
            </a:r>
            <a:r>
              <a:rPr lang="en-US" altLang="zh-CN" sz="1000">
                <a:sym typeface="+mn-ea"/>
              </a:rPr>
              <a:t>5</a:t>
            </a:r>
            <a:r>
              <a:rPr lang="zh-CN" altLang="en-US" sz="1000">
                <a:sym typeface="+mn-ea"/>
              </a:rPr>
              <a:t> in Table 2</a:t>
            </a:r>
            <a:r>
              <a:rPr lang="en-US" altLang="zh-CN" sz="1000">
                <a:sym typeface="+mn-ea"/>
              </a:rPr>
              <a:t>.</a:t>
            </a:r>
            <a:endParaRPr lang="zh-CN" altLang="en-US" sz="1000">
              <a:sym typeface="+mn-ea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717550" y="4530725"/>
            <a:ext cx="7902575" cy="558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lnSpc>
                <a:spcPct val="120000"/>
              </a:lnSpc>
              <a:buNone/>
            </a:pPr>
            <a:r>
              <a:rPr lang="en-US" sz="800">
                <a:sym typeface="+mn-ea"/>
              </a:rPr>
              <a:t>Root Cause. (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Bug introduced by </a:t>
            </a:r>
            <a:r>
              <a:rPr lang="en-US" altLang="zh-CN" sz="80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query plan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.)</a:t>
            </a:r>
            <a:endParaRPr lang="zh-CN" altLang="en-US" sz="80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>
                <a:ea typeface="宋体" panose="02010600030101010101" pitchFamily="2" charset="-122"/>
                <a:sym typeface="+mn-ea"/>
              </a:rPr>
              <a:t>original query plan uses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 hash join, transformed query plan uses hash right join.</a:t>
            </a:r>
            <a:endParaRPr lang="en-US" altLang="zh-CN" sz="800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>
                <a:ea typeface="宋体" panose="02010600030101010101" pitchFamily="2" charset="-122"/>
                <a:sym typeface="+mn-ea"/>
              </a:rPr>
              <a:t>Both query plans are problematic because they lose join filters, which are responsible for filtering the rows that satisfy the predicate in the WHERE clauses.</a:t>
            </a:r>
            <a:endParaRPr lang="zh-CN" altLang="en-US" sz="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Evaluation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1290955"/>
            <a:ext cx="4304665" cy="2491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80" y="428625"/>
            <a:ext cx="2693035" cy="4492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B</a:t>
            </a: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ackground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3285" y="2272030"/>
            <a:ext cx="3896995" cy="2637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2305685"/>
            <a:ext cx="3823970" cy="2266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" y="1117600"/>
            <a:ext cx="5775960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Back</a:t>
            </a: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ground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1308735"/>
            <a:ext cx="7534910" cy="3150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85" y="142875"/>
            <a:ext cx="2669540" cy="1315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Approach Overview </a:t>
            </a: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of EET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310" y="1197610"/>
            <a:ext cx="3858260" cy="33235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05" y="1106805"/>
            <a:ext cx="4018915" cy="3382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Equivalent Expression Transformation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2360" y="1148715"/>
            <a:ext cx="3688080" cy="3486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1357630"/>
            <a:ext cx="4076700" cy="405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" y="1982470"/>
            <a:ext cx="308610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Determined Boolean Expressions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" y="1601470"/>
            <a:ext cx="2957830" cy="1838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470" y="1458595"/>
            <a:ext cx="4072255" cy="1931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445" y="3740785"/>
            <a:ext cx="4905375" cy="809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7710" y="121539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 is </a:t>
            </a:r>
            <a:r>
              <a:rPr lang="zh-CN" altLang="en-US" sz="1200"/>
              <a:t>an arbitrary boolean expression</a:t>
            </a:r>
            <a:r>
              <a:rPr lang="en-US" altLang="zh-CN" sz="1200"/>
              <a:t>.</a:t>
            </a:r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Redundant Branch Structures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659765" y="1131570"/>
            <a:ext cx="8025130" cy="922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200"/>
              <a:t>To transform non-boolean expressions, we propose to leverage CASE WHEN expressions.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>
                <a:sym typeface="+mn-ea"/>
              </a:rPr>
              <a:t>P is </a:t>
            </a:r>
            <a:r>
              <a:rPr lang="zh-CN" altLang="en-US" sz="1200">
                <a:sym typeface="+mn-ea"/>
              </a:rPr>
              <a:t>an arbitrary boolean expression</a:t>
            </a:r>
            <a:r>
              <a:rPr lang="en-US" altLang="zh-CN" sz="1200">
                <a:sym typeface="+mn-ea"/>
              </a:rPr>
              <a:t>.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>
                <a:sym typeface="+mn-ea"/>
              </a:rPr>
              <a:t>Expr is </a:t>
            </a:r>
            <a:r>
              <a:rPr lang="zh-CN" altLang="en-US" sz="1200">
                <a:sym typeface="+mn-ea"/>
              </a:rPr>
              <a:t>an arbitrary </a:t>
            </a:r>
            <a:r>
              <a:rPr lang="en-US" altLang="zh-CN" sz="1200">
                <a:sym typeface="+mn-ea"/>
              </a:rPr>
              <a:t>non-boolean </a:t>
            </a:r>
            <a:r>
              <a:rPr lang="zh-CN" altLang="en-US" sz="1200">
                <a:sym typeface="+mn-ea"/>
              </a:rPr>
              <a:t>expression</a:t>
            </a:r>
            <a:r>
              <a:rPr lang="en-US" altLang="zh-CN" sz="1200">
                <a:sym typeface="+mn-ea"/>
              </a:rPr>
              <a:t>.</a:t>
            </a:r>
            <a:endParaRPr lang="en-US" altLang="zh-CN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3660140"/>
            <a:ext cx="3938905" cy="933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" y="2053590"/>
            <a:ext cx="3624580" cy="7194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2865755"/>
            <a:ext cx="418655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T</a:t>
            </a: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ransformation Rules Conclusion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953135"/>
            <a:ext cx="7033895" cy="4100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60045" y="382905"/>
            <a:ext cx="5567045" cy="66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Logic Bug Found </a:t>
            </a:r>
            <a:r>
              <a:rPr lang="en-US" altLang="zh-CN" sz="24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by EET</a:t>
            </a:r>
            <a:endParaRPr lang="en-US" altLang="zh-CN" sz="24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1156335"/>
            <a:ext cx="4150995" cy="3098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1049020"/>
            <a:ext cx="4399280" cy="3370580"/>
          </a:xfrm>
          <a:prstGeom prst="rect">
            <a:avLst/>
          </a:prstGeom>
        </p:spPr>
      </p:pic>
      <p:sp>
        <p:nvSpPr>
          <p:cNvPr id="1" name="文本框 0"/>
          <p:cNvSpPr txBox="1"/>
          <p:nvPr/>
        </p:nvSpPr>
        <p:spPr>
          <a:xfrm>
            <a:off x="821690" y="4419600"/>
            <a:ext cx="7651115" cy="699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lnSpc>
                <a:spcPct val="120000"/>
              </a:lnSpc>
              <a:buNone/>
            </a:pPr>
            <a:r>
              <a:rPr lang="en-US" sz="800">
                <a:sym typeface="+mn-ea"/>
              </a:rPr>
              <a:t>Root Cause. (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Bug introduced by </a:t>
            </a:r>
            <a:r>
              <a:rPr lang="en-US" altLang="zh-CN" sz="80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query optimization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.)</a:t>
            </a:r>
            <a:endParaRPr lang="zh-CN" altLang="en-US" sz="800">
              <a:ea typeface="宋体" panose="02010600030101010101" pitchFamily="2" charset="-122"/>
            </a:endParaRPr>
          </a:p>
          <a:p>
            <a:pPr marL="0" lvl="0" indent="0" algn="l" rtl="0">
              <a:lnSpc>
                <a:spcPct val="120000"/>
              </a:lnSpc>
              <a:buNone/>
            </a:pPr>
            <a:r>
              <a:rPr lang="zh-CN" altLang="en-US" sz="800">
                <a:ea typeface="宋体" panose="02010600030101010101" pitchFamily="2" charset="-122"/>
                <a:sym typeface="+mn-ea"/>
              </a:rPr>
              <a:t>When rescanning a hash join, we'll skip rebuilding the hash table if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800">
                <a:ea typeface="宋体" panose="02010600030101010101" pitchFamily="2" charset="-122"/>
                <a:sym typeface="+mn-ea"/>
              </a:rPr>
              <a:t>the inner subplan contains no updated Param values.  </a:t>
            </a:r>
            <a:endParaRPr lang="zh-CN" altLang="en-US" sz="800">
              <a:ea typeface="宋体" panose="02010600030101010101" pitchFamily="2" charset="-122"/>
            </a:endParaRPr>
          </a:p>
          <a:p>
            <a:pPr marL="0" lvl="0" indent="0" algn="l" rtl="0">
              <a:lnSpc>
                <a:spcPct val="120000"/>
              </a:lnSpc>
              <a:buNone/>
            </a:pPr>
            <a:r>
              <a:rPr lang="zh-CN" altLang="en-US" sz="800">
                <a:ea typeface="宋体" panose="02010600030101010101" pitchFamily="2" charset="-122"/>
                <a:sym typeface="+mn-ea"/>
              </a:rPr>
              <a:t>However, the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800">
                <a:ea typeface="宋体" panose="02010600030101010101" pitchFamily="2" charset="-122"/>
                <a:sym typeface="+mn-ea"/>
              </a:rPr>
              <a:t>inner hash key expressions can themselves contain Param references,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800">
                <a:ea typeface="宋体" panose="02010600030101010101" pitchFamily="2" charset="-122"/>
                <a:sym typeface="+mn-ea"/>
              </a:rPr>
              <a:t>which evidently are not caught by that test.  </a:t>
            </a:r>
            <a:endParaRPr lang="zh-CN" altLang="en-US" sz="800">
              <a:ea typeface="宋体" panose="02010600030101010101" pitchFamily="2" charset="-122"/>
            </a:endParaRPr>
          </a:p>
          <a:p>
            <a:pPr marL="0" lvl="0" indent="0" algn="l" rtl="0">
              <a:lnSpc>
                <a:spcPct val="120000"/>
              </a:lnSpc>
              <a:buNone/>
            </a:pPr>
            <a:r>
              <a:rPr lang="zh-CN" altLang="en-US" sz="800">
                <a:ea typeface="宋体" panose="02010600030101010101" pitchFamily="2" charset="-122"/>
                <a:sym typeface="+mn-ea"/>
              </a:rPr>
              <a:t>A change in the value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800">
                <a:ea typeface="宋体" panose="02010600030101010101" pitchFamily="2" charset="-122"/>
                <a:sym typeface="+mn-ea"/>
              </a:rPr>
              <a:t>of such a Param necessitates rebuilding the hash table, and this</a:t>
            </a:r>
            <a:r>
              <a:rPr lang="en-US" altLang="zh-CN" sz="80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800">
                <a:ea typeface="宋体" panose="02010600030101010101" pitchFamily="2" charset="-122"/>
                <a:sym typeface="+mn-ea"/>
              </a:rPr>
              <a:t>example shows that we're not doing that.</a:t>
            </a:r>
            <a:endParaRPr lang="zh-CN" altLang="en-US" sz="8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QyMWZmNjY1MjA5OGI5ZDAwNzU5NzI2NDIxOTRkZTE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2188</Words>
  <Application>WPS 演示</Application>
  <PresentationFormat/>
  <Paragraphs>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Arial</vt:lpstr>
      <vt:lpstr>Helvetica Neue</vt:lpstr>
      <vt:lpstr>微软雅黑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海阔天空1380684430</cp:lastModifiedBy>
  <cp:revision>403</cp:revision>
  <dcterms:created xsi:type="dcterms:W3CDTF">2024-04-12T02:27:00Z</dcterms:created>
  <dcterms:modified xsi:type="dcterms:W3CDTF">2024-11-13T10:22:27Z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8D96355A817E4FDDAD73D8E2CE4EB341_12</vt:lpwstr>
  </property>
  <property fmtid="{D5CDD505-2E9C-101B-9397-08002B2CF9AE}" pid="3" name="KSOProductBuildVer">
    <vt:lpwstr>2052-12.1.0.18608</vt:lpwstr>
  </property>
</Properties>
</file>