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5"/>
  </p:notesMasterIdLst>
  <p:sldIdLst>
    <p:sldId id="289" r:id="rId3"/>
    <p:sldId id="257" r:id="rId4"/>
    <p:sldId id="321" r:id="rId6"/>
    <p:sldId id="266" r:id="rId7"/>
    <p:sldId id="267" r:id="rId8"/>
    <p:sldId id="359" r:id="rId9"/>
    <p:sldId id="270" r:id="rId10"/>
    <p:sldId id="271" r:id="rId11"/>
    <p:sldId id="272" r:id="rId12"/>
    <p:sldId id="273" r:id="rId13"/>
    <p:sldId id="322" r:id="rId14"/>
    <p:sldId id="334" r:id="rId15"/>
    <p:sldId id="281" r:id="rId16"/>
    <p:sldId id="347" r:id="rId17"/>
    <p:sldId id="333" r:id="rId18"/>
    <p:sldId id="336" r:id="rId19"/>
    <p:sldId id="335" r:id="rId20"/>
    <p:sldId id="337" r:id="rId21"/>
    <p:sldId id="338" r:id="rId22"/>
    <p:sldId id="285" r:id="rId23"/>
    <p:sldId id="339" r:id="rId24"/>
    <p:sldId id="340" r:id="rId25"/>
    <p:sldId id="341" r:id="rId26"/>
    <p:sldId id="342" r:id="rId27"/>
    <p:sldId id="290" r:id="rId28"/>
  </p:sldIdLst>
  <p:sldSz cx="9144000" cy="5143500"/>
  <p:notesSz cx="6858000" cy="9144000"/>
  <p:embeddedFontLst>
    <p:embeddedFont>
      <p:font typeface="Helvetica Neue" panose="020B0403020202020204"/>
      <p:regular r:id="rId32"/>
    </p:embeddedFont>
  </p:embeddedFontLst>
  <p:custDataLst>
    <p:tags r:id="rId33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65" userDrawn="1">
          <p15:clr>
            <a:srgbClr val="A4A3A4"/>
          </p15:clr>
        </p15:guide>
        <p15:guide id="2" pos="29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1665"/>
        <p:guide pos="2932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3" Type="http://schemas.openxmlformats.org/officeDocument/2006/relationships/tags" Target="tags/tag1.xml"/><Relationship Id="rId32" Type="http://schemas.openxmlformats.org/officeDocument/2006/relationships/font" Target="fonts/font1.fntdata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5b2faf438_0_12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5b2faf438_0_12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e5b2faf438_0_17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e5b2faf438_0_17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e5b2faf438_0_17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e5b2faf438_0_17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e5b2faf438_0_24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e5b2faf438_0_24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e5b2faf438_0_17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e5b2faf438_0_17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e5b2faf438_0_24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e5b2faf438_0_24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e5b2faf438_0_24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e5b2faf438_0_24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e5b2faf438_0_24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e5b2faf438_0_24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t>第一级协程作为事务执行的驱动函数，串联事务处理的所有过程，调用其他函数或协程完成事务的最终执行。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t>第二级协程用来优化某个步骤中所有可能发生 cache miss 的地方，所有需要改成 coroutine 的函数都通过手动 inline 或编译器 inline 的方式拍平在这个 coroutine 中。将整个 coroutine 调用链深度限制在了 2 层，以此减少协程切换开销。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e5b2faf438_0_24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e5b2faf438_0_24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e5b2faf438_0_24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e5b2faf438_0_24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e5b2faf438_0_28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e5b2faf438_0_28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/>
              <a:t>解决内存访问的</a:t>
            </a:r>
            <a:r>
              <a:rPr lang="zh-CN" altLang="en-US"/>
              <a:t>延迟</a:t>
            </a:r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e5b2faf438_0_28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e5b2faf438_0_28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e5b2faf438_0_28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e5b2faf438_0_28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e5b2faf438_0_28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e5b2faf438_0_28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e5b2faf438_0_28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e5b2faf438_0_28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5b2faf438_0_8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e5b2faf438_0_8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e5b2faf438_0_9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e5b2faf438_0_9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group perfetch</a:t>
            </a:r>
            <a:r>
              <a:rPr lang="zh-CN" altLang="en-US">
                <a:ea typeface="宋体" panose="02010600030101010101" pitchFamily="2" charset="-122"/>
              </a:rPr>
              <a:t>：如果每组在执行之前的</a:t>
            </a:r>
            <a:r>
              <a:rPr lang="en-US" altLang="zh-CN">
                <a:ea typeface="宋体" panose="02010600030101010101" pitchFamily="2" charset="-122"/>
              </a:rPr>
              <a:t> code 0 </a:t>
            </a:r>
            <a:r>
              <a:rPr lang="zh-CN" altLang="en-US">
                <a:ea typeface="宋体" panose="02010600030101010101" pitchFamily="2" charset="-122"/>
              </a:rPr>
              <a:t>都有个访存开销，那么每组在执行</a:t>
            </a:r>
            <a:r>
              <a:rPr lang="en-US" altLang="zh-CN">
                <a:ea typeface="宋体" panose="02010600030101010101" pitchFamily="2" charset="-122"/>
              </a:rPr>
              <a:t>prefetch</a:t>
            </a:r>
            <a:r>
              <a:rPr lang="zh-CN" altLang="en-US">
                <a:ea typeface="宋体" panose="02010600030101010101" pitchFamily="2" charset="-122"/>
              </a:rPr>
              <a:t>之前都会有</a:t>
            </a:r>
            <a:r>
              <a:rPr lang="en-US" altLang="zh-CN">
                <a:ea typeface="宋体" panose="02010600030101010101" pitchFamily="2" charset="-122"/>
              </a:rPr>
              <a:t> cache miss </a:t>
            </a:r>
            <a:r>
              <a:rPr lang="zh-CN" altLang="en-US">
                <a:ea typeface="宋体" panose="02010600030101010101" pitchFamily="2" charset="-122"/>
              </a:rPr>
              <a:t>开销</a:t>
            </a:r>
            <a:endParaRPr lang="zh-CN" altLang="en-US">
              <a:ea typeface="宋体" panose="02010600030101010101" pitchFamily="2" charset="-122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zh-CN" altLang="en-US">
              <a:ea typeface="宋体" panose="02010600030101010101" pitchFamily="2" charset="-122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>
                <a:ea typeface="宋体" panose="02010600030101010101" pitchFamily="2" charset="-122"/>
              </a:rPr>
              <a:t>SPP</a:t>
            </a:r>
            <a:r>
              <a:rPr lang="zh-CN" altLang="en-US">
                <a:ea typeface="宋体" panose="02010600030101010101" pitchFamily="2" charset="-122"/>
              </a:rPr>
              <a:t>：流水线的连续性不会出现每组都有个访存的</a:t>
            </a:r>
            <a:r>
              <a:rPr lang="zh-CN" altLang="en-US">
                <a:ea typeface="宋体" panose="02010600030101010101" pitchFamily="2" charset="-122"/>
              </a:rPr>
              <a:t>开销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 altLang="zh-CN"/>
              <a:t>SPP</a:t>
            </a:r>
            <a:r>
              <a:rPr lang="zh-CN" altLang="en-US">
                <a:ea typeface="宋体" panose="02010600030101010101" pitchFamily="2" charset="-122"/>
              </a:rPr>
              <a:t>：</a:t>
            </a:r>
            <a:r>
              <a:rPr lang="zh-CN" altLang="en-US"/>
              <a:t>跨线程同步开销大，会破坏流水线带来的</a:t>
            </a:r>
            <a:r>
              <a:rPr lang="zh-CN" altLang="en-US"/>
              <a:t>优势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e5b2faf438_0_14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e5b2faf438_0_14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e5b2faf438_0_15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e5b2faf438_0_15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t>AMAC技术。其核心思想是构造类似于缓冲池的结构，来解决倾斜访问模式下内存延迟的问题。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轮询每个状态的内存访问是否完成，否则执行下一个</a:t>
            </a:r>
            <a:r>
              <a:rPr lang="en-US" altLang="zh-CN"/>
              <a:t>lookup</a:t>
            </a:r>
            <a:r>
              <a:rPr lang="zh-CN" altLang="en-US"/>
              <a:t>的状态。</a:t>
            </a:r>
            <a:endParaRPr lang="zh-CN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t>AMAC的设计本质上是将每一组操作都转换为了一组状态机，将每个操作的状态存储在循环缓冲区中。当完成当前内存访问时，可以立即执行新的内存访问。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t>AMAC的主要缺点是将同步操作转换为状态机，需要将原始代码完全重写，生成的代码与原始同步版本的代码相差巨大，降低了代码的可读性和可维护性。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e5b2faf438_0_16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e5b2faf438_0_16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e5b2faf438_0_17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e5b2faf438_0_17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7143025" y="408300"/>
            <a:ext cx="1584650" cy="157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/>
          <p:cNvPicPr preferRelativeResize="0"/>
          <p:nvPr/>
        </p:nvPicPr>
        <p:blipFill rotWithShape="1">
          <a:blip r:embed="rId3"/>
          <a:srcRect b="55263"/>
          <a:stretch>
            <a:fillRect/>
          </a:stretch>
        </p:blipFill>
        <p:spPr>
          <a:xfrm>
            <a:off x="763200" y="4040376"/>
            <a:ext cx="2465826" cy="110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325950" y="238100"/>
            <a:ext cx="1812449" cy="256526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/>
          <p:nvPr>
            <p:ph type="title"/>
          </p:nvPr>
        </p:nvSpPr>
        <p:spPr>
          <a:xfrm>
            <a:off x="1904575" y="1617963"/>
            <a:ext cx="5262000" cy="125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Helvetica Neue" panose="020B0403020202020204"/>
              <a:buNone/>
              <a:defRPr sz="4000" b="1">
                <a:solidFill>
                  <a:srgbClr val="000000"/>
                </a:solidFill>
                <a:latin typeface="Helvetica Neue" panose="020B0403020202020204"/>
                <a:ea typeface="Helvetica Neue" panose="020B0403020202020204"/>
                <a:cs typeface="Helvetica Neue" panose="020B0403020202020204"/>
                <a:sym typeface="Helvetica Neue" panose="020B04030202020202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Helvetica Neue" panose="020B0403020202020204"/>
              <a:buNone/>
              <a:defRPr sz="4000" b="1">
                <a:solidFill>
                  <a:srgbClr val="000000"/>
                </a:solidFill>
                <a:latin typeface="Helvetica Neue" panose="020B0403020202020204"/>
                <a:ea typeface="Helvetica Neue" panose="020B0403020202020204"/>
                <a:cs typeface="Helvetica Neue" panose="020B0403020202020204"/>
                <a:sym typeface="Helvetica Neue" panose="020B0403020202020204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Helvetica Neue" panose="020B0403020202020204"/>
              <a:buNone/>
              <a:defRPr sz="4000" b="1">
                <a:solidFill>
                  <a:srgbClr val="000000"/>
                </a:solidFill>
                <a:latin typeface="Helvetica Neue" panose="020B0403020202020204"/>
                <a:ea typeface="Helvetica Neue" panose="020B0403020202020204"/>
                <a:cs typeface="Helvetica Neue" panose="020B0403020202020204"/>
                <a:sym typeface="Helvetica Neue" panose="020B0403020202020204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Helvetica Neue" panose="020B0403020202020204"/>
              <a:buNone/>
              <a:defRPr sz="4000" b="1">
                <a:solidFill>
                  <a:srgbClr val="000000"/>
                </a:solidFill>
                <a:latin typeface="Helvetica Neue" panose="020B0403020202020204"/>
                <a:ea typeface="Helvetica Neue" panose="020B0403020202020204"/>
                <a:cs typeface="Helvetica Neue" panose="020B0403020202020204"/>
                <a:sym typeface="Helvetica Neue" panose="020B0403020202020204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Helvetica Neue" panose="020B0403020202020204"/>
              <a:buNone/>
              <a:defRPr sz="4000" b="1">
                <a:solidFill>
                  <a:srgbClr val="000000"/>
                </a:solidFill>
                <a:latin typeface="Helvetica Neue" panose="020B0403020202020204"/>
                <a:ea typeface="Helvetica Neue" panose="020B0403020202020204"/>
                <a:cs typeface="Helvetica Neue" panose="020B0403020202020204"/>
                <a:sym typeface="Helvetica Neue" panose="020B0403020202020204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Helvetica Neue" panose="020B0403020202020204"/>
              <a:buNone/>
              <a:defRPr sz="4000" b="1">
                <a:solidFill>
                  <a:srgbClr val="000000"/>
                </a:solidFill>
                <a:latin typeface="Helvetica Neue" panose="020B0403020202020204"/>
                <a:ea typeface="Helvetica Neue" panose="020B0403020202020204"/>
                <a:cs typeface="Helvetica Neue" panose="020B0403020202020204"/>
                <a:sym typeface="Helvetica Neue" panose="020B0403020202020204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Helvetica Neue" panose="020B0403020202020204"/>
              <a:buNone/>
              <a:defRPr sz="4000" b="1">
                <a:solidFill>
                  <a:srgbClr val="000000"/>
                </a:solidFill>
                <a:latin typeface="Helvetica Neue" panose="020B0403020202020204"/>
                <a:ea typeface="Helvetica Neue" panose="020B0403020202020204"/>
                <a:cs typeface="Helvetica Neue" panose="020B0403020202020204"/>
                <a:sym typeface="Helvetica Neue" panose="020B0403020202020204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Helvetica Neue" panose="020B0403020202020204"/>
              <a:buNone/>
              <a:defRPr sz="4000" b="1">
                <a:solidFill>
                  <a:srgbClr val="000000"/>
                </a:solidFill>
                <a:latin typeface="Helvetica Neue" panose="020B0403020202020204"/>
                <a:ea typeface="Helvetica Neue" panose="020B0403020202020204"/>
                <a:cs typeface="Helvetica Neue" panose="020B0403020202020204"/>
                <a:sym typeface="Helvetica Neue" panose="020B0403020202020204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Helvetica Neue" panose="020B0403020202020204"/>
              <a:buNone/>
              <a:defRPr sz="4000" b="1">
                <a:solidFill>
                  <a:srgbClr val="000000"/>
                </a:solidFill>
                <a:latin typeface="Helvetica Neue" panose="020B0403020202020204"/>
                <a:ea typeface="Helvetica Neue" panose="020B0403020202020204"/>
                <a:cs typeface="Helvetica Neue" panose="020B0403020202020204"/>
                <a:sym typeface="Helvetica Neue" panose="020B0403020202020204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type="subTitle" idx="1"/>
          </p:nvPr>
        </p:nvSpPr>
        <p:spPr>
          <a:xfrm>
            <a:off x="1904575" y="3042400"/>
            <a:ext cx="4827900" cy="4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 panose="020B0403020202020204"/>
              <a:buNone/>
              <a:defRPr sz="1400">
                <a:solidFill>
                  <a:srgbClr val="000000"/>
                </a:solidFill>
                <a:latin typeface="Helvetica Neue" panose="020B0403020202020204"/>
                <a:ea typeface="Helvetica Neue" panose="020B0403020202020204"/>
                <a:cs typeface="Helvetica Neue" panose="020B0403020202020204"/>
                <a:sym typeface="Helvetica Neue" panose="020B0403020202020204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通用样式">
  <p:cSld name="TITLE_1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通用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  <p:sp>
        <p:nvSpPr>
          <p:cNvPr id="17" name="Google Shape;17;p3"/>
          <p:cNvSpPr/>
          <p:nvPr/>
        </p:nvSpPr>
        <p:spPr>
          <a:xfrm>
            <a:off x="448175" y="919575"/>
            <a:ext cx="654900" cy="92400"/>
          </a:xfrm>
          <a:prstGeom prst="rect">
            <a:avLst/>
          </a:prstGeom>
          <a:solidFill>
            <a:srgbClr val="3351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18" name="Google Shape;18;p3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4544850" y="1148175"/>
            <a:ext cx="4393775" cy="3661476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3"/>
          <p:cNvSpPr txBox="1"/>
          <p:nvPr>
            <p:ph type="title"/>
          </p:nvPr>
        </p:nvSpPr>
        <p:spPr>
          <a:xfrm>
            <a:off x="256000" y="369375"/>
            <a:ext cx="4807500" cy="59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Font typeface="Helvetica Neue" panose="020B0403020202020204"/>
              <a:buNone/>
              <a:defRPr sz="3000" b="1">
                <a:latin typeface="Helvetica Neue" panose="020B0403020202020204"/>
                <a:ea typeface="Helvetica Neue" panose="020B0403020202020204"/>
                <a:cs typeface="Helvetica Neue" panose="020B0403020202020204"/>
                <a:sym typeface="Helvetica Neue" panose="020B04030202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Font typeface="Helvetica Neue" panose="020B0403020202020204"/>
              <a:buNone/>
              <a:defRPr sz="3000" b="1">
                <a:latin typeface="Helvetica Neue" panose="020B0403020202020204"/>
                <a:ea typeface="Helvetica Neue" panose="020B0403020202020204"/>
                <a:cs typeface="Helvetica Neue" panose="020B0403020202020204"/>
                <a:sym typeface="Helvetica Neue" panose="020B0403020202020204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Font typeface="Helvetica Neue" panose="020B0403020202020204"/>
              <a:buNone/>
              <a:defRPr sz="3000" b="1">
                <a:latin typeface="Helvetica Neue" panose="020B0403020202020204"/>
                <a:ea typeface="Helvetica Neue" panose="020B0403020202020204"/>
                <a:cs typeface="Helvetica Neue" panose="020B0403020202020204"/>
                <a:sym typeface="Helvetica Neue" panose="020B0403020202020204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Font typeface="Helvetica Neue" panose="020B0403020202020204"/>
              <a:buNone/>
              <a:defRPr sz="3000" b="1">
                <a:latin typeface="Helvetica Neue" panose="020B0403020202020204"/>
                <a:ea typeface="Helvetica Neue" panose="020B0403020202020204"/>
                <a:cs typeface="Helvetica Neue" panose="020B0403020202020204"/>
                <a:sym typeface="Helvetica Neue" panose="020B0403020202020204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Font typeface="Helvetica Neue" panose="020B0403020202020204"/>
              <a:buNone/>
              <a:defRPr sz="3000" b="1">
                <a:latin typeface="Helvetica Neue" panose="020B0403020202020204"/>
                <a:ea typeface="Helvetica Neue" panose="020B0403020202020204"/>
                <a:cs typeface="Helvetica Neue" panose="020B0403020202020204"/>
                <a:sym typeface="Helvetica Neue" panose="020B0403020202020204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Font typeface="Helvetica Neue" panose="020B0403020202020204"/>
              <a:buNone/>
              <a:defRPr sz="3000" b="1">
                <a:latin typeface="Helvetica Neue" panose="020B0403020202020204"/>
                <a:ea typeface="Helvetica Neue" panose="020B0403020202020204"/>
                <a:cs typeface="Helvetica Neue" panose="020B0403020202020204"/>
                <a:sym typeface="Helvetica Neue" panose="020B0403020202020204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Font typeface="Helvetica Neue" panose="020B0403020202020204"/>
              <a:buNone/>
              <a:defRPr sz="3000" b="1">
                <a:latin typeface="Helvetica Neue" panose="020B0403020202020204"/>
                <a:ea typeface="Helvetica Neue" panose="020B0403020202020204"/>
                <a:cs typeface="Helvetica Neue" panose="020B0403020202020204"/>
                <a:sym typeface="Helvetica Neue" panose="020B0403020202020204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Font typeface="Helvetica Neue" panose="020B0403020202020204"/>
              <a:buNone/>
              <a:defRPr sz="3000" b="1">
                <a:latin typeface="Helvetica Neue" panose="020B0403020202020204"/>
                <a:ea typeface="Helvetica Neue" panose="020B0403020202020204"/>
                <a:cs typeface="Helvetica Neue" panose="020B0403020202020204"/>
                <a:sym typeface="Helvetica Neue" panose="020B0403020202020204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Font typeface="Helvetica Neue" panose="020B0403020202020204"/>
              <a:buNone/>
              <a:defRPr sz="3000" b="1">
                <a:latin typeface="Helvetica Neue" panose="020B0403020202020204"/>
                <a:ea typeface="Helvetica Neue" panose="020B0403020202020204"/>
                <a:cs typeface="Helvetica Neue" panose="020B0403020202020204"/>
                <a:sym typeface="Helvetica Neue" panose="020B0403020202020204"/>
              </a:defRPr>
            </a:lvl9pPr>
          </a:lstStyle>
          <a:p/>
        </p:txBody>
      </p:sp>
      <p:pic>
        <p:nvPicPr>
          <p:cNvPr id="20" name="Google Shape;20;p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336502" y="191070"/>
            <a:ext cx="1618098" cy="229515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"/>
          <p:cNvSpPr txBox="1"/>
          <p:nvPr>
            <p:ph type="body" idx="1"/>
          </p:nvPr>
        </p:nvSpPr>
        <p:spPr>
          <a:xfrm>
            <a:off x="256000" y="1336275"/>
            <a:ext cx="4321200" cy="35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Font typeface="Helvetica Neue" panose="020B0403020202020204"/>
              <a:buChar char="●"/>
              <a:defRPr sz="1200">
                <a:latin typeface="Helvetica Neue" panose="020B0403020202020204"/>
                <a:ea typeface="Helvetica Neue" panose="020B0403020202020204"/>
                <a:cs typeface="Helvetica Neue" panose="020B0403020202020204"/>
                <a:sym typeface="Helvetica Neue" panose="020B0403020202020204"/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Font typeface="Helvetica Neue" panose="020B0403020202020204"/>
              <a:buChar char="○"/>
              <a:defRPr sz="1200">
                <a:latin typeface="Helvetica Neue" panose="020B0403020202020204"/>
                <a:ea typeface="Helvetica Neue" panose="020B0403020202020204"/>
                <a:cs typeface="Helvetica Neue" panose="020B0403020202020204"/>
                <a:sym typeface="Helvetica Neue" panose="020B0403020202020204"/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Font typeface="Helvetica Neue" panose="020B0403020202020204"/>
              <a:buChar char="■"/>
              <a:defRPr sz="1200">
                <a:latin typeface="Helvetica Neue" panose="020B0403020202020204"/>
                <a:ea typeface="Helvetica Neue" panose="020B0403020202020204"/>
                <a:cs typeface="Helvetica Neue" panose="020B0403020202020204"/>
                <a:sym typeface="Helvetica Neue" panose="020B0403020202020204"/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Font typeface="Helvetica Neue" panose="020B0403020202020204"/>
              <a:buChar char="●"/>
              <a:defRPr sz="1200">
                <a:latin typeface="Helvetica Neue" panose="020B0403020202020204"/>
                <a:ea typeface="Helvetica Neue" panose="020B0403020202020204"/>
                <a:cs typeface="Helvetica Neue" panose="020B0403020202020204"/>
                <a:sym typeface="Helvetica Neue" panose="020B0403020202020204"/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Font typeface="Helvetica Neue" panose="020B0403020202020204"/>
              <a:buChar char="○"/>
              <a:defRPr sz="1200">
                <a:latin typeface="Helvetica Neue" panose="020B0403020202020204"/>
                <a:ea typeface="Helvetica Neue" panose="020B0403020202020204"/>
                <a:cs typeface="Helvetica Neue" panose="020B0403020202020204"/>
                <a:sym typeface="Helvetica Neue" panose="020B0403020202020204"/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Font typeface="Helvetica Neue" panose="020B0403020202020204"/>
              <a:buChar char="■"/>
              <a:defRPr sz="1200">
                <a:latin typeface="Helvetica Neue" panose="020B0403020202020204"/>
                <a:ea typeface="Helvetica Neue" panose="020B0403020202020204"/>
                <a:cs typeface="Helvetica Neue" panose="020B0403020202020204"/>
                <a:sym typeface="Helvetica Neue" panose="020B0403020202020204"/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Font typeface="Helvetica Neue" panose="020B0403020202020204"/>
              <a:buChar char="●"/>
              <a:defRPr sz="1200">
                <a:latin typeface="Helvetica Neue" panose="020B0403020202020204"/>
                <a:ea typeface="Helvetica Neue" panose="020B0403020202020204"/>
                <a:cs typeface="Helvetica Neue" panose="020B0403020202020204"/>
                <a:sym typeface="Helvetica Neue" panose="020B0403020202020204"/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Font typeface="Helvetica Neue" panose="020B0403020202020204"/>
              <a:buChar char="○"/>
              <a:defRPr sz="1200">
                <a:latin typeface="Helvetica Neue" panose="020B0403020202020204"/>
                <a:ea typeface="Helvetica Neue" panose="020B0403020202020204"/>
                <a:cs typeface="Helvetica Neue" panose="020B0403020202020204"/>
                <a:sym typeface="Helvetica Neue" panose="020B0403020202020204"/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Font typeface="Helvetica Neue" panose="020B0403020202020204"/>
              <a:buChar char="■"/>
              <a:defRPr sz="1200">
                <a:latin typeface="Helvetica Neue" panose="020B0403020202020204"/>
                <a:ea typeface="Helvetica Neue" panose="020B0403020202020204"/>
                <a:cs typeface="Helvetica Neue" panose="020B0403020202020204"/>
                <a:sym typeface="Helvetica Neue" panose="020B0403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Coverpage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  <p:sp>
        <p:nvSpPr>
          <p:cNvPr id="24" name="Google Shape;24;p4"/>
          <p:cNvSpPr/>
          <p:nvPr/>
        </p:nvSpPr>
        <p:spPr>
          <a:xfrm>
            <a:off x="-650" y="-3625"/>
            <a:ext cx="9144000" cy="5209500"/>
          </a:xfrm>
          <a:prstGeom prst="rect">
            <a:avLst/>
          </a:prstGeom>
          <a:solidFill>
            <a:srgbClr val="1929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" name="Google Shape;25;p4"/>
          <p:cNvSpPr txBox="1"/>
          <p:nvPr/>
        </p:nvSpPr>
        <p:spPr>
          <a:xfrm>
            <a:off x="1879375" y="3104795"/>
            <a:ext cx="4985700" cy="3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pic>
        <p:nvPicPr>
          <p:cNvPr id="26" name="Google Shape;26;p4"/>
          <p:cNvPicPr preferRelativeResize="0"/>
          <p:nvPr/>
        </p:nvPicPr>
        <p:blipFill rotWithShape="1">
          <a:blip r:embed="rId2"/>
          <a:srcRect b="50917"/>
          <a:stretch>
            <a:fillRect/>
          </a:stretch>
        </p:blipFill>
        <p:spPr>
          <a:xfrm>
            <a:off x="607175" y="3995601"/>
            <a:ext cx="2465826" cy="121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151275" y="376975"/>
            <a:ext cx="1584650" cy="19535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4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325949" y="238100"/>
            <a:ext cx="1786932" cy="256525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4"/>
          <p:cNvSpPr txBox="1"/>
          <p:nvPr>
            <p:ph type="title"/>
          </p:nvPr>
        </p:nvSpPr>
        <p:spPr>
          <a:xfrm>
            <a:off x="1889225" y="1617963"/>
            <a:ext cx="5262000" cy="125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Helvetica Neue" panose="020B0403020202020204"/>
              <a:buNone/>
              <a:defRPr sz="4000" b="1">
                <a:solidFill>
                  <a:srgbClr val="FFFFFF"/>
                </a:solidFill>
                <a:latin typeface="Helvetica Neue" panose="020B0403020202020204"/>
                <a:ea typeface="Helvetica Neue" panose="020B0403020202020204"/>
                <a:cs typeface="Helvetica Neue" panose="020B0403020202020204"/>
                <a:sym typeface="Helvetica Neue" panose="020B04030202020202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Helvetica Neue" panose="020B0403020202020204"/>
              <a:buNone/>
              <a:defRPr sz="4000" b="1">
                <a:solidFill>
                  <a:srgbClr val="FFFFFF"/>
                </a:solidFill>
                <a:latin typeface="Helvetica Neue" panose="020B0403020202020204"/>
                <a:ea typeface="Helvetica Neue" panose="020B0403020202020204"/>
                <a:cs typeface="Helvetica Neue" panose="020B0403020202020204"/>
                <a:sym typeface="Helvetica Neue" panose="020B0403020202020204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Helvetica Neue" panose="020B0403020202020204"/>
              <a:buNone/>
              <a:defRPr sz="4000" b="1">
                <a:solidFill>
                  <a:srgbClr val="FFFFFF"/>
                </a:solidFill>
                <a:latin typeface="Helvetica Neue" panose="020B0403020202020204"/>
                <a:ea typeface="Helvetica Neue" panose="020B0403020202020204"/>
                <a:cs typeface="Helvetica Neue" panose="020B0403020202020204"/>
                <a:sym typeface="Helvetica Neue" panose="020B0403020202020204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Helvetica Neue" panose="020B0403020202020204"/>
              <a:buNone/>
              <a:defRPr sz="4000" b="1">
                <a:solidFill>
                  <a:srgbClr val="FFFFFF"/>
                </a:solidFill>
                <a:latin typeface="Helvetica Neue" panose="020B0403020202020204"/>
                <a:ea typeface="Helvetica Neue" panose="020B0403020202020204"/>
                <a:cs typeface="Helvetica Neue" panose="020B0403020202020204"/>
                <a:sym typeface="Helvetica Neue" panose="020B0403020202020204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Helvetica Neue" panose="020B0403020202020204"/>
              <a:buNone/>
              <a:defRPr sz="4000" b="1">
                <a:solidFill>
                  <a:srgbClr val="FFFFFF"/>
                </a:solidFill>
                <a:latin typeface="Helvetica Neue" panose="020B0403020202020204"/>
                <a:ea typeface="Helvetica Neue" panose="020B0403020202020204"/>
                <a:cs typeface="Helvetica Neue" panose="020B0403020202020204"/>
                <a:sym typeface="Helvetica Neue" panose="020B0403020202020204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Helvetica Neue" panose="020B0403020202020204"/>
              <a:buNone/>
              <a:defRPr sz="4000" b="1">
                <a:solidFill>
                  <a:srgbClr val="FFFFFF"/>
                </a:solidFill>
                <a:latin typeface="Helvetica Neue" panose="020B0403020202020204"/>
                <a:ea typeface="Helvetica Neue" panose="020B0403020202020204"/>
                <a:cs typeface="Helvetica Neue" panose="020B0403020202020204"/>
                <a:sym typeface="Helvetica Neue" panose="020B0403020202020204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Helvetica Neue" panose="020B0403020202020204"/>
              <a:buNone/>
              <a:defRPr sz="4000" b="1">
                <a:solidFill>
                  <a:srgbClr val="FFFFFF"/>
                </a:solidFill>
                <a:latin typeface="Helvetica Neue" panose="020B0403020202020204"/>
                <a:ea typeface="Helvetica Neue" panose="020B0403020202020204"/>
                <a:cs typeface="Helvetica Neue" panose="020B0403020202020204"/>
                <a:sym typeface="Helvetica Neue" panose="020B0403020202020204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Helvetica Neue" panose="020B0403020202020204"/>
              <a:buNone/>
              <a:defRPr sz="4000" b="1">
                <a:solidFill>
                  <a:srgbClr val="FFFFFF"/>
                </a:solidFill>
                <a:latin typeface="Helvetica Neue" panose="020B0403020202020204"/>
                <a:ea typeface="Helvetica Neue" panose="020B0403020202020204"/>
                <a:cs typeface="Helvetica Neue" panose="020B0403020202020204"/>
                <a:sym typeface="Helvetica Neue" panose="020B0403020202020204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Helvetica Neue" panose="020B0403020202020204"/>
              <a:buNone/>
              <a:defRPr sz="4000" b="1">
                <a:solidFill>
                  <a:srgbClr val="FFFFFF"/>
                </a:solidFill>
                <a:latin typeface="Helvetica Neue" panose="020B0403020202020204"/>
                <a:ea typeface="Helvetica Neue" panose="020B0403020202020204"/>
                <a:cs typeface="Helvetica Neue" panose="020B0403020202020204"/>
                <a:sym typeface="Helvetica Neue" panose="020B0403020202020204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type="subTitle" idx="1"/>
          </p:nvPr>
        </p:nvSpPr>
        <p:spPr>
          <a:xfrm>
            <a:off x="1889225" y="3042400"/>
            <a:ext cx="4827900" cy="4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 panose="020B0403020202020204"/>
              <a:buNone/>
              <a:defRPr sz="1400">
                <a:solidFill>
                  <a:srgbClr val="FFFFFF"/>
                </a:solidFill>
                <a:latin typeface="Helvetica Neue" panose="020B0403020202020204"/>
                <a:ea typeface="Helvetica Neue" panose="020B0403020202020204"/>
                <a:cs typeface="Helvetica Neue" panose="020B0403020202020204"/>
                <a:sym typeface="Helvetica Neue" panose="020B0403020202020204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coverpage.op2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5" name="Google Shape;45;p9"/>
          <p:cNvSpPr txBox="1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6" name="Google Shape;46;p9"/>
          <p:cNvSpPr txBox="1"/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p10"/>
          <p:cNvSpPr txBox="1"/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9" name="Google Shape;59;p13"/>
          <p:cNvSpPr txBox="1"/>
          <p:nvPr/>
        </p:nvSpPr>
        <p:spPr>
          <a:xfrm>
            <a:off x="997585" y="1427480"/>
            <a:ext cx="2527935" cy="560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 b="1">
                <a:solidFill>
                  <a:schemeClr val="lt1"/>
                </a:solidFill>
                <a:latin typeface="Helvetica Neue" panose="020B0403020202020204"/>
                <a:ea typeface="Helvetica Neue" panose="020B0403020202020204"/>
                <a:cs typeface="Helvetica Neue" panose="020B0403020202020204"/>
                <a:sym typeface="Helvetica Neue" panose="020B0403020202020204"/>
              </a:rPr>
              <a:t>Paper Reading</a:t>
            </a:r>
            <a:endParaRPr sz="2400" b="1">
              <a:solidFill>
                <a:schemeClr val="lt1"/>
              </a:solidFill>
              <a:latin typeface="Helvetica Neue" panose="020B0403020202020204"/>
              <a:ea typeface="Helvetica Neue" panose="020B0403020202020204"/>
              <a:cs typeface="Helvetica Neue" panose="020B0403020202020204"/>
              <a:sym typeface="Helvetica Neue" panose="020B0403020202020204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997585" y="2174240"/>
            <a:ext cx="7461250" cy="530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>
                <a:solidFill>
                  <a:schemeClr val="lt1"/>
                </a:solidFill>
              </a:rPr>
              <a:t>CoroBase: Coroutine-Oriented Main-Memory Database Engine</a:t>
            </a:r>
            <a:endParaRPr lang="zh-CN" sz="2000">
              <a:solidFill>
                <a:schemeClr val="lt1"/>
              </a:solidFill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3655060" y="2891790"/>
            <a:ext cx="1281430" cy="330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VLDB 21</a:t>
            </a:r>
            <a:endParaRPr lang="en-US"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0"/>
          <p:cNvSpPr txBox="1"/>
          <p:nvPr/>
        </p:nvSpPr>
        <p:spPr>
          <a:xfrm>
            <a:off x="359800" y="309375"/>
            <a:ext cx="6947100" cy="7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000" b="1">
                <a:latin typeface="Helvetica Neue" panose="020B0403020202020204"/>
                <a:ea typeface="Helvetica Neue" panose="020B0403020202020204"/>
                <a:cs typeface="Helvetica Neue" panose="020B0403020202020204"/>
                <a:sym typeface="Helvetica Neue" panose="020B0403020202020204"/>
              </a:rPr>
              <a:t>AMAC</a:t>
            </a:r>
            <a:endParaRPr sz="3000" b="1">
              <a:latin typeface="Helvetica Neue" panose="020B0403020202020204"/>
              <a:ea typeface="Helvetica Neue" panose="020B0403020202020204"/>
              <a:cs typeface="Helvetica Neue" panose="020B0403020202020204"/>
              <a:sym typeface="Helvetica Neue" panose="020B0403020202020204"/>
            </a:endParaRPr>
          </a:p>
        </p:txBody>
      </p:sp>
      <p:sp>
        <p:nvSpPr>
          <p:cNvPr id="214" name="Google Shape;214;p30"/>
          <p:cNvSpPr/>
          <p:nvPr/>
        </p:nvSpPr>
        <p:spPr>
          <a:xfrm>
            <a:off x="448175" y="919575"/>
            <a:ext cx="654900" cy="92400"/>
          </a:xfrm>
          <a:prstGeom prst="rect">
            <a:avLst/>
          </a:prstGeom>
          <a:solidFill>
            <a:srgbClr val="3351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6" name="Google Shape;216;p30"/>
          <p:cNvSpPr txBox="1"/>
          <p:nvPr/>
        </p:nvSpPr>
        <p:spPr>
          <a:xfrm>
            <a:off x="437375" y="1382100"/>
            <a:ext cx="4134600" cy="1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CN" b="1"/>
              <a:t>Pros:</a:t>
            </a:r>
            <a:r>
              <a:rPr lang="zh-CN"/>
              <a:t> Stable performance in different data distribution, as useless code stage can be skipped by state machine jumping.</a:t>
            </a:r>
            <a:br>
              <a:rPr lang="zh-CN"/>
            </a:br>
            <a:endParaRPr lang="zh-CN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CN" b="1"/>
              <a:t>Cons: </a:t>
            </a:r>
            <a:r>
              <a:rPr lang="zh-CN"/>
              <a:t>Difficult to implement, should rewrite code in state machine pattern, which is hardly maintainable.</a:t>
            </a:r>
            <a:endParaRPr lang="zh-CN"/>
          </a:p>
        </p:txBody>
      </p:sp>
      <p:pic>
        <p:nvPicPr>
          <p:cNvPr id="217" name="Google Shape;217;p30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4519225" y="1141075"/>
            <a:ext cx="4518676" cy="289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0"/>
          <p:cNvSpPr txBox="1"/>
          <p:nvPr/>
        </p:nvSpPr>
        <p:spPr>
          <a:xfrm>
            <a:off x="359800" y="309375"/>
            <a:ext cx="6947100" cy="7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Helvetica Neue" panose="020B0403020202020204"/>
                <a:ea typeface="Helvetica Neue" panose="020B0403020202020204"/>
                <a:cs typeface="Helvetica Neue" panose="020B0403020202020204"/>
                <a:sym typeface="Helvetica Neue" panose="020B0403020202020204"/>
              </a:rPr>
              <a:t>SAP HANA</a:t>
            </a:r>
            <a:endParaRPr lang="en-US" sz="3000" b="1">
              <a:latin typeface="Helvetica Neue" panose="020B0403020202020204"/>
              <a:ea typeface="Helvetica Neue" panose="020B0403020202020204"/>
              <a:cs typeface="Helvetica Neue" panose="020B0403020202020204"/>
              <a:sym typeface="Helvetica Neue" panose="020B0403020202020204"/>
            </a:endParaRPr>
          </a:p>
        </p:txBody>
      </p:sp>
      <p:sp>
        <p:nvSpPr>
          <p:cNvPr id="214" name="Google Shape;214;p30"/>
          <p:cNvSpPr/>
          <p:nvPr/>
        </p:nvSpPr>
        <p:spPr>
          <a:xfrm>
            <a:off x="448175" y="919575"/>
            <a:ext cx="654900" cy="92400"/>
          </a:xfrm>
          <a:prstGeom prst="rect">
            <a:avLst/>
          </a:prstGeom>
          <a:solidFill>
            <a:srgbClr val="3351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6" name="Google Shape;216;p30"/>
          <p:cNvSpPr txBox="1"/>
          <p:nvPr/>
        </p:nvSpPr>
        <p:spPr>
          <a:xfrm>
            <a:off x="437375" y="1382100"/>
            <a:ext cx="4134600" cy="2335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CN" b="1"/>
              <a:t>Pros:</a:t>
            </a:r>
            <a:r>
              <a:rPr lang="zh-CN"/>
              <a:t> Cache misses caused by probing k1 (k2) in a tree are hidden behind the computation part of probing k2 (k1)</a:t>
            </a:r>
            <a:r>
              <a:rPr lang="en-US" altLang="zh-CN"/>
              <a:t>.</a:t>
            </a:r>
            <a:br>
              <a:rPr lang="zh-CN"/>
            </a:br>
            <a:endParaRPr lang="zh-CN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CN" b="1"/>
              <a:t>Cons: </a:t>
            </a:r>
            <a:r>
              <a:rPr lang="zh-CN"/>
              <a:t>While intra</a:t>
            </a:r>
            <a:r>
              <a:rPr lang="en-US" altLang="zh-CN"/>
              <a:t>-</a:t>
            </a:r>
            <a:r>
              <a:rPr lang="zh-CN"/>
              <a:t>transaction batching</a:t>
            </a:r>
            <a:r>
              <a:rPr lang="en-US" altLang="zh-CN" b="1"/>
              <a:t> </a:t>
            </a:r>
            <a:r>
              <a:rPr lang="zh-CN"/>
              <a:t>is a natural fit for some operators (e.g., IN</a:t>
            </a:r>
            <a:r>
              <a:rPr lang="en-US" altLang="zh-CN"/>
              <a:t>-</a:t>
            </a:r>
            <a:r>
              <a:rPr lang="zh-CN"/>
              <a:t>predicate queries), it is not always directly applicable.Short (or even single-record) transactions also cannot benefit much due to the lack of interleaving opportunity.</a:t>
            </a:r>
            <a:endParaRPr 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07865" y="1382395"/>
            <a:ext cx="4400550" cy="242951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0"/>
          <p:cNvSpPr txBox="1"/>
          <p:nvPr/>
        </p:nvSpPr>
        <p:spPr>
          <a:xfrm>
            <a:off x="360045" y="309245"/>
            <a:ext cx="8548370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Helvetica Neue" panose="020B0403020202020204"/>
                <a:ea typeface="Helvetica Neue" panose="020B0403020202020204"/>
                <a:cs typeface="Helvetica Neue" panose="020B0403020202020204"/>
                <a:sym typeface="Helvetica Neue" panose="020B0403020202020204"/>
              </a:rPr>
              <a:t>Software Prefetching under Thread-to-Transaction</a:t>
            </a:r>
            <a:endParaRPr lang="en-US" sz="3000" b="1">
              <a:latin typeface="Helvetica Neue" panose="020B0403020202020204"/>
              <a:ea typeface="Helvetica Neue" panose="020B0403020202020204"/>
              <a:cs typeface="Helvetica Neue" panose="020B0403020202020204"/>
              <a:sym typeface="Helvetica Neue" panose="020B0403020202020204"/>
            </a:endParaRPr>
          </a:p>
        </p:txBody>
      </p:sp>
      <p:sp>
        <p:nvSpPr>
          <p:cNvPr id="214" name="Google Shape;214;p30"/>
          <p:cNvSpPr/>
          <p:nvPr/>
        </p:nvSpPr>
        <p:spPr>
          <a:xfrm>
            <a:off x="448175" y="919575"/>
            <a:ext cx="654900" cy="92400"/>
          </a:xfrm>
          <a:prstGeom prst="rect">
            <a:avLst/>
          </a:prstGeom>
          <a:solidFill>
            <a:srgbClr val="3351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6" name="Google Shape;216;p30"/>
          <p:cNvSpPr txBox="1"/>
          <p:nvPr/>
        </p:nvSpPr>
        <p:spPr>
          <a:xfrm>
            <a:off x="297180" y="1513205"/>
            <a:ext cx="4449445" cy="1058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U</a:t>
            </a:r>
            <a:r>
              <a:t>nder thread-to-transaction, once a thread starts to work on a transaction, it cannot switch to another.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altLang="zh-CN">
                <a:sym typeface="+mn-ea"/>
              </a:rPr>
              <a:t>Another transaction can only be started after the current transaction being handled concludes, limiting inter-transaction batching and necessitating interface changes that may break backward compatibility.</a:t>
            </a:r>
            <a:endParaRPr lang="en-US" altLang="zh-CN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41570" y="1471930"/>
            <a:ext cx="3837940" cy="22459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8"/>
          <p:cNvSpPr txBox="1"/>
          <p:nvPr/>
        </p:nvSpPr>
        <p:spPr>
          <a:xfrm>
            <a:off x="359800" y="309375"/>
            <a:ext cx="6947100" cy="7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1">
                <a:latin typeface="Helvetica Neue" panose="020B0403020202020204"/>
                <a:ea typeface="Helvetica Neue" panose="020B0403020202020204"/>
                <a:cs typeface="Helvetica Neue" panose="020B0403020202020204"/>
                <a:sym typeface="Helvetica Neue" panose="020B0403020202020204"/>
              </a:rPr>
              <a:t>C++20 Stackless </a:t>
            </a:r>
            <a:r>
              <a:rPr lang="zh-CN" sz="3000" b="1">
                <a:latin typeface="Helvetica Neue" panose="020B0403020202020204"/>
                <a:ea typeface="Helvetica Neue" panose="020B0403020202020204"/>
                <a:cs typeface="Helvetica Neue" panose="020B0403020202020204"/>
                <a:sym typeface="Helvetica Neue" panose="020B0403020202020204"/>
              </a:rPr>
              <a:t>Coroutine</a:t>
            </a:r>
            <a:endParaRPr sz="3000" b="1">
              <a:latin typeface="Helvetica Neue" panose="020B0403020202020204"/>
              <a:ea typeface="Helvetica Neue" panose="020B0403020202020204"/>
              <a:cs typeface="Helvetica Neue" panose="020B0403020202020204"/>
              <a:sym typeface="Helvetica Neue" panose="020B0403020202020204"/>
            </a:endParaRPr>
          </a:p>
        </p:txBody>
      </p:sp>
      <p:sp>
        <p:nvSpPr>
          <p:cNvPr id="289" name="Google Shape;289;p38"/>
          <p:cNvSpPr/>
          <p:nvPr/>
        </p:nvSpPr>
        <p:spPr>
          <a:xfrm>
            <a:off x="448175" y="919575"/>
            <a:ext cx="654900" cy="92400"/>
          </a:xfrm>
          <a:prstGeom prst="rect">
            <a:avLst/>
          </a:prstGeom>
          <a:solidFill>
            <a:srgbClr val="3351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91" name="Google Shape;291;p38"/>
          <p:cNvSpPr txBox="1"/>
          <p:nvPr/>
        </p:nvSpPr>
        <p:spPr>
          <a:xfrm>
            <a:off x="437515" y="1382395"/>
            <a:ext cx="4584065" cy="298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CN"/>
              <a:t>During the execution between invoke and return, a coroutine can suspend and be resumed at manually defined points.</a:t>
            </a:r>
            <a:br>
              <a:rPr lang="zh-CN"/>
            </a:br>
            <a:endParaRPr lang="zh-CN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CN"/>
              <a:t>Recent stackless coroutines standardized in C++20 (which is our focus) exhibit low overhead in construction and context switching (cheaper than a last-level cache miss).</a:t>
            </a:r>
            <a:br>
              <a:rPr lang="zh-CN"/>
            </a:br>
            <a:endParaRPr lang="zh-CN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altLang="zh-CN"/>
              <a:t>I</a:t>
            </a:r>
            <a:r>
              <a:rPr lang="zh-CN"/>
              <a:t>ts states (e.g., local variables that live across suspension points) are kept in dynamically allocated memory (coroutine frames) that survive suspend/resume cycles.</a:t>
            </a:r>
            <a:endParaRPr 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16525" y="1382395"/>
            <a:ext cx="3805555" cy="221551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0"/>
          <p:cNvSpPr txBox="1"/>
          <p:nvPr/>
        </p:nvSpPr>
        <p:spPr>
          <a:xfrm>
            <a:off x="189230" y="309245"/>
            <a:ext cx="9090660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Helvetica Neue" panose="020B0403020202020204"/>
                <a:ea typeface="Helvetica Neue" panose="020B0403020202020204"/>
                <a:cs typeface="Helvetica Neue" panose="020B0403020202020204"/>
                <a:sym typeface="Helvetica Neue" panose="020B0403020202020204"/>
              </a:rPr>
              <a:t>Software Prefetching under C</a:t>
            </a:r>
            <a:r>
              <a:rPr lang="en-US" sz="3000" b="1">
                <a:latin typeface="Helvetica Neue" panose="020B0403020202020204"/>
                <a:ea typeface="Helvetica Neue" panose="020B0403020202020204"/>
                <a:cs typeface="Helvetica Neue" panose="020B0403020202020204"/>
                <a:sym typeface="Helvetica Neue" panose="020B0403020202020204"/>
              </a:rPr>
              <a:t>oroutine-to-Transaction</a:t>
            </a:r>
            <a:endParaRPr lang="en-US" sz="3000" b="1">
              <a:latin typeface="Helvetica Neue" panose="020B0403020202020204"/>
              <a:ea typeface="Helvetica Neue" panose="020B0403020202020204"/>
              <a:cs typeface="Helvetica Neue" panose="020B0403020202020204"/>
              <a:sym typeface="Helvetica Neue" panose="020B0403020202020204"/>
            </a:endParaRPr>
          </a:p>
        </p:txBody>
      </p:sp>
      <p:sp>
        <p:nvSpPr>
          <p:cNvPr id="214" name="Google Shape;214;p30"/>
          <p:cNvSpPr/>
          <p:nvPr/>
        </p:nvSpPr>
        <p:spPr>
          <a:xfrm>
            <a:off x="448175" y="919575"/>
            <a:ext cx="654900" cy="92400"/>
          </a:xfrm>
          <a:prstGeom prst="rect">
            <a:avLst/>
          </a:prstGeom>
          <a:solidFill>
            <a:srgbClr val="3351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89405" y="1280795"/>
            <a:ext cx="5081905" cy="37020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8"/>
          <p:cNvSpPr txBox="1"/>
          <p:nvPr/>
        </p:nvSpPr>
        <p:spPr>
          <a:xfrm>
            <a:off x="359800" y="309375"/>
            <a:ext cx="6947100" cy="7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1">
                <a:latin typeface="Helvetica Neue" panose="020B0403020202020204"/>
                <a:ea typeface="Helvetica Neue" panose="020B0403020202020204"/>
                <a:cs typeface="Helvetica Neue" panose="020B0403020202020204"/>
                <a:sym typeface="Helvetica Neue" panose="020B0403020202020204"/>
              </a:rPr>
              <a:t>C</a:t>
            </a:r>
            <a:r>
              <a:rPr lang="en-US" altLang="zh-CN" sz="3000" b="1">
                <a:latin typeface="Helvetica Neue" panose="020B0403020202020204"/>
                <a:ea typeface="Helvetica Neue" panose="020B0403020202020204"/>
                <a:cs typeface="Helvetica Neue" panose="020B0403020202020204"/>
                <a:sym typeface="Helvetica Neue" panose="020B0403020202020204"/>
              </a:rPr>
              <a:t>oroBase Overview</a:t>
            </a:r>
            <a:endParaRPr lang="en-US" altLang="zh-CN" sz="3000" b="1">
              <a:latin typeface="Helvetica Neue" panose="020B0403020202020204"/>
              <a:ea typeface="Helvetica Neue" panose="020B0403020202020204"/>
              <a:cs typeface="Helvetica Neue" panose="020B0403020202020204"/>
              <a:sym typeface="Helvetica Neue" panose="020B0403020202020204"/>
            </a:endParaRPr>
          </a:p>
        </p:txBody>
      </p:sp>
      <p:sp>
        <p:nvSpPr>
          <p:cNvPr id="289" name="Google Shape;289;p38"/>
          <p:cNvSpPr/>
          <p:nvPr/>
        </p:nvSpPr>
        <p:spPr>
          <a:xfrm>
            <a:off x="448175" y="919575"/>
            <a:ext cx="654900" cy="92400"/>
          </a:xfrm>
          <a:prstGeom prst="rect">
            <a:avLst/>
          </a:prstGeom>
          <a:solidFill>
            <a:srgbClr val="3351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91" name="Google Shape;291;p38"/>
          <p:cNvSpPr txBox="1"/>
          <p:nvPr/>
        </p:nvSpPr>
        <p:spPr>
          <a:xfrm>
            <a:off x="437515" y="1382395"/>
            <a:ext cx="4584065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altLang="zh-CN"/>
              <a:t>Under traditional thread-to-transaction, the two-step process (traverse index, version chain) is done synchronously by the worker thread.</a:t>
            </a:r>
            <a:endParaRPr lang="en-US" altLang="zh-CN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-US" altLang="zh-CN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altLang="zh-CN"/>
              <a:t>Under coroutine-to-transaction, each worker thread independently runs a scheduler that switches between a batch of transactions (coroutines).</a:t>
            </a:r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91430" y="1233805"/>
            <a:ext cx="3700145" cy="328485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8"/>
          <p:cNvSpPr txBox="1"/>
          <p:nvPr/>
        </p:nvSpPr>
        <p:spPr>
          <a:xfrm>
            <a:off x="360045" y="309245"/>
            <a:ext cx="8298815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1">
                <a:latin typeface="Helvetica Neue" panose="020B0403020202020204"/>
                <a:ea typeface="Helvetica Neue" panose="020B0403020202020204"/>
                <a:cs typeface="Helvetica Neue" panose="020B0403020202020204"/>
                <a:sym typeface="Helvetica Neue" panose="020B0403020202020204"/>
              </a:rPr>
              <a:t>How to Implement </a:t>
            </a:r>
            <a:r>
              <a:rPr lang="en-US" altLang="zh-CN" sz="3000">
                <a:sym typeface="+mn-ea"/>
              </a:rPr>
              <a:t>C</a:t>
            </a:r>
            <a:r>
              <a:rPr lang="en-US" altLang="zh-CN" sz="3000">
                <a:sym typeface="+mn-ea"/>
              </a:rPr>
              <a:t>oroutine-to-transaction</a:t>
            </a:r>
            <a:endParaRPr lang="en-US" altLang="zh-CN" sz="3000" b="1">
              <a:latin typeface="Helvetica Neue" panose="020B0403020202020204"/>
              <a:ea typeface="Helvetica Neue" panose="020B0403020202020204"/>
              <a:cs typeface="Helvetica Neue" panose="020B0403020202020204"/>
              <a:sym typeface="Helvetica Neue" panose="020B0403020202020204"/>
            </a:endParaRPr>
          </a:p>
        </p:txBody>
      </p:sp>
      <p:sp>
        <p:nvSpPr>
          <p:cNvPr id="289" name="Google Shape;289;p38"/>
          <p:cNvSpPr/>
          <p:nvPr/>
        </p:nvSpPr>
        <p:spPr>
          <a:xfrm>
            <a:off x="448175" y="919575"/>
            <a:ext cx="654900" cy="92400"/>
          </a:xfrm>
          <a:prstGeom prst="rect">
            <a:avLst/>
          </a:prstGeom>
          <a:solidFill>
            <a:srgbClr val="3351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91" name="Google Shape;291;p38"/>
          <p:cNvSpPr txBox="1"/>
          <p:nvPr/>
        </p:nvSpPr>
        <p:spPr>
          <a:xfrm>
            <a:off x="437515" y="1382395"/>
            <a:ext cx="8366125" cy="125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altLang="zh-CN"/>
              <a:t>Naive approach: turn function call chains to coroutine call chains.</a:t>
            </a:r>
            <a:endParaRPr lang="en-US" altLang="zh-CN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-US" altLang="zh-CN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altLang="zh-CN"/>
              <a:t>Problems.</a:t>
            </a:r>
            <a:endParaRPr lang="en-US" altLang="zh-CN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-US" altLang="zh-CN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altLang="zh-CN"/>
              <a:t>Switching overhead overshadows benefits, which leads to more than LLC cache misses.</a:t>
            </a:r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88845" y="2861945"/>
            <a:ext cx="4381500" cy="207200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8"/>
          <p:cNvSpPr txBox="1"/>
          <p:nvPr/>
        </p:nvSpPr>
        <p:spPr>
          <a:xfrm>
            <a:off x="360045" y="309245"/>
            <a:ext cx="8298815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1">
                <a:latin typeface="Helvetica Neue" panose="020B0403020202020204"/>
                <a:ea typeface="Helvetica Neue" panose="020B0403020202020204"/>
                <a:cs typeface="Helvetica Neue" panose="020B0403020202020204"/>
                <a:sym typeface="Helvetica Neue" panose="020B0403020202020204"/>
              </a:rPr>
              <a:t>How to </a:t>
            </a:r>
            <a:r>
              <a:rPr lang="en-US" altLang="zh-CN" sz="3000" b="1">
                <a:latin typeface="Helvetica Neue" panose="020B0403020202020204"/>
                <a:ea typeface="Helvetica Neue" panose="020B0403020202020204"/>
                <a:cs typeface="Helvetica Neue" panose="020B0403020202020204"/>
                <a:sym typeface="Helvetica Neue" panose="020B0403020202020204"/>
              </a:rPr>
              <a:t>Implement</a:t>
            </a:r>
            <a:r>
              <a:rPr lang="en-US" altLang="zh-CN" sz="3000" b="1">
                <a:latin typeface="Helvetica Neue" panose="020B0403020202020204"/>
                <a:ea typeface="Helvetica Neue" panose="020B0403020202020204"/>
                <a:cs typeface="Helvetica Neue" panose="020B0403020202020204"/>
                <a:sym typeface="Helvetica Neue" panose="020B0403020202020204"/>
              </a:rPr>
              <a:t> </a:t>
            </a:r>
            <a:r>
              <a:rPr lang="en-US" altLang="zh-CN" sz="3000">
                <a:sym typeface="+mn-ea"/>
              </a:rPr>
              <a:t>C</a:t>
            </a:r>
            <a:r>
              <a:rPr lang="en-US" altLang="zh-CN" sz="3000">
                <a:sym typeface="+mn-ea"/>
              </a:rPr>
              <a:t>oroutine-to-transaction</a:t>
            </a:r>
            <a:endParaRPr lang="en-US" altLang="zh-CN" sz="3000" b="1">
              <a:latin typeface="Helvetica Neue" panose="020B0403020202020204"/>
              <a:ea typeface="Helvetica Neue" panose="020B0403020202020204"/>
              <a:cs typeface="Helvetica Neue" panose="020B0403020202020204"/>
              <a:sym typeface="Helvetica Neue" panose="020B0403020202020204"/>
            </a:endParaRPr>
          </a:p>
        </p:txBody>
      </p:sp>
      <p:sp>
        <p:nvSpPr>
          <p:cNvPr id="289" name="Google Shape;289;p38"/>
          <p:cNvSpPr/>
          <p:nvPr/>
        </p:nvSpPr>
        <p:spPr>
          <a:xfrm>
            <a:off x="448175" y="919575"/>
            <a:ext cx="654900" cy="92400"/>
          </a:xfrm>
          <a:prstGeom prst="rect">
            <a:avLst/>
          </a:prstGeom>
          <a:solidFill>
            <a:srgbClr val="3351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91" name="Google Shape;291;p38"/>
          <p:cNvSpPr txBox="1"/>
          <p:nvPr/>
        </p:nvSpPr>
        <p:spPr>
          <a:xfrm>
            <a:off x="437515" y="1382395"/>
            <a:ext cx="8366125" cy="4059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altLang="zh-CN"/>
              <a:t>C</a:t>
            </a:r>
            <a:r>
              <a:rPr lang="en-US" altLang="zh-CN"/>
              <a:t>oroBase approach: Two-Level Coroutine-to-Transaction</a:t>
            </a:r>
            <a:endParaRPr lang="en-US" altLang="zh-CN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-US" altLang="zh-CN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altLang="zh-CN"/>
              <a:t>Level 1 - One transaction per coroutine.</a:t>
            </a:r>
            <a:endParaRPr lang="en-US" altLang="zh-CN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-US" altLang="zh-CN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altLang="zh-CN"/>
              <a:t>Level 2 - Flatten only nested calls within the database engine.</a:t>
            </a:r>
            <a:endParaRPr lang="en-US" altLang="zh-CN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-US" altLang="zh-CN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altLang="zh-CN"/>
              <a:t>Function call chains in the storage engine are “flattened” to become a single coroutine, which can be called by transaction coroutines.</a:t>
            </a:r>
            <a:endParaRPr lang="en-US" altLang="zh-CN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-US" altLang="zh-CN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CN" altLang="en-US">
                <a:sym typeface="+mn-ea"/>
              </a:rPr>
              <a:t>Coding cost: The overhead of manually inlining most code is relatively small. </a:t>
            </a:r>
            <a:endParaRPr lang="zh-CN" altLang="en-US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zh-CN" altLang="en-US">
              <a:sym typeface="+mn-ea"/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CN" altLang="en-US">
                <a:sym typeface="+mn-ea"/>
              </a:rPr>
              <a:t>Moreover, there is a rich body of work in compilers about function inlining and flattening that can help automate this process.</a:t>
            </a:r>
            <a:endParaRPr lang="zh-CN" altLang="en-US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-US" altLang="zh-CN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-US" altLang="zh-CN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-US" altLang="zh-CN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-US" altLang="zh-CN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-US" altLang="zh-C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8"/>
          <p:cNvSpPr txBox="1"/>
          <p:nvPr/>
        </p:nvSpPr>
        <p:spPr>
          <a:xfrm>
            <a:off x="360045" y="309245"/>
            <a:ext cx="8298815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1">
                <a:latin typeface="Helvetica Neue" panose="020B0403020202020204"/>
                <a:ea typeface="Helvetica Neue" panose="020B0403020202020204"/>
                <a:cs typeface="Helvetica Neue" panose="020B0403020202020204"/>
                <a:sym typeface="Helvetica Neue" panose="020B0403020202020204"/>
              </a:rPr>
              <a:t>Resource Management</a:t>
            </a:r>
            <a:endParaRPr lang="en-US" altLang="zh-CN" sz="3000" b="1">
              <a:latin typeface="Helvetica Neue" panose="020B0403020202020204"/>
              <a:ea typeface="Helvetica Neue" panose="020B0403020202020204"/>
              <a:cs typeface="Helvetica Neue" panose="020B0403020202020204"/>
              <a:sym typeface="Helvetica Neue" panose="020B0403020202020204"/>
            </a:endParaRPr>
          </a:p>
        </p:txBody>
      </p:sp>
      <p:sp>
        <p:nvSpPr>
          <p:cNvPr id="289" name="Google Shape;289;p38"/>
          <p:cNvSpPr/>
          <p:nvPr/>
        </p:nvSpPr>
        <p:spPr>
          <a:xfrm>
            <a:off x="448175" y="919575"/>
            <a:ext cx="654900" cy="92400"/>
          </a:xfrm>
          <a:prstGeom prst="rect">
            <a:avLst/>
          </a:prstGeom>
          <a:solidFill>
            <a:srgbClr val="3351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91" name="Google Shape;291;p38"/>
          <p:cNvSpPr txBox="1"/>
          <p:nvPr/>
        </p:nvSpPr>
        <p:spPr>
          <a:xfrm>
            <a:off x="437515" y="1382395"/>
            <a:ext cx="8366125" cy="125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altLang="zh-CN"/>
              <a:t>Under the coroutine-to-transaction execution model, resources may be concurrently modified by multiple transactions that are executed in parallel.</a:t>
            </a:r>
            <a:endParaRPr lang="en-US" altLang="zh-CN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-US" altLang="zh-CN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altLang="zh-CN"/>
              <a:t>CoroBase solves this problem by decoupling epoch enter/exit from transactions for the scheduler to issue them.</a:t>
            </a:r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12110" y="2640965"/>
            <a:ext cx="3319780" cy="213741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8"/>
          <p:cNvSpPr txBox="1"/>
          <p:nvPr/>
        </p:nvSpPr>
        <p:spPr>
          <a:xfrm>
            <a:off x="360045" y="309245"/>
            <a:ext cx="8298815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1">
                <a:latin typeface="Helvetica Neue" panose="020B0403020202020204"/>
                <a:ea typeface="Helvetica Neue" panose="020B0403020202020204"/>
                <a:cs typeface="Helvetica Neue" panose="020B0403020202020204"/>
                <a:sym typeface="Helvetica Neue" panose="020B0403020202020204"/>
              </a:rPr>
              <a:t>Concurrency Control and Synchronization</a:t>
            </a:r>
            <a:endParaRPr lang="en-US" altLang="zh-CN" sz="3000" b="1">
              <a:latin typeface="Helvetica Neue" panose="020B0403020202020204"/>
              <a:ea typeface="Helvetica Neue" panose="020B0403020202020204"/>
              <a:cs typeface="Helvetica Neue" panose="020B0403020202020204"/>
              <a:sym typeface="Helvetica Neue" panose="020B0403020202020204"/>
            </a:endParaRPr>
          </a:p>
        </p:txBody>
      </p:sp>
      <p:sp>
        <p:nvSpPr>
          <p:cNvPr id="289" name="Google Shape;289;p38"/>
          <p:cNvSpPr/>
          <p:nvPr/>
        </p:nvSpPr>
        <p:spPr>
          <a:xfrm>
            <a:off x="448175" y="919575"/>
            <a:ext cx="654900" cy="92400"/>
          </a:xfrm>
          <a:prstGeom prst="rect">
            <a:avLst/>
          </a:prstGeom>
          <a:solidFill>
            <a:srgbClr val="3351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91" name="Google Shape;291;p38"/>
          <p:cNvSpPr txBox="1"/>
          <p:nvPr/>
        </p:nvSpPr>
        <p:spPr>
          <a:xfrm>
            <a:off x="437515" y="1382395"/>
            <a:ext cx="8366125" cy="2551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altLang="zh-CN"/>
              <a:t>Concurrency Control.</a:t>
            </a:r>
            <a:endParaRPr lang="en-US" altLang="zh-CN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-US" altLang="zh-CN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altLang="zh-CN"/>
              <a:t>Snapshot isolation with the serial safety net for serializability.</a:t>
            </a:r>
            <a:endParaRPr lang="en-US" altLang="zh-CN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-US" altLang="zh-CN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altLang="zh-CN"/>
              <a:t>Version visibility is controlled using timestamps drawn from a global, monotonically increasing counter maintained by the engine.</a:t>
            </a:r>
            <a:endParaRPr lang="en-US" altLang="zh-CN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-US" altLang="zh-CN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altLang="zh-CN" b="1">
                <a:latin typeface="Helvetica Neue" panose="020B0403020202020204"/>
                <a:ea typeface="Helvetica Neue" panose="020B0403020202020204"/>
                <a:cs typeface="Helvetica Neue" panose="020B0403020202020204"/>
                <a:sym typeface="Helvetica Neue" panose="020B0403020202020204"/>
              </a:rPr>
              <a:t>Synchronization.</a:t>
            </a:r>
            <a:endParaRPr lang="en-US" altLang="zh-CN" b="1">
              <a:latin typeface="Helvetica Neue" panose="020B0403020202020204"/>
              <a:ea typeface="Helvetica Neue" panose="020B0403020202020204"/>
              <a:cs typeface="Helvetica Neue" panose="020B0403020202020204"/>
              <a:sym typeface="Helvetica Neue" panose="020B0403020202020204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-US" altLang="zh-CN" b="1">
              <a:latin typeface="Helvetica Neue" panose="020B0403020202020204"/>
              <a:ea typeface="Helvetica Neue" panose="020B0403020202020204"/>
              <a:cs typeface="Helvetica Neue" panose="020B0403020202020204"/>
              <a:sym typeface="Helvetica Neue" panose="020B0403020202020204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altLang="zh-CN"/>
              <a:t>Avoid holding latches upon suspension.</a:t>
            </a:r>
            <a:endParaRPr lang="en-US" altLang="zh-CN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/>
        </p:nvSpPr>
        <p:spPr>
          <a:xfrm>
            <a:off x="359800" y="309375"/>
            <a:ext cx="4908000" cy="7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000" b="1">
                <a:latin typeface="Helvetica Neue" panose="020B0403020202020204"/>
                <a:ea typeface="Helvetica Neue" panose="020B0403020202020204"/>
                <a:cs typeface="Helvetica Neue" panose="020B0403020202020204"/>
                <a:sym typeface="Helvetica Neue" panose="020B0403020202020204"/>
              </a:rPr>
              <a:t>A brief introduction</a:t>
            </a:r>
            <a:endParaRPr sz="3000" b="1">
              <a:latin typeface="Helvetica Neue" panose="020B0403020202020204"/>
              <a:ea typeface="Helvetica Neue" panose="020B0403020202020204"/>
              <a:cs typeface="Helvetica Neue" panose="020B0403020202020204"/>
              <a:sym typeface="Helvetica Neue" panose="020B0403020202020204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448175" y="919575"/>
            <a:ext cx="654900" cy="92400"/>
          </a:xfrm>
          <a:prstGeom prst="rect">
            <a:avLst/>
          </a:prstGeom>
          <a:solidFill>
            <a:srgbClr val="3351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9" name="Google Shape;69;p14"/>
          <p:cNvSpPr txBox="1"/>
          <p:nvPr/>
        </p:nvSpPr>
        <p:spPr>
          <a:xfrm>
            <a:off x="437375" y="1382100"/>
            <a:ext cx="8065200" cy="2120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CN"/>
              <a:t>In fact, this paper is about software prefetching</a:t>
            </a:r>
            <a:r>
              <a:rPr lang="en-US" altLang="zh-CN"/>
              <a:t> by c</a:t>
            </a:r>
            <a:r>
              <a:rPr lang="zh-CN"/>
              <a:t>oroutine-to-transaction paradigm.</a:t>
            </a:r>
            <a:br>
              <a:rPr lang="zh-CN"/>
            </a:br>
            <a:endParaRPr lang="zh-CN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CN"/>
              <a:t>What’s interesting is, they show us a clear approach about:</a:t>
            </a:r>
            <a:br>
              <a:rPr lang="zh-CN"/>
            </a:br>
            <a:endParaRPr lang="zh-CN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CN"/>
              <a:t>How to enable inter-transaction batching and avoid interface changes while retaining the benefits of </a:t>
            </a:r>
            <a:r>
              <a:rPr lang="en-US" altLang="zh-CN"/>
              <a:t>software </a:t>
            </a:r>
            <a:r>
              <a:rPr lang="zh-CN"/>
              <a:t>prefetching</a:t>
            </a:r>
            <a:r>
              <a:rPr lang="en-US" altLang="zh-CN"/>
              <a:t>?</a:t>
            </a:r>
            <a:br>
              <a:rPr lang="zh-CN"/>
            </a:br>
            <a:endParaRPr lang="zh-CN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CN"/>
              <a:t>How much end-to-end benefit can software prefetching bring to a database engine under realistic workloads?</a:t>
            </a:r>
            <a:endParaRPr lang="zh-CN"/>
          </a:p>
        </p:txBody>
      </p:sp>
      <p:sp>
        <p:nvSpPr>
          <p:cNvPr id="3" name="Google Shape;69;p14"/>
          <p:cNvSpPr txBox="1"/>
          <p:nvPr/>
        </p:nvSpPr>
        <p:spPr>
          <a:xfrm>
            <a:off x="448170" y="3669370"/>
            <a:ext cx="8065200" cy="827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CN">
                <a:sym typeface="+mn-ea"/>
              </a:rPr>
              <a:t>The goal in this paper is to adopt coroutine-based interleaving in a database engine and understand its end-to-end benefits.</a:t>
            </a:r>
            <a:endParaRPr lang="zh-CN" altLang="en-US">
              <a:sym typeface="+mn-e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-US" altLang="zh-C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2"/>
          <p:cNvSpPr txBox="1"/>
          <p:nvPr/>
        </p:nvSpPr>
        <p:spPr>
          <a:xfrm>
            <a:off x="359800" y="309375"/>
            <a:ext cx="6947100" cy="7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000" b="1">
                <a:latin typeface="Helvetica Neue" panose="020B0403020202020204"/>
                <a:ea typeface="Helvetica Neue" panose="020B0403020202020204"/>
                <a:cs typeface="Helvetica Neue" panose="020B0403020202020204"/>
                <a:sym typeface="Helvetica Neue" panose="020B0403020202020204"/>
              </a:rPr>
              <a:t>Evaluation</a:t>
            </a:r>
            <a:endParaRPr sz="3000" b="1">
              <a:latin typeface="Helvetica Neue" panose="020B0403020202020204"/>
              <a:ea typeface="Helvetica Neue" panose="020B0403020202020204"/>
              <a:cs typeface="Helvetica Neue" panose="020B0403020202020204"/>
              <a:sym typeface="Helvetica Neue" panose="020B0403020202020204"/>
            </a:endParaRPr>
          </a:p>
        </p:txBody>
      </p:sp>
      <p:sp>
        <p:nvSpPr>
          <p:cNvPr id="323" name="Google Shape;323;p42"/>
          <p:cNvSpPr/>
          <p:nvPr/>
        </p:nvSpPr>
        <p:spPr>
          <a:xfrm>
            <a:off x="448175" y="919575"/>
            <a:ext cx="654900" cy="92400"/>
          </a:xfrm>
          <a:prstGeom prst="rect">
            <a:avLst/>
          </a:prstGeom>
          <a:solidFill>
            <a:srgbClr val="3351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91" name="Google Shape;291;p38"/>
          <p:cNvSpPr txBox="1"/>
          <p:nvPr/>
        </p:nvSpPr>
        <p:spPr>
          <a:xfrm>
            <a:off x="415290" y="1122680"/>
            <a:ext cx="8622030" cy="3751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altLang="zh-CN" sz="1200"/>
              <a:t>Variants.</a:t>
            </a:r>
            <a:endParaRPr lang="en-US" altLang="zh-CN" sz="12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-US" altLang="zh-CN" sz="12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altLang="zh-CN" sz="1200"/>
              <a:t>Naive: Baseline that uses thread-to-transaction and executes transactions sequentially </a:t>
            </a:r>
            <a:r>
              <a:rPr lang="en-US" altLang="zh-CN" sz="1200">
                <a:solidFill>
                  <a:srgbClr val="0070C0"/>
                </a:solidFill>
              </a:rPr>
              <a:t>without interleaving or prefetching</a:t>
            </a:r>
            <a:r>
              <a:rPr lang="en-US" altLang="zh-CN" sz="1200"/>
              <a:t>.</a:t>
            </a:r>
            <a:endParaRPr lang="en-US" altLang="zh-CN" sz="12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-US" altLang="zh-CN" sz="12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altLang="zh-CN" sz="1200"/>
              <a:t>ERMIA: Same as Naïve </a:t>
            </a:r>
            <a:r>
              <a:rPr lang="en-US" altLang="zh-CN" sz="1200">
                <a:solidFill>
                  <a:srgbClr val="0070C0"/>
                </a:solidFill>
              </a:rPr>
              <a:t>but with prefetch instructions</a:t>
            </a:r>
            <a:r>
              <a:rPr lang="en-US" altLang="zh-CN" sz="1200"/>
              <a:t> carefully added to index and version chain traversal code.</a:t>
            </a:r>
            <a:endParaRPr lang="en-US" altLang="zh-CN" sz="12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-US" altLang="zh-CN" sz="12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altLang="zh-CN" sz="1200"/>
              <a:t>AMAC-MK: Same as ERMIA but applications use hand-crafted </a:t>
            </a:r>
            <a:r>
              <a:rPr lang="en-US" altLang="zh-CN" sz="1200">
                <a:solidFill>
                  <a:srgbClr val="0070C0"/>
                </a:solidFill>
              </a:rPr>
              <a:t>multikey interfaces based on AMAC</a:t>
            </a:r>
            <a:r>
              <a:rPr lang="en-US" altLang="zh-CN" sz="1200"/>
              <a:t>.</a:t>
            </a:r>
            <a:endParaRPr lang="en-US" altLang="zh-CN" sz="12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-US" altLang="zh-CN" sz="12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altLang="zh-CN" sz="1200"/>
              <a:t>CORO-MK: Same as ERMIA but applications use </a:t>
            </a:r>
            <a:r>
              <a:rPr lang="en-US" altLang="zh-CN" sz="1200">
                <a:solidFill>
                  <a:srgbClr val="0070C0"/>
                </a:solidFill>
              </a:rPr>
              <a:t>multi-key interfaces</a:t>
            </a:r>
            <a:r>
              <a:rPr lang="en-US" altLang="zh-CN" sz="1200"/>
              <a:t> based on </a:t>
            </a:r>
            <a:r>
              <a:rPr lang="en-US" altLang="zh-CN" sz="1200">
                <a:solidFill>
                  <a:srgbClr val="0070C0"/>
                </a:solidFill>
              </a:rPr>
              <a:t>flattened coroutines</a:t>
            </a:r>
            <a:r>
              <a:rPr lang="en-US" altLang="zh-CN" sz="1200"/>
              <a:t>.</a:t>
            </a:r>
            <a:endParaRPr lang="en-US" altLang="zh-CN" sz="12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-US" altLang="zh-CN" sz="12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altLang="zh-CN" sz="1200"/>
              <a:t>CORO-FN-MK: Same as CORO-MK </a:t>
            </a:r>
            <a:r>
              <a:rPr lang="en-US" altLang="zh-CN" sz="1200">
                <a:solidFill>
                  <a:srgbClr val="0070C0"/>
                </a:solidFill>
              </a:rPr>
              <a:t>but with fully-nested coroutines</a:t>
            </a:r>
            <a:r>
              <a:rPr lang="en-US" altLang="zh-CN" sz="1200"/>
              <a:t>.</a:t>
            </a:r>
            <a:endParaRPr lang="en-US" altLang="zh-CN" sz="12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-US" altLang="zh-CN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altLang="zh-CN" sz="1200"/>
              <a:t>CoroBase-FN: CoroBase that uses the fully-nested coroutine-totransaction design.</a:t>
            </a:r>
            <a:r>
              <a:rPr lang="en-US" altLang="zh-CN" sz="1200">
                <a:solidFill>
                  <a:srgbClr val="0070C0"/>
                </a:solidFill>
              </a:rPr>
              <a:t> No changes in applications.</a:t>
            </a:r>
            <a:endParaRPr lang="en-US" altLang="zh-CN" sz="12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-US" altLang="zh-CN" sz="12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altLang="zh-CN" sz="1200"/>
              <a:t>CoroBase: Same as CoroBase-FN </a:t>
            </a:r>
            <a:r>
              <a:rPr lang="en-US" altLang="zh-CN" sz="1200">
                <a:solidFill>
                  <a:srgbClr val="0070C0"/>
                </a:solidFill>
              </a:rPr>
              <a:t>but uses the optimized 2-level coroutine-to-transaction</a:t>
            </a:r>
            <a:r>
              <a:rPr lang="en-US" altLang="zh-CN" sz="1200"/>
              <a:t> design.</a:t>
            </a:r>
            <a:endParaRPr lang="en-US" altLang="zh-CN" sz="12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-US" altLang="zh-CN" sz="12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altLang="zh-CN" sz="1200"/>
              <a:t>Hybrid: Same as CoroBase </a:t>
            </a:r>
            <a:r>
              <a:rPr lang="en-US" altLang="zh-CN" sz="1200">
                <a:solidFill>
                  <a:srgbClr val="0070C0"/>
                </a:solidFill>
              </a:rPr>
              <a:t>but selectively leverages multi-key interfaces</a:t>
            </a:r>
            <a:r>
              <a:rPr lang="en-US" altLang="zh-CN" sz="1200"/>
              <a:t> in TPC-C transactions.</a:t>
            </a:r>
            <a:endParaRPr lang="en-US" altLang="zh-CN" sz="12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-US" altLang="zh-C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2"/>
          <p:cNvSpPr txBox="1"/>
          <p:nvPr/>
        </p:nvSpPr>
        <p:spPr>
          <a:xfrm>
            <a:off x="359800" y="309375"/>
            <a:ext cx="6947100" cy="7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000" b="1">
                <a:latin typeface="Helvetica Neue" panose="020B0403020202020204"/>
                <a:ea typeface="Helvetica Neue" panose="020B0403020202020204"/>
                <a:cs typeface="Helvetica Neue" panose="020B0403020202020204"/>
                <a:sym typeface="Helvetica Neue" panose="020B0403020202020204"/>
              </a:rPr>
              <a:t>Evaluation</a:t>
            </a:r>
            <a:endParaRPr sz="3000" b="1">
              <a:latin typeface="Helvetica Neue" panose="020B0403020202020204"/>
              <a:ea typeface="Helvetica Neue" panose="020B0403020202020204"/>
              <a:cs typeface="Helvetica Neue" panose="020B0403020202020204"/>
              <a:sym typeface="Helvetica Neue" panose="020B0403020202020204"/>
            </a:endParaRPr>
          </a:p>
        </p:txBody>
      </p:sp>
      <p:sp>
        <p:nvSpPr>
          <p:cNvPr id="323" name="Google Shape;323;p42"/>
          <p:cNvSpPr/>
          <p:nvPr/>
        </p:nvSpPr>
        <p:spPr>
          <a:xfrm>
            <a:off x="448175" y="919575"/>
            <a:ext cx="654900" cy="92400"/>
          </a:xfrm>
          <a:prstGeom prst="rect">
            <a:avLst/>
          </a:prstGeom>
          <a:solidFill>
            <a:srgbClr val="3351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55800" y="1012190"/>
            <a:ext cx="4289425" cy="271970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89560" y="3853180"/>
            <a:ext cx="8730615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sz="1200">
                <a:sym typeface="+mn-ea"/>
              </a:rPr>
              <a:t>When used </a:t>
            </a:r>
            <a:r>
              <a:rPr lang="en-US" sz="1200">
                <a:sym typeface="+mn-ea"/>
              </a:rPr>
              <a:t>MK</a:t>
            </a:r>
            <a:r>
              <a:rPr sz="1200">
                <a:sym typeface="+mn-ea"/>
              </a:rPr>
              <a:t> as interfaces, AMAC-MK remains state-of-the-art (SOTA).</a:t>
            </a:r>
            <a:endParaRPr sz="1200">
              <a:sym typeface="+mn-e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-US" altLang="zh-CN" sz="1200">
              <a:sym typeface="+mn-e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CN" altLang="en-US" sz="1200">
                <a:sym typeface="+mn-ea"/>
              </a:rPr>
              <a:t>However, AMAC-MK uses highly-optimized but complex, hand-crafted code, making it much less practical.</a:t>
            </a:r>
            <a:endParaRPr lang="zh-CN" altLang="en-US" sz="12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zh-CN" altLang="en-US" sz="12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CN" altLang="en-US" sz="1200">
                <a:sym typeface="+mn-ea"/>
              </a:rPr>
              <a:t>CORO-MK achieves higher throughput than Naïve/ERMIA</a:t>
            </a:r>
            <a:r>
              <a:rPr lang="en-US" altLang="zh-CN" sz="1200">
                <a:sym typeface="+mn-ea"/>
              </a:rPr>
              <a:t> and </a:t>
            </a:r>
            <a:r>
              <a:rPr lang="zh-CN" altLang="en-US" sz="1200">
                <a:sym typeface="+mn-ea"/>
              </a:rPr>
              <a:t>CORO-FN-MK because of its lower switching overhead.</a:t>
            </a:r>
            <a:endParaRPr lang="en-US" altLang="zh-CN" sz="1200">
              <a:sym typeface="+mn-e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2"/>
          <p:cNvSpPr txBox="1"/>
          <p:nvPr/>
        </p:nvSpPr>
        <p:spPr>
          <a:xfrm>
            <a:off x="359800" y="309375"/>
            <a:ext cx="6947100" cy="7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000" b="1">
                <a:latin typeface="Helvetica Neue" panose="020B0403020202020204"/>
                <a:ea typeface="Helvetica Neue" panose="020B0403020202020204"/>
                <a:cs typeface="Helvetica Neue" panose="020B0403020202020204"/>
                <a:sym typeface="Helvetica Neue" panose="020B0403020202020204"/>
              </a:rPr>
              <a:t>Evaluation</a:t>
            </a:r>
            <a:endParaRPr sz="3000" b="1">
              <a:latin typeface="Helvetica Neue" panose="020B0403020202020204"/>
              <a:ea typeface="Helvetica Neue" panose="020B0403020202020204"/>
              <a:cs typeface="Helvetica Neue" panose="020B0403020202020204"/>
              <a:sym typeface="Helvetica Neue" panose="020B0403020202020204"/>
            </a:endParaRPr>
          </a:p>
        </p:txBody>
      </p:sp>
      <p:sp>
        <p:nvSpPr>
          <p:cNvPr id="323" name="Google Shape;323;p42"/>
          <p:cNvSpPr/>
          <p:nvPr/>
        </p:nvSpPr>
        <p:spPr>
          <a:xfrm>
            <a:off x="448175" y="919575"/>
            <a:ext cx="654900" cy="92400"/>
          </a:xfrm>
          <a:prstGeom prst="rect">
            <a:avLst/>
          </a:prstGeom>
          <a:solidFill>
            <a:srgbClr val="3351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" name="文本框 2"/>
          <p:cNvSpPr txBox="1"/>
          <p:nvPr/>
        </p:nvSpPr>
        <p:spPr>
          <a:xfrm>
            <a:off x="289560" y="3853180"/>
            <a:ext cx="873061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sz="1200">
                <a:sym typeface="+mn-ea"/>
              </a:rPr>
              <a:t>CoroBase achieves throughput comparable to CORO-MK without altering the interface</a:t>
            </a:r>
            <a:r>
              <a:rPr lang="zh-CN" altLang="en-US" sz="1200">
                <a:sym typeface="+mn-ea"/>
              </a:rPr>
              <a:t>.</a:t>
            </a:r>
            <a:endParaRPr lang="zh-CN" altLang="en-US" sz="1200">
              <a:sym typeface="+mn-e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-US" altLang="zh-CN" sz="1200">
              <a:sym typeface="+mn-e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altLang="zh-CN" sz="1200">
                <a:sym typeface="+mn-ea"/>
              </a:rPr>
              <a:t>Because of the use of highly-optimized, hand-crafted state machines and multi-key interfaces, AMAC-MK outperforms all the other variants.</a:t>
            </a:r>
            <a:endParaRPr lang="en-US" altLang="zh-CN" sz="1200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33245" y="949325"/>
            <a:ext cx="4540250" cy="278574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2"/>
          <p:cNvSpPr txBox="1"/>
          <p:nvPr/>
        </p:nvSpPr>
        <p:spPr>
          <a:xfrm>
            <a:off x="359800" y="309375"/>
            <a:ext cx="6947100" cy="7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000" b="1">
                <a:latin typeface="Helvetica Neue" panose="020B0403020202020204"/>
                <a:ea typeface="Helvetica Neue" panose="020B0403020202020204"/>
                <a:cs typeface="Helvetica Neue" panose="020B0403020202020204"/>
                <a:sym typeface="Helvetica Neue" panose="020B0403020202020204"/>
              </a:rPr>
              <a:t>Evaluation</a:t>
            </a:r>
            <a:endParaRPr sz="3000" b="1">
              <a:latin typeface="Helvetica Neue" panose="020B0403020202020204"/>
              <a:ea typeface="Helvetica Neue" panose="020B0403020202020204"/>
              <a:cs typeface="Helvetica Neue" panose="020B0403020202020204"/>
              <a:sym typeface="Helvetica Neue" panose="020B0403020202020204"/>
            </a:endParaRPr>
          </a:p>
        </p:txBody>
      </p:sp>
      <p:sp>
        <p:nvSpPr>
          <p:cNvPr id="323" name="Google Shape;323;p42"/>
          <p:cNvSpPr/>
          <p:nvPr/>
        </p:nvSpPr>
        <p:spPr>
          <a:xfrm>
            <a:off x="448175" y="919575"/>
            <a:ext cx="654900" cy="92400"/>
          </a:xfrm>
          <a:prstGeom prst="rect">
            <a:avLst/>
          </a:prstGeom>
          <a:solidFill>
            <a:srgbClr val="3351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" name="文本框 2"/>
          <p:cNvSpPr txBox="1"/>
          <p:nvPr/>
        </p:nvSpPr>
        <p:spPr>
          <a:xfrm>
            <a:off x="319405" y="3890645"/>
            <a:ext cx="8734425" cy="76390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sz="1200">
                <a:sym typeface="+mn-ea"/>
              </a:rPr>
              <a:t>The main difference between CoroBase and ERMIA lies in its ability to effectively reduce CPU idle time caused by memory access.</a:t>
            </a:r>
            <a:endParaRPr sz="1200">
              <a:sym typeface="+mn-e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200">
              <a:sym typeface="+mn-e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sz="1200">
                <a:sym typeface="+mn-ea"/>
              </a:rPr>
              <a:t>TPC-C exhibits less than 50% of memory stall cycles, which do not provide enough room to benefit from prefetching.</a:t>
            </a:r>
            <a:endParaRPr sz="120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12620" y="1049020"/>
            <a:ext cx="5017770" cy="274066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2"/>
          <p:cNvSpPr txBox="1"/>
          <p:nvPr/>
        </p:nvSpPr>
        <p:spPr>
          <a:xfrm>
            <a:off x="359800" y="309375"/>
            <a:ext cx="6947100" cy="7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000" b="1">
                <a:latin typeface="Helvetica Neue" panose="020B0403020202020204"/>
                <a:ea typeface="Helvetica Neue" panose="020B0403020202020204"/>
                <a:cs typeface="Helvetica Neue" panose="020B0403020202020204"/>
                <a:sym typeface="Helvetica Neue" panose="020B0403020202020204"/>
              </a:rPr>
              <a:t>Evaluation</a:t>
            </a:r>
            <a:endParaRPr sz="3000" b="1">
              <a:latin typeface="Helvetica Neue" panose="020B0403020202020204"/>
              <a:ea typeface="Helvetica Neue" panose="020B0403020202020204"/>
              <a:cs typeface="Helvetica Neue" panose="020B0403020202020204"/>
              <a:sym typeface="Helvetica Neue" panose="020B0403020202020204"/>
            </a:endParaRPr>
          </a:p>
        </p:txBody>
      </p:sp>
      <p:sp>
        <p:nvSpPr>
          <p:cNvPr id="323" name="Google Shape;323;p42"/>
          <p:cNvSpPr/>
          <p:nvPr/>
        </p:nvSpPr>
        <p:spPr>
          <a:xfrm>
            <a:off x="448175" y="919575"/>
            <a:ext cx="654900" cy="92400"/>
          </a:xfrm>
          <a:prstGeom prst="rect">
            <a:avLst/>
          </a:prstGeom>
          <a:solidFill>
            <a:srgbClr val="3351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" name="文本框 2"/>
          <p:cNvSpPr txBox="1"/>
          <p:nvPr/>
        </p:nvSpPr>
        <p:spPr>
          <a:xfrm>
            <a:off x="360045" y="4124325"/>
            <a:ext cx="8734425" cy="76390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sz="1200">
                <a:sym typeface="+mn-ea"/>
              </a:rPr>
              <a:t>For operators that already exhibit or are easily amenable to multi-key interfaces, Hybrid can be an attractive option.</a:t>
            </a:r>
            <a:endParaRPr sz="1200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77365" y="1115695"/>
            <a:ext cx="5448300" cy="27813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38" name="Google Shape;338;p44"/>
          <p:cNvSpPr txBox="1"/>
          <p:nvPr/>
        </p:nvSpPr>
        <p:spPr>
          <a:xfrm>
            <a:off x="1936050" y="2039295"/>
            <a:ext cx="5271900" cy="11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500" b="1">
                <a:solidFill>
                  <a:schemeClr val="lt1"/>
                </a:solidFill>
                <a:latin typeface="Helvetica Neue" panose="020B0403020202020204"/>
                <a:ea typeface="Helvetica Neue" panose="020B0403020202020204"/>
                <a:cs typeface="Helvetica Neue" panose="020B0403020202020204"/>
                <a:sym typeface="Helvetica Neue" panose="020B0403020202020204"/>
              </a:rPr>
              <a:t>Thanks</a:t>
            </a:r>
            <a:endParaRPr sz="4500" b="1">
              <a:solidFill>
                <a:schemeClr val="lt1"/>
              </a:solidFill>
              <a:latin typeface="Helvetica Neue" panose="020B0403020202020204"/>
              <a:ea typeface="Helvetica Neue" panose="020B0403020202020204"/>
              <a:cs typeface="Helvetica Neue" panose="020B0403020202020204"/>
              <a:sym typeface="Helvetica Neue" panose="020B040302020202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748155" y="1490345"/>
            <a:ext cx="53181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G</a:t>
            </a:r>
            <a:r>
              <a:rPr lang="en-US" altLang="zh-CN"/>
              <a:t>roup Prefetching and Software-pipelined Prefetching. (ICDE 04) 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1629410" y="2107565"/>
            <a:ext cx="57486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AMAC: </a:t>
            </a:r>
            <a:r>
              <a:rPr lang="zh-CN">
                <a:sym typeface="+mn-ea"/>
              </a:rPr>
              <a:t>Asynchronous Memory Access Chaining</a:t>
            </a:r>
            <a:r>
              <a:rPr lang="en-US" altLang="zh-CN">
                <a:sym typeface="+mn-ea"/>
              </a:rPr>
              <a:t>. (SOTA) (VLDB 15)</a:t>
            </a:r>
            <a:endParaRPr lang="en-US" altLang="zh-CN"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932940" y="2748915"/>
            <a:ext cx="44272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</a:t>
            </a:r>
            <a:r>
              <a:rPr lang="zh-CN" altLang="en-US"/>
              <a:t>nterleaving with </a:t>
            </a:r>
            <a:r>
              <a:rPr lang="en-US" altLang="zh-CN"/>
              <a:t>C</a:t>
            </a:r>
            <a:r>
              <a:rPr lang="zh-CN" altLang="en-US"/>
              <a:t>oroutines for</a:t>
            </a:r>
            <a:r>
              <a:rPr lang="en-US" altLang="zh-CN"/>
              <a:t> I</a:t>
            </a:r>
            <a:r>
              <a:rPr lang="zh-CN" altLang="en-US"/>
              <a:t>ndex </a:t>
            </a:r>
            <a:r>
              <a:rPr lang="en-US" altLang="zh-CN"/>
              <a:t>J</a:t>
            </a:r>
            <a:r>
              <a:rPr lang="zh-CN" altLang="en-US"/>
              <a:t>oin</a:t>
            </a:r>
            <a:r>
              <a:rPr lang="en-US" altLang="zh-CN"/>
              <a:t>. (VLDB 17)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2306320" y="3390265"/>
            <a:ext cx="39738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C</a:t>
            </a:r>
            <a:r>
              <a:rPr lang="zh-CN" altLang="en-US">
                <a:solidFill>
                  <a:srgbClr val="FF0000"/>
                </a:solidFill>
              </a:rPr>
              <a:t>oroutine-to-</a:t>
            </a:r>
            <a:r>
              <a:rPr lang="en-US" altLang="zh-CN">
                <a:solidFill>
                  <a:srgbClr val="FF0000"/>
                </a:solidFill>
              </a:rPr>
              <a:t>T</a:t>
            </a:r>
            <a:r>
              <a:rPr lang="zh-CN" altLang="en-US">
                <a:solidFill>
                  <a:srgbClr val="FF0000"/>
                </a:solidFill>
              </a:rPr>
              <a:t>ransaction </a:t>
            </a:r>
            <a:r>
              <a:rPr lang="en-US" altLang="zh-CN">
                <a:solidFill>
                  <a:srgbClr val="FF0000"/>
                </a:solidFill>
              </a:rPr>
              <a:t>P</a:t>
            </a:r>
            <a:r>
              <a:rPr lang="zh-CN" altLang="en-US">
                <a:solidFill>
                  <a:srgbClr val="FF0000"/>
                </a:solidFill>
              </a:rPr>
              <a:t>aradigm</a:t>
            </a:r>
            <a:r>
              <a:rPr lang="en-US" altLang="zh-CN">
                <a:solidFill>
                  <a:srgbClr val="FF0000"/>
                </a:solidFill>
              </a:rPr>
              <a:t>. (VLDB 21)</a:t>
            </a:r>
            <a:endParaRPr lang="en-US" altLang="zh-CN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162685" y="4007485"/>
            <a:ext cx="67665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H</a:t>
            </a:r>
            <a:r>
              <a:rPr lang="zh-CN" altLang="en-US"/>
              <a:t>iding the </a:t>
            </a:r>
            <a:r>
              <a:rPr lang="en-US" altLang="zh-CN"/>
              <a:t>I</a:t>
            </a:r>
            <a:r>
              <a:rPr lang="zh-CN" altLang="en-US"/>
              <a:t>mpact of </a:t>
            </a:r>
            <a:r>
              <a:rPr lang="en-US" altLang="zh-CN"/>
              <a:t>M</a:t>
            </a:r>
            <a:r>
              <a:rPr lang="zh-CN" altLang="en-US"/>
              <a:t>ultiple </a:t>
            </a:r>
            <a:r>
              <a:rPr lang="en-US" altLang="zh-CN"/>
              <a:t>L</a:t>
            </a:r>
            <a:r>
              <a:rPr lang="zh-CN" altLang="en-US"/>
              <a:t>atency </a:t>
            </a:r>
            <a:r>
              <a:rPr lang="en-US" altLang="zh-CN"/>
              <a:t>S</a:t>
            </a:r>
            <a:r>
              <a:rPr lang="zh-CN" altLang="en-US"/>
              <a:t>ources</a:t>
            </a:r>
            <a:r>
              <a:rPr lang="en-US" altLang="zh-CN"/>
              <a:t>. (coroutine + io_uring) (VLDB 23)</a:t>
            </a:r>
            <a:endParaRPr lang="en-US" altLang="zh-CN"/>
          </a:p>
        </p:txBody>
      </p:sp>
      <p:sp>
        <p:nvSpPr>
          <p:cNvPr id="66" name="Google Shape;66;p14"/>
          <p:cNvSpPr txBox="1"/>
          <p:nvPr/>
        </p:nvSpPr>
        <p:spPr>
          <a:xfrm>
            <a:off x="360045" y="309245"/>
            <a:ext cx="6931025" cy="73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Helvetica Neue" panose="020B0403020202020204"/>
                <a:ea typeface="Helvetica Neue" panose="020B0403020202020204"/>
                <a:cs typeface="Helvetica Neue" panose="020B0403020202020204"/>
                <a:sym typeface="Helvetica Neue" panose="020B0403020202020204"/>
              </a:rPr>
              <a:t>Software Prefetching Development</a:t>
            </a:r>
            <a:endParaRPr lang="en-US" sz="3000" b="1">
              <a:latin typeface="Helvetica Neue" panose="020B0403020202020204"/>
              <a:ea typeface="Helvetica Neue" panose="020B0403020202020204"/>
              <a:cs typeface="Helvetica Neue" panose="020B0403020202020204"/>
              <a:sym typeface="Helvetica Neue" panose="020B0403020202020204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448175" y="919575"/>
            <a:ext cx="654900" cy="92400"/>
          </a:xfrm>
          <a:prstGeom prst="rect">
            <a:avLst/>
          </a:prstGeom>
          <a:solidFill>
            <a:srgbClr val="3351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" name="下箭头 11"/>
          <p:cNvSpPr/>
          <p:nvPr/>
        </p:nvSpPr>
        <p:spPr>
          <a:xfrm>
            <a:off x="4051935" y="1797050"/>
            <a:ext cx="189230" cy="310515"/>
          </a:xfrm>
          <a:prstGeom prst="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下箭头 12"/>
          <p:cNvSpPr/>
          <p:nvPr/>
        </p:nvSpPr>
        <p:spPr>
          <a:xfrm>
            <a:off x="4051935" y="2444750"/>
            <a:ext cx="189230" cy="310515"/>
          </a:xfrm>
          <a:prstGeom prst="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下箭头 13"/>
          <p:cNvSpPr/>
          <p:nvPr/>
        </p:nvSpPr>
        <p:spPr>
          <a:xfrm>
            <a:off x="4051935" y="3079750"/>
            <a:ext cx="189230" cy="310515"/>
          </a:xfrm>
          <a:prstGeom prst="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下箭头 14"/>
          <p:cNvSpPr/>
          <p:nvPr/>
        </p:nvSpPr>
        <p:spPr>
          <a:xfrm>
            <a:off x="4051935" y="3709670"/>
            <a:ext cx="189230" cy="310515"/>
          </a:xfrm>
          <a:prstGeom prst="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/>
        </p:nvSpPr>
        <p:spPr>
          <a:xfrm>
            <a:off x="359800" y="309375"/>
            <a:ext cx="5967600" cy="7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000" b="1">
                <a:latin typeface="Helvetica Neue" panose="020B0403020202020204"/>
                <a:ea typeface="Helvetica Neue" panose="020B0403020202020204"/>
                <a:cs typeface="Helvetica Neue" panose="020B0403020202020204"/>
                <a:sym typeface="Helvetica Neue" panose="020B0403020202020204"/>
              </a:rPr>
              <a:t>Group Prefetching</a:t>
            </a:r>
            <a:endParaRPr sz="3000" b="1">
              <a:latin typeface="Helvetica Neue" panose="020B0403020202020204"/>
              <a:ea typeface="Helvetica Neue" panose="020B0403020202020204"/>
              <a:cs typeface="Helvetica Neue" panose="020B0403020202020204"/>
              <a:sym typeface="Helvetica Neue" panose="020B0403020202020204"/>
            </a:endParaRPr>
          </a:p>
        </p:txBody>
      </p:sp>
      <p:sp>
        <p:nvSpPr>
          <p:cNvPr id="152" name="Google Shape;152;p23"/>
          <p:cNvSpPr/>
          <p:nvPr/>
        </p:nvSpPr>
        <p:spPr>
          <a:xfrm>
            <a:off x="448175" y="919575"/>
            <a:ext cx="654900" cy="92400"/>
          </a:xfrm>
          <a:prstGeom prst="rect">
            <a:avLst/>
          </a:prstGeom>
          <a:solidFill>
            <a:srgbClr val="3351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154" name="Google Shape;154;p23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4695474" y="542350"/>
            <a:ext cx="3597274" cy="4198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3"/>
          <p:cNvSpPr txBox="1"/>
          <p:nvPr/>
        </p:nvSpPr>
        <p:spPr>
          <a:xfrm>
            <a:off x="437375" y="1382100"/>
            <a:ext cx="4134600" cy="2551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CN"/>
              <a:t>G indicates group size, which is the number of elements in a group.</a:t>
            </a:r>
            <a:br>
              <a:rPr lang="zh-CN"/>
            </a:br>
            <a:endParaRPr lang="zh-CN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CN"/>
              <a:t>Split data into groups so they can fit L3 cache.</a:t>
            </a:r>
            <a:br>
              <a:rPr lang="zh-CN"/>
            </a:br>
            <a:endParaRPr lang="zh-CN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CN"/>
              <a:t>Process code that would access the same memory simultaneously.</a:t>
            </a:r>
            <a:br>
              <a:rPr lang="zh-CN"/>
            </a:br>
            <a:endParaRPr lang="zh-CN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CN"/>
              <a:t>If there is no Code 0, then m1 will always suffer from cache miss</a:t>
            </a:r>
            <a:r>
              <a:rPr lang="en-US" altLang="zh-CN"/>
              <a:t>.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/>
          <p:nvPr/>
        </p:nvSpPr>
        <p:spPr>
          <a:xfrm>
            <a:off x="359800" y="309375"/>
            <a:ext cx="6947100" cy="7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000" b="1">
                <a:latin typeface="Helvetica Neue" panose="020B0403020202020204"/>
                <a:ea typeface="Helvetica Neue" panose="020B0403020202020204"/>
                <a:cs typeface="Helvetica Neue" panose="020B0403020202020204"/>
                <a:sym typeface="Helvetica Neue" panose="020B0403020202020204"/>
              </a:rPr>
              <a:t>SPP(Software-pipelined Prefetching)</a:t>
            </a:r>
            <a:endParaRPr sz="3000" b="1">
              <a:latin typeface="Helvetica Neue" panose="020B0403020202020204"/>
              <a:ea typeface="Helvetica Neue" panose="020B0403020202020204"/>
              <a:cs typeface="Helvetica Neue" panose="020B0403020202020204"/>
              <a:sym typeface="Helvetica Neue" panose="020B0403020202020204"/>
            </a:endParaRPr>
          </a:p>
        </p:txBody>
      </p:sp>
      <p:sp>
        <p:nvSpPr>
          <p:cNvPr id="161" name="Google Shape;161;p24"/>
          <p:cNvSpPr/>
          <p:nvPr/>
        </p:nvSpPr>
        <p:spPr>
          <a:xfrm>
            <a:off x="448175" y="919575"/>
            <a:ext cx="654900" cy="92400"/>
          </a:xfrm>
          <a:prstGeom prst="rect">
            <a:avLst/>
          </a:prstGeom>
          <a:solidFill>
            <a:srgbClr val="3351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3" name="Google Shape;163;p24"/>
          <p:cNvSpPr txBox="1"/>
          <p:nvPr/>
        </p:nvSpPr>
        <p:spPr>
          <a:xfrm>
            <a:off x="437375" y="1382100"/>
            <a:ext cx="4134600" cy="1689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CN"/>
              <a:t>Different from Group Prefetching, SPP doesn’t share cache prefetching but overlap the cache prefetching with other stage.</a:t>
            </a:r>
            <a:br>
              <a:rPr lang="zh-CN"/>
            </a:br>
            <a:endParaRPr lang="zh-CN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altLang="zh-CN"/>
              <a:t>C</a:t>
            </a:r>
            <a:r>
              <a:rPr lang="en-US" altLang="zh-CN"/>
              <a:t>an always hide all cache miss latencies. (GP achieves this only when code 0 is not empty).</a:t>
            </a:r>
            <a:endParaRPr lang="en-US" altLang="zh-CN"/>
          </a:p>
        </p:txBody>
      </p:sp>
      <p:pic>
        <p:nvPicPr>
          <p:cNvPr id="164" name="Google Shape;164;p24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4724375" y="1201575"/>
            <a:ext cx="4267224" cy="28848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5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993140" y="3171825"/>
            <a:ext cx="2481580" cy="17532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8" name="Google Shape;178;p26"/>
          <p:cNvSpPr txBox="1"/>
          <p:nvPr/>
        </p:nvSpPr>
        <p:spPr>
          <a:xfrm>
            <a:off x="359800" y="309375"/>
            <a:ext cx="6947100" cy="7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000" b="1">
                <a:latin typeface="Helvetica Neue" panose="020B0403020202020204"/>
                <a:ea typeface="Helvetica Neue" panose="020B0403020202020204"/>
                <a:cs typeface="Helvetica Neue" panose="020B0403020202020204"/>
                <a:sym typeface="Helvetica Neue" panose="020B0403020202020204"/>
              </a:rPr>
              <a:t>GP V.S. SPP</a:t>
            </a:r>
            <a:endParaRPr sz="3000" b="1">
              <a:latin typeface="Helvetica Neue" panose="020B0403020202020204"/>
              <a:ea typeface="Helvetica Neue" panose="020B0403020202020204"/>
              <a:cs typeface="Helvetica Neue" panose="020B0403020202020204"/>
              <a:sym typeface="Helvetica Neue" panose="020B0403020202020204"/>
            </a:endParaRPr>
          </a:p>
        </p:txBody>
      </p:sp>
      <p:sp>
        <p:nvSpPr>
          <p:cNvPr id="179" name="Google Shape;179;p26"/>
          <p:cNvSpPr/>
          <p:nvPr/>
        </p:nvSpPr>
        <p:spPr>
          <a:xfrm>
            <a:off x="448175" y="919575"/>
            <a:ext cx="654900" cy="92400"/>
          </a:xfrm>
          <a:prstGeom prst="rect">
            <a:avLst/>
          </a:prstGeom>
          <a:solidFill>
            <a:srgbClr val="3351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1" name="Google Shape;181;p26"/>
          <p:cNvSpPr txBox="1"/>
          <p:nvPr/>
        </p:nvSpPr>
        <p:spPr>
          <a:xfrm>
            <a:off x="437375" y="1153500"/>
            <a:ext cx="8146800" cy="827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CN"/>
              <a:t>Group Prefetching</a:t>
            </a:r>
            <a:endParaRPr lang="zh-CN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CN" b="1"/>
              <a:t>Pros:</a:t>
            </a:r>
            <a:r>
              <a:rPr lang="zh-CN"/>
              <a:t> Easy to implement. </a:t>
            </a:r>
            <a:endParaRPr lang="zh-CN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CN" b="1"/>
              <a:t>Cons:</a:t>
            </a:r>
            <a:r>
              <a:rPr lang="zh-CN"/>
              <a:t> Cannot hide all the cache miss</a:t>
            </a:r>
            <a:r>
              <a:rPr lang="zh-CN"/>
              <a:t>.</a:t>
            </a:r>
            <a:endParaRPr lang="zh-CN"/>
          </a:p>
        </p:txBody>
      </p:sp>
      <p:pic>
        <p:nvPicPr>
          <p:cNvPr id="182" name="Google Shape;182;p26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247975" y="3006950"/>
            <a:ext cx="6694726" cy="19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6"/>
          <p:cNvSpPr txBox="1"/>
          <p:nvPr/>
        </p:nvSpPr>
        <p:spPr>
          <a:xfrm>
            <a:off x="437375" y="2015025"/>
            <a:ext cx="81468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CN"/>
              <a:t>Software-pipelined Prefetching</a:t>
            </a:r>
            <a:endParaRPr lang="zh-CN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CN" b="1"/>
              <a:t>Pros:</a:t>
            </a:r>
            <a:r>
              <a:rPr lang="zh-CN"/>
              <a:t> Can always hide all the cache miss.</a:t>
            </a:r>
            <a:endParaRPr lang="zh-CN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CN" b="1"/>
              <a:t>Cons:</a:t>
            </a:r>
            <a:r>
              <a:rPr lang="zh-CN"/>
              <a:t> Has large bookkeeping overhead(some synchronize operation may break pipeline)</a:t>
            </a:r>
            <a:endParaRPr 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7"/>
          <p:cNvSpPr txBox="1"/>
          <p:nvPr/>
        </p:nvSpPr>
        <p:spPr>
          <a:xfrm>
            <a:off x="359800" y="309375"/>
            <a:ext cx="6947100" cy="7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000" b="1">
                <a:latin typeface="Helvetica Neue" panose="020B0403020202020204"/>
                <a:ea typeface="Helvetica Neue" panose="020B0403020202020204"/>
                <a:cs typeface="Helvetica Neue" panose="020B0403020202020204"/>
                <a:sym typeface="Helvetica Neue" panose="020B0403020202020204"/>
              </a:rPr>
              <a:t>AMAC</a:t>
            </a:r>
            <a:endParaRPr sz="3000" b="1">
              <a:latin typeface="Helvetica Neue" panose="020B0403020202020204"/>
              <a:ea typeface="Helvetica Neue" panose="020B0403020202020204"/>
              <a:cs typeface="Helvetica Neue" panose="020B0403020202020204"/>
              <a:sym typeface="Helvetica Neue" panose="020B0403020202020204"/>
            </a:endParaRPr>
          </a:p>
        </p:txBody>
      </p:sp>
      <p:sp>
        <p:nvSpPr>
          <p:cNvPr id="189" name="Google Shape;189;p27"/>
          <p:cNvSpPr/>
          <p:nvPr/>
        </p:nvSpPr>
        <p:spPr>
          <a:xfrm>
            <a:off x="448175" y="919575"/>
            <a:ext cx="654900" cy="92400"/>
          </a:xfrm>
          <a:prstGeom prst="rect">
            <a:avLst/>
          </a:prstGeom>
          <a:solidFill>
            <a:srgbClr val="3351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1" name="Google Shape;191;p27"/>
          <p:cNvSpPr txBox="1"/>
          <p:nvPr/>
        </p:nvSpPr>
        <p:spPr>
          <a:xfrm>
            <a:off x="437375" y="1382100"/>
            <a:ext cx="7773600" cy="1473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CN"/>
              <a:t>AMAC: Asynchronous Memory Access Chaining</a:t>
            </a:r>
            <a:r>
              <a:rPr lang="en-US" altLang="zh-CN"/>
              <a:t>.</a:t>
            </a:r>
            <a:br>
              <a:rPr lang="zh-CN"/>
            </a:br>
            <a:endParaRPr lang="zh-CN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CN"/>
              <a:t>State of the art.</a:t>
            </a:r>
            <a:br>
              <a:rPr lang="zh-CN"/>
            </a:br>
            <a:endParaRPr lang="zh-CN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CN"/>
              <a:t>Use finite state machine to organize prefetching.</a:t>
            </a:r>
            <a:br>
              <a:rPr lang="zh-CN"/>
            </a:br>
            <a:endParaRPr 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8"/>
          <p:cNvSpPr txBox="1"/>
          <p:nvPr/>
        </p:nvSpPr>
        <p:spPr>
          <a:xfrm>
            <a:off x="359800" y="309375"/>
            <a:ext cx="6947100" cy="7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000" b="1">
                <a:latin typeface="Helvetica Neue" panose="020B0403020202020204"/>
                <a:ea typeface="Helvetica Neue" panose="020B0403020202020204"/>
                <a:cs typeface="Helvetica Neue" panose="020B0403020202020204"/>
                <a:sym typeface="Helvetica Neue" panose="020B0403020202020204"/>
              </a:rPr>
              <a:t>AMAC</a:t>
            </a:r>
            <a:endParaRPr sz="3000" b="1">
              <a:latin typeface="Helvetica Neue" panose="020B0403020202020204"/>
              <a:ea typeface="Helvetica Neue" panose="020B0403020202020204"/>
              <a:cs typeface="Helvetica Neue" panose="020B0403020202020204"/>
              <a:sym typeface="Helvetica Neue" panose="020B0403020202020204"/>
            </a:endParaRPr>
          </a:p>
        </p:txBody>
      </p:sp>
      <p:sp>
        <p:nvSpPr>
          <p:cNvPr id="197" name="Google Shape;197;p28"/>
          <p:cNvSpPr/>
          <p:nvPr/>
        </p:nvSpPr>
        <p:spPr>
          <a:xfrm>
            <a:off x="448175" y="919575"/>
            <a:ext cx="654900" cy="92400"/>
          </a:xfrm>
          <a:prstGeom prst="rect">
            <a:avLst/>
          </a:prstGeom>
          <a:solidFill>
            <a:srgbClr val="3351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9" name="Google Shape;199;p28"/>
          <p:cNvSpPr txBox="1"/>
          <p:nvPr/>
        </p:nvSpPr>
        <p:spPr>
          <a:xfrm>
            <a:off x="437375" y="1382100"/>
            <a:ext cx="4134600" cy="1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CN"/>
              <a:t>Store state of memory accesses in a Circular Buffer.</a:t>
            </a:r>
            <a:br>
              <a:rPr lang="zh-CN"/>
            </a:br>
            <a:endParaRPr lang="zh-CN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CN"/>
              <a:t>Round robin the circular buffer, execute corresponding stage with state.</a:t>
            </a:r>
            <a:br>
              <a:rPr lang="zh-CN"/>
            </a:br>
            <a:endParaRPr lang="zh-CN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CN"/>
              <a:t>Difficult to handle locking or latching.</a:t>
            </a:r>
            <a:endParaRPr lang="zh-CN"/>
          </a:p>
        </p:txBody>
      </p:sp>
      <p:pic>
        <p:nvPicPr>
          <p:cNvPr id="200" name="Google Shape;200;p28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4479475" y="1193725"/>
            <a:ext cx="4278894" cy="284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9"/>
          <p:cNvSpPr txBox="1"/>
          <p:nvPr/>
        </p:nvSpPr>
        <p:spPr>
          <a:xfrm>
            <a:off x="359800" y="309375"/>
            <a:ext cx="6947100" cy="7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000" b="1">
                <a:latin typeface="Helvetica Neue" panose="020B0403020202020204"/>
                <a:ea typeface="Helvetica Neue" panose="020B0403020202020204"/>
                <a:cs typeface="Helvetica Neue" panose="020B0403020202020204"/>
                <a:sym typeface="Helvetica Neue" panose="020B0403020202020204"/>
              </a:rPr>
              <a:t>AMAC</a:t>
            </a:r>
            <a:endParaRPr sz="3000" b="1">
              <a:latin typeface="Helvetica Neue" panose="020B0403020202020204"/>
              <a:ea typeface="Helvetica Neue" panose="020B0403020202020204"/>
              <a:cs typeface="Helvetica Neue" panose="020B0403020202020204"/>
              <a:sym typeface="Helvetica Neue" panose="020B0403020202020204"/>
            </a:endParaRPr>
          </a:p>
        </p:txBody>
      </p:sp>
      <p:sp>
        <p:nvSpPr>
          <p:cNvPr id="206" name="Google Shape;206;p29"/>
          <p:cNvSpPr/>
          <p:nvPr/>
        </p:nvSpPr>
        <p:spPr>
          <a:xfrm>
            <a:off x="448175" y="919575"/>
            <a:ext cx="654900" cy="92400"/>
          </a:xfrm>
          <a:prstGeom prst="rect">
            <a:avLst/>
          </a:prstGeom>
          <a:solidFill>
            <a:srgbClr val="3351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208" name="Google Shape;208;p29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445948" y="1011975"/>
            <a:ext cx="8374352" cy="405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MjQyMWZmNjY1MjA5OGI5ZDAwNzU5NzI2NDIxOTRkZTEifQ=="/>
</p:tagLst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6770</Words>
  <Application>WPS 演示</Application>
  <PresentationFormat/>
  <Paragraphs>188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3" baseType="lpstr">
      <vt:lpstr>Arial</vt:lpstr>
      <vt:lpstr>宋体</vt:lpstr>
      <vt:lpstr>Wingdings</vt:lpstr>
      <vt:lpstr>Arial</vt:lpstr>
      <vt:lpstr>Helvetica Neue</vt:lpstr>
      <vt:lpstr>微软雅黑</vt:lpstr>
      <vt:lpstr>Arial Unicode MS</vt:lpstr>
      <vt:lpstr>Simple Light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海阔天空1380684430</cp:lastModifiedBy>
  <cp:revision>69</cp:revision>
  <dcterms:created xsi:type="dcterms:W3CDTF">2024-04-12T02:27:00Z</dcterms:created>
  <dcterms:modified xsi:type="dcterms:W3CDTF">2024-04-19T03:20:07Z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8D96355A817E4FDDAD73D8E2CE4EB341_12</vt:lpwstr>
  </property>
  <property fmtid="{D5CDD505-2E9C-101B-9397-08002B2CF9AE}" pid="3" name="KSOProductBuildVer">
    <vt:lpwstr>2052-12.1.0.16729</vt:lpwstr>
  </property>
</Properties>
</file>