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4"/>
  </p:notesMasterIdLst>
  <p:sldIdLst>
    <p:sldId id="256" r:id="rId2"/>
    <p:sldId id="354" r:id="rId3"/>
    <p:sldId id="374" r:id="rId4"/>
    <p:sldId id="308" r:id="rId5"/>
    <p:sldId id="307" r:id="rId6"/>
    <p:sldId id="377" r:id="rId7"/>
    <p:sldId id="353" r:id="rId8"/>
    <p:sldId id="356" r:id="rId9"/>
    <p:sldId id="357" r:id="rId10"/>
    <p:sldId id="309" r:id="rId11"/>
    <p:sldId id="310" r:id="rId12"/>
    <p:sldId id="329" r:id="rId13"/>
    <p:sldId id="369" r:id="rId14"/>
    <p:sldId id="363" r:id="rId15"/>
    <p:sldId id="364" r:id="rId16"/>
    <p:sldId id="365" r:id="rId17"/>
    <p:sldId id="376" r:id="rId18"/>
    <p:sldId id="367" r:id="rId19"/>
    <p:sldId id="378" r:id="rId20"/>
    <p:sldId id="368" r:id="rId21"/>
    <p:sldId id="379" r:id="rId22"/>
    <p:sldId id="380" r:id="rId23"/>
  </p:sldIdLst>
  <p:sldSz cx="12192000" cy="6858000"/>
  <p:notesSz cx="6858000" cy="9144000"/>
  <p:custDataLst>
    <p:tags r:id="rId2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1EE32540-164E-4103-93B7-B3F1216137B1}">
          <p14:sldIdLst>
            <p14:sldId id="256"/>
            <p14:sldId id="354"/>
            <p14:sldId id="374"/>
            <p14:sldId id="308"/>
            <p14:sldId id="307"/>
            <p14:sldId id="377"/>
            <p14:sldId id="353"/>
            <p14:sldId id="356"/>
            <p14:sldId id="357"/>
            <p14:sldId id="309"/>
            <p14:sldId id="310"/>
            <p14:sldId id="329"/>
            <p14:sldId id="369"/>
            <p14:sldId id="363"/>
            <p14:sldId id="364"/>
            <p14:sldId id="365"/>
            <p14:sldId id="376"/>
            <p14:sldId id="367"/>
            <p14:sldId id="378"/>
            <p14:sldId id="368"/>
            <p14:sldId id="379"/>
            <p14:sldId id="38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0031"/>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95" autoAdjust="0"/>
    <p:restoredTop sz="68825" autoAdjust="0"/>
  </p:normalViewPr>
  <p:slideViewPr>
    <p:cSldViewPr snapToGrid="0">
      <p:cViewPr varScale="1">
        <p:scale>
          <a:sx n="80" d="100"/>
          <a:sy n="80" d="100"/>
        </p:scale>
        <p:origin x="1620" y="84"/>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gs" Target="tags/tag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2022/11/17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extLst>
      <p:ext uri="{BB962C8B-B14F-4D97-AF65-F5344CB8AC3E}">
        <p14:creationId xmlns:p14="http://schemas.microsoft.com/office/powerpoint/2010/main" val="1169146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smtClean="0"/>
              <a:t>今天要跟大家分享的是</a:t>
            </a:r>
            <a:r>
              <a:rPr kumimoji="1" lang="en-US" altLang="zh-CN" dirty="0" err="1" smtClean="0"/>
              <a:t>Alibaba</a:t>
            </a:r>
            <a:r>
              <a:rPr kumimoji="1" lang="zh-CN" altLang="en-US" dirty="0" smtClean="0"/>
              <a:t>做的一个关于定位根因</a:t>
            </a:r>
            <a:r>
              <a:rPr kumimoji="1" lang="en-US" altLang="zh-CN" dirty="0" smtClean="0"/>
              <a:t>SQL</a:t>
            </a:r>
            <a:r>
              <a:rPr kumimoji="1" lang="zh-CN" altLang="en-US" dirty="0" smtClean="0"/>
              <a:t>的工作，主要目的是为了解决在云数据库上的性能问题。问题的背景是现在的工业界越来越多的将数据库服务部署在云数据库上，但是在复杂的云上不可避免的会产生一些性能问题，</a:t>
            </a:r>
            <a:r>
              <a:rPr kumimoji="0" lang="zh-CN" altLang="en-US" sz="1200" b="0" i="0" kern="1200" dirty="0" smtClean="0">
                <a:solidFill>
                  <a:schemeClr val="tx1"/>
                </a:solidFill>
                <a:effectLst/>
                <a:latin typeface="+mn-lt"/>
                <a:ea typeface="+mn-ea"/>
                <a:cs typeface="+mn-cs"/>
              </a:rPr>
              <a:t>而其中</a:t>
            </a:r>
            <a:r>
              <a:rPr lang="zh-CN" altLang="en-US" sz="1200" b="0" i="0" kern="1200" dirty="0" smtClean="0">
                <a:solidFill>
                  <a:schemeClr val="tx1"/>
                </a:solidFill>
                <a:effectLst/>
                <a:latin typeface="+mn-lt"/>
                <a:ea typeface="+mn-ea"/>
                <a:cs typeface="+mn-cs"/>
              </a:rPr>
              <a:t>由于数据库问题造成的性能问题占到总的</a:t>
            </a:r>
            <a:r>
              <a:rPr lang="en-US" altLang="zh-CN" sz="1200" b="0" i="0" kern="1200" dirty="0" smtClean="0">
                <a:solidFill>
                  <a:schemeClr val="tx1"/>
                </a:solidFill>
                <a:effectLst/>
                <a:latin typeface="+mn-lt"/>
                <a:ea typeface="+mn-ea"/>
                <a:cs typeface="+mn-cs"/>
              </a:rPr>
              <a:t>70%</a:t>
            </a:r>
            <a:r>
              <a:rPr lang="zh-CN" altLang="en-US" sz="1200" b="0" i="0" kern="1200" dirty="0" smtClean="0">
                <a:solidFill>
                  <a:schemeClr val="tx1"/>
                </a:solidFill>
                <a:effectLst/>
                <a:latin typeface="+mn-lt"/>
                <a:ea typeface="+mn-ea"/>
                <a:cs typeface="+mn-cs"/>
              </a:rPr>
              <a:t>左右（比如因为不同事务需要更新同一个数据而造成的锁等待，</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使用的突然激增，运行的线程数突然变化，商业数据流的波动等问题），</a:t>
            </a:r>
            <a:r>
              <a:rPr kumimoji="1" lang="zh-CN" altLang="en-US" dirty="0" smtClean="0"/>
              <a:t>如果未能及时的解决的话，可能会对用户的服务产生较大的影响。</a:t>
            </a:r>
            <a:r>
              <a:rPr lang="zh-CN" altLang="en-US" sz="1200" b="0" i="0" kern="1200" dirty="0" smtClean="0">
                <a:solidFill>
                  <a:schemeClr val="tx1"/>
                </a:solidFill>
                <a:effectLst/>
                <a:latin typeface="+mn-lt"/>
                <a:ea typeface="+mn-ea"/>
                <a:cs typeface="+mn-cs"/>
              </a:rPr>
              <a:t>因此文章主要是通过找到影响性能的根本原因</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并修复它来保证性能。</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a:t>
            </a:fld>
            <a:endParaRPr lang="zh-CN" altLang="en-US"/>
          </a:p>
        </p:txBody>
      </p:sp>
    </p:spTree>
    <p:extLst>
      <p:ext uri="{BB962C8B-B14F-4D97-AF65-F5344CB8AC3E}">
        <p14:creationId xmlns:p14="http://schemas.microsoft.com/office/powerpoint/2010/main" val="4260823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在得到了每个模板的活跃会话以后，我们需要判断</a:t>
            </a:r>
            <a:r>
              <a:rPr lang="en-US" altLang="zh-CN" dirty="0" err="1" smtClean="0"/>
              <a:t>Sessionqt</a:t>
            </a:r>
            <a:r>
              <a:rPr lang="zh-CN" altLang="en-US" dirty="0" smtClean="0"/>
              <a:t>是否属于</a:t>
            </a:r>
            <a:r>
              <a:rPr lang="en-US" altLang="zh-CN" dirty="0" smtClean="0"/>
              <a:t>H-SQLs,</a:t>
            </a:r>
            <a:r>
              <a:rPr lang="zh-CN" altLang="en-US" dirty="0" smtClean="0"/>
              <a:t>也就是需要计算这些模板造成异常的概率，文章采用了皮尔逊相关系数作为标准，分别通过上面三种级别的测量来得到最终可能的</a:t>
            </a:r>
            <a:r>
              <a:rPr lang="en-US" altLang="zh-CN" dirty="0" smtClean="0"/>
              <a:t>H-SQL. </a:t>
            </a:r>
          </a:p>
          <a:p>
            <a:r>
              <a:rPr lang="en-US" altLang="zh-CN" dirty="0" smtClean="0"/>
              <a:t>X=</a:t>
            </a:r>
            <a:r>
              <a:rPr lang="en-US" altLang="zh-CN" dirty="0" err="1" smtClean="0"/>
              <a:t>Sessionqt</a:t>
            </a:r>
            <a:r>
              <a:rPr lang="en-US" altLang="zh-CN" dirty="0" smtClean="0"/>
              <a:t>,</a:t>
            </a:r>
            <a:r>
              <a:rPr lang="en-US" altLang="zh-CN" baseline="0" dirty="0" smtClean="0"/>
              <a:t> Y=</a:t>
            </a:r>
            <a:r>
              <a:rPr lang="en-US" altLang="zh-CN" baseline="0" dirty="0" err="1" smtClean="0"/>
              <a:t>Sessiont</a:t>
            </a:r>
            <a:r>
              <a:rPr lang="en-US" altLang="zh-CN" baseline="0" dirty="0" smtClean="0"/>
              <a:t> ,W</a:t>
            </a:r>
            <a:r>
              <a:rPr lang="zh-CN" altLang="en-US" baseline="0" dirty="0" smtClean="0"/>
              <a:t>∈</a:t>
            </a:r>
            <a:r>
              <a:rPr lang="en-US" altLang="zh-CN" baseline="0" dirty="0" smtClean="0"/>
              <a:t>{0</a:t>
            </a:r>
            <a:r>
              <a:rPr lang="zh-CN" altLang="en-US" baseline="0" dirty="0" smtClean="0"/>
              <a:t>，</a:t>
            </a:r>
            <a:r>
              <a:rPr lang="en-US" altLang="zh-CN" baseline="0" dirty="0" smtClean="0"/>
              <a:t>1}</a:t>
            </a:r>
          </a:p>
          <a:p>
            <a:r>
              <a:rPr lang="zh-CN" altLang="en-US" baseline="0" dirty="0" smtClean="0"/>
              <a:t>首先对于每一个得到的模板</a:t>
            </a:r>
            <a:r>
              <a:rPr lang="en-US" altLang="zh-CN" baseline="0" dirty="0" smtClean="0"/>
              <a:t>Q</a:t>
            </a:r>
            <a:r>
              <a:rPr lang="zh-CN" altLang="en-US" baseline="0" dirty="0" smtClean="0"/>
              <a:t>，通过第一步计算</a:t>
            </a:r>
            <a:r>
              <a:rPr lang="en-US" altLang="zh-CN" baseline="0" dirty="0" smtClean="0"/>
              <a:t>Q</a:t>
            </a:r>
            <a:r>
              <a:rPr lang="zh-CN" altLang="en-US" baseline="0" dirty="0" smtClean="0"/>
              <a:t>和</a:t>
            </a:r>
            <a:r>
              <a:rPr lang="en-US" altLang="zh-CN" baseline="0" dirty="0" err="1" smtClean="0"/>
              <a:t>sessiont</a:t>
            </a:r>
            <a:r>
              <a:rPr lang="zh-CN" altLang="en-US" baseline="0" dirty="0" smtClean="0"/>
              <a:t>的带权皮尔逊相关系数过滤掉那些不相关的模板</a:t>
            </a:r>
            <a:r>
              <a:rPr lang="en-US" altLang="zh-CN" baseline="0" dirty="0" smtClean="0"/>
              <a:t>Q</a:t>
            </a:r>
            <a:r>
              <a:rPr lang="zh-CN" altLang="en-US" baseline="0" dirty="0" smtClean="0"/>
              <a:t>。</a:t>
            </a:r>
            <a:endParaRPr lang="en-US" altLang="zh-CN" baseline="0" dirty="0" smtClean="0"/>
          </a:p>
          <a:p>
            <a:r>
              <a:rPr lang="zh-CN" altLang="en-US" baseline="0" dirty="0" smtClean="0"/>
              <a:t>第二步是找到那些对</a:t>
            </a:r>
            <a:r>
              <a:rPr lang="en-US" altLang="zh-CN" baseline="0" dirty="0" err="1" smtClean="0"/>
              <a:t>sessiont</a:t>
            </a:r>
            <a:r>
              <a:rPr lang="zh-CN" altLang="en-US" baseline="0" dirty="0" smtClean="0"/>
              <a:t>有影响的</a:t>
            </a:r>
            <a:r>
              <a:rPr lang="en-US" altLang="zh-CN" baseline="0" dirty="0" smtClean="0"/>
              <a:t>template,</a:t>
            </a:r>
            <a:r>
              <a:rPr lang="zh-CN" altLang="en-US" baseline="0" dirty="0" smtClean="0"/>
              <a:t>用了一个</a:t>
            </a:r>
            <a:r>
              <a:rPr lang="en-US" altLang="zh-CN" baseline="0" dirty="0" smtClean="0"/>
              <a:t>min-man</a:t>
            </a:r>
            <a:r>
              <a:rPr lang="zh-CN" altLang="en-US" baseline="0" dirty="0" smtClean="0"/>
              <a:t>标准化的方法，将每个模板的</a:t>
            </a:r>
            <a:r>
              <a:rPr lang="en-US" altLang="zh-CN" baseline="0" dirty="0" smtClean="0"/>
              <a:t>scale</a:t>
            </a:r>
            <a:r>
              <a:rPr lang="zh-CN" altLang="en-US" baseline="0" dirty="0" smtClean="0"/>
              <a:t>归一化到</a:t>
            </a:r>
            <a:r>
              <a:rPr lang="en-US" altLang="zh-CN" baseline="0" dirty="0" smtClean="0"/>
              <a:t>[-1,1]</a:t>
            </a:r>
            <a:r>
              <a:rPr lang="zh-CN" altLang="en-US" baseline="0" dirty="0" smtClean="0"/>
              <a:t>之间</a:t>
            </a:r>
            <a:endParaRPr lang="en-US" altLang="zh-CN" baseline="0" dirty="0" smtClean="0"/>
          </a:p>
          <a:p>
            <a:r>
              <a:rPr lang="zh-CN" altLang="en-US" baseline="0" dirty="0" smtClean="0"/>
              <a:t>第三步就是找</a:t>
            </a:r>
            <a:r>
              <a:rPr lang="en-US" altLang="zh-CN" baseline="0" dirty="0" smtClean="0"/>
              <a:t>H-SQL</a:t>
            </a:r>
          </a:p>
          <a:p>
            <a:r>
              <a:rPr lang="zh-CN" altLang="en-US" baseline="0" dirty="0" smtClean="0"/>
              <a:t>第四步即是对找到的</a:t>
            </a:r>
            <a:r>
              <a:rPr lang="en-US" altLang="zh-CN" baseline="0" dirty="0" smtClean="0"/>
              <a:t>H-SQL</a:t>
            </a:r>
            <a:r>
              <a:rPr lang="zh-CN" altLang="en-US" baseline="0" dirty="0" smtClean="0"/>
              <a:t>计算带权最终得分。</a:t>
            </a:r>
            <a:endParaRPr lang="en-US" altLang="zh-CN" baseline="0" dirty="0" smtClean="0"/>
          </a:p>
          <a:p>
            <a:endParaRPr lang="en-US" altLang="zh-CN"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4245833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基于上述条件，使用一种聚簇的方式来定位</a:t>
            </a:r>
            <a:r>
              <a:rPr lang="en-US" altLang="zh-CN" dirty="0" smtClean="0"/>
              <a:t>R-SQL,</a:t>
            </a:r>
            <a:r>
              <a:rPr lang="zh-CN" altLang="en-US" dirty="0" smtClean="0"/>
              <a:t>首先根据</a:t>
            </a:r>
            <a:r>
              <a:rPr lang="en-US" altLang="zh-CN" dirty="0" smtClean="0"/>
              <a:t>SQL</a:t>
            </a:r>
            <a:r>
              <a:rPr lang="zh-CN" altLang="en-US" dirty="0" smtClean="0"/>
              <a:t>的执行数量来聚簇</a:t>
            </a:r>
            <a:r>
              <a:rPr lang="en-US" altLang="zh-CN" dirty="0" smtClean="0"/>
              <a:t>SQL</a:t>
            </a:r>
            <a:r>
              <a:rPr lang="en-US" altLang="zh-CN" baseline="0" dirty="0" smtClean="0"/>
              <a:t> template, </a:t>
            </a:r>
            <a:r>
              <a:rPr lang="zh-CN" altLang="en-US" baseline="0" dirty="0" smtClean="0"/>
              <a:t>然后根据排序的</a:t>
            </a:r>
            <a:r>
              <a:rPr lang="en-US" altLang="zh-CN" baseline="0" dirty="0" smtClean="0"/>
              <a:t>H-SQLs</a:t>
            </a:r>
            <a:r>
              <a:rPr lang="zh-CN" altLang="en-US" baseline="0" dirty="0" smtClean="0"/>
              <a:t>来过滤聚簇</a:t>
            </a:r>
            <a:r>
              <a:rPr lang="en-US" altLang="zh-CN" baseline="0" dirty="0" smtClean="0"/>
              <a:t>template, </a:t>
            </a:r>
            <a:r>
              <a:rPr lang="zh-CN" altLang="en-US" baseline="0" dirty="0" smtClean="0"/>
              <a:t>最后根据模板的历史趋势来验证这个模板是否是</a:t>
            </a:r>
            <a:r>
              <a:rPr lang="en-US" altLang="zh-CN" baseline="0" dirty="0" smtClean="0"/>
              <a:t>R-SQL</a:t>
            </a:r>
            <a:r>
              <a:rPr lang="zh-CN" altLang="en-US" baseline="0" dirty="0" smtClean="0"/>
              <a:t>。</a:t>
            </a:r>
            <a:endParaRPr lang="en-US" altLang="zh-CN" baseline="0" dirty="0" smtClean="0"/>
          </a:p>
          <a:p>
            <a:endParaRPr lang="en-US" altLang="zh-CN" baseline="0" dirty="0" smtClean="0"/>
          </a:p>
          <a:p>
            <a:r>
              <a:rPr lang="zh-CN" altLang="en-US" baseline="0" dirty="0" smtClean="0"/>
              <a:t>在</a:t>
            </a:r>
            <a:r>
              <a:rPr lang="en-US" altLang="zh-CN" baseline="0" dirty="0" smtClean="0"/>
              <a:t>SQL</a:t>
            </a:r>
            <a:r>
              <a:rPr lang="zh-CN" altLang="en-US" baseline="0" dirty="0" smtClean="0"/>
              <a:t>模板聚簇上，一种直观的方法是把模板分为不同的商业逻辑，比如在同一个商业逻辑下的两个模板更容易访问同张表，从而导致锁等待。最好的方法是根据</a:t>
            </a:r>
            <a:r>
              <a:rPr lang="en-US" altLang="zh-CN" baseline="0" dirty="0" smtClean="0"/>
              <a:t>APP ID</a:t>
            </a:r>
            <a:r>
              <a:rPr lang="zh-CN" altLang="en-US" baseline="0" dirty="0" smtClean="0"/>
              <a:t>和</a:t>
            </a:r>
            <a:r>
              <a:rPr lang="en-US" altLang="zh-CN" baseline="0" dirty="0" smtClean="0"/>
              <a:t>code</a:t>
            </a:r>
            <a:r>
              <a:rPr lang="zh-CN" altLang="en-US" baseline="0" dirty="0" smtClean="0"/>
              <a:t>来区分，但是这些属于用户隐私，所以我们选择了一个替代的方法，根据执行的趋势来聚簇。</a:t>
            </a:r>
            <a:endParaRPr lang="en-US" altLang="zh-CN" baseline="0" dirty="0" smtClean="0"/>
          </a:p>
          <a:p>
            <a:r>
              <a:rPr lang="zh-CN" altLang="en-US" baseline="0" dirty="0" smtClean="0"/>
              <a:t>以微服务架构在云数据的访问举例，</a:t>
            </a:r>
            <a:r>
              <a:rPr lang="en-US" altLang="zh-CN" baseline="0" dirty="0" smtClean="0"/>
              <a:t>API1</a:t>
            </a:r>
            <a:r>
              <a:rPr lang="zh-CN" altLang="en-US" baseline="0" dirty="0" smtClean="0"/>
              <a:t>，</a:t>
            </a:r>
            <a:r>
              <a:rPr lang="en-US" altLang="zh-CN" baseline="0" dirty="0" smtClean="0"/>
              <a:t>2</a:t>
            </a:r>
            <a:r>
              <a:rPr lang="zh-CN" altLang="en-US" baseline="0" dirty="0" smtClean="0"/>
              <a:t>，</a:t>
            </a:r>
            <a:r>
              <a:rPr lang="en-US" altLang="zh-CN" baseline="0" dirty="0" smtClean="0"/>
              <a:t>5</a:t>
            </a:r>
            <a:r>
              <a:rPr lang="zh-CN" altLang="en-US" baseline="0" dirty="0" smtClean="0"/>
              <a:t>是</a:t>
            </a:r>
            <a:r>
              <a:rPr lang="en-US" altLang="zh-CN" baseline="0" dirty="0" smtClean="0"/>
              <a:t>web</a:t>
            </a:r>
            <a:r>
              <a:rPr lang="zh-CN" altLang="en-US" baseline="0" dirty="0" smtClean="0"/>
              <a:t>后端应用，</a:t>
            </a:r>
            <a:r>
              <a:rPr lang="en-US" altLang="zh-CN" baseline="0" dirty="0" smtClean="0"/>
              <a:t>API3</a:t>
            </a:r>
            <a:r>
              <a:rPr lang="zh-CN" altLang="en-US" baseline="0" dirty="0" smtClean="0"/>
              <a:t>，</a:t>
            </a:r>
            <a:r>
              <a:rPr lang="en-US" altLang="zh-CN" baseline="0" dirty="0" smtClean="0"/>
              <a:t>4</a:t>
            </a:r>
            <a:r>
              <a:rPr lang="zh-CN" altLang="en-US" baseline="0" dirty="0" smtClean="0"/>
              <a:t>，</a:t>
            </a:r>
            <a:r>
              <a:rPr lang="en-US" altLang="zh-CN" baseline="0" dirty="0" smtClean="0"/>
              <a:t>6</a:t>
            </a:r>
            <a:r>
              <a:rPr lang="zh-CN" altLang="en-US" baseline="0" dirty="0" smtClean="0"/>
              <a:t>是访问数据库的接口。借助了他们的思想，我们根据</a:t>
            </a:r>
            <a:r>
              <a:rPr lang="en-US" altLang="zh-CN" baseline="0" dirty="0" smtClean="0"/>
              <a:t>SQL</a:t>
            </a:r>
            <a:r>
              <a:rPr lang="zh-CN" altLang="en-US" baseline="0" dirty="0" smtClean="0"/>
              <a:t>执行的趋势来聚簇。</a:t>
            </a:r>
            <a:endParaRPr lang="en-US" altLang="zh-CN" baseline="0" dirty="0" smtClean="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36769494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800" dirty="0" smtClean="0">
                <a:solidFill>
                  <a:srgbClr val="000000"/>
                </a:solidFill>
                <a:effectLst/>
                <a:latin typeface="NimbusRomNo9L-Regu"/>
              </a:rPr>
              <a:t>根据执行的趋势进行聚簇，首先对每两个模板的时间序列数据计算皮尔逊相关系数，并且加入性能指标当作辅助信息来帮助对</a:t>
            </a:r>
            <a:r>
              <a:rPr lang="en-US" altLang="zh-CN" sz="1800" dirty="0" smtClean="0">
                <a:solidFill>
                  <a:srgbClr val="000000"/>
                </a:solidFill>
                <a:effectLst/>
                <a:latin typeface="NimbusRomNo9L-Regu"/>
              </a:rPr>
              <a:t>SQL</a:t>
            </a:r>
            <a:r>
              <a:rPr lang="zh-CN" altLang="en-US" sz="1800" dirty="0" smtClean="0">
                <a:solidFill>
                  <a:srgbClr val="000000"/>
                </a:solidFill>
                <a:effectLst/>
                <a:latin typeface="NimbusRomNo9L-Regu"/>
              </a:rPr>
              <a:t>进行聚簇，也就是对任意两个模板根据时间序列数据和性能指标来计算他们的相关系数，如果大于阈值则表明两者有关，就将他们聚簇到一起。</a:t>
            </a:r>
            <a:endParaRPr lang="en-US" altLang="zh-CN" sz="1800" dirty="0" smtClean="0">
              <a:solidFill>
                <a:srgbClr val="000000"/>
              </a:solidFill>
              <a:effectLst/>
              <a:latin typeface="NimbusRomNo9L-Regu"/>
            </a:endParaRPr>
          </a:p>
          <a:p>
            <a:r>
              <a:rPr lang="zh-CN" altLang="en-US" sz="1800" dirty="0" smtClean="0">
                <a:solidFill>
                  <a:srgbClr val="000000"/>
                </a:solidFill>
                <a:effectLst/>
                <a:latin typeface="NimbusRomNo9L-Regu"/>
              </a:rPr>
              <a:t>在得到</a:t>
            </a:r>
            <a:r>
              <a:rPr lang="en-US" altLang="zh-CN" sz="1800" dirty="0" smtClean="0">
                <a:solidFill>
                  <a:srgbClr val="000000"/>
                </a:solidFill>
                <a:effectLst/>
                <a:latin typeface="NimbusRomNo9L-Regu"/>
              </a:rPr>
              <a:t>cluster</a:t>
            </a:r>
            <a:r>
              <a:rPr lang="zh-CN" altLang="en-US" sz="1800" dirty="0" smtClean="0">
                <a:solidFill>
                  <a:srgbClr val="000000"/>
                </a:solidFill>
                <a:effectLst/>
                <a:latin typeface="NimbusRomNo9L-Regu"/>
              </a:rPr>
              <a:t>以后，由于在同一个</a:t>
            </a:r>
            <a:r>
              <a:rPr lang="en-US" altLang="zh-CN" sz="1800" dirty="0" smtClean="0">
                <a:solidFill>
                  <a:srgbClr val="000000"/>
                </a:solidFill>
                <a:effectLst/>
                <a:latin typeface="NimbusRomNo9L-Regu"/>
              </a:rPr>
              <a:t>cluster</a:t>
            </a:r>
            <a:r>
              <a:rPr lang="zh-CN" altLang="en-US" sz="1800" dirty="0" smtClean="0">
                <a:solidFill>
                  <a:srgbClr val="000000"/>
                </a:solidFill>
                <a:effectLst/>
                <a:latin typeface="NimbusRomNo9L-Regu"/>
              </a:rPr>
              <a:t>里的</a:t>
            </a:r>
            <a:r>
              <a:rPr lang="en-US" altLang="zh-CN" sz="1800" dirty="0" smtClean="0">
                <a:solidFill>
                  <a:srgbClr val="000000"/>
                </a:solidFill>
                <a:effectLst/>
                <a:latin typeface="NimbusRomNo9L-Regu"/>
              </a:rPr>
              <a:t>templates</a:t>
            </a:r>
            <a:r>
              <a:rPr lang="zh-CN" altLang="en-US" sz="1800" dirty="0" smtClean="0">
                <a:solidFill>
                  <a:srgbClr val="000000"/>
                </a:solidFill>
                <a:effectLst/>
                <a:latin typeface="NimbusRomNo9L-Regu"/>
              </a:rPr>
              <a:t>更容易相互影响，因此我们假定如果一个</a:t>
            </a:r>
            <a:r>
              <a:rPr lang="en-US" altLang="zh-CN" sz="1800" dirty="0" smtClean="0">
                <a:solidFill>
                  <a:srgbClr val="000000"/>
                </a:solidFill>
                <a:effectLst/>
                <a:latin typeface="NimbusRomNo9L-Regu"/>
              </a:rPr>
              <a:t>cluster</a:t>
            </a:r>
            <a:r>
              <a:rPr lang="zh-CN" altLang="en-US" sz="1800" dirty="0" smtClean="0">
                <a:solidFill>
                  <a:srgbClr val="000000"/>
                </a:solidFill>
                <a:effectLst/>
                <a:latin typeface="NimbusRomNo9L-Regu"/>
              </a:rPr>
              <a:t>里有</a:t>
            </a:r>
            <a:r>
              <a:rPr lang="en-US" altLang="zh-CN" sz="1800" dirty="0" smtClean="0">
                <a:solidFill>
                  <a:srgbClr val="000000"/>
                </a:solidFill>
                <a:effectLst/>
                <a:latin typeface="NimbusRomNo9L-Regu"/>
              </a:rPr>
              <a:t>H-SQL,</a:t>
            </a:r>
            <a:r>
              <a:rPr lang="zh-CN" altLang="en-US" sz="1800" dirty="0" smtClean="0">
                <a:solidFill>
                  <a:srgbClr val="000000"/>
                </a:solidFill>
                <a:effectLst/>
                <a:latin typeface="NimbusRomNo9L-Regu"/>
              </a:rPr>
              <a:t>那么</a:t>
            </a:r>
            <a:r>
              <a:rPr lang="en-US" altLang="zh-CN" sz="1800" dirty="0" smtClean="0">
                <a:solidFill>
                  <a:srgbClr val="000000"/>
                </a:solidFill>
                <a:effectLst/>
                <a:latin typeface="NimbusRomNo9L-Regu"/>
              </a:rPr>
              <a:t>R-SQL</a:t>
            </a:r>
            <a:r>
              <a:rPr lang="zh-CN" altLang="en-US" sz="1800" dirty="0" smtClean="0">
                <a:solidFill>
                  <a:srgbClr val="000000"/>
                </a:solidFill>
                <a:effectLst/>
                <a:latin typeface="NimbusRomNo9L-Regu"/>
              </a:rPr>
              <a:t>很可能也在这个</a:t>
            </a:r>
            <a:r>
              <a:rPr lang="en-US" altLang="zh-CN" sz="1800" dirty="0" smtClean="0">
                <a:solidFill>
                  <a:srgbClr val="000000"/>
                </a:solidFill>
                <a:effectLst/>
                <a:latin typeface="NimbusRomNo9L-Regu"/>
              </a:rPr>
              <a:t>cluster</a:t>
            </a:r>
            <a:r>
              <a:rPr lang="zh-CN" altLang="en-US" sz="1800" dirty="0" smtClean="0">
                <a:solidFill>
                  <a:srgbClr val="000000"/>
                </a:solidFill>
                <a:effectLst/>
                <a:latin typeface="NimbusRomNo9L-Regu"/>
              </a:rPr>
              <a:t>里，由于我们已经在</a:t>
            </a:r>
            <a:r>
              <a:rPr lang="en-US" altLang="zh-CN" sz="1800" dirty="0" smtClean="0">
                <a:solidFill>
                  <a:srgbClr val="000000"/>
                </a:solidFill>
                <a:effectLst/>
                <a:latin typeface="NimbusRomNo9L-Regu"/>
              </a:rPr>
              <a:t>H-SQL</a:t>
            </a:r>
            <a:r>
              <a:rPr lang="zh-CN" altLang="en-US" sz="1800" dirty="0" smtClean="0">
                <a:solidFill>
                  <a:srgbClr val="000000"/>
                </a:solidFill>
                <a:effectLst/>
                <a:latin typeface="NimbusRomNo9L-Regu"/>
              </a:rPr>
              <a:t>模块中得到了</a:t>
            </a:r>
            <a:r>
              <a:rPr lang="en-US" altLang="zh-CN" sz="1800" dirty="0" smtClean="0">
                <a:solidFill>
                  <a:srgbClr val="000000"/>
                </a:solidFill>
                <a:effectLst/>
                <a:latin typeface="NimbusRomNo9L-Regu"/>
              </a:rPr>
              <a:t>H-SQL</a:t>
            </a:r>
            <a:r>
              <a:rPr lang="zh-CN" altLang="en-US" sz="1800" dirty="0" smtClean="0">
                <a:solidFill>
                  <a:srgbClr val="000000"/>
                </a:solidFill>
                <a:effectLst/>
                <a:latin typeface="NimbusRomNo9L-Regu"/>
              </a:rPr>
              <a:t>影响的排序，所以在对</a:t>
            </a:r>
            <a:r>
              <a:rPr lang="en-US" altLang="zh-CN" sz="1800" dirty="0" smtClean="0">
                <a:solidFill>
                  <a:srgbClr val="000000"/>
                </a:solidFill>
                <a:effectLst/>
                <a:latin typeface="NimbusRomNo9L-Regu"/>
              </a:rPr>
              <a:t>cluster</a:t>
            </a:r>
            <a:r>
              <a:rPr lang="zh-CN" altLang="en-US" sz="1800" dirty="0" smtClean="0">
                <a:solidFill>
                  <a:srgbClr val="000000"/>
                </a:solidFill>
                <a:effectLst/>
                <a:latin typeface="NimbusRomNo9L-Regu"/>
              </a:rPr>
              <a:t>进行排序时，我们选取每个</a:t>
            </a:r>
            <a:r>
              <a:rPr lang="en-US" altLang="zh-CN" sz="1800" dirty="0" smtClean="0">
                <a:solidFill>
                  <a:srgbClr val="000000"/>
                </a:solidFill>
                <a:effectLst/>
                <a:latin typeface="NimbusRomNo9L-Regu"/>
              </a:rPr>
              <a:t>cluster</a:t>
            </a:r>
            <a:r>
              <a:rPr lang="zh-CN" altLang="en-US" sz="1800" dirty="0" smtClean="0">
                <a:solidFill>
                  <a:srgbClr val="000000"/>
                </a:solidFill>
                <a:effectLst/>
                <a:latin typeface="NimbusRomNo9L-Regu"/>
              </a:rPr>
              <a:t>里的最大</a:t>
            </a:r>
            <a:r>
              <a:rPr lang="en-US" altLang="zh-CN" sz="1800" dirty="0" smtClean="0">
                <a:solidFill>
                  <a:srgbClr val="000000"/>
                </a:solidFill>
                <a:effectLst/>
                <a:latin typeface="NimbusRomNo9L-Regu"/>
              </a:rPr>
              <a:t>impact</a:t>
            </a:r>
            <a:r>
              <a:rPr lang="zh-CN" altLang="en-US" sz="1800" dirty="0" smtClean="0">
                <a:solidFill>
                  <a:srgbClr val="000000"/>
                </a:solidFill>
                <a:effectLst/>
                <a:latin typeface="NimbusRomNo9L-Regu"/>
              </a:rPr>
              <a:t>的</a:t>
            </a:r>
            <a:r>
              <a:rPr lang="en-US" altLang="zh-CN" sz="1800" dirty="0" smtClean="0">
                <a:solidFill>
                  <a:srgbClr val="000000"/>
                </a:solidFill>
                <a:effectLst/>
                <a:latin typeface="NimbusRomNo9L-Regu"/>
              </a:rPr>
              <a:t>Q</a:t>
            </a:r>
            <a:r>
              <a:rPr lang="zh-CN" altLang="en-US" sz="1800" dirty="0" smtClean="0">
                <a:solidFill>
                  <a:srgbClr val="000000"/>
                </a:solidFill>
                <a:effectLst/>
                <a:latin typeface="NimbusRomNo9L-Regu"/>
              </a:rPr>
              <a:t>作为这个</a:t>
            </a:r>
            <a:r>
              <a:rPr lang="en-US" altLang="zh-CN" sz="1800" dirty="0" smtClean="0">
                <a:solidFill>
                  <a:srgbClr val="000000"/>
                </a:solidFill>
                <a:effectLst/>
                <a:latin typeface="NimbusRomNo9L-Regu"/>
              </a:rPr>
              <a:t>cluster</a:t>
            </a:r>
            <a:r>
              <a:rPr lang="zh-CN" altLang="en-US" sz="1800" dirty="0" smtClean="0">
                <a:solidFill>
                  <a:srgbClr val="000000"/>
                </a:solidFill>
                <a:effectLst/>
                <a:latin typeface="NimbusRomNo9L-Regu"/>
              </a:rPr>
              <a:t>的影响。</a:t>
            </a:r>
            <a:endParaRPr lang="en-US" altLang="zh-CN" sz="1800" dirty="0" smtClean="0">
              <a:solidFill>
                <a:srgbClr val="000000"/>
              </a:solidFill>
              <a:effectLst/>
              <a:latin typeface="NimbusRomNo9L-Regu"/>
            </a:endParaRPr>
          </a:p>
          <a:p>
            <a:r>
              <a:rPr lang="zh-CN" altLang="en-US" sz="1800" dirty="0" smtClean="0">
                <a:solidFill>
                  <a:srgbClr val="000000"/>
                </a:solidFill>
                <a:effectLst/>
                <a:latin typeface="NimbusRomNo9L-Regu"/>
              </a:rPr>
              <a:t>在得到每个</a:t>
            </a:r>
            <a:r>
              <a:rPr lang="en-US" altLang="zh-CN" sz="1800" dirty="0" smtClean="0">
                <a:solidFill>
                  <a:srgbClr val="000000"/>
                </a:solidFill>
                <a:effectLst/>
                <a:latin typeface="NimbusRomNo9L-Regu"/>
              </a:rPr>
              <a:t>cluster</a:t>
            </a:r>
            <a:r>
              <a:rPr lang="zh-CN" altLang="en-US" sz="1800" dirty="0" smtClean="0">
                <a:solidFill>
                  <a:srgbClr val="000000"/>
                </a:solidFill>
                <a:effectLst/>
                <a:latin typeface="NimbusRomNo9L-Regu"/>
              </a:rPr>
              <a:t>的</a:t>
            </a:r>
            <a:r>
              <a:rPr lang="en-US" altLang="zh-CN" sz="1800" dirty="0" smtClean="0">
                <a:solidFill>
                  <a:srgbClr val="000000"/>
                </a:solidFill>
                <a:effectLst/>
                <a:latin typeface="NimbusRomNo9L-Regu"/>
              </a:rPr>
              <a:t>impact</a:t>
            </a:r>
            <a:r>
              <a:rPr lang="zh-CN" altLang="en-US" sz="1800" dirty="0" smtClean="0">
                <a:solidFill>
                  <a:srgbClr val="000000"/>
                </a:solidFill>
                <a:effectLst/>
                <a:latin typeface="NimbusRomNo9L-Regu"/>
              </a:rPr>
              <a:t>以后，我们根据</a:t>
            </a:r>
            <a:r>
              <a:rPr lang="en-US" altLang="zh-CN" sz="1800" dirty="0" smtClean="0">
                <a:solidFill>
                  <a:srgbClr val="000000"/>
                </a:solidFill>
                <a:effectLst/>
                <a:latin typeface="NimbusRomNo9L-Regu"/>
              </a:rPr>
              <a:t>top-k</a:t>
            </a:r>
            <a:r>
              <a:rPr lang="zh-CN" altLang="en-US" sz="1800" dirty="0" smtClean="0">
                <a:solidFill>
                  <a:srgbClr val="000000"/>
                </a:solidFill>
                <a:effectLst/>
                <a:latin typeface="NimbusRomNo9L-Regu"/>
              </a:rPr>
              <a:t>保留最大的</a:t>
            </a:r>
            <a:r>
              <a:rPr lang="en-US" altLang="zh-CN" sz="1800" dirty="0" smtClean="0">
                <a:solidFill>
                  <a:srgbClr val="000000"/>
                </a:solidFill>
                <a:effectLst/>
                <a:latin typeface="NimbusRomNo9L-Regu"/>
              </a:rPr>
              <a:t>k</a:t>
            </a:r>
            <a:r>
              <a:rPr lang="zh-CN" altLang="en-US" sz="1800" dirty="0" smtClean="0">
                <a:solidFill>
                  <a:srgbClr val="000000"/>
                </a:solidFill>
                <a:effectLst/>
                <a:latin typeface="NimbusRomNo9L-Regu"/>
              </a:rPr>
              <a:t>个</a:t>
            </a:r>
            <a:r>
              <a:rPr lang="en-US" altLang="zh-CN" sz="1800" dirty="0" smtClean="0">
                <a:solidFill>
                  <a:srgbClr val="000000"/>
                </a:solidFill>
                <a:effectLst/>
                <a:latin typeface="NimbusRomNo9L-Regu"/>
              </a:rPr>
              <a:t>cluster,</a:t>
            </a:r>
            <a:r>
              <a:rPr lang="zh-CN" altLang="en-US" sz="1800" dirty="0" smtClean="0">
                <a:solidFill>
                  <a:srgbClr val="000000"/>
                </a:solidFill>
                <a:effectLst/>
                <a:latin typeface="NimbusRomNo9L-Regu"/>
              </a:rPr>
              <a:t>在这</a:t>
            </a:r>
            <a:r>
              <a:rPr lang="en-US" altLang="zh-CN" sz="1800" dirty="0" smtClean="0">
                <a:solidFill>
                  <a:srgbClr val="000000"/>
                </a:solidFill>
                <a:effectLst/>
                <a:latin typeface="NimbusRomNo9L-Regu"/>
              </a:rPr>
              <a:t>k</a:t>
            </a:r>
            <a:r>
              <a:rPr lang="zh-CN" altLang="en-US" sz="1800" dirty="0" smtClean="0">
                <a:solidFill>
                  <a:srgbClr val="000000"/>
                </a:solidFill>
                <a:effectLst/>
                <a:latin typeface="NimbusRomNo9L-Regu"/>
              </a:rPr>
              <a:t>个</a:t>
            </a:r>
            <a:r>
              <a:rPr lang="en-US" altLang="zh-CN" sz="1800" dirty="0" smtClean="0">
                <a:solidFill>
                  <a:srgbClr val="000000"/>
                </a:solidFill>
                <a:effectLst/>
                <a:latin typeface="NimbusRomNo9L-Regu"/>
              </a:rPr>
              <a:t>cluster</a:t>
            </a:r>
            <a:r>
              <a:rPr lang="zh-CN" altLang="en-US" sz="1800" dirty="0" smtClean="0">
                <a:solidFill>
                  <a:srgbClr val="000000"/>
                </a:solidFill>
                <a:effectLst/>
                <a:latin typeface="NimbusRomNo9L-Regu"/>
              </a:rPr>
              <a:t>里我们必须确保</a:t>
            </a:r>
            <a:r>
              <a:rPr lang="en-US" altLang="zh-CN" sz="1800" dirty="0" smtClean="0">
                <a:solidFill>
                  <a:srgbClr val="000000"/>
                </a:solidFill>
                <a:effectLst/>
                <a:latin typeface="NimbusRomNo9L-Regu"/>
              </a:rPr>
              <a:t>R-SQL</a:t>
            </a:r>
            <a:r>
              <a:rPr lang="zh-CN" altLang="en-US" sz="1800" dirty="0" smtClean="0">
                <a:solidFill>
                  <a:srgbClr val="000000"/>
                </a:solidFill>
                <a:effectLst/>
                <a:latin typeface="NimbusRomNo9L-Regu"/>
              </a:rPr>
              <a:t>的范围尽可能多的在里面，这是由于会话异常可能因为多个有着不同趋势的</a:t>
            </a:r>
            <a:r>
              <a:rPr lang="en-US" altLang="zh-CN" sz="1800" dirty="0" smtClean="0">
                <a:solidFill>
                  <a:srgbClr val="000000"/>
                </a:solidFill>
                <a:effectLst/>
                <a:latin typeface="NimbusRomNo9L-Regu"/>
              </a:rPr>
              <a:t>H-SQLs</a:t>
            </a:r>
            <a:r>
              <a:rPr lang="zh-CN" altLang="en-US" sz="1800" dirty="0" smtClean="0">
                <a:solidFill>
                  <a:srgbClr val="000000"/>
                </a:solidFill>
                <a:effectLst/>
                <a:latin typeface="NimbusRomNo9L-Regu"/>
              </a:rPr>
              <a:t>造成，并且这些</a:t>
            </a:r>
            <a:r>
              <a:rPr lang="en-US" altLang="zh-CN" sz="1800" dirty="0" smtClean="0">
                <a:solidFill>
                  <a:srgbClr val="000000"/>
                </a:solidFill>
                <a:effectLst/>
                <a:latin typeface="NimbusRomNo9L-Regu"/>
              </a:rPr>
              <a:t>H-SQL</a:t>
            </a:r>
            <a:r>
              <a:rPr lang="zh-CN" altLang="en-US" sz="1800" dirty="0" smtClean="0">
                <a:solidFill>
                  <a:srgbClr val="000000"/>
                </a:solidFill>
                <a:effectLst/>
                <a:latin typeface="NimbusRomNo9L-Regu"/>
              </a:rPr>
              <a:t>也可能因为由于不同的</a:t>
            </a:r>
            <a:r>
              <a:rPr lang="en-US" altLang="zh-CN" sz="1800" dirty="0" smtClean="0">
                <a:solidFill>
                  <a:srgbClr val="000000"/>
                </a:solidFill>
                <a:effectLst/>
                <a:latin typeface="NimbusRomNo9L-Regu"/>
              </a:rPr>
              <a:t>R-SQL</a:t>
            </a:r>
            <a:r>
              <a:rPr lang="zh-CN" altLang="en-US" sz="1800" dirty="0" smtClean="0">
                <a:solidFill>
                  <a:srgbClr val="000000"/>
                </a:solidFill>
                <a:effectLst/>
                <a:latin typeface="NimbusRomNo9L-Regu"/>
              </a:rPr>
              <a:t>导致而造成的。文章通过一种迭代的方法来保证尽可能多的</a:t>
            </a:r>
            <a:r>
              <a:rPr lang="en-US" altLang="zh-CN" sz="1800" dirty="0" smtClean="0">
                <a:solidFill>
                  <a:srgbClr val="000000"/>
                </a:solidFill>
                <a:effectLst/>
                <a:latin typeface="NimbusRomNo9L-Regu"/>
              </a:rPr>
              <a:t>R-SQL</a:t>
            </a:r>
            <a:r>
              <a:rPr lang="zh-CN" altLang="en-US" sz="1800" dirty="0" smtClean="0">
                <a:solidFill>
                  <a:srgbClr val="000000"/>
                </a:solidFill>
                <a:effectLst/>
                <a:latin typeface="NimbusRomNo9L-Regu"/>
              </a:rPr>
              <a:t>在所保留的</a:t>
            </a:r>
            <a:r>
              <a:rPr lang="en-US" altLang="zh-CN" sz="1800" dirty="0" smtClean="0">
                <a:solidFill>
                  <a:srgbClr val="000000"/>
                </a:solidFill>
                <a:effectLst/>
                <a:latin typeface="NimbusRomNo9L-Regu"/>
              </a:rPr>
              <a:t>cluster</a:t>
            </a:r>
            <a:r>
              <a:rPr lang="zh-CN" altLang="en-US" sz="1800" dirty="0" smtClean="0">
                <a:solidFill>
                  <a:srgbClr val="000000"/>
                </a:solidFill>
                <a:effectLst/>
                <a:latin typeface="NimbusRomNo9L-Regu"/>
              </a:rPr>
              <a:t>里，具体来说就是通过迭代，当达到阈值后结束，此时得到的</a:t>
            </a:r>
            <a:r>
              <a:rPr lang="en-US" altLang="zh-CN" sz="1800" dirty="0" smtClean="0">
                <a:solidFill>
                  <a:srgbClr val="000000"/>
                </a:solidFill>
                <a:effectLst/>
                <a:latin typeface="NimbusRomNo9L-Regu"/>
              </a:rPr>
              <a:t>top-</a:t>
            </a:r>
            <a:r>
              <a:rPr lang="en-US" altLang="zh-CN" sz="1800" dirty="0" err="1" smtClean="0">
                <a:solidFill>
                  <a:srgbClr val="000000"/>
                </a:solidFill>
                <a:effectLst/>
                <a:latin typeface="NimbusRomNo9L-Regu"/>
              </a:rPr>
              <a:t>i</a:t>
            </a:r>
            <a:r>
              <a:rPr lang="zh-CN" altLang="en-US" sz="1800" dirty="0" smtClean="0">
                <a:solidFill>
                  <a:srgbClr val="000000"/>
                </a:solidFill>
                <a:effectLst/>
                <a:latin typeface="NimbusRomNo9L-Regu"/>
              </a:rPr>
              <a:t>即是最终结果。</a:t>
            </a:r>
            <a:endParaRPr lang="en-US" altLang="zh-CN" sz="1800" dirty="0" smtClean="0">
              <a:solidFill>
                <a:srgbClr val="000000"/>
              </a:solidFill>
              <a:effectLst/>
              <a:latin typeface="NimbusRomNo9L-Regu"/>
            </a:endParaRPr>
          </a:p>
          <a:p>
            <a:r>
              <a:rPr lang="zh-CN" altLang="en-US" sz="1800" dirty="0" smtClean="0">
                <a:solidFill>
                  <a:srgbClr val="000000"/>
                </a:solidFill>
                <a:effectLst/>
                <a:latin typeface="NimbusRomNo9L-Regu"/>
              </a:rPr>
              <a:t>经过上面的步骤后，得到可能的</a:t>
            </a:r>
            <a:r>
              <a:rPr lang="en-US" altLang="zh-CN" sz="1800" dirty="0" smtClean="0">
                <a:solidFill>
                  <a:srgbClr val="000000"/>
                </a:solidFill>
                <a:effectLst/>
                <a:latin typeface="NimbusRomNo9L-Regu"/>
              </a:rPr>
              <a:t>R-SQL</a:t>
            </a:r>
            <a:r>
              <a:rPr lang="zh-CN" altLang="en-US" sz="1800" dirty="0" smtClean="0">
                <a:solidFill>
                  <a:srgbClr val="000000"/>
                </a:solidFill>
                <a:effectLst/>
                <a:latin typeface="NimbusRomNo9L-Regu"/>
              </a:rPr>
              <a:t>集合，最后一步就是根据历史数据来验证这些是否是真正的</a:t>
            </a:r>
            <a:r>
              <a:rPr lang="en-US" altLang="zh-CN" sz="1800" dirty="0" smtClean="0">
                <a:solidFill>
                  <a:srgbClr val="000000"/>
                </a:solidFill>
                <a:effectLst/>
                <a:latin typeface="NimbusRomNo9L-Regu"/>
              </a:rPr>
              <a:t>R-SQL, </a:t>
            </a:r>
            <a:r>
              <a:rPr lang="zh-CN" altLang="en-US" sz="1800" dirty="0" smtClean="0">
                <a:solidFill>
                  <a:srgbClr val="000000"/>
                </a:solidFill>
                <a:effectLst/>
                <a:latin typeface="NimbusRomNo9L-Regu"/>
              </a:rPr>
              <a:t>一般来说发生异常时执行的语句会突然激增，但是有一些</a:t>
            </a:r>
            <a:r>
              <a:rPr lang="en-US" altLang="zh-CN" sz="1800" dirty="0" smtClean="0">
                <a:solidFill>
                  <a:srgbClr val="000000"/>
                </a:solidFill>
                <a:effectLst/>
                <a:latin typeface="NimbusRomNo9L-Regu"/>
              </a:rPr>
              <a:t>R-SQL</a:t>
            </a:r>
            <a:r>
              <a:rPr lang="zh-CN" altLang="en-US" sz="1800" dirty="0" smtClean="0">
                <a:solidFill>
                  <a:srgbClr val="000000"/>
                </a:solidFill>
                <a:effectLst/>
                <a:latin typeface="NimbusRomNo9L-Regu"/>
              </a:rPr>
              <a:t>可能只会影响很少的语句，那么在异常发生时这些</a:t>
            </a:r>
            <a:r>
              <a:rPr lang="en-US" altLang="zh-CN" sz="1800" dirty="0" smtClean="0">
                <a:solidFill>
                  <a:srgbClr val="000000"/>
                </a:solidFill>
                <a:effectLst/>
                <a:latin typeface="NimbusRomNo9L-Regu"/>
              </a:rPr>
              <a:t>R-SQL</a:t>
            </a:r>
            <a:r>
              <a:rPr lang="zh-CN" altLang="en-US" sz="1800" dirty="0" smtClean="0">
                <a:solidFill>
                  <a:srgbClr val="000000"/>
                </a:solidFill>
                <a:effectLst/>
                <a:latin typeface="NimbusRomNo9L-Regu"/>
              </a:rPr>
              <a:t>不是很容易发现，因此就要根据历史数据来进行分析，一般选取</a:t>
            </a:r>
            <a:r>
              <a:rPr lang="en-US" altLang="zh-CN" sz="1800" dirty="0" smtClean="0">
                <a:solidFill>
                  <a:srgbClr val="000000"/>
                </a:solidFill>
                <a:effectLst/>
                <a:latin typeface="NimbusRomNo9L-Regu"/>
              </a:rPr>
              <a:t>{1,3,7}</a:t>
            </a:r>
            <a:r>
              <a:rPr lang="zh-CN" altLang="en-US" sz="1800" dirty="0" smtClean="0">
                <a:solidFill>
                  <a:srgbClr val="000000"/>
                </a:solidFill>
                <a:effectLst/>
                <a:latin typeface="NimbusRomNo9L-Regu"/>
              </a:rPr>
              <a:t>，保留在异常期检测到的异常和在相应时间期时没有发生异常的相关数据，这样就能检测到会造成很大影响的</a:t>
            </a:r>
            <a:r>
              <a:rPr lang="en-US" altLang="zh-CN" sz="1800" dirty="0" smtClean="0">
                <a:solidFill>
                  <a:srgbClr val="000000"/>
                </a:solidFill>
                <a:effectLst/>
                <a:latin typeface="NimbusRomNo9L-Regu"/>
              </a:rPr>
              <a:t>R-SQL</a:t>
            </a:r>
            <a:r>
              <a:rPr lang="zh-CN" altLang="en-US" sz="1800" dirty="0" smtClean="0">
                <a:solidFill>
                  <a:srgbClr val="000000"/>
                </a:solidFill>
                <a:effectLst/>
                <a:latin typeface="NimbusRomNo9L-Regu"/>
              </a:rPr>
              <a:t>以及影响很小的</a:t>
            </a:r>
            <a:r>
              <a:rPr lang="en-US" altLang="zh-CN" sz="1800" dirty="0" smtClean="0">
                <a:solidFill>
                  <a:srgbClr val="000000"/>
                </a:solidFill>
                <a:effectLst/>
                <a:latin typeface="NimbusRomNo9L-Regu"/>
              </a:rPr>
              <a:t>R-SQL</a:t>
            </a:r>
            <a:r>
              <a:rPr lang="zh-CN" altLang="en-US" sz="1800" dirty="0" smtClean="0">
                <a:solidFill>
                  <a:srgbClr val="000000"/>
                </a:solidFill>
                <a:effectLst/>
                <a:latin typeface="NimbusRomNo9L-Regu"/>
              </a:rPr>
              <a:t>。</a:t>
            </a:r>
            <a:endParaRPr lang="en-US" altLang="zh-CN" sz="1800" dirty="0" smtClean="0">
              <a:solidFill>
                <a:srgbClr val="000000"/>
              </a:solidFill>
              <a:effectLst/>
              <a:latin typeface="NimbusRomNo9L-Regu"/>
            </a:endParaRPr>
          </a:p>
          <a:p>
            <a:r>
              <a:rPr lang="zh-CN" altLang="en-US" sz="1800" dirty="0" smtClean="0">
                <a:solidFill>
                  <a:srgbClr val="000000"/>
                </a:solidFill>
                <a:effectLst/>
                <a:latin typeface="NimbusRomNo9L-Regu"/>
              </a:rPr>
              <a:t>最后我们根据模板执行的数量和</a:t>
            </a:r>
            <a:r>
              <a:rPr lang="en-US" altLang="zh-CN" sz="1800" dirty="0" smtClean="0">
                <a:solidFill>
                  <a:srgbClr val="000000"/>
                </a:solidFill>
                <a:effectLst/>
                <a:latin typeface="NimbusRomNo9L-Regu"/>
              </a:rPr>
              <a:t>session</a:t>
            </a:r>
            <a:r>
              <a:rPr lang="zh-CN" altLang="en-US" sz="1800" dirty="0" smtClean="0">
                <a:solidFill>
                  <a:srgbClr val="000000"/>
                </a:solidFill>
                <a:effectLst/>
                <a:latin typeface="NimbusRomNo9L-Regu"/>
              </a:rPr>
              <a:t>的相关系数来得到最终的根因</a:t>
            </a:r>
            <a:r>
              <a:rPr lang="en-US" altLang="zh-CN" sz="1800" dirty="0" smtClean="0">
                <a:solidFill>
                  <a:srgbClr val="000000"/>
                </a:solidFill>
                <a:effectLst/>
                <a:latin typeface="NimbusRomNo9L-Regu"/>
              </a:rPr>
              <a:t>SQL</a:t>
            </a:r>
            <a:r>
              <a:rPr lang="zh-CN" altLang="en-US" sz="1800" dirty="0" smtClean="0">
                <a:solidFill>
                  <a:srgbClr val="000000"/>
                </a:solidFill>
                <a:effectLst/>
                <a:latin typeface="NimbusRomNo9L-Regu"/>
              </a:rPr>
              <a:t>的排序结果。</a:t>
            </a:r>
            <a:endParaRPr lang="en-US" altLang="zh-CN" sz="1800" dirty="0" smtClean="0">
              <a:solidFill>
                <a:srgbClr val="000000"/>
              </a:solidFill>
              <a:effectLst/>
              <a:latin typeface="NimbusRomNo9L-Regu"/>
            </a:endParaRPr>
          </a:p>
          <a:p>
            <a:endParaRPr lang="en-US" altLang="zh-CN" sz="1800" dirty="0" smtClean="0">
              <a:solidFill>
                <a:srgbClr val="000000"/>
              </a:solidFill>
              <a:effectLst/>
              <a:latin typeface="NimbusRomNo9L-Regu"/>
            </a:endParaRPr>
          </a:p>
          <a:p>
            <a:endParaRPr lang="en-US" sz="1800" dirty="0">
              <a:solidFill>
                <a:srgbClr val="000000"/>
              </a:solidFill>
              <a:effectLst/>
              <a:latin typeface="NimbusRomNo9L-Regu"/>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12</a:t>
            </a:fld>
            <a:endParaRPr lang="zh-CN" altLang="en-US"/>
          </a:p>
        </p:txBody>
      </p:sp>
    </p:spTree>
    <p:extLst>
      <p:ext uri="{BB962C8B-B14F-4D97-AF65-F5344CB8AC3E}">
        <p14:creationId xmlns:p14="http://schemas.microsoft.com/office/powerpoint/2010/main" val="2584258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dirty="0" smtClean="0">
                <a:solidFill>
                  <a:schemeClr val="tx1"/>
                </a:solidFill>
                <a:effectLst/>
                <a:latin typeface="+mn-lt"/>
              </a:rPr>
              <a:t>提出这个工具的目的是帮助找到有问题的</a:t>
            </a:r>
            <a:r>
              <a:rPr lang="en-US" altLang="zh-CN" sz="1200" dirty="0" smtClean="0">
                <a:solidFill>
                  <a:schemeClr val="tx1"/>
                </a:solidFill>
                <a:effectLst/>
                <a:latin typeface="+mn-lt"/>
              </a:rPr>
              <a:t>SQL</a:t>
            </a:r>
            <a:r>
              <a:rPr lang="zh-CN" altLang="en-US" sz="1200" dirty="0" smtClean="0">
                <a:solidFill>
                  <a:schemeClr val="tx1"/>
                </a:solidFill>
                <a:effectLst/>
                <a:latin typeface="+mn-lt"/>
              </a:rPr>
              <a:t>，因此具体如何修复问题的算法没有详细研究，文章简单的给出了三种修复方法，只对检测到的问题</a:t>
            </a:r>
            <a:r>
              <a:rPr lang="en-US" altLang="zh-CN" sz="1200" dirty="0" smtClean="0">
                <a:solidFill>
                  <a:schemeClr val="tx1"/>
                </a:solidFill>
                <a:effectLst/>
                <a:latin typeface="+mn-lt"/>
              </a:rPr>
              <a:t>SQL</a:t>
            </a:r>
            <a:r>
              <a:rPr lang="zh-CN" altLang="en-US" sz="1200" dirty="0" smtClean="0">
                <a:solidFill>
                  <a:schemeClr val="tx1"/>
                </a:solidFill>
                <a:effectLst/>
                <a:latin typeface="+mn-lt"/>
              </a:rPr>
              <a:t>模板进行修复，没有考虑</a:t>
            </a:r>
            <a:r>
              <a:rPr lang="en-US" altLang="zh-CN" sz="1200" dirty="0" smtClean="0">
                <a:solidFill>
                  <a:schemeClr val="tx1"/>
                </a:solidFill>
                <a:effectLst/>
                <a:latin typeface="+mn-lt"/>
              </a:rPr>
              <a:t>SQL</a:t>
            </a:r>
            <a:r>
              <a:rPr lang="zh-CN" altLang="en-US" sz="1200" dirty="0" smtClean="0">
                <a:solidFill>
                  <a:schemeClr val="tx1"/>
                </a:solidFill>
                <a:effectLst/>
                <a:latin typeface="+mn-lt"/>
              </a:rPr>
              <a:t>语句之间的相互依赖。</a:t>
            </a:r>
            <a:endParaRPr lang="en-US" altLang="zh-CN" sz="1200" dirty="0" smtClean="0">
              <a:solidFill>
                <a:schemeClr val="tx1"/>
              </a:solidFill>
              <a:effectLst/>
              <a:latin typeface="+mn-lt"/>
            </a:endParaRPr>
          </a:p>
          <a:p>
            <a:r>
              <a:rPr lang="zh-CN" altLang="en-US" sz="1200" dirty="0" smtClean="0">
                <a:solidFill>
                  <a:schemeClr val="tx1"/>
                </a:solidFill>
                <a:effectLst/>
                <a:latin typeface="+mn-lt"/>
              </a:rPr>
              <a:t>用户可以自己决定对不同种类的异常是否进行操作，比如图示。</a:t>
            </a:r>
            <a:endParaRPr lang="en-US" altLang="zh-CN" sz="1200" dirty="0" smtClean="0">
              <a:solidFill>
                <a:schemeClr val="tx1"/>
              </a:solidFill>
              <a:effectLst/>
              <a:latin typeface="+mn-lt"/>
            </a:endParaRPr>
          </a:p>
          <a:p>
            <a:r>
              <a:rPr lang="en-US" altLang="zh-CN" sz="1200" dirty="0" smtClean="0">
                <a:solidFill>
                  <a:schemeClr val="tx1"/>
                </a:solidFill>
                <a:effectLst/>
                <a:latin typeface="+mn-lt"/>
              </a:rPr>
              <a:t>Throttling</a:t>
            </a:r>
            <a:r>
              <a:rPr lang="zh-CN" altLang="en-US" sz="1200" dirty="0" smtClean="0">
                <a:solidFill>
                  <a:schemeClr val="tx1"/>
                </a:solidFill>
                <a:effectLst/>
                <a:latin typeface="+mn-lt"/>
              </a:rPr>
              <a:t>是根据比例限制的阈值来决定是否节流这个</a:t>
            </a:r>
            <a:r>
              <a:rPr lang="en-US" altLang="zh-CN" sz="1200" dirty="0" smtClean="0">
                <a:solidFill>
                  <a:schemeClr val="tx1"/>
                </a:solidFill>
                <a:effectLst/>
                <a:latin typeface="+mn-lt"/>
              </a:rPr>
              <a:t>R-SQL,</a:t>
            </a:r>
            <a:r>
              <a:rPr lang="zh-CN" altLang="en-US" sz="1200" dirty="0" smtClean="0">
                <a:solidFill>
                  <a:schemeClr val="tx1"/>
                </a:solidFill>
                <a:effectLst/>
                <a:latin typeface="+mn-lt"/>
              </a:rPr>
              <a:t>或者是杀死。</a:t>
            </a:r>
            <a:endParaRPr lang="en-US" altLang="zh-CN" sz="1200" dirty="0" smtClean="0">
              <a:solidFill>
                <a:schemeClr val="tx1"/>
              </a:solidFill>
              <a:effectLst/>
              <a:latin typeface="+mn-lt"/>
            </a:endParaRPr>
          </a:p>
          <a:p>
            <a:r>
              <a:rPr lang="en-US" altLang="zh-CN" sz="1200" dirty="0" err="1" smtClean="0">
                <a:solidFill>
                  <a:schemeClr val="tx1"/>
                </a:solidFill>
                <a:effectLst/>
                <a:latin typeface="+mn-lt"/>
              </a:rPr>
              <a:t>PinSQL</a:t>
            </a:r>
            <a:r>
              <a:rPr lang="zh-CN" altLang="en-US" sz="1200" dirty="0" smtClean="0">
                <a:solidFill>
                  <a:schemeClr val="tx1"/>
                </a:solidFill>
                <a:effectLst/>
                <a:latin typeface="+mn-lt"/>
              </a:rPr>
              <a:t>会自动把</a:t>
            </a:r>
            <a:r>
              <a:rPr lang="en-US" altLang="zh-CN" sz="1200" dirty="0" smtClean="0">
                <a:solidFill>
                  <a:schemeClr val="tx1"/>
                </a:solidFill>
                <a:effectLst/>
                <a:latin typeface="+mn-lt"/>
              </a:rPr>
              <a:t>R-SQL</a:t>
            </a:r>
            <a:r>
              <a:rPr lang="zh-CN" altLang="en-US" sz="1200" dirty="0" smtClean="0">
                <a:solidFill>
                  <a:schemeClr val="tx1"/>
                </a:solidFill>
                <a:effectLst/>
                <a:latin typeface="+mn-lt"/>
              </a:rPr>
              <a:t>传递给查询优化器，此处的查询优化参考了现有的查询优化工作，包括自动索引，查询重写等，一般来说执行查询优化只会在发生了</a:t>
            </a:r>
            <a:r>
              <a:rPr lang="en-US" altLang="zh-CN" sz="1200" dirty="0" smtClean="0">
                <a:solidFill>
                  <a:schemeClr val="tx1"/>
                </a:solidFill>
                <a:effectLst/>
                <a:latin typeface="+mn-lt"/>
              </a:rPr>
              <a:t>CPU/IO</a:t>
            </a:r>
            <a:r>
              <a:rPr lang="zh-CN" altLang="en-US" sz="1200" dirty="0" smtClean="0">
                <a:solidFill>
                  <a:schemeClr val="tx1"/>
                </a:solidFill>
                <a:effectLst/>
                <a:latin typeface="+mn-lt"/>
              </a:rPr>
              <a:t>类异常的时候。</a:t>
            </a:r>
            <a:endParaRPr lang="en-US" altLang="zh-CN" sz="1200" dirty="0" smtClean="0">
              <a:solidFill>
                <a:schemeClr val="tx1"/>
              </a:solidFill>
              <a:effectLst/>
              <a:latin typeface="+mn-lt"/>
            </a:endParaRPr>
          </a:p>
          <a:p>
            <a:r>
              <a:rPr lang="en-US" altLang="zh-CN" sz="1200" dirty="0" err="1" smtClean="0">
                <a:solidFill>
                  <a:schemeClr val="tx1"/>
                </a:solidFill>
                <a:effectLst/>
                <a:latin typeface="+mn-lt"/>
              </a:rPr>
              <a:t>Autoscale</a:t>
            </a:r>
            <a:r>
              <a:rPr lang="zh-CN" altLang="en-US" sz="1200" dirty="0" smtClean="0">
                <a:solidFill>
                  <a:schemeClr val="tx1"/>
                </a:solidFill>
                <a:effectLst/>
                <a:latin typeface="+mn-lt"/>
              </a:rPr>
              <a:t>就是比如在应对双十一这种大量数据流前，提高数据库的配置参数，比如增加只读结点或者提升</a:t>
            </a:r>
            <a:r>
              <a:rPr lang="en-US" altLang="zh-CN" sz="1200" dirty="0" smtClean="0">
                <a:solidFill>
                  <a:schemeClr val="tx1"/>
                </a:solidFill>
                <a:effectLst/>
                <a:latin typeface="+mn-lt"/>
              </a:rPr>
              <a:t>CPU</a:t>
            </a:r>
            <a:r>
              <a:rPr lang="zh-CN" altLang="en-US" sz="1200" dirty="0" smtClean="0">
                <a:solidFill>
                  <a:schemeClr val="tx1"/>
                </a:solidFill>
                <a:effectLst/>
                <a:latin typeface="+mn-lt"/>
              </a:rPr>
              <a:t>的数量。</a:t>
            </a:r>
            <a:endParaRPr lang="en-US" altLang="zh-CN" sz="1200" dirty="0" smtClean="0">
              <a:solidFill>
                <a:schemeClr val="tx1"/>
              </a:solidFill>
              <a:effectLst/>
              <a:latin typeface="+mn-lt"/>
            </a:endParaRPr>
          </a:p>
          <a:p>
            <a:endParaRPr lang="en-US" sz="1800" dirty="0">
              <a:solidFill>
                <a:srgbClr val="000000"/>
              </a:solidFill>
              <a:effectLst/>
              <a:latin typeface="NimbusRomNo9L-Regu"/>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10455442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err="1" smtClean="0"/>
              <a:t>H@k</a:t>
            </a:r>
            <a:r>
              <a:rPr lang="zh-CN" altLang="en-US" dirty="0" smtClean="0"/>
              <a:t>表示在</a:t>
            </a:r>
            <a:r>
              <a:rPr lang="en-US" altLang="zh-CN" dirty="0" smtClean="0"/>
              <a:t>top-k-ranks</a:t>
            </a:r>
            <a:r>
              <a:rPr lang="zh-CN" altLang="en-US" dirty="0" smtClean="0"/>
              <a:t>中正确找到的</a:t>
            </a:r>
            <a:r>
              <a:rPr lang="en-US" altLang="zh-CN" dirty="0" smtClean="0"/>
              <a:t>template</a:t>
            </a:r>
            <a:r>
              <a:rPr lang="zh-CN" altLang="en-US" dirty="0" smtClean="0"/>
              <a:t>所占的比例</a:t>
            </a: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smtClean="0"/>
              <a:t>MRR</a:t>
            </a:r>
            <a:r>
              <a:rPr lang="zh-CN" altLang="en-US" dirty="0" smtClean="0"/>
              <a:t>表示倒数排序均值</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14</a:t>
            </a:fld>
            <a:endParaRPr lang="zh-CN" altLang="en-US"/>
          </a:p>
        </p:txBody>
      </p:sp>
    </p:spTree>
    <p:extLst>
      <p:ext uri="{BB962C8B-B14F-4D97-AF65-F5344CB8AC3E}">
        <p14:creationId xmlns:p14="http://schemas.microsoft.com/office/powerpoint/2010/main" val="25496453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我们选取的对照组都来自于</a:t>
            </a:r>
            <a:r>
              <a:rPr lang="en-US" altLang="zh-CN" dirty="0" smtClean="0"/>
              <a:t>Top SQLs,</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7129539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从上图可以看到</a:t>
            </a:r>
            <a:r>
              <a:rPr lang="en-US" altLang="zh-CN" dirty="0" err="1" smtClean="0"/>
              <a:t>PinSQL</a:t>
            </a:r>
            <a:r>
              <a:rPr lang="zh-CN" altLang="en-US" dirty="0" smtClean="0"/>
              <a:t>的有效性有了较大的提升，在效率上，</a:t>
            </a:r>
            <a:r>
              <a:rPr lang="en-US" altLang="zh-CN" dirty="0" err="1" smtClean="0"/>
              <a:t>PinSQL</a:t>
            </a:r>
            <a:r>
              <a:rPr lang="zh-CN" altLang="en-US" dirty="0" smtClean="0"/>
              <a:t>的执行时间虽然远大于其他四个对照组，但是跟平均异常时间相比还是远远小的，所以能够实时的诊断出</a:t>
            </a:r>
            <a:r>
              <a:rPr lang="en-US" altLang="zh-CN" dirty="0" smtClean="0"/>
              <a:t>R-SQL.</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16</a:t>
            </a:fld>
            <a:endParaRPr lang="zh-CN" altLang="en-US"/>
          </a:p>
        </p:txBody>
      </p:sp>
    </p:spTree>
    <p:extLst>
      <p:ext uri="{BB962C8B-B14F-4D97-AF65-F5344CB8AC3E}">
        <p14:creationId xmlns:p14="http://schemas.microsoft.com/office/powerpoint/2010/main" val="41809279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327263152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smtClean="0">
                <a:solidFill>
                  <a:schemeClr val="tx1"/>
                </a:solidFill>
                <a:effectLst/>
                <a:latin typeface="+mn-lt"/>
                <a:ea typeface="+mn-ea"/>
                <a:cs typeface="+mn-cs"/>
              </a:rPr>
              <a:t>首先观察到的是运行时间最慢的情况</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例如，异常发生的时间更长</a:t>
            </a:r>
            <a:r>
              <a:rPr lang="en-US" altLang="zh-CN" sz="1200" b="0" i="0" kern="1200" dirty="0" smtClean="0">
                <a:solidFill>
                  <a:schemeClr val="tx1"/>
                </a:solidFill>
                <a:effectLst/>
                <a:latin typeface="+mn-lt"/>
                <a:ea typeface="+mn-ea"/>
                <a:cs typeface="+mn-cs"/>
              </a:rPr>
              <a:t>)</a:t>
            </a:r>
            <a:r>
              <a:rPr lang="zh-CN" altLang="en-US" sz="1200" b="0" i="0" kern="1200" dirty="0" smtClean="0">
                <a:solidFill>
                  <a:schemeClr val="tx1"/>
                </a:solidFill>
                <a:effectLst/>
                <a:latin typeface="+mn-lt"/>
                <a:ea typeface="+mn-ea"/>
                <a:cs typeface="+mn-cs"/>
              </a:rPr>
              <a:t>不超过</a:t>
            </a: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分钟，证明</a:t>
            </a:r>
            <a:r>
              <a:rPr lang="en-US" altLang="zh-CN" sz="1200" b="0" i="0" kern="1200" dirty="0" err="1" smtClean="0">
                <a:solidFill>
                  <a:schemeClr val="tx1"/>
                </a:solidFill>
                <a:effectLst/>
                <a:latin typeface="+mn-lt"/>
                <a:ea typeface="+mn-ea"/>
                <a:cs typeface="+mn-cs"/>
              </a:rPr>
              <a:t>PinSQL</a:t>
            </a:r>
            <a:r>
              <a:rPr lang="zh-CN" altLang="en-US" sz="1200" b="0" i="0" kern="1200" dirty="0" smtClean="0">
                <a:solidFill>
                  <a:schemeClr val="tx1"/>
                </a:solidFill>
                <a:effectLst/>
                <a:latin typeface="+mn-lt"/>
                <a:ea typeface="+mn-ea"/>
                <a:cs typeface="+mn-cs"/>
              </a:rPr>
              <a:t>运行时间可以有效地诊断异常。第二个观察发现，运行时间和异常周期长短是正相关的，而不显示出来与</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模板的数量有明确的关系。这是因为</a:t>
            </a:r>
            <a:r>
              <a:rPr lang="en-US" altLang="zh-CN" sz="1200" b="0" i="0" kern="1200" dirty="0" err="1" smtClean="0">
                <a:solidFill>
                  <a:schemeClr val="tx1"/>
                </a:solidFill>
                <a:effectLst/>
                <a:latin typeface="+mn-lt"/>
                <a:ea typeface="+mn-ea"/>
                <a:cs typeface="+mn-cs"/>
              </a:rPr>
              <a:t>PinSQL</a:t>
            </a:r>
            <a:r>
              <a:rPr lang="zh-CN" altLang="en-US" sz="1200" b="0" i="0" kern="1200" dirty="0" smtClean="0">
                <a:solidFill>
                  <a:schemeClr val="tx1"/>
                </a:solidFill>
                <a:effectLst/>
                <a:latin typeface="+mn-lt"/>
                <a:ea typeface="+mn-ea"/>
                <a:cs typeface="+mn-cs"/>
              </a:rPr>
              <a:t>的运行时间比较敏感异常周期长度。另一个可能的原因是收集的异常案例不充分。</a:t>
            </a:r>
          </a:p>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762756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5477508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smtClean="0">
                <a:solidFill>
                  <a:schemeClr val="tx1"/>
                </a:solidFill>
                <a:effectLst/>
                <a:latin typeface="+mn-lt"/>
                <a:ea typeface="+mn-ea"/>
                <a:cs typeface="+mn-cs"/>
              </a:rPr>
              <a:t>在介绍本篇文章工作之前，先向大家介绍下</a:t>
            </a:r>
            <a:r>
              <a:rPr lang="en-US" altLang="zh-CN" sz="1200" b="0" i="0" kern="1200" dirty="0" smtClean="0">
                <a:solidFill>
                  <a:schemeClr val="tx1"/>
                </a:solidFill>
                <a:effectLst/>
                <a:latin typeface="+mn-lt"/>
                <a:ea typeface="+mn-ea"/>
                <a:cs typeface="+mn-cs"/>
              </a:rPr>
              <a:t>H-SQL</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R-SQL</a:t>
            </a:r>
            <a:r>
              <a:rPr lang="zh-CN" altLang="en-US" sz="1200" b="0" i="0" kern="1200" dirty="0" smtClean="0">
                <a:solidFill>
                  <a:schemeClr val="tx1"/>
                </a:solidFill>
                <a:effectLst/>
                <a:latin typeface="+mn-lt"/>
                <a:ea typeface="+mn-ea"/>
                <a:cs typeface="+mn-cs"/>
              </a:rPr>
              <a:t>。文章尝试根据找到</a:t>
            </a:r>
            <a:r>
              <a:rPr lang="en-US" altLang="zh-CN" sz="1200" b="0" i="0" kern="1200" dirty="0" smtClean="0">
                <a:solidFill>
                  <a:schemeClr val="tx1"/>
                </a:solidFill>
                <a:effectLst/>
                <a:latin typeface="+mn-lt"/>
                <a:ea typeface="+mn-ea"/>
                <a:cs typeface="+mn-cs"/>
              </a:rPr>
              <a:t>H-SQL</a:t>
            </a:r>
            <a:r>
              <a:rPr lang="zh-CN" altLang="en-US" sz="1200" b="0" i="0" kern="1200" dirty="0" smtClean="0">
                <a:solidFill>
                  <a:schemeClr val="tx1"/>
                </a:solidFill>
                <a:effectLst/>
                <a:latin typeface="+mn-lt"/>
                <a:ea typeface="+mn-ea"/>
                <a:cs typeface="+mn-cs"/>
              </a:rPr>
              <a:t>从而定位</a:t>
            </a:r>
            <a:r>
              <a:rPr lang="en-US" altLang="zh-CN" sz="1200" b="0" i="0" kern="1200" dirty="0" smtClean="0">
                <a:solidFill>
                  <a:schemeClr val="tx1"/>
                </a:solidFill>
                <a:effectLst/>
                <a:latin typeface="+mn-lt"/>
                <a:ea typeface="+mn-ea"/>
                <a:cs typeface="+mn-cs"/>
              </a:rPr>
              <a:t>R-SQL</a:t>
            </a:r>
            <a:r>
              <a:rPr lang="zh-CN" altLang="en-US" sz="1200" b="0" i="0" kern="1200" dirty="0" smtClean="0">
                <a:solidFill>
                  <a:schemeClr val="tx1"/>
                </a:solidFill>
                <a:effectLst/>
                <a:latin typeface="+mn-lt"/>
                <a:ea typeface="+mn-ea"/>
                <a:cs typeface="+mn-cs"/>
              </a:rPr>
              <a:t>。 文章对于</a:t>
            </a:r>
            <a:r>
              <a:rPr lang="en-US" altLang="zh-CN" sz="1200" b="0" i="0" kern="1200" dirty="0" smtClean="0">
                <a:solidFill>
                  <a:schemeClr val="tx1"/>
                </a:solidFill>
                <a:effectLst/>
                <a:latin typeface="+mn-lt"/>
                <a:ea typeface="+mn-ea"/>
                <a:cs typeface="+mn-cs"/>
              </a:rPr>
              <a:t>R-SQL</a:t>
            </a:r>
            <a:r>
              <a:rPr lang="zh-CN" altLang="en-US" sz="1200" b="0" i="0" kern="1200" dirty="0" smtClean="0">
                <a:solidFill>
                  <a:schemeClr val="tx1"/>
                </a:solidFill>
                <a:effectLst/>
                <a:latin typeface="+mn-lt"/>
                <a:ea typeface="+mn-ea"/>
                <a:cs typeface="+mn-cs"/>
              </a:rPr>
              <a:t>的定位不是定位到具体一条特殊的</a:t>
            </a:r>
            <a:r>
              <a:rPr lang="en-US" altLang="zh-CN" sz="1200" b="0" i="0" kern="1200" dirty="0" smtClean="0">
                <a:solidFill>
                  <a:schemeClr val="tx1"/>
                </a:solidFill>
                <a:effectLst/>
                <a:latin typeface="+mn-lt"/>
                <a:ea typeface="+mn-ea"/>
                <a:cs typeface="+mn-cs"/>
              </a:rPr>
              <a:t>R-SQL</a:t>
            </a:r>
            <a:r>
              <a:rPr lang="zh-CN" altLang="en-US" sz="1200" b="0" i="0" kern="1200" dirty="0" smtClean="0">
                <a:solidFill>
                  <a:schemeClr val="tx1"/>
                </a:solidFill>
                <a:effectLst/>
                <a:latin typeface="+mn-lt"/>
                <a:ea typeface="+mn-ea"/>
                <a:cs typeface="+mn-cs"/>
              </a:rPr>
              <a:t>，而是定位到包含这个</a:t>
            </a:r>
            <a:r>
              <a:rPr lang="en-US" altLang="zh-CN" sz="1200" b="0" i="0" kern="1200" dirty="0" smtClean="0">
                <a:solidFill>
                  <a:schemeClr val="tx1"/>
                </a:solidFill>
                <a:effectLst/>
                <a:latin typeface="+mn-lt"/>
                <a:ea typeface="+mn-ea"/>
                <a:cs typeface="+mn-cs"/>
              </a:rPr>
              <a:t>R-SQL</a:t>
            </a:r>
            <a:r>
              <a:rPr lang="zh-CN" altLang="en-US" sz="1200" b="0" i="0" kern="1200" dirty="0" smtClean="0">
                <a:solidFill>
                  <a:schemeClr val="tx1"/>
                </a:solidFill>
                <a:effectLst/>
                <a:latin typeface="+mn-lt"/>
                <a:ea typeface="+mn-ea"/>
                <a:cs typeface="+mn-cs"/>
              </a:rPr>
              <a:t>的</a:t>
            </a:r>
            <a:r>
              <a:rPr lang="en-US" altLang="zh-CN" sz="1200" b="0" i="0" kern="1200" dirty="0" smtClean="0">
                <a:solidFill>
                  <a:schemeClr val="tx1"/>
                </a:solidFill>
                <a:effectLst/>
                <a:latin typeface="+mn-lt"/>
                <a:ea typeface="+mn-ea"/>
                <a:cs typeface="+mn-cs"/>
              </a:rPr>
              <a:t>template</a:t>
            </a:r>
            <a:r>
              <a:rPr lang="zh-CN" altLang="en-US" sz="1200" b="0" i="0" kern="1200" dirty="0" smtClean="0">
                <a:solidFill>
                  <a:schemeClr val="tx1"/>
                </a:solidFill>
                <a:effectLst/>
                <a:latin typeface="+mn-lt"/>
                <a:ea typeface="+mn-ea"/>
                <a:cs typeface="+mn-cs"/>
              </a:rPr>
              <a:t>上。</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smtClean="0">
                <a:solidFill>
                  <a:schemeClr val="tx1"/>
                </a:solidFill>
                <a:effectLst/>
                <a:latin typeface="+mn-lt"/>
                <a:ea typeface="+mn-ea"/>
                <a:cs typeface="+mn-cs"/>
              </a:rPr>
              <a:t>什么是</a:t>
            </a:r>
            <a:r>
              <a:rPr lang="en-US" altLang="zh-CN" sz="1200" b="0" i="0" kern="1200" dirty="0" smtClean="0">
                <a:solidFill>
                  <a:schemeClr val="tx1"/>
                </a:solidFill>
                <a:effectLst/>
                <a:latin typeface="+mn-lt"/>
                <a:ea typeface="+mn-ea"/>
                <a:cs typeface="+mn-cs"/>
              </a:rPr>
              <a:t>active session?</a:t>
            </a:r>
            <a:r>
              <a:rPr lang="zh-CN" altLang="en-US" sz="1200" b="0" i="0" kern="1200" dirty="0" smtClean="0">
                <a:solidFill>
                  <a:schemeClr val="tx1"/>
                </a:solidFill>
                <a:effectLst/>
                <a:latin typeface="+mn-lt"/>
                <a:ea typeface="+mn-ea"/>
                <a:cs typeface="+mn-cs"/>
              </a:rPr>
              <a:t>什么是 </a:t>
            </a:r>
            <a:r>
              <a:rPr lang="en-US" altLang="zh-CN" sz="1200" b="0" i="0" kern="1200" dirty="0" smtClean="0">
                <a:solidFill>
                  <a:schemeClr val="tx1"/>
                </a:solidFill>
                <a:effectLst/>
                <a:latin typeface="+mn-lt"/>
                <a:ea typeface="+mn-ea"/>
                <a:cs typeface="+mn-cs"/>
              </a:rPr>
              <a:t>active </a:t>
            </a:r>
            <a:r>
              <a:rPr lang="en-US" altLang="zh-CN" sz="1200" b="0" i="0" kern="1200" dirty="0" err="1" smtClean="0">
                <a:solidFill>
                  <a:schemeClr val="tx1"/>
                </a:solidFill>
                <a:effectLst/>
                <a:latin typeface="+mn-lt"/>
                <a:ea typeface="+mn-ea"/>
                <a:cs typeface="+mn-cs"/>
              </a:rPr>
              <a:t>seesion</a:t>
            </a:r>
            <a:r>
              <a:rPr lang="en-US" altLang="zh-CN" sz="1200" b="0" i="0" kern="1200" dirty="0" smtClean="0">
                <a:solidFill>
                  <a:schemeClr val="tx1"/>
                </a:solidFill>
                <a:effectLst/>
                <a:latin typeface="+mn-lt"/>
                <a:ea typeface="+mn-ea"/>
                <a:cs typeface="+mn-cs"/>
              </a:rPr>
              <a:t> of a template?  </a:t>
            </a:r>
            <a:r>
              <a:rPr lang="zh-CN" altLang="en-US" sz="1200" b="0" i="0" kern="1200" dirty="0" smtClean="0">
                <a:solidFill>
                  <a:schemeClr val="tx1"/>
                </a:solidFill>
                <a:effectLst/>
                <a:latin typeface="+mn-lt"/>
                <a:ea typeface="+mn-ea"/>
                <a:cs typeface="+mn-cs"/>
              </a:rPr>
              <a:t>这两个是本文主要关心的在异常发生时的性能指标，文章也是根据这两个指标来进行根因分析。</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extLst>
      <p:ext uri="{BB962C8B-B14F-4D97-AF65-F5344CB8AC3E}">
        <p14:creationId xmlns:p14="http://schemas.microsoft.com/office/powerpoint/2010/main" val="29514699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表二说明定位</a:t>
            </a:r>
            <a:r>
              <a:rPr lang="en-US" altLang="zh-CN" dirty="0" smtClean="0"/>
              <a:t>R-SQL</a:t>
            </a:r>
            <a:r>
              <a:rPr lang="zh-CN" altLang="en-US" dirty="0" smtClean="0"/>
              <a:t>对其进行优化与对</a:t>
            </a:r>
            <a:r>
              <a:rPr lang="en-US" altLang="zh-CN" dirty="0" smtClean="0"/>
              <a:t>Slow SQL</a:t>
            </a:r>
            <a:r>
              <a:rPr lang="zh-CN" altLang="en-US" dirty="0" smtClean="0"/>
              <a:t>进行优化相比，优化的</a:t>
            </a:r>
            <a:r>
              <a:rPr lang="en-US" altLang="zh-CN" dirty="0" smtClean="0"/>
              <a:t>SQL</a:t>
            </a:r>
            <a:r>
              <a:rPr lang="zh-CN" altLang="en-US" dirty="0" smtClean="0"/>
              <a:t>数量和响应时间和检测的行数都有了一定的提升，从而说明定位</a:t>
            </a:r>
            <a:r>
              <a:rPr lang="en-US" altLang="zh-CN" dirty="0" smtClean="0"/>
              <a:t>R-SQL</a:t>
            </a:r>
            <a:r>
              <a:rPr lang="zh-CN" altLang="en-US" dirty="0" smtClean="0"/>
              <a:t>在目前工作的作用</a:t>
            </a:r>
            <a:endParaRPr lang="en-US" altLang="zh-CN" dirty="0" smtClean="0"/>
          </a:p>
          <a:p>
            <a:r>
              <a:rPr lang="zh-CN" altLang="en-US" dirty="0" smtClean="0"/>
              <a:t>表三是对提出的估计活跃会话的查询数量估计的方法进行评价</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3713118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表四</a:t>
            </a:r>
            <a:r>
              <a:rPr lang="en-US" altLang="zh-CN" dirty="0" smtClean="0"/>
              <a:t>built-in</a:t>
            </a:r>
            <a:r>
              <a:rPr lang="en-US" altLang="zh-CN" baseline="0" dirty="0" smtClean="0"/>
              <a:t> monitoring systems</a:t>
            </a:r>
            <a:r>
              <a:rPr lang="zh-CN" altLang="en-US" baseline="0" dirty="0" smtClean="0"/>
              <a:t>对系统性能的影响，</a:t>
            </a:r>
            <a:r>
              <a:rPr lang="en-US" altLang="zh-CN" baseline="0" dirty="0" smtClean="0"/>
              <a:t>normal</a:t>
            </a:r>
            <a:r>
              <a:rPr lang="zh-CN" altLang="en-US" baseline="0" dirty="0" smtClean="0"/>
              <a:t>表示</a:t>
            </a:r>
            <a:r>
              <a:rPr lang="en-US" altLang="zh-CN" baseline="0" dirty="0" smtClean="0"/>
              <a:t>Performance Schema</a:t>
            </a:r>
            <a:r>
              <a:rPr lang="zh-CN" altLang="en-US" baseline="0" dirty="0" smtClean="0"/>
              <a:t>是关闭的，因此</a:t>
            </a:r>
            <a:r>
              <a:rPr lang="en-US" altLang="zh-CN" baseline="0" dirty="0" smtClean="0"/>
              <a:t>QPS</a:t>
            </a:r>
            <a:r>
              <a:rPr lang="zh-CN" altLang="en-US" baseline="0" dirty="0" smtClean="0"/>
              <a:t>是没有下降的，而</a:t>
            </a:r>
            <a:r>
              <a:rPr lang="en-US" altLang="zh-CN" baseline="0" dirty="0" err="1" smtClean="0"/>
              <a:t>PinSQL</a:t>
            </a:r>
            <a:r>
              <a:rPr lang="zh-CN" altLang="en-US" baseline="0" dirty="0" smtClean="0"/>
              <a:t>是一个外部的工具，主要对</a:t>
            </a:r>
            <a:r>
              <a:rPr lang="en-US" altLang="zh-CN" baseline="0" dirty="0" smtClean="0"/>
              <a:t>query log</a:t>
            </a:r>
            <a:r>
              <a:rPr lang="zh-CN" altLang="en-US" baseline="0" dirty="0" smtClean="0"/>
              <a:t>进行异步分析，对数据库性能影响很小。</a:t>
            </a:r>
            <a:endParaRPr lang="en-US" altLang="zh-CN" baseline="0" dirty="0" smtClean="0"/>
          </a:p>
          <a:p>
            <a:endParaRPr lang="en-US" altLang="zh-CN" baseline="0" dirty="0" smtClean="0"/>
          </a:p>
          <a:p>
            <a:r>
              <a:rPr lang="en-US" altLang="zh-CN" baseline="0" dirty="0" smtClean="0"/>
              <a:t>con</a:t>
            </a:r>
            <a:r>
              <a:rPr lang="zh-CN" altLang="en-US" baseline="0" dirty="0" smtClean="0"/>
              <a:t>是</a:t>
            </a:r>
            <a:r>
              <a:rPr lang="en-US" altLang="zh-CN" baseline="0" dirty="0" smtClean="0"/>
              <a:t>all consumers are turned on, ins</a:t>
            </a:r>
            <a:r>
              <a:rPr lang="zh-CN" altLang="en-US" baseline="0" dirty="0" smtClean="0"/>
              <a:t>是</a:t>
            </a:r>
            <a:r>
              <a:rPr lang="en-US" altLang="zh-CN" baseline="0" dirty="0" smtClean="0"/>
              <a:t>all instrumentation is turned on ,  QPS</a:t>
            </a:r>
            <a:r>
              <a:rPr lang="zh-CN" altLang="en-US" baseline="0" dirty="0" smtClean="0"/>
              <a:t>是当前配置下的</a:t>
            </a:r>
            <a:r>
              <a:rPr lang="en-US" altLang="zh-CN" baseline="0" dirty="0" smtClean="0"/>
              <a:t>QPS, </a:t>
            </a:r>
            <a:r>
              <a:rPr lang="zh-CN" altLang="en-US" baseline="0" dirty="0" smtClean="0"/>
              <a:t>下降</a:t>
            </a:r>
            <a:r>
              <a:rPr lang="en-US" altLang="zh-CN" baseline="0" dirty="0" smtClean="0"/>
              <a:t>QPS</a:t>
            </a:r>
            <a:r>
              <a:rPr lang="zh-CN" altLang="en-US" baseline="0" dirty="0" smtClean="0"/>
              <a:t>是</a:t>
            </a:r>
            <a:r>
              <a:rPr lang="en-US" altLang="zh-CN" baseline="0" dirty="0" smtClean="0"/>
              <a:t>normal</a:t>
            </a:r>
            <a:r>
              <a:rPr lang="zh-CN" altLang="en-US" baseline="0" dirty="0" smtClean="0"/>
              <a:t>的</a:t>
            </a:r>
            <a:r>
              <a:rPr lang="en-US" altLang="zh-CN" baseline="0" dirty="0" smtClean="0"/>
              <a:t>QPS</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88955079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我们提出了</a:t>
            </a:r>
            <a:r>
              <a:rPr lang="en-US" altLang="zh-CN" dirty="0" err="1" smtClean="0"/>
              <a:t>PinSQL</a:t>
            </a:r>
            <a:r>
              <a:rPr lang="zh-CN" altLang="en-US" dirty="0" smtClean="0"/>
              <a:t>，一个自主诊断系统，具有两个主要特征（即根本原因分析和修复），用于处理在云数据库中提取和破解根本原因</a:t>
            </a:r>
            <a:r>
              <a:rPr lang="en-US" altLang="zh-CN" dirty="0" smtClean="0"/>
              <a:t>SQL</a:t>
            </a:r>
            <a:r>
              <a:rPr lang="zh-CN" altLang="en-US" dirty="0" smtClean="0"/>
              <a:t>的问题。大量的实验结果表明，</a:t>
            </a:r>
            <a:r>
              <a:rPr lang="en-US" altLang="zh-CN" dirty="0" err="1" smtClean="0"/>
              <a:t>PinSQL</a:t>
            </a:r>
            <a:r>
              <a:rPr lang="zh-CN" altLang="en-US" dirty="0" smtClean="0"/>
              <a:t>对识别</a:t>
            </a:r>
            <a:r>
              <a:rPr lang="en-US" altLang="zh-CN" dirty="0" smtClean="0"/>
              <a:t>R-SQL</a:t>
            </a:r>
            <a:r>
              <a:rPr lang="zh-CN" altLang="en-US" dirty="0" smtClean="0"/>
              <a:t>的潜在原因的前</a:t>
            </a:r>
            <a:r>
              <a:rPr lang="en-US" altLang="zh-CN" dirty="0" smtClean="0"/>
              <a:t>1</a:t>
            </a:r>
            <a:r>
              <a:rPr lang="zh-CN" altLang="en-US" dirty="0" smtClean="0"/>
              <a:t>返回量（定义为</a:t>
            </a:r>
            <a:r>
              <a:rPr lang="en-US" altLang="zh-CN" dirty="0" smtClean="0"/>
              <a:t>Hits@1</a:t>
            </a:r>
            <a:r>
              <a:rPr lang="zh-CN" altLang="en-US" dirty="0" smtClean="0"/>
              <a:t>）的准确率为</a:t>
            </a:r>
            <a:r>
              <a:rPr lang="en-US" altLang="zh-CN" dirty="0" smtClean="0"/>
              <a:t>80%</a:t>
            </a:r>
            <a:r>
              <a:rPr lang="zh-CN" altLang="en-US" dirty="0" smtClean="0"/>
              <a:t>。在未来，我们需要寻找导致</a:t>
            </a:r>
            <a:r>
              <a:rPr lang="en-US" altLang="zh-CN" dirty="0" smtClean="0"/>
              <a:t>SQL</a:t>
            </a:r>
            <a:r>
              <a:rPr lang="zh-CN" altLang="en-US" dirty="0" smtClean="0"/>
              <a:t>模板以外的异常的特定查询（包括系统内核</a:t>
            </a:r>
            <a:r>
              <a:rPr lang="en-US" altLang="zh-CN" dirty="0" smtClean="0"/>
              <a:t>bug</a:t>
            </a:r>
            <a:r>
              <a:rPr lang="zh-CN" altLang="en-US" dirty="0" smtClean="0"/>
              <a:t>和主机问题），并将更多的修复操作集成到</a:t>
            </a:r>
            <a:r>
              <a:rPr lang="en-US" altLang="zh-CN" dirty="0" err="1" smtClean="0"/>
              <a:t>PinSQL</a:t>
            </a:r>
            <a:r>
              <a:rPr lang="zh-CN" altLang="en-US" dirty="0" smtClean="0"/>
              <a:t>中。我们还计划利用更多的性能指标，并在检测</a:t>
            </a:r>
            <a:r>
              <a:rPr lang="en-US" altLang="zh-CN" dirty="0" smtClean="0"/>
              <a:t>r-</a:t>
            </a:r>
            <a:r>
              <a:rPr lang="en-US" altLang="zh-CN" dirty="0" err="1" smtClean="0"/>
              <a:t>sql</a:t>
            </a:r>
            <a:r>
              <a:rPr lang="zh-CN" altLang="en-US" dirty="0" smtClean="0"/>
              <a:t>时探索性能指标之间的复杂关系。</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16600326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smtClean="0">
                <a:solidFill>
                  <a:schemeClr val="tx1"/>
                </a:solidFill>
                <a:effectLst/>
                <a:latin typeface="+mn-lt"/>
                <a:ea typeface="+mn-ea"/>
                <a:cs typeface="+mn-cs"/>
              </a:rPr>
              <a:t>在之前的工作中，对于根因分析的问题主要有以上三种方法，但是在现实中云数据库的性能异常主要是因为大量的并发竞争事务相互影响，所以以前的工作有一些缺陷，一是不能准确的定位</a:t>
            </a:r>
            <a:r>
              <a:rPr lang="en-US" altLang="zh-CN" sz="1200" b="0" i="0" kern="1200" dirty="0" smtClean="0">
                <a:solidFill>
                  <a:schemeClr val="tx1"/>
                </a:solidFill>
                <a:effectLst/>
                <a:latin typeface="+mn-lt"/>
                <a:ea typeface="+mn-ea"/>
                <a:cs typeface="+mn-cs"/>
              </a:rPr>
              <a:t>R-SQL</a:t>
            </a:r>
            <a:r>
              <a:rPr lang="zh-CN" altLang="en-US" sz="1200" b="0" i="0" kern="1200" dirty="0" smtClean="0">
                <a:solidFill>
                  <a:schemeClr val="tx1"/>
                </a:solidFill>
                <a:effectLst/>
                <a:latin typeface="+mn-lt"/>
                <a:ea typeface="+mn-ea"/>
                <a:cs typeface="+mn-cs"/>
              </a:rPr>
              <a:t>来高效的解决性能问题，二是当前的工作都在试图去优化或解决系统问题，但是这些由于</a:t>
            </a:r>
            <a:r>
              <a:rPr lang="en-US" altLang="zh-CN" sz="1200" b="0" i="0" kern="1200" dirty="0" smtClean="0">
                <a:solidFill>
                  <a:schemeClr val="tx1"/>
                </a:solidFill>
                <a:effectLst/>
                <a:latin typeface="+mn-lt"/>
                <a:ea typeface="+mn-ea"/>
                <a:cs typeface="+mn-cs"/>
              </a:rPr>
              <a:t>R-SQL</a:t>
            </a:r>
            <a:r>
              <a:rPr lang="zh-CN" altLang="en-US" sz="1200" b="0" i="0" kern="1200" dirty="0" smtClean="0">
                <a:solidFill>
                  <a:schemeClr val="tx1"/>
                </a:solidFill>
                <a:effectLst/>
                <a:latin typeface="+mn-lt"/>
                <a:ea typeface="+mn-ea"/>
                <a:cs typeface="+mn-cs"/>
              </a:rPr>
              <a:t>造成的系统问题对解决异常可能没有多大帮助，比如如果是因为竞争</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的一些</a:t>
            </a:r>
            <a:r>
              <a:rPr lang="en-US" altLang="zh-CN" sz="1200" b="0" i="0" kern="1200" dirty="0" smtClean="0">
                <a:solidFill>
                  <a:schemeClr val="tx1"/>
                </a:solidFill>
                <a:effectLst/>
                <a:latin typeface="+mn-lt"/>
                <a:ea typeface="+mn-ea"/>
                <a:cs typeface="+mn-cs"/>
              </a:rPr>
              <a:t>R-SQL</a:t>
            </a:r>
            <a:r>
              <a:rPr lang="zh-CN" altLang="en-US" sz="1200" b="0" i="0" kern="1200" dirty="0" smtClean="0">
                <a:solidFill>
                  <a:schemeClr val="tx1"/>
                </a:solidFill>
                <a:effectLst/>
                <a:latin typeface="+mn-lt"/>
                <a:ea typeface="+mn-ea"/>
                <a:cs typeface="+mn-cs"/>
              </a:rPr>
              <a:t>使得</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达到瓶颈，去增加</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这种方法是不能有效的解决问题的，而是应该去找到造成</a:t>
            </a:r>
            <a:r>
              <a:rPr lang="en-US" altLang="zh-CN" sz="1200" b="0" i="0" kern="1200" dirty="0" smtClean="0">
                <a:solidFill>
                  <a:schemeClr val="tx1"/>
                </a:solidFill>
                <a:effectLst/>
                <a:latin typeface="+mn-lt"/>
                <a:ea typeface="+mn-ea"/>
                <a:cs typeface="+mn-cs"/>
              </a:rPr>
              <a:t>CPU</a:t>
            </a:r>
            <a:r>
              <a:rPr lang="zh-CN" altLang="en-US" sz="1200" b="0" i="0" kern="1200" dirty="0" smtClean="0">
                <a:solidFill>
                  <a:schemeClr val="tx1"/>
                </a:solidFill>
                <a:effectLst/>
                <a:latin typeface="+mn-lt"/>
                <a:ea typeface="+mn-ea"/>
                <a:cs typeface="+mn-cs"/>
              </a:rPr>
              <a:t>瓶颈的</a:t>
            </a:r>
            <a:r>
              <a:rPr lang="en-US" altLang="zh-CN" sz="1200" b="0" i="0" kern="1200" dirty="0" smtClean="0">
                <a:solidFill>
                  <a:schemeClr val="tx1"/>
                </a:solidFill>
                <a:effectLst/>
                <a:latin typeface="+mn-lt"/>
                <a:ea typeface="+mn-ea"/>
                <a:cs typeface="+mn-cs"/>
              </a:rPr>
              <a:t>R-SQL</a:t>
            </a:r>
            <a:r>
              <a:rPr lang="zh-CN" altLang="en-US" sz="1200" b="0" i="0" kern="1200" dirty="0" smtClean="0">
                <a:solidFill>
                  <a:schemeClr val="tx1"/>
                </a:solidFill>
                <a:effectLst/>
                <a:latin typeface="+mn-lt"/>
                <a:ea typeface="+mn-ea"/>
                <a:cs typeface="+mn-cs"/>
              </a:rPr>
              <a:t>并</a:t>
            </a:r>
            <a:r>
              <a:rPr lang="en-US" altLang="zh-CN" sz="1200" b="0" i="0" kern="1200" dirty="0" smtClean="0">
                <a:solidFill>
                  <a:schemeClr val="tx1"/>
                </a:solidFill>
                <a:effectLst/>
                <a:latin typeface="+mn-lt"/>
                <a:ea typeface="+mn-ea"/>
                <a:cs typeface="+mn-cs"/>
              </a:rPr>
              <a:t>fix</a:t>
            </a:r>
            <a:r>
              <a:rPr lang="zh-CN" altLang="en-US" sz="1200" b="0" i="0" kern="1200" dirty="0" smtClean="0">
                <a:solidFill>
                  <a:schemeClr val="tx1"/>
                </a:solidFill>
                <a:effectLst/>
                <a:latin typeface="+mn-lt"/>
                <a:ea typeface="+mn-ea"/>
                <a:cs typeface="+mn-cs"/>
              </a:rPr>
              <a:t>它，从而从根本上来解决问题。接下来我们会介绍本文关于根因定位的工作。</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480365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r>
                  <a:rPr lang="en-US" altLang="zh-CN" dirty="0" smtClean="0"/>
                  <a:t>1.xi</a:t>
                </a:r>
                <a:r>
                  <a:rPr lang="zh-CN" altLang="en-US" dirty="0" smtClean="0"/>
                  <a:t>表示在</a:t>
                </a:r>
                <a:r>
                  <a:rPr lang="en-US" altLang="zh-CN" dirty="0" smtClean="0"/>
                  <a:t>ti</a:t>
                </a:r>
                <a:r>
                  <a:rPr lang="zh-CN" altLang="en-US" dirty="0" smtClean="0"/>
                  <a:t>时刻的观测值</a:t>
                </a:r>
                <a:r>
                  <a:rPr lang="en-US" altLang="zh-CN" dirty="0" smtClean="0"/>
                  <a:t>(</a:t>
                </a:r>
                <a:r>
                  <a:rPr lang="zh-CN" altLang="en-US" dirty="0" smtClean="0"/>
                  <a:t>在这里</a:t>
                </a:r>
                <a:r>
                  <a:rPr lang="en-US" altLang="zh-CN" dirty="0" smtClean="0"/>
                  <a:t>xi</a:t>
                </a:r>
                <a:r>
                  <a:rPr lang="zh-CN" altLang="en-US" dirty="0" smtClean="0"/>
                  <a:t>对应</a:t>
                </a:r>
                <a:r>
                  <a:rPr lang="en-US" altLang="zh-CN" dirty="0" smtClean="0"/>
                  <a:t>ti</a:t>
                </a:r>
                <a:r>
                  <a:rPr lang="zh-CN" altLang="en-US" dirty="0" smtClean="0"/>
                  <a:t>时刻的</a:t>
                </a:r>
                <a:r>
                  <a:rPr lang="en-US" altLang="zh-CN" dirty="0" smtClean="0"/>
                  <a:t>query)</a:t>
                </a:r>
                <a:r>
                  <a:rPr lang="zh-CN" altLang="en-US" dirty="0" smtClean="0"/>
                  <a:t>，</a:t>
                </a:r>
                <a:r>
                  <a:rPr lang="en-US" altLang="zh-CN" dirty="0" smtClean="0"/>
                  <a:t>[t1,tN] </a:t>
                </a:r>
                <a:r>
                  <a:rPr lang="zh-CN" altLang="en-US" dirty="0" smtClean="0"/>
                  <a:t>时间段内，每个</a:t>
                </a:r>
                <a:r>
                  <a:rPr lang="en-US" altLang="zh-CN" dirty="0" smtClean="0"/>
                  <a:t>xi</a:t>
                </a:r>
                <a:r>
                  <a:rPr lang="zh-CN" altLang="en-US" dirty="0" smtClean="0"/>
                  <a:t>的间隔都是</a:t>
                </a:r>
                <a:r>
                  <a:rPr lang="en-US" altLang="zh-CN" dirty="0" smtClean="0"/>
                  <a:t>tN-t1/N. </a:t>
                </a:r>
                <a:r>
                  <a:rPr lang="zh-CN" altLang="en-US" dirty="0" smtClean="0"/>
                  <a:t>一般以</a:t>
                </a:r>
                <a:r>
                  <a:rPr lang="en-US" altLang="zh-CN" dirty="0" smtClean="0"/>
                  <a:t>1s</a:t>
                </a:r>
                <a:r>
                  <a:rPr lang="zh-CN" altLang="en-US" dirty="0" smtClean="0"/>
                  <a:t>或者</a:t>
                </a:r>
                <a:r>
                  <a:rPr lang="en-US" altLang="zh-CN" dirty="0" smtClean="0"/>
                  <a:t>1m</a:t>
                </a:r>
                <a:r>
                  <a:rPr lang="zh-CN" altLang="en-US" dirty="0" smtClean="0"/>
                  <a:t>作为时间间隔。</a:t>
                </a:r>
                <a:endParaRPr lang="en-US" altLang="zh-CN" dirty="0" smtClean="0"/>
              </a:p>
              <a:p>
                <a:r>
                  <a:rPr lang="en-US" altLang="zh-CN" dirty="0" smtClean="0"/>
                  <a:t>2.SQL template</a:t>
                </a:r>
                <a:r>
                  <a:rPr lang="zh-CN" altLang="en-US" dirty="0" smtClean="0"/>
                  <a:t>是由那些结构相似的</a:t>
                </a:r>
                <a:r>
                  <a:rPr lang="en-US" altLang="zh-CN" dirty="0" smtClean="0"/>
                  <a:t>SQL queries</a:t>
                </a:r>
                <a:r>
                  <a:rPr lang="zh-CN" altLang="en-US" dirty="0" smtClean="0"/>
                  <a:t>组成的，比如举例。</a:t>
                </a:r>
                <a:endParaRPr lang="en-US" altLang="zh-CN" dirty="0" smtClean="0"/>
              </a:p>
              <a:p>
                <a:r>
                  <a:rPr lang="en-US" altLang="zh-CN" dirty="0" smtClean="0"/>
                  <a:t>3.</a:t>
                </a:r>
                <a:r>
                  <a:rPr lang="zh-CN" altLang="en-US" dirty="0" smtClean="0"/>
                  <a:t>只关注活跃会话的性能指标，</a:t>
                </a:r>
                <a:r>
                  <a:rPr lang="en-US" altLang="zh-CN" dirty="0" smtClean="0"/>
                  <a:t>R-SQL</a:t>
                </a:r>
                <a:r>
                  <a:rPr lang="zh-CN" altLang="en-US" dirty="0" smtClean="0"/>
                  <a:t>分为三类，</a:t>
                </a:r>
                <a:r>
                  <a:rPr lang="en-US" altLang="zh-CN" dirty="0" smtClean="0"/>
                  <a:t>1.</a:t>
                </a:r>
                <a:r>
                  <a:rPr lang="zh-CN" altLang="en-US" dirty="0" smtClean="0"/>
                  <a:t>商业场景的变化（比如双十一） </a:t>
                </a:r>
                <a:r>
                  <a:rPr lang="en-US" altLang="zh-CN" dirty="0" smtClean="0"/>
                  <a:t>2.poor SQL</a:t>
                </a:r>
                <a:r>
                  <a:rPr lang="en-US" altLang="zh-CN" baseline="0" dirty="0" smtClean="0"/>
                  <a:t> statements(</a:t>
                </a:r>
                <a:r>
                  <a:rPr lang="zh-CN" altLang="en-US" baseline="0" dirty="0" smtClean="0"/>
                  <a:t>大量的扫描行，多表连接等导致的</a:t>
                </a:r>
                <a:r>
                  <a:rPr lang="en-US" altLang="zh-CN" baseline="0" dirty="0" err="1" smtClean="0"/>
                  <a:t>cpu</a:t>
                </a:r>
                <a:r>
                  <a:rPr lang="zh-CN" altLang="en-US" baseline="0" dirty="0" smtClean="0"/>
                  <a:t>、</a:t>
                </a:r>
                <a:r>
                  <a:rPr lang="en-US" altLang="zh-CN" baseline="0" dirty="0" err="1" smtClean="0"/>
                  <a:t>iops</a:t>
                </a:r>
                <a:r>
                  <a:rPr lang="zh-CN" altLang="en-US" baseline="0" dirty="0" smtClean="0"/>
                  <a:t>的激增</a:t>
                </a:r>
                <a:r>
                  <a:rPr lang="en-US" altLang="zh-CN" baseline="0" dirty="0" smtClean="0"/>
                  <a:t>) 3.</a:t>
                </a:r>
                <a:r>
                  <a:rPr lang="zh-CN" altLang="en-US" baseline="0" dirty="0" smtClean="0"/>
                  <a:t>跟锁有关的问题。因为跟</a:t>
                </a:r>
                <a:r>
                  <a:rPr lang="en-US" altLang="zh-CN" baseline="0" dirty="0" smtClean="0"/>
                  <a:t>active session</a:t>
                </a:r>
                <a:r>
                  <a:rPr lang="zh-CN" altLang="en-US" baseline="0" dirty="0" smtClean="0"/>
                  <a:t>相关的性能指标能够包含大多数的性能问题。</a:t>
                </a:r>
                <a:endParaRPr lang="en-US" altLang="zh-CN" dirty="0" smtClean="0"/>
              </a:p>
              <a:p>
                <a:r>
                  <a:rPr lang="en-US" altLang="zh-CN" dirty="0" smtClean="0"/>
                  <a:t>4.</a:t>
                </a:r>
                <a:r>
                  <a:rPr lang="en-US" altLang="zh-CN" dirty="0" smtClean="0">
                    <a:ea typeface="Cambria Math" panose="02040503050406030204" pitchFamily="18" charset="0"/>
                  </a:rPr>
                  <a:t> </a:t>
                </a:r>
                <a14:m>
                  <m:oMath xmlns:m="http://schemas.openxmlformats.org/officeDocument/2006/math">
                    <m:r>
                      <a:rPr lang="zh-CN" altLang="en-US" b="0" i="0" dirty="0" smtClean="0">
                        <a:latin typeface="Cambria Math" panose="02040503050406030204" pitchFamily="18" charset="0"/>
                        <a:ea typeface="Cambria Math" panose="02040503050406030204" pitchFamily="18" charset="0"/>
                      </a:rPr>
                      <m:t>我们</m:t>
                    </m:r>
                    <m:r>
                      <a:rPr lang="zh-CN" altLang="en-US" b="0" i="1" dirty="0" smtClean="0">
                        <a:latin typeface="Cambria Math" panose="02040503050406030204" pitchFamily="18" charset="0"/>
                        <a:ea typeface="Cambria Math" panose="02040503050406030204" pitchFamily="18" charset="0"/>
                      </a:rPr>
                      <m:t>把一个异常</m:t>
                    </m:r>
                    <m:r>
                      <a:rPr lang="en-US" altLang="zh-CN" b="0" i="1" dirty="0" smtClean="0">
                        <a:latin typeface="Cambria Math" panose="02040503050406030204" pitchFamily="18" charset="0"/>
                        <a:ea typeface="Cambria Math" panose="02040503050406030204" pitchFamily="18" charset="0"/>
                      </a:rPr>
                      <m:t>𝑐𝑎𝑠𝑒</m:t>
                    </m:r>
                    <m:r>
                      <a:rPr lang="zh-CN" altLang="en-US" b="0" i="1" dirty="0" smtClean="0">
                        <a:latin typeface="Cambria Math" panose="02040503050406030204" pitchFamily="18" charset="0"/>
                        <a:ea typeface="Cambria Math" panose="02040503050406030204" pitchFamily="18" charset="0"/>
                      </a:rPr>
                      <m:t>定义为包含多个异常现象指标的集合，其中</m:t>
                    </m:r>
                    <m:r>
                      <a:rPr lang="en-US" altLang="zh-CN" i="1" dirty="0" smtClean="0">
                        <a:latin typeface="Cambria Math" panose="02040503050406030204" pitchFamily="18" charset="0"/>
                        <a:ea typeface="Cambria Math" panose="02040503050406030204" pitchFamily="18" charset="0"/>
                      </a:rPr>
                      <m:t>ℳ</m:t>
                    </m:r>
                    <m:r>
                      <a:rPr lang="zh-CN" altLang="en-US" i="1" dirty="0" smtClean="0">
                        <a:latin typeface="Cambria Math" panose="02040503050406030204" pitchFamily="18" charset="0"/>
                        <a:ea typeface="Cambria Math" panose="02040503050406030204" pitchFamily="18" charset="0"/>
                      </a:rPr>
                      <m:t>代表</m:t>
                    </m:r>
                  </m:oMath>
                </a14:m>
                <a:r>
                  <a:rPr lang="zh-CN" altLang="en-US" dirty="0" smtClean="0"/>
                  <a:t>性能指标，</a:t>
                </a:r>
                <a14:m>
                  <m:oMath xmlns:m="http://schemas.openxmlformats.org/officeDocument/2006/math">
                    <m:r>
                      <a:rPr lang="zh-CN" altLang="en-US" b="0" i="1" dirty="0" smtClean="0">
                        <a:latin typeface="Cambria Math" panose="02040503050406030204" pitchFamily="18" charset="0"/>
                        <a:ea typeface="Cambria Math" panose="02040503050406030204" pitchFamily="18" charset="0"/>
                      </a:rPr>
                      <m:t>𝒬</m:t>
                    </m:r>
                  </m:oMath>
                </a14:m>
                <a:r>
                  <a:rPr lang="zh-CN" altLang="en-US" dirty="0" smtClean="0"/>
                  <a:t>是</a:t>
                </a:r>
                <a:r>
                  <a:rPr lang="en-US" altLang="zh-CN" dirty="0" smtClean="0"/>
                  <a:t>SQL</a:t>
                </a:r>
                <a:r>
                  <a:rPr lang="zh-CN" altLang="en-US" dirty="0" smtClean="0"/>
                  <a:t>模板的集合，</a:t>
                </a:r>
                <a14:m>
                  <m:oMath xmlns:m="http://schemas.openxmlformats.org/officeDocument/2006/math">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𝑎</m:t>
                        </m:r>
                      </m:e>
                      <m:sub>
                        <m:r>
                          <a:rPr lang="en-US" altLang="zh-CN" b="0" i="1" dirty="0" smtClean="0">
                            <a:latin typeface="Cambria Math" panose="02040503050406030204" pitchFamily="18" charset="0"/>
                            <a:ea typeface="Cambria Math" panose="02040503050406030204" pitchFamily="18" charset="0"/>
                          </a:rPr>
                          <m:t>𝑠</m:t>
                        </m:r>
                        <m:r>
                          <a:rPr lang="en-US" altLang="zh-CN" b="0" i="1" dirty="0" smtClean="0">
                            <a:latin typeface="Cambria Math" panose="02040503050406030204" pitchFamily="18" charset="0"/>
                            <a:ea typeface="Cambria Math" panose="02040503050406030204" pitchFamily="18" charset="0"/>
                          </a:rPr>
                          <m:t>,</m:t>
                        </m:r>
                      </m:sub>
                    </m:sSub>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𝑎</m:t>
                        </m:r>
                      </m:e>
                      <m:sub>
                        <m:r>
                          <a:rPr lang="en-US" altLang="zh-CN" b="0" i="1" dirty="0" smtClean="0">
                            <a:latin typeface="Cambria Math" panose="02040503050406030204" pitchFamily="18" charset="0"/>
                            <a:ea typeface="Cambria Math" panose="02040503050406030204" pitchFamily="18" charset="0"/>
                          </a:rPr>
                          <m:t>𝑒</m:t>
                        </m:r>
                      </m:sub>
                    </m:sSub>
                  </m:oMath>
                </a14:m>
                <a:r>
                  <a:rPr lang="zh-CN" altLang="en-US" dirty="0" smtClean="0"/>
                  <a:t>分别代表异常的开始和结束时间，一般会选择开始时间为</a:t>
                </a:r>
                <a14:m>
                  <m:oMath xmlns:m="http://schemas.openxmlformats.org/officeDocument/2006/math">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𝑎</m:t>
                        </m:r>
                      </m:e>
                      <m:sub>
                        <m:r>
                          <a:rPr lang="en-US" altLang="zh-CN" b="0" i="1" dirty="0" smtClean="0">
                            <a:latin typeface="Cambria Math" panose="02040503050406030204" pitchFamily="18" charset="0"/>
                            <a:ea typeface="Cambria Math" panose="02040503050406030204" pitchFamily="18" charset="0"/>
                          </a:rPr>
                          <m:t>𝑠</m:t>
                        </m:r>
                        <m:r>
                          <a:rPr lang="en-US" altLang="zh-CN" b="0" i="1" dirty="0" smtClean="0">
                            <a:latin typeface="Cambria Math" panose="02040503050406030204" pitchFamily="18" charset="0"/>
                            <a:ea typeface="Cambria Math" panose="02040503050406030204" pitchFamily="18" charset="0"/>
                          </a:rPr>
                          <m:t>,</m:t>
                        </m:r>
                      </m:sub>
                    </m:sSub>
                    <m:r>
                      <a:rPr lang="en-US" altLang="zh-CN" b="0" i="1" dirty="0" smtClean="0">
                        <a:latin typeface="Cambria Math" panose="02040503050406030204" pitchFamily="18" charset="0"/>
                        <a:ea typeface="Cambria Math" panose="02040503050406030204" pitchFamily="18" charset="0"/>
                      </a:rPr>
                      <m:t>−</m:t>
                    </m:r>
                    <m:sSub>
                      <m:sSubPr>
                        <m:ctrlPr>
                          <a:rPr lang="en-US" altLang="zh-CN" b="0" i="1" dirty="0" smtClean="0">
                            <a:latin typeface="Cambria Math" panose="02040503050406030204" pitchFamily="18" charset="0"/>
                            <a:ea typeface="Cambria Math" panose="02040503050406030204" pitchFamily="18" charset="0"/>
                          </a:rPr>
                        </m:ctrlPr>
                      </m:sSubPr>
                      <m:e>
                        <m:r>
                          <a:rPr lang="en-US" altLang="zh-CN" b="0" i="1" dirty="0" smtClean="0">
                            <a:latin typeface="Cambria Math" panose="02040503050406030204" pitchFamily="18" charset="0"/>
                            <a:ea typeface="Cambria Math" panose="02040503050406030204" pitchFamily="18" charset="0"/>
                          </a:rPr>
                          <m:t>ℴ</m:t>
                        </m:r>
                      </m:e>
                      <m:sub>
                        <m:r>
                          <m:rPr>
                            <m:sty m:val="p"/>
                          </m:rPr>
                          <a:rPr lang="en-US" altLang="zh-CN" b="0" i="1" dirty="0" smtClean="0">
                            <a:latin typeface="Cambria Math" panose="02040503050406030204" pitchFamily="18" charset="0"/>
                            <a:ea typeface="Cambria Math" panose="02040503050406030204" pitchFamily="18" charset="0"/>
                          </a:rPr>
                          <m:t>s</m:t>
                        </m:r>
                      </m:sub>
                    </m:sSub>
                  </m:oMath>
                </a14:m>
                <a:r>
                  <a:rPr lang="en-US" altLang="zh-CN" dirty="0" smtClean="0"/>
                  <a:t>,</a:t>
                </a:r>
                <a:r>
                  <a:rPr lang="zh-CN" altLang="en-US" dirty="0" smtClean="0"/>
                  <a:t>因为</a:t>
                </a:r>
                <a:r>
                  <a:rPr lang="en-US" altLang="zh-CN" dirty="0" smtClean="0"/>
                  <a:t>R-SQL</a:t>
                </a:r>
                <a:r>
                  <a:rPr lang="zh-CN" altLang="en-US" dirty="0" smtClean="0"/>
                  <a:t>通常会在实际上异常发生前出现。</a:t>
                </a:r>
                <a:endParaRPr lang="en-US" altLang="zh-CN" dirty="0" smtClean="0"/>
              </a:p>
            </p:txBody>
          </p:sp>
        </mc:Choice>
        <mc:Fallback xmlns="">
          <p:sp>
            <p:nvSpPr>
              <p:cNvPr id="3" name="备注占位符 2"/>
              <p:cNvSpPr>
                <a:spLocks noGrp="1"/>
              </p:cNvSpPr>
              <p:nvPr>
                <p:ph type="body" idx="1"/>
              </p:nvPr>
            </p:nvSpPr>
            <p:spPr/>
            <p:txBody>
              <a:bodyPr/>
              <a:lstStyle/>
              <a:p>
                <a:r>
                  <a:rPr lang="en-US" altLang="zh-CN" dirty="0" smtClean="0"/>
                  <a:t>1.xi</a:t>
                </a:r>
                <a:r>
                  <a:rPr lang="zh-CN" altLang="en-US" dirty="0" smtClean="0"/>
                  <a:t>表示在</a:t>
                </a:r>
                <a:r>
                  <a:rPr lang="en-US" altLang="zh-CN" dirty="0" smtClean="0"/>
                  <a:t>ti</a:t>
                </a:r>
                <a:r>
                  <a:rPr lang="zh-CN" altLang="en-US" dirty="0" smtClean="0"/>
                  <a:t>时刻的观测值，</a:t>
                </a:r>
                <a:r>
                  <a:rPr lang="en-US" altLang="zh-CN" dirty="0" smtClean="0"/>
                  <a:t>[t1,tN] </a:t>
                </a:r>
                <a:r>
                  <a:rPr lang="zh-CN" altLang="en-US" dirty="0" smtClean="0"/>
                  <a:t>时间段内，每个</a:t>
                </a:r>
                <a:r>
                  <a:rPr lang="en-US" altLang="zh-CN" dirty="0" smtClean="0"/>
                  <a:t>xi</a:t>
                </a:r>
                <a:r>
                  <a:rPr lang="zh-CN" altLang="en-US" dirty="0" smtClean="0"/>
                  <a:t>的间隔都是</a:t>
                </a:r>
                <a:r>
                  <a:rPr lang="en-US" altLang="zh-CN" dirty="0" smtClean="0"/>
                  <a:t>tN-t1/N. </a:t>
                </a:r>
                <a:r>
                  <a:rPr lang="zh-CN" altLang="en-US" dirty="0" smtClean="0"/>
                  <a:t>一般以</a:t>
                </a:r>
                <a:r>
                  <a:rPr lang="en-US" altLang="zh-CN" dirty="0" smtClean="0"/>
                  <a:t>1s</a:t>
                </a:r>
                <a:r>
                  <a:rPr lang="zh-CN" altLang="en-US" dirty="0" smtClean="0"/>
                  <a:t>或者</a:t>
                </a:r>
                <a:r>
                  <a:rPr lang="en-US" altLang="zh-CN" dirty="0" smtClean="0"/>
                  <a:t>1m</a:t>
                </a:r>
                <a:r>
                  <a:rPr lang="zh-CN" altLang="en-US" dirty="0" smtClean="0"/>
                  <a:t>作为时间间隔。</a:t>
                </a:r>
                <a:endParaRPr lang="en-US" altLang="zh-CN" dirty="0" smtClean="0"/>
              </a:p>
              <a:p>
                <a:r>
                  <a:rPr lang="en-US" altLang="zh-CN" dirty="0" smtClean="0"/>
                  <a:t>2.</a:t>
                </a:r>
                <a:r>
                  <a:rPr lang="en-US" altLang="zh-CN" dirty="0" smtClean="0">
                    <a:ea typeface="Cambria Math" panose="02040503050406030204" pitchFamily="18" charset="0"/>
                  </a:rPr>
                  <a:t> </a:t>
                </a:r>
                <a:r>
                  <a:rPr lang="en-US" altLang="zh-CN" i="0" dirty="0" smtClean="0">
                    <a:latin typeface="Cambria Math" panose="02040503050406030204" pitchFamily="18" charset="0"/>
                    <a:ea typeface="Cambria Math" panose="02040503050406030204" pitchFamily="18" charset="0"/>
                  </a:rPr>
                  <a:t>ℳ</a:t>
                </a:r>
                <a:r>
                  <a:rPr lang="zh-CN" altLang="en-US" i="0" dirty="0" smtClean="0">
                    <a:latin typeface="Cambria Math" panose="02040503050406030204" pitchFamily="18" charset="0"/>
                    <a:ea typeface="Cambria Math" panose="02040503050406030204" pitchFamily="18" charset="0"/>
                  </a:rPr>
                  <a:t>代表</a:t>
                </a:r>
                <a:r>
                  <a:rPr lang="zh-CN" altLang="en-US" dirty="0" smtClean="0"/>
                  <a:t>性能指标，</a:t>
                </a:r>
                <a:r>
                  <a:rPr lang="zh-CN" altLang="en-US" b="0" i="0" dirty="0" smtClean="0">
                    <a:latin typeface="Cambria Math" panose="02040503050406030204" pitchFamily="18" charset="0"/>
                    <a:ea typeface="Cambria Math" panose="02040503050406030204" pitchFamily="18" charset="0"/>
                  </a:rPr>
                  <a:t>𝒬</a:t>
                </a:r>
                <a:r>
                  <a:rPr lang="zh-CN" altLang="en-US" dirty="0" smtClean="0"/>
                  <a:t>是</a:t>
                </a:r>
                <a:r>
                  <a:rPr lang="en-US" altLang="zh-CN" dirty="0" smtClean="0"/>
                  <a:t>SQL</a:t>
                </a:r>
                <a:r>
                  <a:rPr lang="zh-CN" altLang="en-US" dirty="0" smtClean="0"/>
                  <a:t>模板的集合，</a:t>
                </a:r>
                <a:r>
                  <a:rPr lang="en-US" altLang="zh-CN" b="0" i="0" dirty="0" smtClean="0">
                    <a:latin typeface="Cambria Math" panose="02040503050406030204" pitchFamily="18" charset="0"/>
                    <a:ea typeface="Cambria Math" panose="02040503050406030204" pitchFamily="18" charset="0"/>
                  </a:rPr>
                  <a:t>𝑎</a:t>
                </a:r>
                <a:r>
                  <a:rPr lang="en-US" altLang="zh-CN" b="0" i="0" dirty="0" smtClean="0">
                    <a:latin typeface="Cambria Math" panose="02040503050406030204" pitchFamily="18" charset="0"/>
                    <a:ea typeface="Cambria Math" panose="02040503050406030204" pitchFamily="18" charset="0"/>
                  </a:rPr>
                  <a:t>_(</a:t>
                </a:r>
                <a:r>
                  <a:rPr lang="en-US" altLang="zh-CN" b="0" i="0" dirty="0" smtClean="0">
                    <a:latin typeface="Cambria Math" panose="02040503050406030204" pitchFamily="18" charset="0"/>
                    <a:ea typeface="Cambria Math" panose="02040503050406030204" pitchFamily="18" charset="0"/>
                  </a:rPr>
                  <a:t>𝑠,</a:t>
                </a:r>
                <a:r>
                  <a:rPr lang="en-US" altLang="zh-CN" b="0" i="0" dirty="0" smtClean="0">
                    <a:latin typeface="Cambria Math" panose="02040503050406030204" pitchFamily="18" charset="0"/>
                    <a:ea typeface="Cambria Math" panose="02040503050406030204" pitchFamily="18" charset="0"/>
                  </a:rPr>
                  <a:t>) </a:t>
                </a:r>
                <a:r>
                  <a:rPr lang="en-US" altLang="zh-CN" b="0" i="0" dirty="0" smtClean="0">
                    <a:latin typeface="Cambria Math" panose="02040503050406030204" pitchFamily="18" charset="0"/>
                    <a:ea typeface="Cambria Math" panose="02040503050406030204" pitchFamily="18" charset="0"/>
                  </a:rPr>
                  <a:t>𝑎_𝑒</a:t>
                </a:r>
                <a:r>
                  <a:rPr lang="zh-CN" altLang="en-US" dirty="0" smtClean="0"/>
                  <a:t>分别代表异常的开始和结束时间，一般会选择开始时间为</a:t>
                </a:r>
                <a:r>
                  <a:rPr lang="en-US" altLang="zh-CN" b="0" i="0" dirty="0" smtClean="0">
                    <a:latin typeface="Cambria Math" panose="02040503050406030204" pitchFamily="18" charset="0"/>
                    <a:ea typeface="Cambria Math" panose="02040503050406030204" pitchFamily="18" charset="0"/>
                  </a:rPr>
                  <a:t>𝑎</a:t>
                </a:r>
                <a:r>
                  <a:rPr lang="en-US" altLang="zh-CN" b="0" i="0" dirty="0" smtClean="0">
                    <a:latin typeface="Cambria Math" panose="02040503050406030204" pitchFamily="18" charset="0"/>
                    <a:ea typeface="Cambria Math" panose="02040503050406030204" pitchFamily="18" charset="0"/>
                  </a:rPr>
                  <a:t>_(</a:t>
                </a:r>
                <a:r>
                  <a:rPr lang="en-US" altLang="zh-CN" b="0" i="0" dirty="0" smtClean="0">
                    <a:latin typeface="Cambria Math" panose="02040503050406030204" pitchFamily="18" charset="0"/>
                    <a:ea typeface="Cambria Math" panose="02040503050406030204" pitchFamily="18" charset="0"/>
                  </a:rPr>
                  <a:t>𝑠,</a:t>
                </a:r>
                <a:r>
                  <a:rPr lang="en-US" altLang="zh-CN" b="0" i="0" dirty="0" smtClean="0">
                    <a:latin typeface="Cambria Math" panose="02040503050406030204" pitchFamily="18" charset="0"/>
                    <a:ea typeface="Cambria Math" panose="02040503050406030204" pitchFamily="18" charset="0"/>
                  </a:rPr>
                  <a:t>)−ℴ_s</a:t>
                </a:r>
                <a:r>
                  <a:rPr lang="en-US" altLang="zh-CN" dirty="0" smtClean="0"/>
                  <a:t>,</a:t>
                </a:r>
                <a:r>
                  <a:rPr lang="zh-CN" altLang="en-US" dirty="0" smtClean="0"/>
                  <a:t>因为</a:t>
                </a:r>
                <a:r>
                  <a:rPr lang="en-US" altLang="zh-CN" dirty="0" smtClean="0"/>
                  <a:t>R-SQL</a:t>
                </a:r>
                <a:r>
                  <a:rPr lang="zh-CN" altLang="en-US" dirty="0" smtClean="0"/>
                  <a:t>通常会在实际上异常发生前出现。</a:t>
                </a:r>
                <a:endParaRPr lang="en-US" altLang="zh-CN" dirty="0" smtClean="0"/>
              </a:p>
              <a:p>
                <a:r>
                  <a:rPr lang="en-US" altLang="zh-CN" dirty="0" smtClean="0"/>
                  <a:t>3.SQL template</a:t>
                </a:r>
                <a:r>
                  <a:rPr lang="zh-CN" altLang="en-US" dirty="0" smtClean="0"/>
                  <a:t>例子</a:t>
                </a:r>
                <a:endParaRPr lang="en-US" altLang="zh-CN" dirty="0" smtClean="0"/>
              </a:p>
              <a:p>
                <a:r>
                  <a:rPr lang="en-US" altLang="zh-CN" dirty="0" smtClean="0"/>
                  <a:t>4.</a:t>
                </a:r>
                <a:r>
                  <a:rPr lang="zh-CN" altLang="en-US" dirty="0" smtClean="0"/>
                  <a:t>只关注活跃会话的性能指标，分为三类，</a:t>
                </a:r>
                <a:r>
                  <a:rPr lang="en-US" altLang="zh-CN" dirty="0" smtClean="0"/>
                  <a:t>1.</a:t>
                </a:r>
                <a:r>
                  <a:rPr lang="zh-CN" altLang="en-US" dirty="0" smtClean="0"/>
                  <a:t>商业场景的变化（比如双十一） </a:t>
                </a:r>
                <a:r>
                  <a:rPr lang="en-US" altLang="zh-CN" dirty="0" smtClean="0"/>
                  <a:t>2.poor SQL</a:t>
                </a:r>
                <a:r>
                  <a:rPr lang="en-US" altLang="zh-CN" baseline="0" dirty="0" smtClean="0"/>
                  <a:t> statements(</a:t>
                </a:r>
                <a:r>
                  <a:rPr lang="zh-CN" altLang="en-US" baseline="0" dirty="0" smtClean="0"/>
                  <a:t>大量的扫描行，多表连接等导致的</a:t>
                </a:r>
                <a:r>
                  <a:rPr lang="en-US" altLang="zh-CN" baseline="0" dirty="0" err="1" smtClean="0"/>
                  <a:t>cpu</a:t>
                </a:r>
                <a:r>
                  <a:rPr lang="zh-CN" altLang="en-US" baseline="0" dirty="0" smtClean="0"/>
                  <a:t>、</a:t>
                </a:r>
                <a:r>
                  <a:rPr lang="en-US" altLang="zh-CN" baseline="0" dirty="0" err="1" smtClean="0"/>
                  <a:t>iops</a:t>
                </a:r>
                <a:r>
                  <a:rPr lang="zh-CN" altLang="en-US" baseline="0" dirty="0" smtClean="0"/>
                  <a:t>的激增</a:t>
                </a:r>
                <a:r>
                  <a:rPr lang="en-US" altLang="zh-CN" baseline="0" dirty="0" smtClean="0"/>
                  <a:t>) 3.</a:t>
                </a:r>
                <a:r>
                  <a:rPr lang="zh-CN" altLang="en-US" baseline="0" dirty="0" smtClean="0"/>
                  <a:t>跟锁有关的问题</a:t>
                </a:r>
                <a:endParaRPr lang="zh-CN" altLang="en-US" dirty="0"/>
              </a:p>
            </p:txBody>
          </p:sp>
        </mc:Fallback>
      </mc:AlternateContent>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extLst>
      <p:ext uri="{BB962C8B-B14F-4D97-AF65-F5344CB8AC3E}">
        <p14:creationId xmlns:p14="http://schemas.microsoft.com/office/powerpoint/2010/main" val="23247510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smtClean="0">
                <a:solidFill>
                  <a:schemeClr val="tx1"/>
                </a:solidFill>
                <a:effectLst/>
                <a:latin typeface="+mn-lt"/>
                <a:ea typeface="+mn-ea"/>
                <a:cs typeface="+mn-cs"/>
              </a:rPr>
              <a:t>主要面临三个挑战，第一就是如何在不对数据库实体性能产生影响的条件下有效的得到每个模板的活跃会话。一种直接的方法就是使用模板的响应时间，但是不准确，另一种就是使用监测系统，但是会对数据库性能产生影响。第二个挑战是在获得了活跃会话的</a:t>
            </a:r>
            <a:r>
              <a:rPr lang="en-US" altLang="zh-CN" sz="1200" b="0" i="0" kern="1200" dirty="0" smtClean="0">
                <a:solidFill>
                  <a:schemeClr val="tx1"/>
                </a:solidFill>
                <a:effectLst/>
                <a:latin typeface="+mn-lt"/>
                <a:ea typeface="+mn-ea"/>
                <a:cs typeface="+mn-cs"/>
              </a:rPr>
              <a:t>SQL</a:t>
            </a:r>
            <a:r>
              <a:rPr lang="en-US" altLang="zh-CN" sz="1200" b="0" i="0" kern="1200" baseline="0" dirty="0" smtClean="0">
                <a:solidFill>
                  <a:schemeClr val="tx1"/>
                </a:solidFill>
                <a:effectLst/>
                <a:latin typeface="+mn-lt"/>
                <a:ea typeface="+mn-ea"/>
                <a:cs typeface="+mn-cs"/>
              </a:rPr>
              <a:t> Templates</a:t>
            </a:r>
            <a:r>
              <a:rPr lang="zh-CN" altLang="en-US" sz="1200" b="0" i="0" kern="1200" baseline="0" dirty="0" smtClean="0">
                <a:solidFill>
                  <a:schemeClr val="tx1"/>
                </a:solidFill>
                <a:effectLst/>
                <a:latin typeface="+mn-lt"/>
                <a:ea typeface="+mn-ea"/>
                <a:cs typeface="+mn-cs"/>
              </a:rPr>
              <a:t>以后，如何来正确的评估其影响，因为我们需要根据其影响来衡量是否是</a:t>
            </a:r>
            <a:r>
              <a:rPr lang="en-US" altLang="zh-CN" sz="1200" b="0" i="0" kern="1200" baseline="0" dirty="0" smtClean="0">
                <a:solidFill>
                  <a:schemeClr val="tx1"/>
                </a:solidFill>
                <a:effectLst/>
                <a:latin typeface="+mn-lt"/>
                <a:ea typeface="+mn-ea"/>
                <a:cs typeface="+mn-cs"/>
              </a:rPr>
              <a:t>H-SQLs</a:t>
            </a:r>
            <a:r>
              <a:rPr lang="zh-CN" altLang="en-US" sz="1200" b="0" i="0" kern="1200" baseline="0" dirty="0" smtClean="0">
                <a:solidFill>
                  <a:schemeClr val="tx1"/>
                </a:solidFill>
                <a:effectLst/>
                <a:latin typeface="+mn-lt"/>
                <a:ea typeface="+mn-ea"/>
                <a:cs typeface="+mn-cs"/>
              </a:rPr>
              <a:t>。造成异常的模板特征一般需要同时有</a:t>
            </a:r>
            <a:r>
              <a:rPr lang="en-US" altLang="zh-CN" sz="1200" b="0" i="0" kern="1200" baseline="0" dirty="0" smtClean="0">
                <a:solidFill>
                  <a:schemeClr val="tx1"/>
                </a:solidFill>
                <a:effectLst/>
                <a:latin typeface="+mn-lt"/>
                <a:ea typeface="+mn-ea"/>
                <a:cs typeface="+mn-cs"/>
              </a:rPr>
              <a:t>1.</a:t>
            </a:r>
            <a:r>
              <a:rPr lang="zh-CN" altLang="en-US" sz="1200" b="0" i="0" kern="1200" baseline="0" dirty="0" smtClean="0">
                <a:solidFill>
                  <a:schemeClr val="tx1"/>
                </a:solidFill>
                <a:effectLst/>
                <a:latin typeface="+mn-lt"/>
                <a:ea typeface="+mn-ea"/>
                <a:cs typeface="+mn-cs"/>
              </a:rPr>
              <a:t>大量的交通及阻塞 </a:t>
            </a:r>
            <a:r>
              <a:rPr lang="en-US" altLang="zh-CN" sz="1200" b="0" i="0" kern="1200" baseline="0" dirty="0" smtClean="0">
                <a:solidFill>
                  <a:schemeClr val="tx1"/>
                </a:solidFill>
                <a:effectLst/>
                <a:latin typeface="+mn-lt"/>
                <a:ea typeface="+mn-ea"/>
                <a:cs typeface="+mn-cs"/>
              </a:rPr>
              <a:t>2.</a:t>
            </a:r>
            <a:r>
              <a:rPr lang="zh-CN" altLang="en-US" sz="1200" b="0" i="0" kern="1200" baseline="0" dirty="0" smtClean="0">
                <a:solidFill>
                  <a:schemeClr val="tx1"/>
                </a:solidFill>
                <a:effectLst/>
                <a:latin typeface="+mn-lt"/>
                <a:ea typeface="+mn-ea"/>
                <a:cs typeface="+mn-cs"/>
              </a:rPr>
              <a:t>跟活跃会话的趋势相似。第三个挑战是在找到了</a:t>
            </a:r>
            <a:r>
              <a:rPr lang="en-US" altLang="zh-CN" sz="1200" b="0" i="0" kern="1200" baseline="0" dirty="0" smtClean="0">
                <a:solidFill>
                  <a:schemeClr val="tx1"/>
                </a:solidFill>
                <a:effectLst/>
                <a:latin typeface="+mn-lt"/>
                <a:ea typeface="+mn-ea"/>
                <a:cs typeface="+mn-cs"/>
              </a:rPr>
              <a:t>H-SQLs</a:t>
            </a:r>
            <a:r>
              <a:rPr lang="zh-CN" altLang="en-US" sz="1200" b="0" i="0" kern="1200" baseline="0" dirty="0" smtClean="0">
                <a:solidFill>
                  <a:schemeClr val="tx1"/>
                </a:solidFill>
                <a:effectLst/>
                <a:latin typeface="+mn-lt"/>
                <a:ea typeface="+mn-ea"/>
                <a:cs typeface="+mn-cs"/>
              </a:rPr>
              <a:t>后如何区分出</a:t>
            </a:r>
            <a:r>
              <a:rPr lang="en-US" altLang="zh-CN" sz="1200" b="0" i="0" kern="1200" baseline="0" dirty="0" smtClean="0">
                <a:solidFill>
                  <a:schemeClr val="tx1"/>
                </a:solidFill>
                <a:effectLst/>
                <a:latin typeface="+mn-lt"/>
                <a:ea typeface="+mn-ea"/>
                <a:cs typeface="+mn-cs"/>
              </a:rPr>
              <a:t>R-SQLs.</a:t>
            </a:r>
            <a:r>
              <a:rPr lang="zh-CN" altLang="en-US" sz="1200" b="0" i="0" kern="1200" baseline="0" dirty="0" smtClean="0">
                <a:solidFill>
                  <a:schemeClr val="tx1"/>
                </a:solidFill>
                <a:effectLst/>
                <a:latin typeface="+mn-lt"/>
                <a:ea typeface="+mn-ea"/>
                <a:cs typeface="+mn-cs"/>
              </a:rPr>
              <a:t>一种方法是根据响应时间排序，然后根据排序让</a:t>
            </a:r>
            <a:r>
              <a:rPr lang="en-US" altLang="zh-CN" sz="1200" b="0" i="0" kern="1200" baseline="0" dirty="0" smtClean="0">
                <a:solidFill>
                  <a:schemeClr val="tx1"/>
                </a:solidFill>
                <a:effectLst/>
                <a:latin typeface="+mn-lt"/>
                <a:ea typeface="+mn-ea"/>
                <a:cs typeface="+mn-cs"/>
              </a:rPr>
              <a:t>DBA</a:t>
            </a:r>
            <a:r>
              <a:rPr lang="zh-CN" altLang="en-US" sz="1200" b="0" i="0" kern="1200" baseline="0" dirty="0" smtClean="0">
                <a:solidFill>
                  <a:schemeClr val="tx1"/>
                </a:solidFill>
                <a:effectLst/>
                <a:latin typeface="+mn-lt"/>
                <a:ea typeface="+mn-ea"/>
                <a:cs typeface="+mn-cs"/>
              </a:rPr>
              <a:t>去考虑谁是</a:t>
            </a:r>
            <a:r>
              <a:rPr lang="en-US" altLang="zh-CN" sz="1200" b="0" i="0" kern="1200" baseline="0" dirty="0" smtClean="0">
                <a:solidFill>
                  <a:schemeClr val="tx1"/>
                </a:solidFill>
                <a:effectLst/>
                <a:latin typeface="+mn-lt"/>
                <a:ea typeface="+mn-ea"/>
                <a:cs typeface="+mn-cs"/>
              </a:rPr>
              <a:t>R-SQL</a:t>
            </a:r>
            <a:r>
              <a:rPr lang="zh-CN" altLang="en-US" sz="1200" b="0" i="0" kern="1200" baseline="0" dirty="0" smtClean="0">
                <a:solidFill>
                  <a:schemeClr val="tx1"/>
                </a:solidFill>
                <a:effectLst/>
                <a:latin typeface="+mn-lt"/>
                <a:ea typeface="+mn-ea"/>
                <a:cs typeface="+mn-cs"/>
              </a:rPr>
              <a:t>，但是有些</a:t>
            </a:r>
            <a:r>
              <a:rPr lang="en-US" altLang="zh-CN" sz="1200" b="0" i="0" kern="1200" baseline="0" dirty="0" smtClean="0">
                <a:solidFill>
                  <a:schemeClr val="tx1"/>
                </a:solidFill>
                <a:effectLst/>
                <a:latin typeface="+mn-lt"/>
                <a:ea typeface="+mn-ea"/>
                <a:cs typeface="+mn-cs"/>
              </a:rPr>
              <a:t>R-SQL</a:t>
            </a:r>
            <a:r>
              <a:rPr lang="zh-CN" altLang="en-US" sz="1200" b="0" i="0" kern="1200" baseline="0" dirty="0" smtClean="0">
                <a:solidFill>
                  <a:schemeClr val="tx1"/>
                </a:solidFill>
                <a:effectLst/>
                <a:latin typeface="+mn-lt"/>
                <a:ea typeface="+mn-ea"/>
                <a:cs typeface="+mn-cs"/>
              </a:rPr>
              <a:t>可能不会对活跃会话的性能指标造成太多影响，比如一个</a:t>
            </a:r>
            <a:r>
              <a:rPr lang="en-US" altLang="zh-CN" sz="1200" b="0" i="0" kern="1200" baseline="0" dirty="0" smtClean="0">
                <a:solidFill>
                  <a:schemeClr val="tx1"/>
                </a:solidFill>
                <a:effectLst/>
                <a:latin typeface="+mn-lt"/>
                <a:ea typeface="+mn-ea"/>
                <a:cs typeface="+mn-cs"/>
              </a:rPr>
              <a:t>select</a:t>
            </a:r>
            <a:r>
              <a:rPr lang="zh-CN" altLang="en-US" sz="1200" b="0" i="0" kern="1200" baseline="0" dirty="0" smtClean="0">
                <a:solidFill>
                  <a:schemeClr val="tx1"/>
                </a:solidFill>
                <a:effectLst/>
                <a:latin typeface="+mn-lt"/>
                <a:ea typeface="+mn-ea"/>
                <a:cs typeface="+mn-cs"/>
              </a:rPr>
              <a:t>线程要去扫描表，但是此时表由于排它锁被另外一个</a:t>
            </a:r>
            <a:r>
              <a:rPr lang="en-US" altLang="zh-CN" sz="1200" b="0" i="0" kern="1200" baseline="0" dirty="0" smtClean="0">
                <a:solidFill>
                  <a:schemeClr val="tx1"/>
                </a:solidFill>
                <a:effectLst/>
                <a:latin typeface="+mn-lt"/>
                <a:ea typeface="+mn-ea"/>
                <a:cs typeface="+mn-cs"/>
              </a:rPr>
              <a:t>update</a:t>
            </a:r>
            <a:r>
              <a:rPr lang="zh-CN" altLang="en-US" sz="1200" b="0" i="0" kern="1200" baseline="0" dirty="0" smtClean="0">
                <a:solidFill>
                  <a:schemeClr val="tx1"/>
                </a:solidFill>
                <a:effectLst/>
                <a:latin typeface="+mn-lt"/>
                <a:ea typeface="+mn-ea"/>
                <a:cs typeface="+mn-cs"/>
              </a:rPr>
              <a:t>线程占有，此时活跃会话的性能指标会突然激增，但是很难去发现</a:t>
            </a:r>
            <a:r>
              <a:rPr lang="en-US" altLang="zh-CN" sz="1200" b="0" i="0" kern="1200" baseline="0" dirty="0" smtClean="0">
                <a:solidFill>
                  <a:schemeClr val="tx1"/>
                </a:solidFill>
                <a:effectLst/>
                <a:latin typeface="+mn-lt"/>
                <a:ea typeface="+mn-ea"/>
                <a:cs typeface="+mn-cs"/>
              </a:rPr>
              <a:t>R-SQL</a:t>
            </a:r>
            <a:r>
              <a:rPr lang="zh-CN" altLang="en-US" sz="1200" b="0" i="0" kern="1200" baseline="0" dirty="0" smtClean="0">
                <a:solidFill>
                  <a:schemeClr val="tx1"/>
                </a:solidFill>
                <a:effectLst/>
                <a:latin typeface="+mn-lt"/>
                <a:ea typeface="+mn-ea"/>
                <a:cs typeface="+mn-cs"/>
              </a:rPr>
              <a:t>是</a:t>
            </a:r>
            <a:r>
              <a:rPr lang="en-US" altLang="zh-CN" sz="1200" b="0" i="0" kern="1200" baseline="0" dirty="0" smtClean="0">
                <a:solidFill>
                  <a:schemeClr val="tx1"/>
                </a:solidFill>
                <a:effectLst/>
                <a:latin typeface="+mn-lt"/>
                <a:ea typeface="+mn-ea"/>
                <a:cs typeface="+mn-cs"/>
              </a:rPr>
              <a:t>update</a:t>
            </a:r>
            <a:r>
              <a:rPr lang="zh-CN" altLang="en-US" sz="1200" b="0" i="0" kern="1200" baseline="0" dirty="0" smtClean="0">
                <a:solidFill>
                  <a:schemeClr val="tx1"/>
                </a:solidFill>
                <a:effectLst/>
                <a:latin typeface="+mn-lt"/>
                <a:ea typeface="+mn-ea"/>
                <a:cs typeface="+mn-cs"/>
              </a:rPr>
              <a:t>这个线程导致的。</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extLst>
      <p:ext uri="{BB962C8B-B14F-4D97-AF65-F5344CB8AC3E}">
        <p14:creationId xmlns:p14="http://schemas.microsoft.com/office/powerpoint/2010/main" val="3443223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拿这张图举例子，也就是说我们面临的第一个挑战是如何从大量的</a:t>
            </a:r>
            <a:r>
              <a:rPr lang="en-US" altLang="zh-CN" dirty="0" smtClean="0"/>
              <a:t>Query log</a:t>
            </a:r>
            <a:r>
              <a:rPr lang="zh-CN" altLang="en-US" dirty="0" smtClean="0"/>
              <a:t>里将那些处于</a:t>
            </a:r>
            <a:r>
              <a:rPr lang="en-US" altLang="zh-CN" dirty="0" smtClean="0"/>
              <a:t>active</a:t>
            </a:r>
            <a:r>
              <a:rPr lang="zh-CN" altLang="en-US" dirty="0" smtClean="0"/>
              <a:t>状态的查询分为不同的</a:t>
            </a:r>
            <a:r>
              <a:rPr lang="en-US" altLang="zh-CN" dirty="0" smtClean="0"/>
              <a:t>template, </a:t>
            </a:r>
            <a:r>
              <a:rPr lang="zh-CN" altLang="en-US" dirty="0" smtClean="0"/>
              <a:t>第二个挑战就是在得到这些模板的</a:t>
            </a:r>
            <a:r>
              <a:rPr lang="en-US" altLang="zh-CN" dirty="0" smtClean="0"/>
              <a:t>active session</a:t>
            </a:r>
            <a:r>
              <a:rPr lang="zh-CN" altLang="en-US" dirty="0" smtClean="0"/>
              <a:t>以后，我们怎么样去得到这些模板中的那些是</a:t>
            </a:r>
            <a:r>
              <a:rPr lang="en-US" altLang="zh-CN" dirty="0" smtClean="0"/>
              <a:t>H-SQL</a:t>
            </a:r>
            <a:r>
              <a:rPr lang="zh-CN" altLang="en-US" dirty="0" smtClean="0"/>
              <a:t>的模板，第三个挑战也是我们要解决的问题是在找到第二步那些</a:t>
            </a:r>
            <a:r>
              <a:rPr lang="en-US" altLang="zh-CN" dirty="0" smtClean="0"/>
              <a:t>H-SQL</a:t>
            </a:r>
            <a:r>
              <a:rPr lang="zh-CN" altLang="en-US" dirty="0" smtClean="0"/>
              <a:t>模板后，我们怎么根据这些</a:t>
            </a:r>
            <a:r>
              <a:rPr lang="en-US" altLang="zh-CN" dirty="0" smtClean="0"/>
              <a:t>H-SQL</a:t>
            </a:r>
            <a:r>
              <a:rPr lang="zh-CN" altLang="en-US" dirty="0" smtClean="0"/>
              <a:t>模板，去找到根因</a:t>
            </a:r>
            <a:r>
              <a:rPr lang="en-US" altLang="zh-CN" dirty="0" smtClean="0"/>
              <a:t>SQL</a:t>
            </a:r>
            <a:r>
              <a:rPr lang="zh-CN" altLang="en-US" dirty="0" smtClean="0"/>
              <a:t>的那些模板。</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19389352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smtClean="0">
                <a:solidFill>
                  <a:schemeClr val="tx1"/>
                </a:solidFill>
                <a:effectLst/>
                <a:latin typeface="+mn-lt"/>
                <a:ea typeface="+mn-ea"/>
                <a:cs typeface="+mn-cs"/>
              </a:rPr>
              <a:t>1.</a:t>
            </a:r>
            <a:r>
              <a:rPr lang="zh-CN" altLang="en-US" sz="1200" b="0" i="0" kern="1200" dirty="0" smtClean="0">
                <a:solidFill>
                  <a:schemeClr val="tx1"/>
                </a:solidFill>
                <a:effectLst/>
                <a:latin typeface="+mn-lt"/>
                <a:ea typeface="+mn-ea"/>
                <a:cs typeface="+mn-cs"/>
              </a:rPr>
              <a:t>做了一个自动化诊断</a:t>
            </a:r>
            <a:r>
              <a:rPr lang="en-US" altLang="zh-CN" sz="1200" b="0" i="0" kern="1200" dirty="0" smtClean="0">
                <a:solidFill>
                  <a:schemeClr val="tx1"/>
                </a:solidFill>
                <a:effectLst/>
                <a:latin typeface="+mn-lt"/>
                <a:ea typeface="+mn-ea"/>
                <a:cs typeface="+mn-cs"/>
              </a:rPr>
              <a:t>R-SQL</a:t>
            </a:r>
            <a:r>
              <a:rPr lang="zh-CN" altLang="en-US" sz="1200" b="0" i="0" kern="1200" dirty="0" smtClean="0">
                <a:solidFill>
                  <a:schemeClr val="tx1"/>
                </a:solidFill>
                <a:effectLst/>
                <a:latin typeface="+mn-lt"/>
                <a:ea typeface="+mn-ea"/>
                <a:cs typeface="+mn-cs"/>
              </a:rPr>
              <a:t>并修复的诊断系统。</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smtClean="0">
                <a:solidFill>
                  <a:schemeClr val="tx1"/>
                </a:solidFill>
                <a:effectLst/>
                <a:latin typeface="+mn-lt"/>
                <a:ea typeface="+mn-ea"/>
                <a:cs typeface="+mn-cs"/>
              </a:rPr>
              <a:t>2.</a:t>
            </a:r>
            <a:r>
              <a:rPr lang="zh-CN" altLang="en-US" sz="1200" b="0" i="0" kern="1200" dirty="0" smtClean="0">
                <a:solidFill>
                  <a:schemeClr val="tx1"/>
                </a:solidFill>
                <a:effectLst/>
                <a:latin typeface="+mn-lt"/>
                <a:ea typeface="+mn-ea"/>
                <a:cs typeface="+mn-cs"/>
              </a:rPr>
              <a:t>引出一个数据收集和异常检测模块，在收集和检测的过程中对数据库实体的性能影响很小。</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smtClean="0">
                <a:solidFill>
                  <a:schemeClr val="tx1"/>
                </a:solidFill>
                <a:effectLst/>
                <a:latin typeface="+mn-lt"/>
                <a:ea typeface="+mn-ea"/>
                <a:cs typeface="+mn-cs"/>
              </a:rPr>
              <a:t>3.</a:t>
            </a:r>
            <a:r>
              <a:rPr lang="zh-CN" altLang="en-US" sz="1200" b="0" i="0" kern="1200" dirty="0" smtClean="0">
                <a:solidFill>
                  <a:schemeClr val="tx1"/>
                </a:solidFill>
                <a:effectLst/>
                <a:latin typeface="+mn-lt"/>
                <a:ea typeface="+mn-ea"/>
                <a:cs typeface="+mn-cs"/>
              </a:rPr>
              <a:t>提出</a:t>
            </a:r>
            <a:r>
              <a:rPr lang="en-US" altLang="zh-CN" sz="1200" b="0" i="0" kern="1200" dirty="0" smtClean="0">
                <a:solidFill>
                  <a:schemeClr val="tx1"/>
                </a:solidFill>
                <a:effectLst/>
                <a:latin typeface="+mn-lt"/>
                <a:ea typeface="+mn-ea"/>
                <a:cs typeface="+mn-cs"/>
              </a:rPr>
              <a:t>H-SQL</a:t>
            </a:r>
            <a:r>
              <a:rPr lang="zh-CN" altLang="en-US" sz="1200" b="0" i="0" kern="1200" dirty="0" smtClean="0">
                <a:solidFill>
                  <a:schemeClr val="tx1"/>
                </a:solidFill>
                <a:effectLst/>
                <a:latin typeface="+mn-lt"/>
                <a:ea typeface="+mn-ea"/>
                <a:cs typeface="+mn-cs"/>
              </a:rPr>
              <a:t>识别模块，融合了多种级别的评估级别，包括</a:t>
            </a:r>
            <a:r>
              <a:rPr lang="en-US" altLang="zh-CN" sz="1200" b="0" i="0" kern="1200" dirty="0" smtClean="0">
                <a:solidFill>
                  <a:schemeClr val="tx1"/>
                </a:solidFill>
                <a:effectLst/>
                <a:latin typeface="+mn-lt"/>
                <a:ea typeface="+mn-ea"/>
                <a:cs typeface="+mn-cs"/>
              </a:rPr>
              <a:t>Trend-Level</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Scale-Level</a:t>
            </a:r>
            <a:r>
              <a:rPr lang="zh-CN" altLang="en-US" sz="1200" b="0" i="0" kern="1200" dirty="0" smtClean="0">
                <a:solidFill>
                  <a:schemeClr val="tx1"/>
                </a:solidFill>
                <a:effectLst/>
                <a:latin typeface="+mn-lt"/>
                <a:ea typeface="+mn-ea"/>
                <a:cs typeface="+mn-cs"/>
              </a:rPr>
              <a:t>和</a:t>
            </a:r>
            <a:r>
              <a:rPr lang="en-US" altLang="zh-CN" sz="1200" b="0" i="0" kern="1200" dirty="0" smtClean="0">
                <a:solidFill>
                  <a:schemeClr val="tx1"/>
                </a:solidFill>
                <a:effectLst/>
                <a:latin typeface="+mn-lt"/>
                <a:ea typeface="+mn-ea"/>
                <a:cs typeface="+mn-cs"/>
              </a:rPr>
              <a:t>Trend-Scale-Level.</a:t>
            </a: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i="0" kern="1200" dirty="0" smtClean="0">
                <a:solidFill>
                  <a:schemeClr val="tx1"/>
                </a:solidFill>
                <a:effectLst/>
                <a:latin typeface="+mn-lt"/>
                <a:ea typeface="+mn-ea"/>
                <a:cs typeface="+mn-cs"/>
              </a:rPr>
              <a:t>4.</a:t>
            </a:r>
            <a:r>
              <a:rPr lang="zh-CN" altLang="en-US" sz="1200" b="0" i="0" kern="1200" dirty="0" smtClean="0">
                <a:solidFill>
                  <a:schemeClr val="tx1"/>
                </a:solidFill>
                <a:effectLst/>
                <a:latin typeface="+mn-lt"/>
                <a:ea typeface="+mn-ea"/>
                <a:cs typeface="+mn-cs"/>
              </a:rPr>
              <a:t>提出根因</a:t>
            </a:r>
            <a:r>
              <a:rPr lang="en-US" altLang="zh-CN" sz="1200" b="0" i="0" kern="1200" dirty="0" smtClean="0">
                <a:solidFill>
                  <a:schemeClr val="tx1"/>
                </a:solidFill>
                <a:effectLst/>
                <a:latin typeface="+mn-lt"/>
                <a:ea typeface="+mn-ea"/>
                <a:cs typeface="+mn-cs"/>
              </a:rPr>
              <a:t>SQL</a:t>
            </a:r>
            <a:r>
              <a:rPr lang="zh-CN" altLang="en-US" sz="1200" b="0" i="0" kern="1200" dirty="0" smtClean="0">
                <a:solidFill>
                  <a:schemeClr val="tx1"/>
                </a:solidFill>
                <a:effectLst/>
                <a:latin typeface="+mn-lt"/>
                <a:ea typeface="+mn-ea"/>
                <a:cs typeface="+mn-cs"/>
              </a:rPr>
              <a:t>分析模块，使用基于聚簇的方法。</a:t>
            </a:r>
            <a:endParaRPr lang="en-US" altLang="zh-CN" sz="1200" b="0" i="0" kern="1200" dirty="0" smtClean="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b="0" i="0" kern="1200" dirty="0" smtClean="0">
                <a:solidFill>
                  <a:schemeClr val="tx1"/>
                </a:solidFill>
                <a:effectLst/>
                <a:latin typeface="+mn-lt"/>
                <a:ea typeface="+mn-ea"/>
                <a:cs typeface="+mn-cs"/>
              </a:rPr>
              <a:t>经过试验证明，提出的</a:t>
            </a:r>
            <a:r>
              <a:rPr lang="en-US" altLang="zh-CN" sz="1200" b="0" i="0" kern="1200" dirty="0" err="1" smtClean="0">
                <a:solidFill>
                  <a:schemeClr val="tx1"/>
                </a:solidFill>
                <a:effectLst/>
                <a:latin typeface="+mn-lt"/>
                <a:ea typeface="+mn-ea"/>
                <a:cs typeface="+mn-cs"/>
              </a:rPr>
              <a:t>PinSQL</a:t>
            </a:r>
            <a:r>
              <a:rPr lang="zh-CN" altLang="en-US" sz="1200" b="0" i="0" kern="1200" dirty="0" smtClean="0">
                <a:solidFill>
                  <a:schemeClr val="tx1"/>
                </a:solidFill>
                <a:effectLst/>
                <a:latin typeface="+mn-lt"/>
                <a:ea typeface="+mn-ea"/>
                <a:cs typeface="+mn-cs"/>
              </a:rPr>
              <a:t>与现存的方法相比有很大的性能提升。</a:t>
            </a:r>
            <a:endParaRPr lang="en-US" altLang="zh-CN"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extLst>
      <p:ext uri="{BB962C8B-B14F-4D97-AF65-F5344CB8AC3E}">
        <p14:creationId xmlns:p14="http://schemas.microsoft.com/office/powerpoint/2010/main" val="35614786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第一个模块首先收集并预处理实时的流数据，如果检测到异常，就会触发根因</a:t>
            </a:r>
            <a:r>
              <a:rPr lang="en-US" altLang="zh-CN" dirty="0" smtClean="0"/>
              <a:t>SQL</a:t>
            </a:r>
            <a:r>
              <a:rPr lang="zh-CN" altLang="en-US" dirty="0" smtClean="0"/>
              <a:t>识别模块，当检测到异常的现象，首先会触发</a:t>
            </a:r>
            <a:r>
              <a:rPr lang="en-US" altLang="zh-CN" dirty="0" smtClean="0"/>
              <a:t>H-SQL</a:t>
            </a:r>
            <a:r>
              <a:rPr lang="zh-CN" altLang="en-US" dirty="0" smtClean="0"/>
              <a:t>识别模块定位</a:t>
            </a:r>
            <a:r>
              <a:rPr lang="en-US" altLang="zh-CN" dirty="0" smtClean="0"/>
              <a:t>H-SQL,</a:t>
            </a:r>
            <a:r>
              <a:rPr lang="zh-CN" altLang="en-US" dirty="0" smtClean="0"/>
              <a:t>然后</a:t>
            </a:r>
            <a:r>
              <a:rPr lang="en-US" altLang="zh-CN" dirty="0" smtClean="0"/>
              <a:t>R-SQL</a:t>
            </a:r>
            <a:r>
              <a:rPr lang="zh-CN" altLang="en-US" dirty="0" smtClean="0"/>
              <a:t>模块根据聚簇来</a:t>
            </a:r>
            <a:r>
              <a:rPr lang="en-US" altLang="zh-CN" dirty="0" smtClean="0"/>
              <a:t>Pinpoint R-SQL</a:t>
            </a:r>
            <a:r>
              <a:rPr lang="zh-CN" altLang="en-US" dirty="0" smtClean="0"/>
              <a:t>，最终用修复模块进行修复。</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21088943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性能指标数据是数据库实体的一些数据，查询日志数据就是查询相关的数据（</a:t>
            </a:r>
            <a:r>
              <a:rPr lang="en-US" altLang="zh-CN" dirty="0" smtClean="0"/>
              <a:t>SQL</a:t>
            </a:r>
            <a:r>
              <a:rPr lang="zh-CN" altLang="en-US" dirty="0" smtClean="0"/>
              <a:t>语句，相关的表，响应时间等等）。</a:t>
            </a:r>
            <a:r>
              <a:rPr lang="en-US" altLang="zh-CN" dirty="0" err="1" smtClean="0"/>
              <a:t>PinSQL</a:t>
            </a:r>
            <a:r>
              <a:rPr lang="zh-CN" altLang="en-US" dirty="0" smtClean="0"/>
              <a:t>会在超出某一时间阈值后（比如三天后）删除收集到的时间序列数据</a:t>
            </a:r>
            <a:r>
              <a:rPr lang="en-US" altLang="zh-CN" dirty="0" smtClean="0"/>
              <a:t>,</a:t>
            </a:r>
            <a:r>
              <a:rPr lang="zh-CN" altLang="en-US" dirty="0" smtClean="0"/>
              <a:t>这样就保证得到的数据是比较新的，并且保证存储空间是够用的，在得到这些数据后，通过</a:t>
            </a:r>
            <a:r>
              <a:rPr lang="en-US" altLang="zh-CN" dirty="0" err="1" smtClean="0"/>
              <a:t>Flink</a:t>
            </a:r>
            <a:r>
              <a:rPr lang="zh-CN" altLang="en-US" dirty="0" smtClean="0"/>
              <a:t>根据不同的时间间隔粒度对流数据进行聚合，保证相似的</a:t>
            </a:r>
            <a:r>
              <a:rPr lang="en-US" altLang="zh-CN" dirty="0" smtClean="0"/>
              <a:t>SQL</a:t>
            </a:r>
            <a:r>
              <a:rPr lang="zh-CN" altLang="en-US" dirty="0" smtClean="0"/>
              <a:t>被聚合到同一模板</a:t>
            </a:r>
            <a:r>
              <a:rPr lang="en-US" altLang="zh-CN" dirty="0" smtClean="0"/>
              <a:t>. </a:t>
            </a:r>
            <a:r>
              <a:rPr lang="zh-CN" altLang="en-US" dirty="0" smtClean="0"/>
              <a:t>在得到</a:t>
            </a:r>
            <a:r>
              <a:rPr lang="en-US" altLang="zh-CN" dirty="0" smtClean="0"/>
              <a:t>SQL</a:t>
            </a:r>
            <a:r>
              <a:rPr lang="zh-CN" altLang="en-US" dirty="0" smtClean="0"/>
              <a:t>模板后，我们对每个模板</a:t>
            </a:r>
            <a:r>
              <a:rPr lang="en-US" altLang="zh-CN" dirty="0" smtClean="0"/>
              <a:t>Q</a:t>
            </a:r>
            <a:r>
              <a:rPr lang="zh-CN" altLang="en-US" dirty="0" smtClean="0"/>
              <a:t>的性能指标函数进行聚合，这里的</a:t>
            </a:r>
            <a:r>
              <a:rPr lang="en-US" altLang="zh-CN" dirty="0" smtClean="0"/>
              <a:t>aggregate</a:t>
            </a:r>
            <a:r>
              <a:rPr lang="zh-CN" altLang="en-US" dirty="0" smtClean="0"/>
              <a:t>包含三个方法，</a:t>
            </a:r>
            <a:r>
              <a:rPr lang="en-US" altLang="zh-CN" dirty="0" err="1" smtClean="0"/>
              <a:t>sum,mean,count</a:t>
            </a:r>
            <a:r>
              <a:rPr lang="en-US" altLang="zh-CN" dirty="0" smtClean="0"/>
              <a:t>.</a:t>
            </a:r>
          </a:p>
          <a:p>
            <a:r>
              <a:rPr lang="en-US" altLang="zh-CN" dirty="0" smtClean="0"/>
              <a:t>2.</a:t>
            </a:r>
            <a:r>
              <a:rPr lang="zh-CN" altLang="en-US" dirty="0" smtClean="0"/>
              <a:t>异常检测基于机器学习和细粒度数据监测的方法，主要包括两部分，第一层是先找到异常，第二层则是将找到的异常进行分类，判断他是哪一类异常，判断是基于异常类型的配置，现在的实现中支持根据超过</a:t>
            </a:r>
            <a:r>
              <a:rPr lang="en-US" altLang="zh-CN" dirty="0" smtClean="0"/>
              <a:t>40</a:t>
            </a:r>
            <a:r>
              <a:rPr lang="zh-CN" altLang="en-US" dirty="0" smtClean="0"/>
              <a:t>多种的性能指标来记录检测异常，比如</a:t>
            </a:r>
            <a:r>
              <a:rPr lang="en-US" altLang="zh-CN" dirty="0" smtClean="0"/>
              <a:t>CPU usage</a:t>
            </a:r>
            <a:r>
              <a:rPr lang="zh-CN" altLang="en-US" dirty="0" smtClean="0"/>
              <a:t>等，如果发现某异常触发了</a:t>
            </a:r>
            <a:r>
              <a:rPr lang="en-US" altLang="zh-CN" dirty="0" smtClean="0"/>
              <a:t>CPU</a:t>
            </a:r>
            <a:r>
              <a:rPr lang="zh-CN" altLang="en-US" dirty="0" smtClean="0"/>
              <a:t>异常配置的异常，则将其归为这一类。再找到异常后，这一模块会根据当前时间戳构建一个</a:t>
            </a:r>
            <a:r>
              <a:rPr lang="en-US" altLang="zh-CN" dirty="0" smtClean="0"/>
              <a:t>anomaly</a:t>
            </a:r>
            <a:r>
              <a:rPr lang="en-US" altLang="zh-CN" baseline="0" dirty="0" smtClean="0"/>
              <a:t> case</a:t>
            </a:r>
            <a:r>
              <a:rPr lang="zh-CN" altLang="en-US" baseline="0" dirty="0" smtClean="0"/>
              <a:t>，然后触发下一模块。</a:t>
            </a:r>
            <a:endParaRPr lang="en-US" altLang="zh-CN" baseline="0" dirty="0" smtClean="0"/>
          </a:p>
          <a:p>
            <a:r>
              <a:rPr lang="en-US" altLang="zh-CN" baseline="0" dirty="0" smtClean="0"/>
              <a:t>3.</a:t>
            </a:r>
            <a:r>
              <a:rPr lang="zh-CN" altLang="en-US" baseline="0" dirty="0" smtClean="0"/>
              <a:t>因为本文在根因分析时主要通过的一个指标就是</a:t>
            </a:r>
            <a:r>
              <a:rPr lang="en-US" altLang="zh-CN" baseline="0" dirty="0" smtClean="0"/>
              <a:t>active </a:t>
            </a:r>
            <a:r>
              <a:rPr lang="en-US" altLang="zh-CN" baseline="0" dirty="0" err="1" smtClean="0"/>
              <a:t>seesion</a:t>
            </a:r>
            <a:r>
              <a:rPr lang="en-US" altLang="zh-CN" baseline="0" dirty="0" smtClean="0"/>
              <a:t>,</a:t>
            </a:r>
            <a:r>
              <a:rPr lang="zh-CN" altLang="en-US" baseline="0" dirty="0" smtClean="0"/>
              <a:t>也正如挑战中说的如何在对数据库性能影响尽可能小的情况下得到</a:t>
            </a:r>
            <a:r>
              <a:rPr lang="en-US" altLang="zh-CN" baseline="0" dirty="0" smtClean="0"/>
              <a:t>active </a:t>
            </a:r>
            <a:r>
              <a:rPr lang="en-US" altLang="zh-CN" baseline="0" dirty="0" err="1" smtClean="0"/>
              <a:t>seesion</a:t>
            </a:r>
            <a:r>
              <a:rPr lang="zh-CN" altLang="en-US" baseline="0" dirty="0" smtClean="0"/>
              <a:t>是一个问题，通过像</a:t>
            </a:r>
            <a:r>
              <a:rPr lang="en-US" altLang="zh-CN" baseline="0" dirty="0" smtClean="0"/>
              <a:t>MySQL</a:t>
            </a:r>
            <a:r>
              <a:rPr lang="zh-CN" altLang="en-US" baseline="0" dirty="0" smtClean="0"/>
              <a:t> </a:t>
            </a:r>
            <a:r>
              <a:rPr lang="en-US" altLang="zh-CN" baseline="0" dirty="0" smtClean="0"/>
              <a:t>performance Schema</a:t>
            </a:r>
            <a:r>
              <a:rPr lang="zh-CN" altLang="en-US" baseline="0" dirty="0" smtClean="0"/>
              <a:t>这样的数据库检测系统可以准确的得到每个活跃会话的</a:t>
            </a:r>
            <a:r>
              <a:rPr lang="en-US" altLang="zh-CN" baseline="0" dirty="0" smtClean="0"/>
              <a:t>SQL</a:t>
            </a:r>
            <a:r>
              <a:rPr lang="zh-CN" altLang="en-US" baseline="0" dirty="0" smtClean="0"/>
              <a:t>执行数量，但是经实验证明，这种方式会对性能造成最多</a:t>
            </a:r>
            <a:r>
              <a:rPr lang="en-US" altLang="zh-CN" baseline="0" dirty="0" smtClean="0"/>
              <a:t>30%</a:t>
            </a:r>
            <a:r>
              <a:rPr lang="zh-CN" altLang="en-US" baseline="0" dirty="0" smtClean="0"/>
              <a:t>的影响，作者发现</a:t>
            </a:r>
            <a:r>
              <a:rPr lang="en-US" altLang="zh-CN" baseline="0" dirty="0" err="1" smtClean="0"/>
              <a:t>sessiont</a:t>
            </a:r>
            <a:r>
              <a:rPr lang="zh-CN" altLang="en-US" baseline="0" dirty="0" smtClean="0"/>
              <a:t>和</a:t>
            </a:r>
            <a:r>
              <a:rPr lang="en-US" altLang="zh-CN" baseline="0" dirty="0" smtClean="0"/>
              <a:t>SQL</a:t>
            </a:r>
            <a:r>
              <a:rPr lang="zh-CN" altLang="en-US" baseline="0" dirty="0" smtClean="0"/>
              <a:t>查询的响应时间有关系，拿图中</a:t>
            </a:r>
            <a:r>
              <a:rPr lang="en-US" altLang="zh-CN" baseline="0" dirty="0" smtClean="0"/>
              <a:t>q2</a:t>
            </a:r>
            <a:r>
              <a:rPr lang="zh-CN" altLang="en-US" baseline="0" dirty="0" smtClean="0"/>
              <a:t>举例，要想获得某一时刻的</a:t>
            </a:r>
            <a:r>
              <a:rPr lang="en-US" altLang="zh-CN" baseline="0" dirty="0" err="1" smtClean="0"/>
              <a:t>sessiont</a:t>
            </a:r>
            <a:r>
              <a:rPr lang="zh-CN" altLang="en-US" baseline="0" dirty="0" smtClean="0"/>
              <a:t>，只需要执行</a:t>
            </a:r>
            <a:r>
              <a:rPr lang="en-US" altLang="zh-CN" baseline="0" dirty="0" smtClean="0"/>
              <a:t>SHOW STATUS</a:t>
            </a:r>
            <a:r>
              <a:rPr lang="zh-CN" altLang="en-US" baseline="0" dirty="0" smtClean="0"/>
              <a:t>，但是准确执行时间</a:t>
            </a:r>
            <a:r>
              <a:rPr lang="en-US" altLang="zh-CN" baseline="0" dirty="0" smtClean="0"/>
              <a:t>t3</a:t>
            </a:r>
            <a:r>
              <a:rPr lang="zh-CN" altLang="en-US" baseline="0" dirty="0" smtClean="0"/>
              <a:t>很难确定，</a:t>
            </a:r>
            <a:r>
              <a:rPr lang="en-US" altLang="zh-CN" baseline="0" dirty="0" smtClean="0"/>
              <a:t>(</a:t>
            </a:r>
            <a:r>
              <a:rPr lang="zh-CN" altLang="en-US" baseline="0" dirty="0" smtClean="0"/>
              <a:t>比如我本来想知道</a:t>
            </a:r>
            <a:r>
              <a:rPr lang="en-US" altLang="zh-CN" baseline="0" dirty="0" smtClean="0"/>
              <a:t>t1</a:t>
            </a:r>
            <a:r>
              <a:rPr lang="zh-CN" altLang="en-US" baseline="0" dirty="0" smtClean="0"/>
              <a:t>时刻的</a:t>
            </a:r>
            <a:r>
              <a:rPr lang="en-US" altLang="zh-CN" baseline="0" dirty="0" err="1" smtClean="0"/>
              <a:t>sessiont</a:t>
            </a:r>
            <a:r>
              <a:rPr lang="zh-CN" altLang="en-US" baseline="0" dirty="0" smtClean="0"/>
              <a:t>，此时得到的结果应该是</a:t>
            </a:r>
            <a:r>
              <a:rPr lang="en-US" altLang="zh-CN" baseline="0" dirty="0" smtClean="0"/>
              <a:t>6</a:t>
            </a:r>
            <a:r>
              <a:rPr lang="zh-CN" altLang="en-US" baseline="0" dirty="0" smtClean="0"/>
              <a:t>，但是因为我得通过</a:t>
            </a:r>
            <a:r>
              <a:rPr lang="en-US" altLang="zh-CN" baseline="0" dirty="0" smtClean="0"/>
              <a:t>call show status</a:t>
            </a:r>
            <a:r>
              <a:rPr lang="zh-CN" altLang="en-US" baseline="0" dirty="0" smtClean="0"/>
              <a:t>这条命令，而这条命令我不知道他是哪个时间执行的</a:t>
            </a:r>
            <a:r>
              <a:rPr lang="en-US" altLang="zh-CN" baseline="0" dirty="0" smtClean="0"/>
              <a:t>)</a:t>
            </a:r>
            <a:r>
              <a:rPr lang="zh-CN" altLang="en-US" baseline="0" dirty="0" smtClean="0"/>
              <a:t>也就是说</a:t>
            </a:r>
            <a:r>
              <a:rPr lang="en-US" altLang="zh-CN" baseline="0" dirty="0" smtClean="0"/>
              <a:t>t3</a:t>
            </a:r>
            <a:r>
              <a:rPr lang="zh-CN" altLang="en-US" baseline="0" dirty="0" smtClean="0"/>
              <a:t>∈</a:t>
            </a:r>
            <a:r>
              <a:rPr lang="en-US" altLang="zh-CN" baseline="0" dirty="0" smtClean="0"/>
              <a:t>[t,t+1],</a:t>
            </a:r>
            <a:r>
              <a:rPr lang="zh-CN" altLang="en-US" baseline="0" dirty="0" smtClean="0"/>
              <a:t>为了估计</a:t>
            </a:r>
            <a:r>
              <a:rPr lang="en-US" altLang="zh-CN" baseline="0" dirty="0" smtClean="0"/>
              <a:t>t3</a:t>
            </a:r>
            <a:r>
              <a:rPr lang="zh-CN" altLang="en-US" baseline="0" dirty="0" smtClean="0"/>
              <a:t>，我们把</a:t>
            </a:r>
            <a:r>
              <a:rPr lang="en-US" altLang="zh-CN" baseline="0" dirty="0" smtClean="0"/>
              <a:t>1s</a:t>
            </a:r>
            <a:r>
              <a:rPr lang="zh-CN" altLang="en-US" baseline="0" dirty="0" smtClean="0"/>
              <a:t>再切分成几个</a:t>
            </a:r>
            <a:r>
              <a:rPr lang="en-US" altLang="zh-CN" baseline="0" dirty="0" smtClean="0"/>
              <a:t>bucket,</a:t>
            </a:r>
            <a:r>
              <a:rPr lang="zh-CN" altLang="en-US" baseline="0" dirty="0" smtClean="0"/>
              <a:t>然后找到某个</a:t>
            </a:r>
            <a:r>
              <a:rPr lang="en-US" altLang="zh-CN" baseline="0" dirty="0" smtClean="0"/>
              <a:t>bucket</a:t>
            </a:r>
            <a:r>
              <a:rPr lang="zh-CN" altLang="en-US" baseline="0" dirty="0" smtClean="0"/>
              <a:t>执行</a:t>
            </a:r>
            <a:r>
              <a:rPr lang="en-US" altLang="zh-CN" baseline="0" dirty="0" smtClean="0"/>
              <a:t>show status</a:t>
            </a:r>
            <a:r>
              <a:rPr lang="zh-CN" altLang="en-US" baseline="0" dirty="0" smtClean="0"/>
              <a:t>与通过响应时间估计结果相同的那个</a:t>
            </a:r>
            <a:r>
              <a:rPr lang="en-US" altLang="zh-CN" baseline="0" dirty="0" smtClean="0"/>
              <a:t>bucket.</a:t>
            </a:r>
            <a:r>
              <a:rPr lang="zh-CN" altLang="en-US" baseline="0" dirty="0" smtClean="0"/>
              <a:t>那么基于这个</a:t>
            </a:r>
            <a:r>
              <a:rPr lang="en-US" altLang="zh-CN" baseline="0" dirty="0" smtClean="0"/>
              <a:t>bucket</a:t>
            </a:r>
            <a:r>
              <a:rPr lang="zh-CN" altLang="en-US" baseline="0" dirty="0" smtClean="0"/>
              <a:t>我们再去估计</a:t>
            </a:r>
            <a:r>
              <a:rPr lang="en-US" altLang="zh-CN" baseline="0" dirty="0" err="1" smtClean="0"/>
              <a:t>sessionqt</a:t>
            </a:r>
            <a:r>
              <a:rPr lang="zh-CN" altLang="en-US" baseline="0" dirty="0" smtClean="0"/>
              <a:t>和</a:t>
            </a:r>
            <a:r>
              <a:rPr lang="en-US" altLang="zh-CN" baseline="0" dirty="0" err="1" smtClean="0"/>
              <a:t>sessiont</a:t>
            </a:r>
            <a:r>
              <a:rPr lang="zh-CN" altLang="en-US" baseline="0" dirty="0" smtClean="0"/>
              <a:t>就比较准确了。</a:t>
            </a:r>
            <a:endParaRPr lang="en-US" altLang="zh-CN" baseline="0" dirty="0" smtClean="0"/>
          </a:p>
          <a:p>
            <a:endParaRPr lang="en-US" altLang="zh-CN" baseline="0" dirty="0" smtClean="0"/>
          </a:p>
          <a:p>
            <a:r>
              <a:rPr lang="zh-CN" altLang="en-US" baseline="0" dirty="0" smtClean="0"/>
              <a:t>总结：跟监测系统相比，这种方法更轻量，首先这种方法去查</a:t>
            </a:r>
            <a:r>
              <a:rPr lang="en-US" altLang="zh-CN" baseline="0" dirty="0" smtClean="0"/>
              <a:t>query log,</a:t>
            </a:r>
            <a:r>
              <a:rPr lang="zh-CN" altLang="en-US" baseline="0" dirty="0" smtClean="0"/>
              <a:t>是在数据库的外层操作，唯一对数据库造成的代价就是异步收集</a:t>
            </a:r>
            <a:r>
              <a:rPr lang="en-US" altLang="zh-CN" baseline="0" dirty="0" smtClean="0"/>
              <a:t>query logs</a:t>
            </a:r>
            <a:r>
              <a:rPr lang="zh-CN" altLang="en-US" baseline="0" dirty="0" smtClean="0"/>
              <a:t>的代价，第二就是这种方法只会在检测到异常的时候才会执行，而监测系统是一直执行的。</a:t>
            </a:r>
            <a:endParaRPr lang="zh-CN" altLang="en-US" dirty="0"/>
          </a:p>
        </p:txBody>
      </p:sp>
      <p:sp>
        <p:nvSpPr>
          <p:cNvPr id="4" name="灯片编号占位符 3"/>
          <p:cNvSpPr>
            <a:spLocks noGrp="1"/>
          </p:cNvSpPr>
          <p:nvPr>
            <p:ph type="sldNum" sz="quarter" idx="10"/>
          </p:nvPr>
        </p:nvSpPr>
        <p:spPr/>
        <p:txBody>
          <a:bodyPr/>
          <a:lstStyle/>
          <a:p>
            <a:fld id="{A6837353-30EB-4A48-80EB-173D804AEFBD}" type="slidenum">
              <a:rPr lang="zh-CN" altLang="en-US" smtClean="0"/>
              <a:t>9</a:t>
            </a:fld>
            <a:endParaRPr lang="zh-CN" altLang="en-US"/>
          </a:p>
        </p:txBody>
      </p:sp>
    </p:spTree>
    <p:extLst>
      <p:ext uri="{BB962C8B-B14F-4D97-AF65-F5344CB8AC3E}">
        <p14:creationId xmlns:p14="http://schemas.microsoft.com/office/powerpoint/2010/main" val="3979428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atin typeface="+mn-ea"/>
                <a:ea typeface="+mn-ea"/>
              </a:defRPr>
            </a:lvl1pPr>
          </a:lstStyle>
          <a:p>
            <a:fld id="{C71CA1CB-313E-44EC-AF0C-DF20A1F22FD1}" type="datetime1">
              <a:rPr lang="zh-CN" altLang="en-US" smtClean="0"/>
              <a:t>2022/11/17</a:t>
            </a:fld>
            <a:endParaRPr lang="zh-CN" altLang="en-US"/>
          </a:p>
        </p:txBody>
      </p:sp>
      <p:sp>
        <p:nvSpPr>
          <p:cNvPr id="5" name="页脚占位符 4"/>
          <p:cNvSpPr>
            <a:spLocks noGrp="1"/>
          </p:cNvSpPr>
          <p:nvPr>
            <p:ph type="ftr" sz="quarter" idx="11"/>
          </p:nvPr>
        </p:nvSpPr>
        <p:spPr/>
        <p:txBody>
          <a:bodyPr/>
          <a:lstStyle>
            <a:lvl1pPr>
              <a:defRPr>
                <a:latin typeface="+mn-ea"/>
                <a:ea typeface="+mn-ea"/>
              </a:defRPr>
            </a:lvl1pPr>
          </a:lstStyle>
          <a:p>
            <a:endParaRPr lang="zh-CN" altLang="en-US"/>
          </a:p>
        </p:txBody>
      </p:sp>
      <p:sp>
        <p:nvSpPr>
          <p:cNvPr id="6" name="灯片编号占位符 5"/>
          <p:cNvSpPr>
            <a:spLocks noGrp="1"/>
          </p:cNvSpPr>
          <p:nvPr>
            <p:ph type="sldNum" sz="quarter" idx="12"/>
          </p:nvPr>
        </p:nvSpPr>
        <p:spPr/>
        <p:txBody>
          <a:bodyPr/>
          <a:lstStyle>
            <a:lvl1pPr>
              <a:defRPr>
                <a:latin typeface="+mn-ea"/>
                <a:ea typeface="+mn-ea"/>
              </a:defRPr>
            </a:lvl1pPr>
          </a:lstStyle>
          <a:p>
            <a:fld id="{565CE74E-AB26-4998-AD42-012C4C1AD076}" type="slidenum">
              <a:rPr lang="zh-CN" altLang="en-US" smtClean="0"/>
              <a:t>‹#›</a:t>
            </a:fld>
            <a:endParaRPr lang="zh-CN" altLang="en-US" dirty="0"/>
          </a:p>
        </p:txBody>
      </p:sp>
      <p:sp>
        <p:nvSpPr>
          <p:cNvPr id="8" name="矩形 7"/>
          <p:cNvSpPr/>
          <p:nvPr userDrawn="1"/>
        </p:nvSpPr>
        <p:spPr>
          <a:xfrm>
            <a:off x="1524001" y="1031875"/>
            <a:ext cx="9144635" cy="93980"/>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9" name="矩形 8"/>
          <p:cNvSpPr/>
          <p:nvPr userDrawn="1"/>
        </p:nvSpPr>
        <p:spPr>
          <a:xfrm>
            <a:off x="1524001" y="5876925"/>
            <a:ext cx="9144635" cy="76200"/>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1AA69999-7227-4761-A794-CDCE8DB214AC}" type="datetime1">
              <a:rPr lang="zh-CN" altLang="en-US" smtClean="0"/>
              <a:t>2022/11/17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2"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2"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0D6EB4E9-1CA7-4089-BB00-431F787E9D7B}" type="datetime1">
              <a:rPr lang="zh-CN" altLang="en-US" smtClean="0"/>
              <a:t>2022/11/17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155469" y="365129"/>
            <a:ext cx="10198331" cy="1325563"/>
          </a:xfrm>
        </p:spPr>
        <p:txBody>
          <a:bodyPr/>
          <a:lstStyle>
            <a:lvl1pPr>
              <a:defRPr>
                <a:latin typeface="+mn-ea"/>
                <a:ea typeface="+mn-ea"/>
              </a:defRPr>
            </a:lvl1pPr>
          </a:lstStyle>
          <a:p>
            <a:r>
              <a:rPr lang="zh-CN" altLang="en-US" dirty="0"/>
              <a:t>单击此处编辑母版标题样式</a:t>
            </a:r>
          </a:p>
        </p:txBody>
      </p:sp>
      <p:sp>
        <p:nvSpPr>
          <p:cNvPr id="3" name="内容占位符 2"/>
          <p:cNvSpPr>
            <a:spLocks noGrp="1"/>
          </p:cNvSpPr>
          <p:nvPr>
            <p:ph idx="1"/>
          </p:nvPr>
        </p:nvSpPr>
        <p:spPr>
          <a:xfrm>
            <a:off x="1155470" y="1825625"/>
            <a:ext cx="10198332" cy="4351338"/>
          </a:xfrm>
        </p:spPr>
        <p:txBody>
          <a:bodyPr/>
          <a:lstStyle>
            <a:lvl1pPr marL="228600" indent="-228600">
              <a:buFont typeface="Wingdings" panose="05000000000000000000" pitchFamily="2" charset="2"/>
              <a:buChar char="Ø"/>
              <a:defRPr>
                <a:latin typeface="+mn-ea"/>
                <a:ea typeface="+mn-ea"/>
              </a:defRPr>
            </a:lvl1pPr>
            <a:lvl2pPr marL="685800" indent="-228600">
              <a:buFont typeface="Wingdings" panose="05000000000000000000" pitchFamily="2" charset="2"/>
              <a:buChar char="Ø"/>
              <a:defRPr>
                <a:latin typeface="+mn-ea"/>
                <a:ea typeface="+mn-ea"/>
              </a:defRPr>
            </a:lvl2pPr>
            <a:lvl3pPr marL="1143000" indent="-228600">
              <a:buFont typeface="Wingdings" panose="05000000000000000000" pitchFamily="2" charset="2"/>
              <a:buChar char="Ø"/>
              <a:defRPr>
                <a:latin typeface="+mn-ea"/>
                <a:ea typeface="+mn-ea"/>
              </a:defRPr>
            </a:lvl3pPr>
            <a:lvl4pPr marL="1600200" indent="-228600">
              <a:buFont typeface="Wingdings" panose="05000000000000000000" pitchFamily="2" charset="2"/>
              <a:buChar char="Ø"/>
              <a:defRPr>
                <a:latin typeface="+mn-ea"/>
                <a:ea typeface="+mn-ea"/>
              </a:defRPr>
            </a:lvl4pPr>
            <a:lvl5pPr marL="2057400" indent="-228600">
              <a:buFont typeface="Wingdings" panose="05000000000000000000" pitchFamily="2" charset="2"/>
              <a:buChar char="Ø"/>
              <a:defRPr>
                <a:latin typeface="+mn-ea"/>
                <a:ea typeface="+mn-ea"/>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331763B7-F2C7-4E19-99E9-6FFB7EA04A36}" type="datetime1">
              <a:rPr lang="zh-CN" altLang="en-US" smtClean="0"/>
              <a:t>2022/11/17</a:t>
            </a:fld>
            <a:endParaRPr lang="zh-CN" altLang="en-US"/>
          </a:p>
        </p:txBody>
      </p:sp>
      <p:sp>
        <p:nvSpPr>
          <p:cNvPr id="5" name="页脚占位符 4"/>
          <p:cNvSpPr>
            <a:spLocks noGrp="1"/>
          </p:cNvSpPr>
          <p:nvPr>
            <p:ph type="ftr" sz="quarter" idx="11"/>
          </p:nvPr>
        </p:nvSpPr>
        <p:spPr/>
        <p:txBody>
          <a:bodyPr/>
          <a:lstStyle/>
          <a:p>
            <a:endParaRPr lang="zh-CN" altLang="en-US" dirty="0"/>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r>
              <a:rPr lang="en-US" altLang="zh-CN" dirty="0"/>
              <a:t>/30</a:t>
            </a:r>
            <a:endParaRPr lang="zh-CN" altLang="en-US" dirty="0"/>
          </a:p>
        </p:txBody>
      </p:sp>
      <p:sp>
        <p:nvSpPr>
          <p:cNvPr id="8" name="矩形 7"/>
          <p:cNvSpPr/>
          <p:nvPr userDrawn="1"/>
        </p:nvSpPr>
        <p:spPr>
          <a:xfrm>
            <a:off x="1155471" y="1378532"/>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2"/>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188E406-DB9F-4811-83E6-DA195D3B2D36}" type="datetime1">
              <a:rPr lang="zh-CN" altLang="en-US" smtClean="0"/>
              <a:t>2022/11/17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E2C3532-9634-4202-8D41-8B3EF5C23AA2}" type="datetime1">
              <a:rPr lang="zh-CN" altLang="en-US" smtClean="0"/>
              <a:t>2022/11/17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9" name="矩形 8"/>
          <p:cNvSpPr/>
          <p:nvPr userDrawn="1"/>
        </p:nvSpPr>
        <p:spPr>
          <a:xfrm>
            <a:off x="838203" y="1386844"/>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9"/>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2"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2"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4D2345D-CA7D-4270-A32B-F73528B05E9D}" type="datetime1">
              <a:rPr lang="zh-CN" altLang="en-US" smtClean="0"/>
              <a:t>2022/11/17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10" name="矩形 9"/>
          <p:cNvSpPr/>
          <p:nvPr userDrawn="1"/>
        </p:nvSpPr>
        <p:spPr>
          <a:xfrm>
            <a:off x="838203" y="1386844"/>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291F7E6-CC7C-457C-90CD-A0DFDD5D1826}" type="datetime1">
              <a:rPr lang="zh-CN" altLang="en-US" smtClean="0"/>
              <a:t>2022/11/17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
        <p:nvSpPr>
          <p:cNvPr id="9" name="矩形 8"/>
          <p:cNvSpPr/>
          <p:nvPr userDrawn="1"/>
        </p:nvSpPr>
        <p:spPr>
          <a:xfrm>
            <a:off x="838203" y="1386844"/>
            <a:ext cx="1562735" cy="75565"/>
          </a:xfrm>
          <a:prstGeom prst="rect">
            <a:avLst/>
          </a:prstGeom>
          <a:solidFill>
            <a:srgbClr val="B7003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E38F029-E631-4198-95BF-FE426C2EE6D9}" type="datetime1">
              <a:rPr lang="zh-CN" altLang="en-US" smtClean="0"/>
              <a:t>2022/11/17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4848419-E6B3-4557-AE8D-8A797C502227}" type="datetime1">
              <a:rPr lang="zh-CN" altLang="en-US" smtClean="0"/>
              <a:t>2022/11/17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9"/>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5E5050E-44CD-4617-AE7F-B7EE6301E424}" type="datetime1">
              <a:rPr lang="zh-CN" altLang="en-US" smtClean="0"/>
              <a:t>2022/11/17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789B89-3360-4629-9EE2-094561BA9392}" type="datetime1">
              <a:rPr lang="zh-CN" altLang="en-US" smtClean="0"/>
              <a:t>2022/11/17</a:t>
            </a:fld>
            <a:endParaRPr lang="zh-CN" altLang="en-US"/>
          </a:p>
        </p:txBody>
      </p:sp>
      <p:sp>
        <p:nvSpPr>
          <p:cNvPr id="5" name="页脚占位符 4"/>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6984" y="619756"/>
            <a:ext cx="12223115" cy="2387600"/>
          </a:xfrm>
        </p:spPr>
        <p:txBody>
          <a:bodyPr>
            <a:normAutofit/>
          </a:bodyPr>
          <a:lstStyle/>
          <a:p>
            <a:r>
              <a:rPr kumimoji="1" lang="en-US" altLang="zh-CN" sz="3600" dirty="0" err="1" smtClean="0">
                <a:latin typeface="+mj-ea"/>
              </a:rPr>
              <a:t>PinSQL</a:t>
            </a:r>
            <a:r>
              <a:rPr kumimoji="1" lang="en-US" altLang="zh-CN" sz="3600" dirty="0" smtClean="0">
                <a:latin typeface="+mj-ea"/>
              </a:rPr>
              <a:t>: Pinpoint Root Cause SQLs to Resolve</a:t>
            </a:r>
            <a:br>
              <a:rPr kumimoji="1" lang="en-US" altLang="zh-CN" sz="3600" dirty="0" smtClean="0">
                <a:latin typeface="+mj-ea"/>
              </a:rPr>
            </a:br>
            <a:r>
              <a:rPr kumimoji="1" lang="en-US" altLang="zh-CN" sz="3600" dirty="0" smtClean="0">
                <a:latin typeface="+mj-ea"/>
              </a:rPr>
              <a:t> Performance Issues in Cloud Databases</a:t>
            </a:r>
            <a:endParaRPr kumimoji="1" lang="en-US" altLang="zh-CN" sz="3600" dirty="0">
              <a:latin typeface="+mj-ea"/>
            </a:endParaRPr>
          </a:p>
        </p:txBody>
      </p:sp>
      <p:sp>
        <p:nvSpPr>
          <p:cNvPr id="3" name="副标题 2"/>
          <p:cNvSpPr>
            <a:spLocks noGrp="1"/>
          </p:cNvSpPr>
          <p:nvPr>
            <p:ph type="subTitle" idx="1"/>
          </p:nvPr>
        </p:nvSpPr>
        <p:spPr>
          <a:xfrm>
            <a:off x="1539557" y="4979035"/>
            <a:ext cx="9144000" cy="953770"/>
          </a:xfrm>
        </p:spPr>
        <p:txBody>
          <a:bodyPr/>
          <a:lstStyle/>
          <a:p>
            <a:r>
              <a:rPr lang="en-US" altLang="zh-CN" dirty="0"/>
              <a:t>2022 IEEE 38th International Conference on Data Engineering (ICDE)</a:t>
            </a:r>
            <a:endParaRPr kumimoji="1" lang="en-US" altLang="en-US" dirty="0">
              <a:latin typeface="+mn-ea"/>
            </a:endParaRPr>
          </a:p>
        </p:txBody>
      </p:sp>
      <p:pic>
        <p:nvPicPr>
          <p:cNvPr id="5" name="图片 4"/>
          <p:cNvPicPr>
            <a:picLocks noChangeAspect="1"/>
          </p:cNvPicPr>
          <p:nvPr/>
        </p:nvPicPr>
        <p:blipFill>
          <a:blip r:embed="rId3"/>
          <a:stretch>
            <a:fillRect/>
          </a:stretch>
        </p:blipFill>
        <p:spPr>
          <a:xfrm>
            <a:off x="1811466" y="3192905"/>
            <a:ext cx="8686454" cy="1362581"/>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High-Impact SQL Identification Module</a:t>
            </a:r>
          </a:p>
        </p:txBody>
      </p:sp>
      <mc:AlternateContent xmlns:mc="http://schemas.openxmlformats.org/markup-compatibility/2006" xmlns:a14="http://schemas.microsoft.com/office/drawing/2010/main">
        <mc:Choice Requires="a14">
          <p:sp>
            <p:nvSpPr>
              <p:cNvPr id="20" name="内容占位符 2"/>
              <p:cNvSpPr>
                <a:spLocks noGrp="1"/>
              </p:cNvSpPr>
              <p:nvPr>
                <p:ph idx="1"/>
              </p:nvPr>
            </p:nvSpPr>
            <p:spPr>
              <a:xfrm>
                <a:off x="1155469" y="1534679"/>
                <a:ext cx="10731731" cy="5323321"/>
              </a:xfrm>
            </p:spPr>
            <p:txBody>
              <a:bodyPr>
                <a:normAutofit/>
              </a:bodyPr>
              <a:lstStyle/>
              <a:p>
                <a:r>
                  <a:rPr lang="en-US" altLang="zh-CN" dirty="0" smtClean="0"/>
                  <a:t> Trend-level</a:t>
                </a:r>
                <a:r>
                  <a:rPr lang="en-US" altLang="zh-CN" dirty="0"/>
                  <a:t>: filtering uncorrelated </a:t>
                </a:r>
                <a:r>
                  <a:rPr lang="en-US" altLang="zh-CN" dirty="0" smtClean="0"/>
                  <a:t>templates</a:t>
                </a:r>
              </a:p>
              <a:p>
                <a:pPr marL="0" indent="0">
                  <a:buNone/>
                </a:pPr>
                <a:r>
                  <a:rPr lang="en-US" altLang="zh-CN" dirty="0" smtClean="0"/>
                  <a:t>    trend(Q) = </a:t>
                </a:r>
                <a:r>
                  <a:rPr lang="en-US" altLang="zh-CN" dirty="0" err="1" smtClean="0"/>
                  <a:t>cov</a:t>
                </a:r>
                <a:r>
                  <a:rPr lang="en-US" altLang="zh-CN" dirty="0" smtClean="0"/>
                  <a:t>(X,Y;W) = </a:t>
                </a:r>
                <a14:m>
                  <m:oMath xmlns:m="http://schemas.openxmlformats.org/officeDocument/2006/math">
                    <m:f>
                      <m:fPr>
                        <m:ctrlPr>
                          <a:rPr lang="en-US" altLang="zh-CN" i="1" smtClean="0">
                            <a:latin typeface="Cambria Math" panose="02040503050406030204" pitchFamily="18" charset="0"/>
                          </a:rPr>
                        </m:ctrlPr>
                      </m:fPr>
                      <m:num>
                        <m:nary>
                          <m:naryPr>
                            <m:chr m:val="∑"/>
                            <m:limLoc m:val="subSup"/>
                            <m:supHide m:val="on"/>
                            <m:ctrlPr>
                              <a:rPr lang="en-US" altLang="zh-CN" i="1" smtClean="0">
                                <a:latin typeface="Cambria Math" panose="02040503050406030204" pitchFamily="18" charset="0"/>
                              </a:rPr>
                            </m:ctrlPr>
                          </m:naryPr>
                          <m:sub>
                            <m:r>
                              <m:rPr>
                                <m:brk m:alnAt="9"/>
                              </m:rPr>
                              <a:rPr lang="en-US" altLang="zh-CN" b="0" i="1" smtClean="0">
                                <a:latin typeface="Cambria Math" panose="02040503050406030204" pitchFamily="18" charset="0"/>
                              </a:rPr>
                              <m:t>𝑖</m:t>
                            </m:r>
                          </m:sub>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𝑊</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𝑦</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𝑚</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r>
                              <a:rPr lang="en-US" altLang="zh-CN" b="0" i="1" smtClean="0">
                                <a:latin typeface="Cambria Math" panose="02040503050406030204" pitchFamily="18" charset="0"/>
                              </a:rPr>
                              <m:t>;</m:t>
                            </m:r>
                            <m:r>
                              <a:rPr lang="en-US" altLang="zh-CN" b="0" i="1" smtClean="0">
                                <a:latin typeface="Cambria Math" panose="02040503050406030204" pitchFamily="18" charset="0"/>
                              </a:rPr>
                              <m:t>𝑊</m:t>
                            </m:r>
                            <m:r>
                              <a:rPr lang="en-US" altLang="zh-CN" b="0" i="1" smtClean="0">
                                <a:latin typeface="Cambria Math" panose="02040503050406030204" pitchFamily="18" charset="0"/>
                              </a:rPr>
                              <m:t>)))</m:t>
                            </m:r>
                          </m:e>
                        </m:nary>
                      </m:num>
                      <m:den>
                        <m:nary>
                          <m:naryPr>
                            <m:chr m:val="∑"/>
                            <m:supHide m:val="on"/>
                            <m:ctrlPr>
                              <a:rPr lang="en-US" altLang="zh-CN" i="1" smtClean="0">
                                <a:latin typeface="Cambria Math" panose="02040503050406030204" pitchFamily="18" charset="0"/>
                              </a:rPr>
                            </m:ctrlPr>
                          </m:naryPr>
                          <m:sub>
                            <m:r>
                              <m:rPr>
                                <m:brk m:alnAt="7"/>
                              </m:rPr>
                              <a:rPr lang="en-US" altLang="zh-CN" b="0" i="1" smtClean="0">
                                <a:latin typeface="Cambria Math" panose="02040503050406030204" pitchFamily="18" charset="0"/>
                              </a:rPr>
                              <m:t>𝑖</m:t>
                            </m:r>
                          </m:sub>
                          <m:sup/>
                          <m:e>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𝑤</m:t>
                                </m:r>
                              </m:e>
                              <m:sub>
                                <m:r>
                                  <a:rPr lang="en-US" altLang="zh-CN" b="0" i="1" smtClean="0">
                                    <a:latin typeface="Cambria Math" panose="02040503050406030204" pitchFamily="18" charset="0"/>
                                  </a:rPr>
                                  <m:t>𝑖</m:t>
                                </m:r>
                              </m:sub>
                            </m:sSub>
                          </m:e>
                        </m:nary>
                      </m:den>
                    </m:f>
                  </m:oMath>
                </a14:m>
                <a:endParaRPr lang="en-US" altLang="zh-CN" dirty="0" smtClean="0"/>
              </a:p>
              <a:p>
                <a:r>
                  <a:rPr lang="en-US" altLang="zh-CN" dirty="0" smtClean="0"/>
                  <a:t> Scale-level</a:t>
                </a:r>
                <a:r>
                  <a:rPr lang="zh-CN" altLang="en-US" dirty="0" smtClean="0"/>
                  <a:t>：</a:t>
                </a:r>
                <a:r>
                  <a:rPr lang="en-US" altLang="zh-CN" dirty="0"/>
                  <a:t>determines the impact of </a:t>
                </a:r>
                <a:r>
                  <a:rPr lang="en-US" altLang="zh-CN" dirty="0" smtClean="0"/>
                  <a:t>the template </a:t>
                </a:r>
                <a:r>
                  <a:rPr lang="en-US" altLang="zh-CN" dirty="0"/>
                  <a:t>on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𝑠𝑒𝑠𝑠𝑖𝑜𝑛</m:t>
                        </m:r>
                      </m:e>
                      <m:sub>
                        <m:r>
                          <m:rPr>
                            <m:sty m:val="p"/>
                          </m:rPr>
                          <a:rPr lang="en-US" altLang="zh-CN" i="1" dirty="0">
                            <a:latin typeface="Cambria Math" panose="02040503050406030204" pitchFamily="18" charset="0"/>
                          </a:rPr>
                          <m:t>t</m:t>
                        </m:r>
                      </m:sub>
                    </m:sSub>
                  </m:oMath>
                </a14:m>
                <a:endParaRPr lang="en-US" altLang="zh-CN" dirty="0" smtClean="0"/>
              </a:p>
              <a:p>
                <a:pPr marL="0" indent="0">
                  <a:buNone/>
                </a:pPr>
                <a:r>
                  <a:rPr lang="en-US" altLang="zh-CN" dirty="0"/>
                  <a:t> </a:t>
                </a:r>
                <a:r>
                  <a:rPr lang="en-US" altLang="zh-CN" dirty="0" smtClean="0"/>
                  <a:t>    scale(Q) = 2</a:t>
                </a:r>
                <a14:m>
                  <m:oMath xmlns:m="http://schemas.openxmlformats.org/officeDocument/2006/math">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𝑚𝑖𝑛𝑚𝑎𝑥</m:t>
                        </m:r>
                      </m:e>
                      <m:sub>
                        <m:r>
                          <a:rPr lang="en-US" altLang="zh-CN" b="0" i="1" smtClean="0">
                            <a:latin typeface="Cambria Math" panose="02040503050406030204" pitchFamily="18" charset="0"/>
                          </a:rPr>
                          <m:t>𝑄</m:t>
                        </m:r>
                        <m:r>
                          <a:rPr lang="en-US" altLang="zh-CN" b="0" i="1" smtClean="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𝒬</m:t>
                        </m:r>
                      </m:sub>
                    </m:sSub>
                    <m:d>
                      <m:dPr>
                        <m:ctrlPr>
                          <a:rPr lang="en-US" altLang="zh-CN" b="0" i="1" smtClean="0">
                            <a:latin typeface="Cambria Math" panose="02040503050406030204" pitchFamily="18" charset="0"/>
                          </a:rPr>
                        </m:ctrlPr>
                      </m:dPr>
                      <m:e>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𝑡</m:t>
                            </m:r>
                            <m:r>
                              <a:rPr lang="en-US" altLang="zh-CN" b="0" i="1" smtClean="0">
                                <a:latin typeface="Cambria Math" panose="02040503050406030204" pitchFamily="18" charset="0"/>
                                <a:ea typeface="Cambria Math" panose="02040503050406030204" pitchFamily="18" charset="0"/>
                              </a:rPr>
                              <m:t>∈</m:t>
                            </m:r>
                            <m:d>
                              <m:dPr>
                                <m:begChr m:val="["/>
                                <m:ctrlPr>
                                  <a:rPr lang="en-US" altLang="zh-CN" b="0" i="1" smtClean="0">
                                    <a:latin typeface="Cambria Math" panose="02040503050406030204" pitchFamily="18" charset="0"/>
                                    <a:ea typeface="Cambria Math" panose="02040503050406030204" pitchFamily="18" charset="0"/>
                                  </a:rPr>
                                </m:ctrlPr>
                              </m:dPr>
                              <m:e>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𝑠</m:t>
                                    </m:r>
                                  </m:sub>
                                </m:sSub>
                                <m:r>
                                  <m:rPr>
                                    <m:brk m:alnAt="7"/>
                                  </m:rP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𝑎</m:t>
                                    </m:r>
                                  </m:e>
                                  <m:sub>
                                    <m:r>
                                      <a:rPr lang="en-US" altLang="zh-CN" b="0" i="1" smtClean="0">
                                        <a:latin typeface="Cambria Math" panose="02040503050406030204" pitchFamily="18" charset="0"/>
                                        <a:ea typeface="Cambria Math" panose="02040503050406030204" pitchFamily="18" charset="0"/>
                                      </a:rPr>
                                      <m:t>𝑒</m:t>
                                    </m:r>
                                  </m:sub>
                                </m:sSub>
                              </m:e>
                            </m:d>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𝑠𝑒𝑠𝑠𝑖𝑜𝑛</m:t>
                                </m:r>
                              </m:e>
                              <m:sub>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Sub>
                              </m:sub>
                            </m:sSub>
                          </m:e>
                        </m:nary>
                      </m:e>
                    </m:d>
                    <m:r>
                      <a:rPr lang="en-US" altLang="zh-CN" b="0" i="1" smtClean="0">
                        <a:latin typeface="Cambria Math" panose="02040503050406030204" pitchFamily="18" charset="0"/>
                      </a:rPr>
                      <m:t>−1</m:t>
                    </m:r>
                  </m:oMath>
                </a14:m>
                <a:endParaRPr lang="en-US" altLang="zh-CN" dirty="0" smtClean="0"/>
              </a:p>
              <a:p>
                <a:r>
                  <a:rPr lang="en-US" altLang="zh-CN" dirty="0" smtClean="0"/>
                  <a:t> Scale-trend-level</a:t>
                </a:r>
                <a:r>
                  <a:rPr lang="zh-CN" altLang="en-US" dirty="0" smtClean="0"/>
                  <a:t>：</a:t>
                </a:r>
                <a:r>
                  <a:rPr lang="en-US" altLang="zh-CN" dirty="0"/>
                  <a:t>targets at SQLs </a:t>
                </a:r>
                <a:r>
                  <a:rPr lang="en-US" altLang="zh-CN" dirty="0" smtClean="0"/>
                  <a:t>that have </a:t>
                </a:r>
                <a:r>
                  <a:rPr lang="en-US" altLang="zh-CN" dirty="0"/>
                  <a:t>high </a:t>
                </a:r>
                <a:r>
                  <a:rPr lang="en-US" altLang="zh-CN" dirty="0" smtClean="0"/>
                  <a:t>impacts</a:t>
                </a:r>
              </a:p>
              <a:p>
                <a:pPr marL="0" indent="0">
                  <a:buNone/>
                </a:pPr>
                <a:r>
                  <a:rPr lang="en-US" altLang="zh-CN" dirty="0" smtClean="0"/>
                  <a:t>     </a:t>
                </a:r>
                <a:r>
                  <a:rPr lang="en-US" altLang="zh-CN" dirty="0" err="1" smtClean="0"/>
                  <a:t>scale_trend</a:t>
                </a:r>
                <a:r>
                  <a:rPr lang="en-US" altLang="zh-CN" dirty="0" smtClean="0"/>
                  <a:t>(Q) = </a:t>
                </a:r>
                <a:r>
                  <a:rPr lang="en-US" altLang="zh-CN" dirty="0" err="1" smtClean="0"/>
                  <a:t>corr</a:t>
                </a:r>
                <a:r>
                  <a:rPr lang="en-US" altLang="zh-CN" dirty="0" smtClean="0"/>
                  <a:t>( </a:t>
                </a:r>
                <a14:m>
                  <m:oMath xmlns:m="http://schemas.openxmlformats.org/officeDocument/2006/math">
                    <m:f>
                      <m:fPr>
                        <m:ctrlPr>
                          <a:rPr lang="en-US" altLang="zh-CN" i="1" smtClean="0">
                            <a:latin typeface="Cambria Math" panose="02040503050406030204" pitchFamily="18" charset="0"/>
                          </a:rPr>
                        </m:ctrlPr>
                      </m:fPr>
                      <m:num>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𝑠𝑒𝑠𝑠𝑖𝑜𝑛</m:t>
                            </m:r>
                          </m:e>
                          <m:sub>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𝑡</m:t>
                                </m:r>
                              </m:sub>
                            </m:sSub>
                          </m:sub>
                        </m:sSub>
                      </m:num>
                      <m:den>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𝑠𝑒𝑠𝑠𝑖𝑜𝑛</m:t>
                            </m:r>
                          </m:e>
                          <m:sub>
                            <m:r>
                              <a:rPr lang="en-US" altLang="zh-CN" b="0" i="1" smtClean="0">
                                <a:latin typeface="Cambria Math" panose="02040503050406030204" pitchFamily="18" charset="0"/>
                              </a:rPr>
                              <m:t>𝑡</m:t>
                            </m:r>
                          </m:sub>
                        </m:sSub>
                      </m:den>
                    </m:f>
                  </m:oMath>
                </a14:m>
                <a:r>
                  <a:rPr lang="en-US" altLang="zh-CN" dirty="0" smtClean="0"/>
                  <a:t>,</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𝑠𝑒𝑠𝑠𝑖𝑜𝑛</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 </m:t>
                    </m:r>
                  </m:oMath>
                </a14:m>
                <a:r>
                  <a:rPr lang="en-US" altLang="zh-CN" dirty="0" smtClean="0"/>
                  <a:t>)</a:t>
                </a:r>
              </a:p>
              <a:p>
                <a:r>
                  <a:rPr lang="en-US" altLang="zh-CN" dirty="0" smtClean="0"/>
                  <a:t> Weighted </a:t>
                </a:r>
                <a:r>
                  <a:rPr lang="en-US" altLang="zh-CN" dirty="0"/>
                  <a:t>Final </a:t>
                </a:r>
                <a:r>
                  <a:rPr lang="en-US" altLang="zh-CN" dirty="0" smtClean="0"/>
                  <a:t>Score</a:t>
                </a:r>
              </a:p>
              <a:p>
                <a:pPr marL="457200" lvl="1" indent="0">
                  <a:buNone/>
                </a:pPr>
                <a:r>
                  <a:rPr lang="en-US" altLang="zh-CN" dirty="0"/>
                  <a:t>im</a:t>
                </a:r>
                <a:r>
                  <a:rPr lang="en-US" altLang="zh-CN" dirty="0" smtClean="0"/>
                  <a:t>pact(Q) = </a:t>
                </a:r>
                <a14:m>
                  <m:oMath xmlns:m="http://schemas.openxmlformats.org/officeDocument/2006/math">
                    <m:r>
                      <a:rPr lang="zh-CN" altLang="en-US" i="1" smtClean="0">
                        <a:latin typeface="Cambria Math" panose="02040503050406030204" pitchFamily="18" charset="0"/>
                      </a:rPr>
                      <m:t>𝛽</m:t>
                    </m:r>
                    <m:r>
                      <a:rPr lang="zh-CN" altLang="en-US" i="1" smtClean="0">
                        <a:latin typeface="Cambria Math" panose="02040503050406030204" pitchFamily="18" charset="0"/>
                      </a:rPr>
                      <m:t>∙</m:t>
                    </m:r>
                  </m:oMath>
                </a14:m>
                <a:r>
                  <a:rPr lang="en-US" altLang="zh-CN" dirty="0" smtClean="0"/>
                  <a:t> trend(Q) + </a:t>
                </a:r>
                <a:r>
                  <a:rPr lang="en-US" altLang="zh-CN" dirty="0" err="1" smtClean="0"/>
                  <a:t>scale_trend</a:t>
                </a:r>
                <a:r>
                  <a:rPr lang="en-US" altLang="zh-CN" dirty="0" smtClean="0"/>
                  <a:t>(Q) + </a:t>
                </a:r>
                <a14:m>
                  <m:oMath xmlns:m="http://schemas.openxmlformats.org/officeDocument/2006/math">
                    <m:r>
                      <a:rPr lang="zh-CN" altLang="en-US" i="1" smtClean="0">
                        <a:latin typeface="Cambria Math" panose="02040503050406030204" pitchFamily="18" charset="0"/>
                      </a:rPr>
                      <m:t>𝛼</m:t>
                    </m:r>
                    <m:r>
                      <a:rPr lang="zh-CN" altLang="en-US" i="1" smtClean="0">
                        <a:latin typeface="Cambria Math" panose="02040503050406030204" pitchFamily="18" charset="0"/>
                      </a:rPr>
                      <m:t>∙</m:t>
                    </m:r>
                  </m:oMath>
                </a14:m>
                <a:r>
                  <a:rPr lang="en-US" altLang="zh-CN" dirty="0" smtClean="0"/>
                  <a:t> scale(Q)</a:t>
                </a:r>
                <a:endParaRPr lang="en-US" altLang="zh-CN" dirty="0"/>
              </a:p>
            </p:txBody>
          </p:sp>
        </mc:Choice>
        <mc:Fallback xmlns="">
          <p:sp>
            <p:nvSpPr>
              <p:cNvPr id="20" name="内容占位符 2"/>
              <p:cNvSpPr>
                <a:spLocks noGrp="1" noRot="1" noChangeAspect="1" noMove="1" noResize="1" noEditPoints="1" noAdjustHandles="1" noChangeArrowheads="1" noChangeShapeType="1" noTextEdit="1"/>
              </p:cNvSpPr>
              <p:nvPr>
                <p:ph idx="1"/>
              </p:nvPr>
            </p:nvSpPr>
            <p:spPr>
              <a:xfrm>
                <a:off x="1155469" y="1534679"/>
                <a:ext cx="10731731" cy="5323321"/>
              </a:xfrm>
              <a:blipFill rotWithShape="0">
                <a:blip r:embed="rId3"/>
                <a:stretch>
                  <a:fillRect l="-1023" t="-2062"/>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fr-FR" altLang="zh-CN" sz="3600" dirty="0"/>
              <a:t>Root Cause SQL </a:t>
            </a:r>
            <a:r>
              <a:rPr lang="en-US" altLang="zh-CN" sz="3600" dirty="0"/>
              <a:t>Identification Module</a:t>
            </a:r>
          </a:p>
        </p:txBody>
      </p:sp>
      <p:sp>
        <p:nvSpPr>
          <p:cNvPr id="3" name="内容占位符 2"/>
          <p:cNvSpPr>
            <a:spLocks noGrp="1"/>
          </p:cNvSpPr>
          <p:nvPr>
            <p:ph idx="1"/>
          </p:nvPr>
        </p:nvSpPr>
        <p:spPr/>
        <p:txBody>
          <a:bodyPr>
            <a:normAutofit/>
          </a:bodyPr>
          <a:lstStyle/>
          <a:p>
            <a:r>
              <a:rPr lang="en-US" altLang="zh-CN" dirty="0"/>
              <a:t> Whether a template is </a:t>
            </a:r>
            <a:r>
              <a:rPr lang="en-US" altLang="zh-CN" dirty="0" smtClean="0"/>
              <a:t>R-SQL</a:t>
            </a:r>
          </a:p>
          <a:p>
            <a:pPr lvl="1"/>
            <a:r>
              <a:rPr lang="en-US" altLang="zh-CN" dirty="0"/>
              <a:t> need to affect a H-SQL, or that it is H-SQL</a:t>
            </a:r>
          </a:p>
          <a:p>
            <a:pPr lvl="1"/>
            <a:r>
              <a:rPr lang="en-US" altLang="zh-CN" dirty="0"/>
              <a:t> a new SQL or SQL that has different #execution trend from its </a:t>
            </a:r>
            <a:r>
              <a:rPr lang="en-US" altLang="zh-CN" dirty="0" smtClean="0"/>
              <a:t>history</a:t>
            </a:r>
          </a:p>
          <a:p>
            <a:pPr marL="457200" lvl="1" indent="0">
              <a:buNone/>
            </a:pPr>
            <a:endParaRPr lang="en-US" altLang="zh-CN" b="1" dirty="0" smtClean="0"/>
          </a:p>
          <a:p>
            <a:r>
              <a:rPr lang="en-US" altLang="zh-CN" dirty="0" smtClean="0"/>
              <a:t> SQL template clustering</a:t>
            </a:r>
          </a:p>
        </p:txBody>
      </p:sp>
      <p:pic>
        <p:nvPicPr>
          <p:cNvPr id="5" name="图片 4"/>
          <p:cNvPicPr>
            <a:picLocks noChangeAspect="1"/>
          </p:cNvPicPr>
          <p:nvPr/>
        </p:nvPicPr>
        <p:blipFill>
          <a:blip r:embed="rId3"/>
          <a:stretch>
            <a:fillRect/>
          </a:stretch>
        </p:blipFill>
        <p:spPr>
          <a:xfrm>
            <a:off x="7088469" y="3336849"/>
            <a:ext cx="5103531" cy="3521151"/>
          </a:xfrm>
          <a:prstGeom prst="rect">
            <a:avLst/>
          </a:prstGeom>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fr-FR" altLang="zh-CN" sz="3600" dirty="0"/>
              <a:t>Root Cause SQL </a:t>
            </a:r>
            <a:r>
              <a:rPr lang="en-US" altLang="zh-CN" sz="3600" dirty="0"/>
              <a:t>Identification Module</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036412" y="2005016"/>
                <a:ext cx="12354124" cy="4351338"/>
              </a:xfrm>
            </p:spPr>
            <p:txBody>
              <a:bodyPr/>
              <a:lstStyle/>
              <a:p>
                <a:r>
                  <a:rPr lang="en-US" altLang="zh-CN" dirty="0" smtClean="0"/>
                  <a:t> Clustering with trend of #execution</a:t>
                </a:r>
              </a:p>
              <a:p>
                <a:pPr marL="0" indent="0">
                  <a:buNone/>
                </a:pPr>
                <a:r>
                  <a:rPr lang="es-ES" altLang="zh-CN" dirty="0" smtClean="0"/>
                  <a:t>     </a:t>
                </a:r>
                <a14:m>
                  <m:oMath xmlns:m="http://schemas.openxmlformats.org/officeDocument/2006/math">
                    <m:sSub>
                      <m:sSubPr>
                        <m:ctrlPr>
                          <a:rPr lang="es-ES" altLang="zh-CN" i="1" smtClean="0">
                            <a:latin typeface="Cambria Math" panose="02040503050406030204" pitchFamily="18" charset="0"/>
                          </a:rPr>
                        </m:ctrlPr>
                      </m:sSubPr>
                      <m:e>
                        <m:r>
                          <a:rPr lang="en-US" altLang="zh-CN" b="0" i="1" smtClean="0">
                            <a:latin typeface="Cambria Math" panose="02040503050406030204" pitchFamily="18" charset="0"/>
                          </a:rPr>
                          <m:t>𝑎𝑑𝑗</m:t>
                        </m:r>
                      </m:e>
                      <m:sub>
                        <m:r>
                          <a:rPr lang="en-US" altLang="zh-CN" b="0" i="1" smtClean="0">
                            <a:latin typeface="Cambria Math" panose="02040503050406030204" pitchFamily="18" charset="0"/>
                          </a:rPr>
                          <m:t>𝑋</m:t>
                        </m:r>
                        <m:r>
                          <a:rPr lang="en-US" altLang="zh-CN" b="0" i="1" smtClean="0">
                            <a:latin typeface="Cambria Math" panose="02040503050406030204" pitchFamily="18" charset="0"/>
                          </a:rPr>
                          <m:t>,</m:t>
                        </m:r>
                        <m:r>
                          <a:rPr lang="en-US" altLang="zh-CN" b="0" i="1" smtClean="0">
                            <a:latin typeface="Cambria Math" panose="02040503050406030204" pitchFamily="18" charset="0"/>
                          </a:rPr>
                          <m:t>𝑌</m:t>
                        </m:r>
                      </m:sub>
                    </m:sSub>
                  </m:oMath>
                </a14:m>
                <a:r>
                  <a:rPr lang="es-ES" altLang="zh-CN" dirty="0" smtClean="0"/>
                  <a:t> </a:t>
                </a:r>
                <a:r>
                  <a:rPr lang="es-ES" altLang="zh-CN" dirty="0"/>
                  <a:t>= corr(metric(X), metric(Y )) &gt; </a:t>
                </a:r>
                <a:r>
                  <a:rPr lang="es-ES" altLang="zh-CN" b="1" dirty="0" smtClean="0"/>
                  <a:t>τ</a:t>
                </a:r>
                <a:r>
                  <a:rPr lang="es-ES" altLang="zh-CN" dirty="0" smtClean="0"/>
                  <a:t>  (</a:t>
                </a:r>
                <a:r>
                  <a:rPr lang="es-ES" altLang="zh-CN" dirty="0"/>
                  <a:t>∀(X, Y </a:t>
                </a:r>
                <a:r>
                  <a:rPr lang="es-ES" altLang="zh-CN" dirty="0" smtClean="0"/>
                  <a:t>)∈(</a:t>
                </a:r>
                <a14:m>
                  <m:oMath xmlns:m="http://schemas.openxmlformats.org/officeDocument/2006/math">
                    <m:r>
                      <a:rPr lang="zh-CN" altLang="en-US" i="1" dirty="0">
                        <a:latin typeface="Cambria Math" panose="02040503050406030204" pitchFamily="18" charset="0"/>
                        <a:ea typeface="Cambria Math" panose="02040503050406030204" pitchFamily="18" charset="0"/>
                      </a:rPr>
                      <m:t>𝒬</m:t>
                    </m:r>
                  </m:oMath>
                </a14:m>
                <a:r>
                  <a:rPr lang="es-ES" altLang="zh-CN" dirty="0"/>
                  <a:t>∪</a:t>
                </a:r>
                <a14:m>
                  <m:oMath xmlns:m="http://schemas.openxmlformats.org/officeDocument/2006/math">
                    <m:r>
                      <a:rPr lang="es-ES" altLang="zh-CN" i="1" dirty="0" smtClean="0">
                        <a:latin typeface="Cambria Math" panose="02040503050406030204" pitchFamily="18" charset="0"/>
                        <a:ea typeface="Cambria Math" panose="02040503050406030204" pitchFamily="18" charset="0"/>
                      </a:rPr>
                      <m:t>ℳ</m:t>
                    </m:r>
                  </m:oMath>
                </a14:m>
                <a:r>
                  <a:rPr lang="es-ES" altLang="zh-CN" dirty="0" smtClean="0"/>
                  <a:t>)×</a:t>
                </a:r>
                <a:r>
                  <a:rPr lang="es-ES" altLang="zh-CN" dirty="0"/>
                  <a:t> (</a:t>
                </a:r>
                <a14:m>
                  <m:oMath xmlns:m="http://schemas.openxmlformats.org/officeDocument/2006/math">
                    <m:r>
                      <a:rPr lang="zh-CN" altLang="en-US" i="1" dirty="0">
                        <a:latin typeface="Cambria Math" panose="02040503050406030204" pitchFamily="18" charset="0"/>
                        <a:ea typeface="Cambria Math" panose="02040503050406030204" pitchFamily="18" charset="0"/>
                      </a:rPr>
                      <m:t>𝒬</m:t>
                    </m:r>
                  </m:oMath>
                </a14:m>
                <a:r>
                  <a:rPr lang="es-ES" altLang="zh-CN" dirty="0"/>
                  <a:t>∪</a:t>
                </a:r>
                <a14:m>
                  <m:oMath xmlns:m="http://schemas.openxmlformats.org/officeDocument/2006/math">
                    <m:r>
                      <a:rPr lang="es-ES" altLang="zh-CN" i="1" dirty="0">
                        <a:latin typeface="Cambria Math" panose="02040503050406030204" pitchFamily="18" charset="0"/>
                        <a:ea typeface="Cambria Math" panose="02040503050406030204" pitchFamily="18" charset="0"/>
                      </a:rPr>
                      <m:t>ℳ</m:t>
                    </m:r>
                  </m:oMath>
                </a14:m>
                <a:r>
                  <a:rPr lang="es-ES" altLang="zh-CN" dirty="0" smtClean="0"/>
                  <a:t>))</a:t>
                </a:r>
                <a:endParaRPr lang="en-US" altLang="zh-CN" dirty="0" smtClean="0"/>
              </a:p>
              <a:p>
                <a:r>
                  <a:rPr lang="en-US" altLang="zh-CN" dirty="0" smtClean="0"/>
                  <a:t> Ranking </a:t>
                </a:r>
                <a:r>
                  <a:rPr lang="en-US" altLang="zh-CN" dirty="0"/>
                  <a:t>clusters for </a:t>
                </a:r>
                <a:r>
                  <a:rPr lang="en-US" altLang="zh-CN" dirty="0" smtClean="0"/>
                  <a:t>filtering</a:t>
                </a:r>
              </a:p>
              <a:p>
                <a:pPr marL="457200" lvl="1" indent="0">
                  <a:buNone/>
                </a:pPr>
                <a:r>
                  <a:rPr lang="en-US" altLang="zh-CN" sz="3200" dirty="0"/>
                  <a:t>impact(c) = </a:t>
                </a:r>
                <a14:m>
                  <m:oMath xmlns:m="http://schemas.openxmlformats.org/officeDocument/2006/math">
                    <m:sSub>
                      <m:sSubPr>
                        <m:ctrlPr>
                          <a:rPr lang="en-US" altLang="zh-CN" sz="3200" i="1" smtClean="0">
                            <a:latin typeface="Cambria Math" panose="02040503050406030204" pitchFamily="18" charset="0"/>
                          </a:rPr>
                        </m:ctrlPr>
                      </m:sSubPr>
                      <m:e>
                        <m:r>
                          <a:rPr lang="en-US" altLang="zh-CN" sz="3200" b="0" i="1" smtClean="0">
                            <a:latin typeface="Cambria Math" panose="02040503050406030204" pitchFamily="18" charset="0"/>
                          </a:rPr>
                          <m:t>𝑚𝑎𝑥</m:t>
                        </m:r>
                      </m:e>
                      <m:sub>
                        <m:r>
                          <a:rPr lang="en-US" altLang="zh-CN" sz="3200" b="0" i="1" smtClean="0">
                            <a:latin typeface="Cambria Math" panose="02040503050406030204" pitchFamily="18" charset="0"/>
                          </a:rPr>
                          <m:t>𝑄</m:t>
                        </m:r>
                        <m:r>
                          <a:rPr lang="zh-CN" altLang="en-US" sz="3200" i="1">
                            <a:latin typeface="Cambria Math" panose="02040503050406030204" pitchFamily="18" charset="0"/>
                          </a:rPr>
                          <m:t>∈</m:t>
                        </m:r>
                        <m:r>
                          <m:rPr>
                            <m:sty m:val="p"/>
                          </m:rPr>
                          <a:rPr lang="en-US" altLang="zh-CN" sz="3200" i="1" smtClean="0">
                            <a:latin typeface="Cambria Math" panose="02040503050406030204" pitchFamily="18" charset="0"/>
                          </a:rPr>
                          <m:t>c</m:t>
                        </m:r>
                      </m:sub>
                    </m:sSub>
                  </m:oMath>
                </a14:m>
                <a:r>
                  <a:rPr lang="en-US" altLang="zh-CN" sz="3200" dirty="0" smtClean="0"/>
                  <a:t> impact(Q)</a:t>
                </a:r>
                <a:r>
                  <a:rPr lang="zh-CN" altLang="en-US" sz="3200" dirty="0"/>
                  <a:t>，</a:t>
                </a:r>
                <a:r>
                  <a:rPr lang="en-US" altLang="zh-CN" sz="3200" dirty="0" smtClean="0"/>
                  <a:t>c</a:t>
                </a:r>
                <a:r>
                  <a:rPr lang="zh-CN" altLang="en-US" sz="3200" dirty="0" smtClean="0"/>
                  <a:t>∈</a:t>
                </a:r>
                <a:r>
                  <a:rPr lang="en-US" altLang="zh-CN" sz="3200" dirty="0" smtClean="0"/>
                  <a:t>D</a:t>
                </a:r>
                <a:endParaRPr lang="en-US" altLang="zh-CN" sz="3200" dirty="0"/>
              </a:p>
              <a:p>
                <a:r>
                  <a:rPr lang="en-US" altLang="zh-CN" dirty="0" smtClean="0"/>
                  <a:t> Cumulative threshold</a:t>
                </a:r>
              </a:p>
              <a:p>
                <a:r>
                  <a:rPr lang="en-US" altLang="zh-CN" dirty="0" smtClean="0"/>
                  <a:t> History Trend Verification</a:t>
                </a:r>
              </a:p>
              <a:p>
                <a:pPr marL="457200" lvl="1" indent="0">
                  <a:buNone/>
                </a:pP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𝑁</m:t>
                        </m:r>
                      </m:e>
                      <m:sub>
                        <m:r>
                          <m:rPr>
                            <m:sty m:val="p"/>
                          </m:rPr>
                          <a:rPr lang="en-US" altLang="zh-CN" i="1">
                            <a:latin typeface="Cambria Math" panose="02040503050406030204" pitchFamily="18" charset="0"/>
                          </a:rPr>
                          <m:t>d</m:t>
                        </m:r>
                      </m:sub>
                    </m:sSub>
                  </m:oMath>
                </a14:m>
                <a:r>
                  <a:rPr lang="en-US" altLang="zh-CN" dirty="0" smtClean="0"/>
                  <a:t> </a:t>
                </a:r>
                <a:r>
                  <a:rPr lang="en-US" altLang="zh-CN" dirty="0"/>
                  <a:t>∈ {1, 3, 7} days ago compared with [</a:t>
                </a:r>
                <a14:m>
                  <m:oMath xmlns:m="http://schemas.openxmlformats.org/officeDocument/2006/math">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𝑡</m:t>
                        </m:r>
                      </m:e>
                      <m:sub>
                        <m:r>
                          <a:rPr lang="en-US" altLang="zh-CN" b="0" i="1" dirty="0" smtClean="0">
                            <a:latin typeface="Cambria Math" panose="02040503050406030204" pitchFamily="18" charset="0"/>
                          </a:rPr>
                          <m:t>𝑠</m:t>
                        </m:r>
                      </m:sub>
                    </m:sSub>
                    <m:r>
                      <a:rPr lang="en-US" altLang="zh-CN" i="1" dirty="0">
                        <a:latin typeface="Cambria Math" panose="02040503050406030204" pitchFamily="18" charset="0"/>
                      </a:rPr>
                      <m:t>, </m:t>
                    </m:r>
                    <m:sSub>
                      <m:sSubPr>
                        <m:ctrlPr>
                          <a:rPr lang="en-US" altLang="zh-CN" i="1" dirty="0" smtClean="0">
                            <a:latin typeface="Cambria Math" panose="02040503050406030204" pitchFamily="18" charset="0"/>
                          </a:rPr>
                        </m:ctrlPr>
                      </m:sSubPr>
                      <m:e>
                        <m:r>
                          <a:rPr lang="en-US" altLang="zh-CN" b="0" i="1" dirty="0" smtClean="0">
                            <a:latin typeface="Cambria Math" panose="02040503050406030204" pitchFamily="18" charset="0"/>
                          </a:rPr>
                          <m:t>𝑡</m:t>
                        </m:r>
                      </m:e>
                      <m:sub>
                        <m:r>
                          <a:rPr lang="en-US" altLang="zh-CN" b="0" i="1" dirty="0" smtClean="0">
                            <a:latin typeface="Cambria Math" panose="02040503050406030204" pitchFamily="18" charset="0"/>
                          </a:rPr>
                          <m:t>𝑒</m:t>
                        </m:r>
                      </m:sub>
                    </m:sSub>
                  </m:oMath>
                </a14:m>
                <a:r>
                  <a:rPr lang="en-US" altLang="zh-CN" dirty="0" smtClean="0"/>
                  <a:t>) in </a:t>
                </a:r>
                <a:r>
                  <a:rPr lang="en-US" altLang="zh-CN" dirty="0"/>
                  <a:t>each case.</a:t>
                </a:r>
              </a:p>
              <a:p>
                <a:pPr marL="0" indent="0">
                  <a:buNone/>
                </a:pPr>
                <a:endParaRPr lang="en-US" altLang="zh-CN" dirty="0" smtClean="0"/>
              </a:p>
              <a:p>
                <a:pPr marL="0"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036412" y="2005016"/>
                <a:ext cx="12354124" cy="4351338"/>
              </a:xfrm>
              <a:blipFill rotWithShape="0">
                <a:blip r:embed="rId3"/>
                <a:stretch>
                  <a:fillRect l="-839" t="-252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a:t>Repairing Module</a:t>
            </a:r>
          </a:p>
        </p:txBody>
      </p:sp>
      <p:sp>
        <p:nvSpPr>
          <p:cNvPr id="3" name="内容占位符 2"/>
          <p:cNvSpPr>
            <a:spLocks noGrp="1"/>
          </p:cNvSpPr>
          <p:nvPr>
            <p:ph idx="1"/>
          </p:nvPr>
        </p:nvSpPr>
        <p:spPr/>
        <p:txBody>
          <a:bodyPr/>
          <a:lstStyle/>
          <a:p>
            <a:r>
              <a:rPr lang="en-US" altLang="zh-CN" dirty="0" smtClean="0"/>
              <a:t> SQL Throttling</a:t>
            </a:r>
          </a:p>
          <a:p>
            <a:pPr marL="457200" lvl="1" indent="0">
              <a:buNone/>
            </a:pPr>
            <a:r>
              <a:rPr lang="en-US" altLang="zh-CN" dirty="0"/>
              <a:t>When </a:t>
            </a:r>
            <a:r>
              <a:rPr lang="en-US" altLang="zh-CN" dirty="0" err="1"/>
              <a:t>PinSQL</a:t>
            </a:r>
            <a:r>
              <a:rPr lang="en-US" altLang="zh-CN" dirty="0"/>
              <a:t> detects R-SQLs, it </a:t>
            </a:r>
            <a:r>
              <a:rPr lang="en-US" altLang="zh-CN" dirty="0" smtClean="0"/>
              <a:t>will suggest </a:t>
            </a:r>
            <a:r>
              <a:rPr lang="en-US" altLang="zh-CN" dirty="0"/>
              <a:t>throttling </a:t>
            </a:r>
            <a:r>
              <a:rPr lang="en-US" altLang="zh-CN" dirty="0" smtClean="0"/>
              <a:t>R-SQLs</a:t>
            </a:r>
            <a:r>
              <a:rPr lang="en-US" altLang="zh-CN" dirty="0"/>
              <a:t>.</a:t>
            </a:r>
          </a:p>
          <a:p>
            <a:r>
              <a:rPr lang="en-US" altLang="zh-CN" dirty="0" smtClean="0"/>
              <a:t> Query Optimization</a:t>
            </a:r>
          </a:p>
          <a:p>
            <a:r>
              <a:rPr lang="en-US" altLang="zh-CN" dirty="0" smtClean="0"/>
              <a:t> Instance </a:t>
            </a:r>
            <a:r>
              <a:rPr lang="en-US" altLang="zh-CN" dirty="0" err="1" smtClean="0"/>
              <a:t>AutoScale</a:t>
            </a:r>
            <a:endParaRPr lang="zh-CN" altLang="en-US" dirty="0"/>
          </a:p>
        </p:txBody>
      </p:sp>
      <p:pic>
        <p:nvPicPr>
          <p:cNvPr id="5" name="图片 4"/>
          <p:cNvPicPr>
            <a:picLocks noChangeAspect="1"/>
          </p:cNvPicPr>
          <p:nvPr/>
        </p:nvPicPr>
        <p:blipFill>
          <a:blip r:embed="rId3"/>
          <a:stretch>
            <a:fillRect/>
          </a:stretch>
        </p:blipFill>
        <p:spPr>
          <a:xfrm>
            <a:off x="3979627" y="4414345"/>
            <a:ext cx="8094609" cy="2443655"/>
          </a:xfrm>
          <a:prstGeom prst="rect">
            <a:avLst/>
          </a:prstGeom>
        </p:spPr>
      </p:pic>
    </p:spTree>
    <p:extLst>
      <p:ext uri="{BB962C8B-B14F-4D97-AF65-F5344CB8AC3E}">
        <p14:creationId xmlns:p14="http://schemas.microsoft.com/office/powerpoint/2010/main" val="2227782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Experiment</a:t>
            </a:r>
            <a:endParaRPr lang="zh-CN" altLang="en-US" sz="3600" dirty="0"/>
          </a:p>
        </p:txBody>
      </p:sp>
      <p:sp>
        <p:nvSpPr>
          <p:cNvPr id="11" name="内容占位符 2">
            <a:extLst>
              <a:ext uri="{FF2B5EF4-FFF2-40B4-BE49-F238E27FC236}">
                <a16:creationId xmlns:a16="http://schemas.microsoft.com/office/drawing/2014/main" xmlns="" id="{80C63C27-D293-0898-FB66-58184262255B}"/>
              </a:ext>
            </a:extLst>
          </p:cNvPr>
          <p:cNvSpPr txBox="1">
            <a:spLocks/>
          </p:cNvSpPr>
          <p:nvPr/>
        </p:nvSpPr>
        <p:spPr>
          <a:xfrm>
            <a:off x="6336901" y="3079759"/>
            <a:ext cx="4050516" cy="11888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endParaRPr lang="en-US" altLang="zh-CN" sz="1800" dirty="0"/>
          </a:p>
        </p:txBody>
      </p:sp>
      <p:sp>
        <p:nvSpPr>
          <p:cNvPr id="12" name="内容占位符 2"/>
          <p:cNvSpPr>
            <a:spLocks noGrp="1"/>
          </p:cNvSpPr>
          <p:nvPr>
            <p:ph idx="1"/>
          </p:nvPr>
        </p:nvSpPr>
        <p:spPr>
          <a:xfrm>
            <a:off x="1155469" y="1690692"/>
            <a:ext cx="11036531" cy="4714660"/>
          </a:xfrm>
        </p:spPr>
        <p:txBody>
          <a:bodyPr>
            <a:normAutofit/>
          </a:bodyPr>
          <a:lstStyle/>
          <a:p>
            <a:r>
              <a:rPr lang="en-US" altLang="zh-CN" dirty="0" smtClean="0"/>
              <a:t> Evaluated Dataset</a:t>
            </a:r>
          </a:p>
          <a:p>
            <a:pPr lvl="1"/>
            <a:r>
              <a:rPr lang="en-US" altLang="zh-CN" dirty="0"/>
              <a:t> randomly sample a set </a:t>
            </a:r>
            <a:r>
              <a:rPr lang="en-US" altLang="zh-CN" dirty="0" smtClean="0"/>
              <a:t>of real-life </a:t>
            </a:r>
            <a:r>
              <a:rPr lang="en-US" altLang="zh-CN" dirty="0"/>
              <a:t>anomaly cases collected from the internal databases </a:t>
            </a:r>
            <a:r>
              <a:rPr lang="en-US" altLang="zh-CN" dirty="0" smtClean="0"/>
              <a:t>of </a:t>
            </a:r>
            <a:r>
              <a:rPr lang="en-US" altLang="zh-CN" dirty="0" err="1" smtClean="0"/>
              <a:t>Alibaba</a:t>
            </a:r>
            <a:r>
              <a:rPr lang="en-US" altLang="zh-CN" dirty="0" smtClean="0"/>
              <a:t> </a:t>
            </a:r>
            <a:r>
              <a:rPr lang="en-US" altLang="zh-CN" dirty="0"/>
              <a:t>online </a:t>
            </a:r>
            <a:r>
              <a:rPr lang="en-US" altLang="zh-CN" dirty="0" smtClean="0"/>
              <a:t>services(ADAC)</a:t>
            </a:r>
          </a:p>
          <a:p>
            <a:pPr lvl="1"/>
            <a:r>
              <a:rPr lang="en-US" altLang="zh-CN" dirty="0"/>
              <a:t> </a:t>
            </a:r>
            <a:r>
              <a:rPr lang="en-US" altLang="zh-CN" dirty="0" smtClean="0"/>
              <a:t>contains 168 anomaly cases</a:t>
            </a:r>
          </a:p>
          <a:p>
            <a:pPr lvl="1"/>
            <a:r>
              <a:rPr lang="en-US" altLang="zh-CN" dirty="0"/>
              <a:t> </a:t>
            </a:r>
            <a:r>
              <a:rPr lang="en-US" altLang="zh-CN" dirty="0" smtClean="0"/>
              <a:t>anomaly time series about 1653mins, 9.4 billion queries, aggregated into 77450 unique templates, each anomaly case contains 3357 templates on average</a:t>
            </a:r>
            <a:endParaRPr lang="en-US" altLang="zh-CN" dirty="0"/>
          </a:p>
          <a:p>
            <a:r>
              <a:rPr lang="en-US" altLang="zh-CN" dirty="0" smtClean="0"/>
              <a:t> Evaluation metrics</a:t>
            </a:r>
          </a:p>
          <a:p>
            <a:pPr lvl="1"/>
            <a:r>
              <a:rPr lang="en-US" altLang="zh-CN" dirty="0" smtClean="0"/>
              <a:t> </a:t>
            </a:r>
            <a:r>
              <a:rPr lang="en-US" altLang="zh-CN" dirty="0" err="1" smtClean="0"/>
              <a:t>Hits@</a:t>
            </a:r>
            <a:r>
              <a:rPr lang="en-US" altLang="zh-CN" i="1" dirty="0" err="1" smtClean="0"/>
              <a:t>k</a:t>
            </a:r>
            <a:r>
              <a:rPr lang="en-US" altLang="zh-CN" i="1" dirty="0" smtClean="0"/>
              <a:t> </a:t>
            </a:r>
            <a:r>
              <a:rPr lang="en-US" altLang="zh-CN" dirty="0"/>
              <a:t>(</a:t>
            </a:r>
            <a:r>
              <a:rPr lang="en-US" altLang="zh-CN" dirty="0" err="1"/>
              <a:t>H@</a:t>
            </a:r>
            <a:r>
              <a:rPr lang="en-US" altLang="zh-CN" i="1" dirty="0" err="1"/>
              <a:t>k</a:t>
            </a:r>
            <a:r>
              <a:rPr lang="en-US" altLang="zh-CN" dirty="0"/>
              <a:t>), </a:t>
            </a:r>
            <a:r>
              <a:rPr lang="en-US" altLang="zh-CN" i="1" dirty="0"/>
              <a:t>k ∈ {</a:t>
            </a:r>
            <a:r>
              <a:rPr lang="en-US" altLang="zh-CN" dirty="0"/>
              <a:t>1</a:t>
            </a:r>
            <a:r>
              <a:rPr lang="en-US" altLang="zh-CN" i="1" dirty="0"/>
              <a:t>, </a:t>
            </a:r>
            <a:r>
              <a:rPr lang="en-US" altLang="zh-CN" dirty="0"/>
              <a:t>5</a:t>
            </a:r>
            <a:r>
              <a:rPr lang="en-US" altLang="zh-CN" i="1" dirty="0" smtClean="0"/>
              <a:t>}</a:t>
            </a:r>
            <a:endParaRPr lang="en-US" altLang="zh-CN" dirty="0"/>
          </a:p>
          <a:p>
            <a:pPr lvl="1"/>
            <a:r>
              <a:rPr lang="en-US" altLang="zh-CN" dirty="0" smtClean="0"/>
              <a:t> Mean </a:t>
            </a:r>
            <a:r>
              <a:rPr lang="en-US" altLang="zh-CN" dirty="0"/>
              <a:t>Reciprocal Rank (</a:t>
            </a:r>
            <a:r>
              <a:rPr lang="en-US" altLang="zh-CN" dirty="0" smtClean="0"/>
              <a:t>MRR)</a:t>
            </a:r>
          </a:p>
          <a:p>
            <a:pPr lvl="1"/>
            <a:r>
              <a:rPr lang="en-US" altLang="zh-CN" dirty="0" smtClean="0"/>
              <a:t> Running </a:t>
            </a:r>
            <a:r>
              <a:rPr lang="en-US" altLang="zh-CN" dirty="0"/>
              <a:t>time (Time)</a:t>
            </a:r>
            <a:endParaRPr lang="en-US" altLang="zh-CN" dirty="0" smtClean="0"/>
          </a:p>
        </p:txBody>
      </p:sp>
    </p:spTree>
    <p:extLst>
      <p:ext uri="{BB962C8B-B14F-4D97-AF65-F5344CB8AC3E}">
        <p14:creationId xmlns:p14="http://schemas.microsoft.com/office/powerpoint/2010/main" val="26514013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Experiment</a:t>
            </a:r>
            <a:endParaRPr lang="zh-CN" altLang="en-US" sz="3600" dirty="0"/>
          </a:p>
        </p:txBody>
      </p:sp>
      <p:sp>
        <p:nvSpPr>
          <p:cNvPr id="11" name="内容占位符 2">
            <a:extLst>
              <a:ext uri="{FF2B5EF4-FFF2-40B4-BE49-F238E27FC236}">
                <a16:creationId xmlns:a16="http://schemas.microsoft.com/office/drawing/2014/main" xmlns="" id="{80C63C27-D293-0898-FB66-58184262255B}"/>
              </a:ext>
            </a:extLst>
          </p:cNvPr>
          <p:cNvSpPr txBox="1">
            <a:spLocks/>
          </p:cNvSpPr>
          <p:nvPr/>
        </p:nvSpPr>
        <p:spPr>
          <a:xfrm>
            <a:off x="455647" y="2103014"/>
            <a:ext cx="4050516" cy="11888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endParaRPr lang="en-US" altLang="zh-CN" sz="1800" dirty="0"/>
          </a:p>
        </p:txBody>
      </p:sp>
      <p:sp>
        <p:nvSpPr>
          <p:cNvPr id="10" name="内容占位符 2"/>
          <p:cNvSpPr>
            <a:spLocks noGrp="1"/>
          </p:cNvSpPr>
          <p:nvPr>
            <p:ph idx="1"/>
          </p:nvPr>
        </p:nvSpPr>
        <p:spPr>
          <a:xfrm>
            <a:off x="1155469" y="1690692"/>
            <a:ext cx="11036531" cy="4714660"/>
          </a:xfrm>
        </p:spPr>
        <p:txBody>
          <a:bodyPr>
            <a:normAutofit/>
          </a:bodyPr>
          <a:lstStyle/>
          <a:p>
            <a:r>
              <a:rPr lang="en-US" altLang="zh-CN" dirty="0" smtClean="0"/>
              <a:t> Competitors</a:t>
            </a:r>
          </a:p>
          <a:p>
            <a:pPr lvl="1"/>
            <a:r>
              <a:rPr lang="en-US" altLang="zh-CN" dirty="0"/>
              <a:t> Top SQLs of #</a:t>
            </a:r>
            <a:r>
              <a:rPr lang="en-US" altLang="zh-CN" dirty="0" smtClean="0"/>
              <a:t>execution (Top-EN)</a:t>
            </a:r>
          </a:p>
          <a:p>
            <a:pPr lvl="1"/>
            <a:r>
              <a:rPr lang="en-US" altLang="zh-CN" dirty="0"/>
              <a:t> Top SQLs of total response </a:t>
            </a:r>
            <a:r>
              <a:rPr lang="en-US" altLang="zh-CN" dirty="0" smtClean="0"/>
              <a:t>time (Top-RT)</a:t>
            </a:r>
          </a:p>
          <a:p>
            <a:pPr lvl="1"/>
            <a:r>
              <a:rPr lang="en-US" altLang="zh-CN" dirty="0"/>
              <a:t> Top SQLs of #examined rows (Top-ER</a:t>
            </a:r>
            <a:r>
              <a:rPr lang="en-US" altLang="zh-CN" dirty="0" smtClean="0"/>
              <a:t>)</a:t>
            </a:r>
          </a:p>
          <a:p>
            <a:pPr lvl="1"/>
            <a:r>
              <a:rPr lang="en-US" altLang="zh-CN" dirty="0"/>
              <a:t> Top SQLs of all metrics (Top-All</a:t>
            </a:r>
            <a:r>
              <a:rPr lang="en-US" altLang="zh-CN" dirty="0" smtClean="0"/>
              <a:t>)</a:t>
            </a:r>
            <a:endParaRPr lang="en-US" altLang="zh-CN" dirty="0"/>
          </a:p>
        </p:txBody>
      </p:sp>
    </p:spTree>
    <p:extLst>
      <p:ext uri="{BB962C8B-B14F-4D97-AF65-F5344CB8AC3E}">
        <p14:creationId xmlns:p14="http://schemas.microsoft.com/office/powerpoint/2010/main" val="8997854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Result</a:t>
            </a:r>
            <a:endParaRPr lang="zh-CN" altLang="en-US" sz="3600" dirty="0"/>
          </a:p>
        </p:txBody>
      </p:sp>
      <p:sp>
        <p:nvSpPr>
          <p:cNvPr id="11" name="内容占位符 2"/>
          <p:cNvSpPr>
            <a:spLocks noGrp="1"/>
          </p:cNvSpPr>
          <p:nvPr>
            <p:ph idx="1"/>
          </p:nvPr>
        </p:nvSpPr>
        <p:spPr>
          <a:xfrm>
            <a:off x="1179161" y="1752436"/>
            <a:ext cx="10600841" cy="4714660"/>
          </a:xfrm>
        </p:spPr>
        <p:txBody>
          <a:bodyPr>
            <a:normAutofit/>
          </a:bodyPr>
          <a:lstStyle/>
          <a:p>
            <a:r>
              <a:rPr lang="en-US" altLang="zh-CN" dirty="0"/>
              <a:t>estimating the individual active sessions (8.01s</a:t>
            </a:r>
            <a:r>
              <a:rPr lang="en-US" altLang="zh-CN" dirty="0" smtClean="0"/>
              <a:t>) </a:t>
            </a:r>
          </a:p>
          <a:p>
            <a:r>
              <a:rPr lang="en-US" altLang="zh-CN" dirty="0" smtClean="0"/>
              <a:t>ranking </a:t>
            </a:r>
            <a:r>
              <a:rPr lang="en-US" altLang="zh-CN" dirty="0"/>
              <a:t>the possible H-SQLs (0.47s</a:t>
            </a:r>
            <a:r>
              <a:rPr lang="en-US" altLang="zh-CN" dirty="0" smtClean="0"/>
              <a:t>)</a:t>
            </a:r>
          </a:p>
          <a:p>
            <a:r>
              <a:rPr lang="en-US" altLang="zh-CN" dirty="0" smtClean="0"/>
              <a:t>clustering </a:t>
            </a:r>
            <a:r>
              <a:rPr lang="en-US" altLang="zh-CN" dirty="0"/>
              <a:t>and filtering (1.01s</a:t>
            </a:r>
            <a:r>
              <a:rPr lang="en-US" altLang="zh-CN" dirty="0" smtClean="0"/>
              <a:t>)</a:t>
            </a:r>
          </a:p>
          <a:p>
            <a:r>
              <a:rPr lang="en-US" altLang="zh-CN" dirty="0" smtClean="0"/>
              <a:t>history </a:t>
            </a:r>
            <a:r>
              <a:rPr lang="en-US" altLang="zh-CN" dirty="0"/>
              <a:t>trend </a:t>
            </a:r>
            <a:r>
              <a:rPr lang="en-US" altLang="zh-CN" dirty="0" smtClean="0"/>
              <a:t>verification </a:t>
            </a:r>
            <a:r>
              <a:rPr lang="en-US" altLang="zh-CN" dirty="0"/>
              <a:t>(5.45s</a:t>
            </a:r>
            <a:r>
              <a:rPr lang="en-US" altLang="zh-CN" dirty="0" smtClean="0"/>
              <a:t>)</a:t>
            </a:r>
            <a:endParaRPr lang="en-US" altLang="zh-CN" dirty="0"/>
          </a:p>
        </p:txBody>
      </p:sp>
      <p:pic>
        <p:nvPicPr>
          <p:cNvPr id="6" name="图片 5"/>
          <p:cNvPicPr>
            <a:picLocks noChangeAspect="1"/>
          </p:cNvPicPr>
          <p:nvPr/>
        </p:nvPicPr>
        <p:blipFill>
          <a:blip r:embed="rId3"/>
          <a:stretch>
            <a:fillRect/>
          </a:stretch>
        </p:blipFill>
        <p:spPr>
          <a:xfrm>
            <a:off x="4881966" y="3889615"/>
            <a:ext cx="7310034" cy="2968385"/>
          </a:xfrm>
          <a:prstGeom prst="rect">
            <a:avLst/>
          </a:prstGeom>
        </p:spPr>
      </p:pic>
    </p:spTree>
    <p:extLst>
      <p:ext uri="{BB962C8B-B14F-4D97-AF65-F5344CB8AC3E}">
        <p14:creationId xmlns:p14="http://schemas.microsoft.com/office/powerpoint/2010/main" val="25245380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Result</a:t>
            </a:r>
            <a:endParaRPr lang="zh-CN" altLang="en-US" sz="3600" dirty="0"/>
          </a:p>
        </p:txBody>
      </p:sp>
      <p:pic>
        <p:nvPicPr>
          <p:cNvPr id="4" name="图片 3"/>
          <p:cNvPicPr>
            <a:picLocks noChangeAspect="1"/>
          </p:cNvPicPr>
          <p:nvPr/>
        </p:nvPicPr>
        <p:blipFill>
          <a:blip r:embed="rId3"/>
          <a:stretch>
            <a:fillRect/>
          </a:stretch>
        </p:blipFill>
        <p:spPr>
          <a:xfrm>
            <a:off x="1040884" y="1690692"/>
            <a:ext cx="10184164" cy="4649293"/>
          </a:xfrm>
          <a:prstGeom prst="rect">
            <a:avLst/>
          </a:prstGeom>
        </p:spPr>
      </p:pic>
    </p:spTree>
    <p:extLst>
      <p:ext uri="{BB962C8B-B14F-4D97-AF65-F5344CB8AC3E}">
        <p14:creationId xmlns:p14="http://schemas.microsoft.com/office/powerpoint/2010/main" val="34530052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Result</a:t>
            </a:r>
            <a:endParaRPr lang="zh-CN" altLang="en-US" sz="3600" dirty="0"/>
          </a:p>
        </p:txBody>
      </p:sp>
      <p:sp>
        <p:nvSpPr>
          <p:cNvPr id="11" name="内容占位符 2">
            <a:extLst>
              <a:ext uri="{FF2B5EF4-FFF2-40B4-BE49-F238E27FC236}">
                <a16:creationId xmlns:a16="http://schemas.microsoft.com/office/drawing/2014/main" xmlns="" id="{80C63C27-D293-0898-FB66-58184262255B}"/>
              </a:ext>
            </a:extLst>
          </p:cNvPr>
          <p:cNvSpPr txBox="1">
            <a:spLocks/>
          </p:cNvSpPr>
          <p:nvPr/>
        </p:nvSpPr>
        <p:spPr>
          <a:xfrm>
            <a:off x="455647" y="2103014"/>
            <a:ext cx="4050516" cy="11888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endParaRPr lang="en-US" altLang="zh-CN" sz="1800" dirty="0"/>
          </a:p>
        </p:txBody>
      </p:sp>
      <p:pic>
        <p:nvPicPr>
          <p:cNvPr id="7" name="图片 6"/>
          <p:cNvPicPr>
            <a:picLocks noChangeAspect="1"/>
          </p:cNvPicPr>
          <p:nvPr/>
        </p:nvPicPr>
        <p:blipFill>
          <a:blip r:embed="rId3"/>
          <a:stretch>
            <a:fillRect/>
          </a:stretch>
        </p:blipFill>
        <p:spPr>
          <a:xfrm>
            <a:off x="1299926" y="2103014"/>
            <a:ext cx="9909416" cy="3561575"/>
          </a:xfrm>
          <a:prstGeom prst="rect">
            <a:avLst/>
          </a:prstGeom>
        </p:spPr>
      </p:pic>
    </p:spTree>
    <p:extLst>
      <p:ext uri="{BB962C8B-B14F-4D97-AF65-F5344CB8AC3E}">
        <p14:creationId xmlns:p14="http://schemas.microsoft.com/office/powerpoint/2010/main" val="31747689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Result</a:t>
            </a:r>
            <a:endParaRPr lang="zh-CN" altLang="en-US" sz="3600" dirty="0"/>
          </a:p>
        </p:txBody>
      </p:sp>
      <p:sp>
        <p:nvSpPr>
          <p:cNvPr id="11" name="内容占位符 2">
            <a:extLst>
              <a:ext uri="{FF2B5EF4-FFF2-40B4-BE49-F238E27FC236}">
                <a16:creationId xmlns:a16="http://schemas.microsoft.com/office/drawing/2014/main" xmlns="" id="{80C63C27-D293-0898-FB66-58184262255B}"/>
              </a:ext>
            </a:extLst>
          </p:cNvPr>
          <p:cNvSpPr txBox="1">
            <a:spLocks/>
          </p:cNvSpPr>
          <p:nvPr/>
        </p:nvSpPr>
        <p:spPr>
          <a:xfrm>
            <a:off x="455647" y="2103014"/>
            <a:ext cx="4050516" cy="11888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endParaRPr lang="en-US" altLang="zh-CN" sz="1800" dirty="0"/>
          </a:p>
        </p:txBody>
      </p:sp>
      <p:pic>
        <p:nvPicPr>
          <p:cNvPr id="4" name="图片 3"/>
          <p:cNvPicPr>
            <a:picLocks noChangeAspect="1"/>
          </p:cNvPicPr>
          <p:nvPr/>
        </p:nvPicPr>
        <p:blipFill>
          <a:blip r:embed="rId3"/>
          <a:stretch>
            <a:fillRect/>
          </a:stretch>
        </p:blipFill>
        <p:spPr>
          <a:xfrm>
            <a:off x="716840" y="1890047"/>
            <a:ext cx="11075587" cy="4290037"/>
          </a:xfrm>
          <a:prstGeom prst="rect">
            <a:avLst/>
          </a:prstGeom>
        </p:spPr>
      </p:pic>
    </p:spTree>
    <p:extLst>
      <p:ext uri="{BB962C8B-B14F-4D97-AF65-F5344CB8AC3E}">
        <p14:creationId xmlns:p14="http://schemas.microsoft.com/office/powerpoint/2010/main" val="39763368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Introduction</a:t>
            </a:r>
            <a:endParaRPr lang="zh-CN" altLang="en-US" sz="3600" dirty="0"/>
          </a:p>
        </p:txBody>
      </p:sp>
      <p:sp>
        <p:nvSpPr>
          <p:cNvPr id="3" name="内容占位符 2"/>
          <p:cNvSpPr>
            <a:spLocks noGrp="1"/>
          </p:cNvSpPr>
          <p:nvPr>
            <p:ph idx="1"/>
          </p:nvPr>
        </p:nvSpPr>
        <p:spPr>
          <a:xfrm>
            <a:off x="1155469" y="1620837"/>
            <a:ext cx="10198332" cy="4351338"/>
          </a:xfrm>
        </p:spPr>
        <p:txBody>
          <a:bodyPr>
            <a:normAutofit lnSpcReduction="10000"/>
          </a:bodyPr>
          <a:lstStyle/>
          <a:p>
            <a:r>
              <a:rPr lang="en-US" altLang="zh-CN" dirty="0"/>
              <a:t> High-impact SQLs (</a:t>
            </a:r>
            <a:r>
              <a:rPr lang="en-US" altLang="zh-CN" dirty="0" smtClean="0"/>
              <a:t>H-SQLs) :  the </a:t>
            </a:r>
            <a:r>
              <a:rPr lang="en-US" altLang="zh-CN" dirty="0"/>
              <a:t>related SQLs that are </a:t>
            </a:r>
            <a:r>
              <a:rPr lang="en-US" altLang="zh-CN" dirty="0" smtClean="0"/>
              <a:t>correlated     with </a:t>
            </a:r>
            <a:r>
              <a:rPr lang="en-US" altLang="zh-CN" dirty="0"/>
              <a:t>the </a:t>
            </a:r>
            <a:r>
              <a:rPr lang="en-US" altLang="zh-CN" dirty="0" smtClean="0"/>
              <a:t>anomalies.</a:t>
            </a:r>
          </a:p>
          <a:p>
            <a:pPr marL="0" indent="0">
              <a:buNone/>
            </a:pPr>
            <a:endParaRPr lang="en-US" altLang="zh-CN" dirty="0"/>
          </a:p>
          <a:p>
            <a:r>
              <a:rPr lang="en-US" altLang="zh-CN" dirty="0"/>
              <a:t> Root Cause SQLs (R-SQLs) :  </a:t>
            </a:r>
            <a:r>
              <a:rPr lang="en-US" altLang="zh-CN" dirty="0" smtClean="0"/>
              <a:t>the </a:t>
            </a:r>
            <a:r>
              <a:rPr lang="en-US" altLang="zh-CN" dirty="0"/>
              <a:t>ones that are the root causes </a:t>
            </a:r>
            <a:r>
              <a:rPr lang="en-US" altLang="zh-CN" dirty="0" smtClean="0"/>
              <a:t>of the performance issue.</a:t>
            </a:r>
          </a:p>
          <a:p>
            <a:pPr marL="0" indent="0">
              <a:buNone/>
            </a:pPr>
            <a:endParaRPr lang="en-US" altLang="zh-CN" dirty="0" smtClean="0"/>
          </a:p>
          <a:p>
            <a:r>
              <a:rPr lang="en-US" altLang="zh-CN" dirty="0"/>
              <a:t> Active session: </a:t>
            </a:r>
            <a:r>
              <a:rPr lang="en-US" altLang="zh-CN" dirty="0" smtClean="0"/>
              <a:t>the </a:t>
            </a:r>
            <a:r>
              <a:rPr lang="en-US" altLang="zh-CN" dirty="0"/>
              <a:t>number of active SQL queries each timestamp</a:t>
            </a:r>
            <a:r>
              <a:rPr lang="en-US" altLang="zh-CN" dirty="0" smtClean="0"/>
              <a:t>.</a:t>
            </a:r>
          </a:p>
          <a:p>
            <a:pPr marL="0" indent="0">
              <a:buNone/>
            </a:pPr>
            <a:endParaRPr lang="en-US" altLang="zh-CN" dirty="0"/>
          </a:p>
          <a:p>
            <a:r>
              <a:rPr lang="en-US" altLang="zh-CN" dirty="0" smtClean="0"/>
              <a:t> Active </a:t>
            </a:r>
            <a:r>
              <a:rPr lang="en-US" altLang="zh-CN" dirty="0"/>
              <a:t>session of a template: </a:t>
            </a:r>
            <a:r>
              <a:rPr lang="en-US" altLang="zh-CN" dirty="0" smtClean="0"/>
              <a:t>the </a:t>
            </a:r>
            <a:r>
              <a:rPr lang="en-US" altLang="zh-CN" dirty="0"/>
              <a:t>number of active SQL queries that belong to this same template.</a:t>
            </a:r>
            <a:endParaRPr lang="zh-CN" altLang="en-US" dirty="0"/>
          </a:p>
          <a:p>
            <a:pPr marL="0" indent="0">
              <a:buNone/>
            </a:pPr>
            <a:endParaRPr lang="en-US" altLang="zh-CN" dirty="0"/>
          </a:p>
          <a:p>
            <a:pPr marL="0" indent="0">
              <a:buNone/>
            </a:pPr>
            <a:endParaRPr lang="en-US" altLang="zh-CN" dirty="0">
              <a:solidFill>
                <a:srgbClr val="FF0000"/>
              </a:solidFill>
            </a:endParaRPr>
          </a:p>
        </p:txBody>
      </p:sp>
      <p:sp>
        <p:nvSpPr>
          <p:cNvPr id="4" name="圆角矩形 3"/>
          <p:cNvSpPr/>
          <p:nvPr/>
        </p:nvSpPr>
        <p:spPr>
          <a:xfrm>
            <a:off x="6587837" y="6172198"/>
            <a:ext cx="1226127" cy="529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H-SQLs</a:t>
            </a:r>
            <a:endParaRPr lang="zh-CN" altLang="en-US" dirty="0"/>
          </a:p>
        </p:txBody>
      </p:sp>
      <p:sp>
        <p:nvSpPr>
          <p:cNvPr id="5" name="圆角矩形 4"/>
          <p:cNvSpPr/>
          <p:nvPr/>
        </p:nvSpPr>
        <p:spPr>
          <a:xfrm>
            <a:off x="9777845" y="6172199"/>
            <a:ext cx="1226127" cy="529936"/>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R-SQLs</a:t>
            </a:r>
            <a:endParaRPr lang="zh-CN" altLang="en-US" dirty="0"/>
          </a:p>
        </p:txBody>
      </p:sp>
      <p:sp>
        <p:nvSpPr>
          <p:cNvPr id="6" name="右箭头 5"/>
          <p:cNvSpPr/>
          <p:nvPr/>
        </p:nvSpPr>
        <p:spPr>
          <a:xfrm>
            <a:off x="8042564" y="6216360"/>
            <a:ext cx="1506681" cy="4416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Result</a:t>
            </a:r>
            <a:endParaRPr lang="zh-CN" altLang="en-US" sz="3600" dirty="0"/>
          </a:p>
        </p:txBody>
      </p:sp>
      <p:sp>
        <p:nvSpPr>
          <p:cNvPr id="11" name="内容占位符 2">
            <a:extLst>
              <a:ext uri="{FF2B5EF4-FFF2-40B4-BE49-F238E27FC236}">
                <a16:creationId xmlns:a16="http://schemas.microsoft.com/office/drawing/2014/main" xmlns="" id="{80C63C27-D293-0898-FB66-58184262255B}"/>
              </a:ext>
            </a:extLst>
          </p:cNvPr>
          <p:cNvSpPr txBox="1">
            <a:spLocks/>
          </p:cNvSpPr>
          <p:nvPr/>
        </p:nvSpPr>
        <p:spPr>
          <a:xfrm>
            <a:off x="455647" y="2103014"/>
            <a:ext cx="4050516" cy="11888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endParaRPr lang="en-US" altLang="zh-CN" sz="1800" dirty="0"/>
          </a:p>
        </p:txBody>
      </p:sp>
      <p:pic>
        <p:nvPicPr>
          <p:cNvPr id="8" name="图片 7"/>
          <p:cNvPicPr>
            <a:picLocks noChangeAspect="1"/>
          </p:cNvPicPr>
          <p:nvPr/>
        </p:nvPicPr>
        <p:blipFill>
          <a:blip r:embed="rId3"/>
          <a:stretch>
            <a:fillRect/>
          </a:stretch>
        </p:blipFill>
        <p:spPr>
          <a:xfrm>
            <a:off x="1310421" y="1690692"/>
            <a:ext cx="8811041" cy="2604051"/>
          </a:xfrm>
          <a:prstGeom prst="rect">
            <a:avLst/>
          </a:prstGeom>
        </p:spPr>
      </p:pic>
      <p:pic>
        <p:nvPicPr>
          <p:cNvPr id="9" name="图片 8"/>
          <p:cNvPicPr>
            <a:picLocks noChangeAspect="1"/>
          </p:cNvPicPr>
          <p:nvPr/>
        </p:nvPicPr>
        <p:blipFill>
          <a:blip r:embed="rId4"/>
          <a:stretch>
            <a:fillRect/>
          </a:stretch>
        </p:blipFill>
        <p:spPr>
          <a:xfrm>
            <a:off x="1310421" y="4428966"/>
            <a:ext cx="9148572" cy="2287143"/>
          </a:xfrm>
          <a:prstGeom prst="rect">
            <a:avLst/>
          </a:prstGeom>
        </p:spPr>
      </p:pic>
    </p:spTree>
    <p:extLst>
      <p:ext uri="{BB962C8B-B14F-4D97-AF65-F5344CB8AC3E}">
        <p14:creationId xmlns:p14="http://schemas.microsoft.com/office/powerpoint/2010/main" val="201667036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Result</a:t>
            </a:r>
            <a:endParaRPr lang="zh-CN" altLang="en-US" sz="3600" dirty="0"/>
          </a:p>
        </p:txBody>
      </p:sp>
      <p:sp>
        <p:nvSpPr>
          <p:cNvPr id="11" name="内容占位符 2">
            <a:extLst>
              <a:ext uri="{FF2B5EF4-FFF2-40B4-BE49-F238E27FC236}">
                <a16:creationId xmlns:a16="http://schemas.microsoft.com/office/drawing/2014/main" xmlns="" id="{80C63C27-D293-0898-FB66-58184262255B}"/>
              </a:ext>
            </a:extLst>
          </p:cNvPr>
          <p:cNvSpPr txBox="1">
            <a:spLocks/>
          </p:cNvSpPr>
          <p:nvPr/>
        </p:nvSpPr>
        <p:spPr>
          <a:xfrm>
            <a:off x="455647" y="2103014"/>
            <a:ext cx="4050516" cy="11888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Wingdings" panose="05000000000000000000" pitchFamily="2" charset="2"/>
              <a:buChar char="Ø"/>
              <a:defRPr sz="2800" kern="1200">
                <a:solidFill>
                  <a:schemeClr val="tx1"/>
                </a:solidFill>
                <a:latin typeface="+mn-ea"/>
                <a:ea typeface="+mn-ea"/>
                <a:cs typeface="+mn-cs"/>
              </a:defRPr>
            </a:lvl1pPr>
            <a:lvl2pPr marL="685800" indent="-2286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ea"/>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ea"/>
                <a:ea typeface="+mn-ea"/>
                <a:cs typeface="+mn-cs"/>
              </a:defRPr>
            </a:lvl3pPr>
            <a:lvl4pPr marL="16002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chemeClr val="tx1"/>
                </a:solidFill>
                <a:latin typeface="+mn-ea"/>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Wingdings" panose="05000000000000000000" pitchFamily="2" charset="2"/>
              <a:buNone/>
            </a:pPr>
            <a:endParaRPr lang="en-US" altLang="zh-CN" sz="1800" dirty="0"/>
          </a:p>
        </p:txBody>
      </p:sp>
      <p:pic>
        <p:nvPicPr>
          <p:cNvPr id="6" name="图片 5"/>
          <p:cNvPicPr>
            <a:picLocks noChangeAspect="1"/>
          </p:cNvPicPr>
          <p:nvPr/>
        </p:nvPicPr>
        <p:blipFill>
          <a:blip r:embed="rId3"/>
          <a:stretch>
            <a:fillRect/>
          </a:stretch>
        </p:blipFill>
        <p:spPr>
          <a:xfrm>
            <a:off x="1703787" y="2023452"/>
            <a:ext cx="8573866" cy="3525507"/>
          </a:xfrm>
          <a:prstGeom prst="rect">
            <a:avLst/>
          </a:prstGeom>
        </p:spPr>
      </p:pic>
    </p:spTree>
    <p:extLst>
      <p:ext uri="{BB962C8B-B14F-4D97-AF65-F5344CB8AC3E}">
        <p14:creationId xmlns:p14="http://schemas.microsoft.com/office/powerpoint/2010/main" val="136166982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Conclusion</a:t>
            </a:r>
            <a:endParaRPr lang="zh-CN" altLang="en-US" dirty="0"/>
          </a:p>
        </p:txBody>
      </p:sp>
      <p:sp>
        <p:nvSpPr>
          <p:cNvPr id="3" name="内容占位符 2"/>
          <p:cNvSpPr>
            <a:spLocks noGrp="1"/>
          </p:cNvSpPr>
          <p:nvPr>
            <p:ph idx="1"/>
          </p:nvPr>
        </p:nvSpPr>
        <p:spPr/>
        <p:txBody>
          <a:bodyPr>
            <a:normAutofit lnSpcReduction="10000"/>
          </a:bodyPr>
          <a:lstStyle/>
          <a:p>
            <a:r>
              <a:rPr lang="en-US" altLang="zh-CN" sz="3600" dirty="0" smtClean="0"/>
              <a:t> We </a:t>
            </a:r>
            <a:r>
              <a:rPr lang="en-US" altLang="zh-CN" sz="3600" dirty="0"/>
              <a:t>present </a:t>
            </a:r>
            <a:r>
              <a:rPr lang="en-US" altLang="zh-CN" sz="3600" dirty="0" err="1"/>
              <a:t>PinSQL</a:t>
            </a:r>
            <a:r>
              <a:rPr lang="en-US" altLang="zh-CN" sz="3600" dirty="0"/>
              <a:t>, an autonomous </a:t>
            </a:r>
            <a:r>
              <a:rPr lang="en-US" altLang="zh-CN" sz="3600" dirty="0" smtClean="0"/>
              <a:t>diagnostic system with two </a:t>
            </a:r>
            <a:r>
              <a:rPr lang="en-US" altLang="zh-CN" sz="3600" dirty="0"/>
              <a:t>main </a:t>
            </a:r>
            <a:r>
              <a:rPr lang="en-US" altLang="zh-CN" sz="3600" dirty="0" smtClean="0"/>
              <a:t>features</a:t>
            </a:r>
          </a:p>
          <a:p>
            <a:pPr marL="0" indent="0">
              <a:buNone/>
            </a:pPr>
            <a:endParaRPr lang="en-US" altLang="zh-CN" sz="3600" dirty="0" smtClean="0"/>
          </a:p>
          <a:p>
            <a:r>
              <a:rPr lang="en-US" altLang="zh-CN" sz="3600" dirty="0"/>
              <a:t> </a:t>
            </a:r>
            <a:r>
              <a:rPr lang="en-US" altLang="zh-CN" sz="3600" dirty="0" smtClean="0"/>
              <a:t>Future Work</a:t>
            </a:r>
          </a:p>
          <a:p>
            <a:pPr lvl="1"/>
            <a:r>
              <a:rPr lang="en-US" altLang="zh-CN" sz="3600" dirty="0" smtClean="0"/>
              <a:t> </a:t>
            </a:r>
            <a:r>
              <a:rPr lang="en-US" altLang="zh-CN" sz="3600" dirty="0" smtClean="0">
                <a:latin typeface="华文仿宋" panose="02010600040101010101" pitchFamily="2" charset="-122"/>
                <a:ea typeface="华文仿宋" panose="02010600040101010101" pitchFamily="2" charset="-122"/>
              </a:rPr>
              <a:t>find specific queries</a:t>
            </a:r>
          </a:p>
          <a:p>
            <a:pPr lvl="1"/>
            <a:r>
              <a:rPr lang="en-US" altLang="zh-CN" sz="3600" dirty="0"/>
              <a:t> integrate </a:t>
            </a:r>
            <a:r>
              <a:rPr lang="en-US" altLang="zh-CN" sz="3600" dirty="0" smtClean="0"/>
              <a:t>more repairing actions</a:t>
            </a:r>
          </a:p>
          <a:p>
            <a:pPr lvl="1"/>
            <a:r>
              <a:rPr lang="en-US" altLang="zh-CN" sz="3600" dirty="0" smtClean="0"/>
              <a:t> utilize more performance metrics</a:t>
            </a:r>
          </a:p>
          <a:p>
            <a:pPr lvl="1"/>
            <a:r>
              <a:rPr lang="en-US" altLang="zh-CN" sz="3600" dirty="0"/>
              <a:t> explore the complex relationships</a:t>
            </a:r>
            <a:endParaRPr lang="en-US" altLang="zh-CN" sz="3600" dirty="0" smtClean="0"/>
          </a:p>
        </p:txBody>
      </p:sp>
    </p:spTree>
    <p:extLst>
      <p:ext uri="{BB962C8B-B14F-4D97-AF65-F5344CB8AC3E}">
        <p14:creationId xmlns:p14="http://schemas.microsoft.com/office/powerpoint/2010/main" val="424290795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Before work</a:t>
            </a:r>
            <a:endParaRPr lang="zh-CN" altLang="en-US" sz="3600" dirty="0"/>
          </a:p>
        </p:txBody>
      </p:sp>
      <p:sp>
        <p:nvSpPr>
          <p:cNvPr id="3" name="内容占位符 2"/>
          <p:cNvSpPr>
            <a:spLocks noGrp="1"/>
          </p:cNvSpPr>
          <p:nvPr>
            <p:ph idx="1"/>
          </p:nvPr>
        </p:nvSpPr>
        <p:spPr>
          <a:xfrm>
            <a:off x="1493425" y="1847854"/>
            <a:ext cx="9860375" cy="4351338"/>
          </a:xfrm>
        </p:spPr>
        <p:txBody>
          <a:bodyPr>
            <a:normAutofit/>
          </a:bodyPr>
          <a:lstStyle/>
          <a:p>
            <a:r>
              <a:rPr lang="en-US" altLang="zh-CN" dirty="0"/>
              <a:t> Classification-based:  divide the causes into a </a:t>
            </a:r>
            <a:r>
              <a:rPr lang="en-US" altLang="zh-CN" dirty="0" smtClean="0"/>
              <a:t>limited collection </a:t>
            </a:r>
            <a:r>
              <a:rPr lang="en-US" altLang="zh-CN" dirty="0"/>
              <a:t>of </a:t>
            </a:r>
            <a:r>
              <a:rPr lang="en-US" altLang="zh-CN" dirty="0" smtClean="0"/>
              <a:t>types.</a:t>
            </a:r>
          </a:p>
          <a:p>
            <a:pPr marL="0" indent="0">
              <a:buNone/>
            </a:pPr>
            <a:endParaRPr lang="en-US" altLang="zh-CN" dirty="0"/>
          </a:p>
          <a:p>
            <a:r>
              <a:rPr lang="en-US" altLang="zh-CN" dirty="0" smtClean="0"/>
              <a:t> Top-SQL-based:  select </a:t>
            </a:r>
            <a:r>
              <a:rPr lang="en-US" altLang="zh-CN" dirty="0"/>
              <a:t>the highest SQLs via sorting performance </a:t>
            </a:r>
            <a:r>
              <a:rPr lang="en-US" altLang="zh-CN" dirty="0" smtClean="0"/>
              <a:t>metrics.</a:t>
            </a:r>
          </a:p>
          <a:p>
            <a:pPr marL="0" indent="0">
              <a:buNone/>
            </a:pPr>
            <a:endParaRPr lang="en-US" altLang="zh-CN" dirty="0" smtClean="0"/>
          </a:p>
          <a:p>
            <a:r>
              <a:rPr lang="en-US" altLang="zh-CN" dirty="0" smtClean="0"/>
              <a:t> Autoregressive-based: </a:t>
            </a:r>
            <a:r>
              <a:rPr lang="en-US" altLang="zh-CN" dirty="0"/>
              <a:t>analyze causal </a:t>
            </a:r>
            <a:r>
              <a:rPr lang="en-US" altLang="zh-CN" dirty="0" smtClean="0"/>
              <a:t>dependency </a:t>
            </a:r>
            <a:r>
              <a:rPr lang="en-US" altLang="zh-CN" dirty="0"/>
              <a:t>between variables on multivariate time-series </a:t>
            </a:r>
            <a:r>
              <a:rPr lang="en-US" altLang="zh-CN" dirty="0" smtClean="0"/>
              <a:t>data.</a:t>
            </a:r>
            <a:endParaRPr lang="en-US" altLang="zh-CN" dirty="0"/>
          </a:p>
          <a:p>
            <a:pPr marL="0" indent="0">
              <a:buNone/>
            </a:pPr>
            <a:endParaRPr lang="en-US" altLang="zh-CN" dirty="0"/>
          </a:p>
        </p:txBody>
      </p:sp>
    </p:spTree>
    <p:extLst>
      <p:ext uri="{BB962C8B-B14F-4D97-AF65-F5344CB8AC3E}">
        <p14:creationId xmlns:p14="http://schemas.microsoft.com/office/powerpoint/2010/main" val="226913578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Problem Statement</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55469" y="1690692"/>
                <a:ext cx="10198332" cy="4351338"/>
              </a:xfrm>
            </p:spPr>
            <p:txBody>
              <a:bodyPr>
                <a:normAutofit/>
              </a:bodyPr>
              <a:lstStyle/>
              <a:p>
                <a:r>
                  <a:rPr lang="en-US" altLang="zh-CN" dirty="0" smtClean="0"/>
                  <a:t> Time-series Data: </a:t>
                </a:r>
                <a:r>
                  <a:rPr lang="en-US" altLang="zh-CN" i="1" dirty="0"/>
                  <a:t>X </a:t>
                </a:r>
                <a:r>
                  <a:rPr lang="en-US" altLang="zh-CN" dirty="0"/>
                  <a:t>= </a:t>
                </a:r>
                <a:r>
                  <a:rPr lang="en-US" altLang="zh-CN" i="1" dirty="0"/>
                  <a:t>{</a:t>
                </a:r>
                <a14:m>
                  <m:oMath xmlns:m="http://schemas.openxmlformats.org/officeDocument/2006/math">
                    <m:sSub>
                      <m:sSubPr>
                        <m:ctrlPr>
                          <a:rPr lang="en-US" altLang="zh-CN" i="1" dirty="0" smtClean="0">
                            <a:latin typeface="Cambria Math" panose="02040503050406030204" pitchFamily="18" charset="0"/>
                          </a:rPr>
                        </m:ctrlPr>
                      </m:sSubPr>
                      <m:e>
                        <m:r>
                          <m:rPr>
                            <m:sty m:val="p"/>
                          </m:rPr>
                          <a:rPr lang="en-US" altLang="zh-CN" i="1" dirty="0">
                            <a:latin typeface="Cambria Math" panose="02040503050406030204" pitchFamily="18" charset="0"/>
                          </a:rPr>
                          <m:t>x</m:t>
                        </m:r>
                      </m:e>
                      <m:sub>
                        <m:r>
                          <a:rPr lang="en-US" altLang="zh-CN" b="0" i="1" dirty="0" smtClean="0">
                            <a:latin typeface="Cambria Math" panose="02040503050406030204" pitchFamily="18" charset="0"/>
                          </a:rPr>
                          <m:t>1</m:t>
                        </m:r>
                      </m:sub>
                    </m:sSub>
                  </m:oMath>
                </a14:m>
                <a:r>
                  <a:rPr lang="en-US" altLang="zh-CN" i="1" dirty="0" smtClean="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2</m:t>
                        </m:r>
                      </m:sub>
                    </m:sSub>
                  </m:oMath>
                </a14:m>
                <a:r>
                  <a:rPr lang="en-US" altLang="zh-CN" i="1" dirty="0" smtClean="0"/>
                  <a:t>, ...,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𝑁</m:t>
                        </m:r>
                      </m:sub>
                    </m:sSub>
                  </m:oMath>
                </a14:m>
                <a:r>
                  <a:rPr lang="en-US" altLang="zh-CN" i="1" dirty="0" smtClean="0"/>
                  <a:t>}</a:t>
                </a:r>
              </a:p>
              <a:p>
                <a:r>
                  <a:rPr lang="en-US" altLang="zh-CN" dirty="0" smtClean="0"/>
                  <a:t> SQL Template</a:t>
                </a:r>
              </a:p>
              <a:p>
                <a:r>
                  <a:rPr lang="en-US" altLang="zh-CN" dirty="0" smtClean="0"/>
                  <a:t> Performance Metric</a:t>
                </a:r>
              </a:p>
              <a:p>
                <a:r>
                  <a:rPr lang="en-US" altLang="zh-CN" i="1" dirty="0" smtClean="0"/>
                  <a:t> Anomaly </a:t>
                </a:r>
                <a:r>
                  <a:rPr lang="en-US" altLang="zh-CN" i="1" dirty="0"/>
                  <a:t>Case:  </a:t>
                </a:r>
                <a14:m>
                  <m:oMath xmlns:m="http://schemas.openxmlformats.org/officeDocument/2006/math">
                    <m:r>
                      <a:rPr lang="zh-CN" altLang="en-US" i="1">
                        <a:latin typeface="Cambria Math" panose="02040503050406030204" pitchFamily="18" charset="0"/>
                      </a:rPr>
                      <m:t>𝒞</m:t>
                    </m:r>
                  </m:oMath>
                </a14:m>
                <a:r>
                  <a:rPr lang="en-US" altLang="zh-CN" dirty="0"/>
                  <a:t> = </a:t>
                </a:r>
                <a14:m>
                  <m:oMath xmlns:m="http://schemas.openxmlformats.org/officeDocument/2006/math">
                    <m:r>
                      <a:rPr lang="en-US" altLang="zh-CN" dirty="0">
                        <a:latin typeface="Cambria Math" panose="02040503050406030204" pitchFamily="18" charset="0"/>
                        <a:ea typeface="Cambria Math" panose="02040503050406030204" pitchFamily="18" charset="0"/>
                      </a:rPr>
                      <m:t>(</m:t>
                    </m:r>
                    <m:r>
                      <a:rPr lang="en-US" altLang="zh-CN" i="1" dirty="0">
                        <a:latin typeface="Cambria Math" panose="02040503050406030204" pitchFamily="18" charset="0"/>
                        <a:ea typeface="Cambria Math" panose="02040503050406030204" pitchFamily="18" charset="0"/>
                      </a:rPr>
                      <m:t>ℳ</m:t>
                    </m:r>
                    <m:r>
                      <a:rPr lang="en-US" altLang="zh-CN" i="1" dirty="0">
                        <a:latin typeface="Cambria Math" panose="02040503050406030204" pitchFamily="18" charset="0"/>
                        <a:ea typeface="Cambria Math" panose="02040503050406030204" pitchFamily="18" charset="0"/>
                      </a:rPr>
                      <m:t>,</m:t>
                    </m:r>
                    <m:r>
                      <a:rPr lang="zh-CN" altLang="en-US" i="1" dirty="0">
                        <a:latin typeface="Cambria Math" panose="02040503050406030204" pitchFamily="18" charset="0"/>
                        <a:ea typeface="Cambria Math" panose="02040503050406030204" pitchFamily="18" charset="0"/>
                      </a:rPr>
                      <m:t>𝒬</m:t>
                    </m:r>
                    <m:r>
                      <a:rPr lang="en-US" altLang="zh-CN" i="1" dirty="0">
                        <a:latin typeface="Cambria Math" panose="02040503050406030204" pitchFamily="18" charset="0"/>
                        <a:ea typeface="Cambria Math" panose="02040503050406030204" pitchFamily="18" charset="0"/>
                      </a:rPr>
                      <m:t>,</m:t>
                    </m:r>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𝑎</m:t>
                        </m:r>
                      </m:e>
                      <m:sub>
                        <m:r>
                          <a:rPr lang="en-US" altLang="zh-CN" i="1" dirty="0">
                            <a:latin typeface="Cambria Math" panose="02040503050406030204" pitchFamily="18" charset="0"/>
                            <a:ea typeface="Cambria Math" panose="02040503050406030204" pitchFamily="18" charset="0"/>
                          </a:rPr>
                          <m:t>𝑠</m:t>
                        </m:r>
                        <m:r>
                          <a:rPr lang="en-US" altLang="zh-CN" i="1" dirty="0">
                            <a:latin typeface="Cambria Math" panose="02040503050406030204" pitchFamily="18" charset="0"/>
                            <a:ea typeface="Cambria Math" panose="02040503050406030204" pitchFamily="18" charset="0"/>
                          </a:rPr>
                          <m:t>,</m:t>
                        </m:r>
                      </m:sub>
                    </m:sSub>
                    <m:sSub>
                      <m:sSubPr>
                        <m:ctrlPr>
                          <a:rPr lang="en-US" altLang="zh-CN" i="1" dirty="0">
                            <a:latin typeface="Cambria Math" panose="02040503050406030204" pitchFamily="18" charset="0"/>
                            <a:ea typeface="Cambria Math" panose="02040503050406030204" pitchFamily="18" charset="0"/>
                          </a:rPr>
                        </m:ctrlPr>
                      </m:sSubPr>
                      <m:e>
                        <m:r>
                          <a:rPr lang="en-US" altLang="zh-CN" i="1" dirty="0">
                            <a:latin typeface="Cambria Math" panose="02040503050406030204" pitchFamily="18" charset="0"/>
                            <a:ea typeface="Cambria Math" panose="02040503050406030204" pitchFamily="18" charset="0"/>
                          </a:rPr>
                          <m:t>𝑎</m:t>
                        </m:r>
                      </m:e>
                      <m:sub>
                        <m:r>
                          <a:rPr lang="en-US" altLang="zh-CN" i="1" dirty="0">
                            <a:latin typeface="Cambria Math" panose="02040503050406030204" pitchFamily="18" charset="0"/>
                            <a:ea typeface="Cambria Math" panose="02040503050406030204" pitchFamily="18" charset="0"/>
                          </a:rPr>
                          <m:t>𝑒</m:t>
                        </m:r>
                      </m:sub>
                    </m:sSub>
                    <m:r>
                      <a:rPr lang="en-US" altLang="zh-CN" i="1" dirty="0">
                        <a:latin typeface="Cambria Math" panose="02040503050406030204" pitchFamily="18" charset="0"/>
                        <a:ea typeface="Cambria Math" panose="02040503050406030204" pitchFamily="18" charset="0"/>
                      </a:rPr>
                      <m:t>)</m:t>
                    </m:r>
                  </m:oMath>
                </a14:m>
                <a:endParaRPr lang="en-US" altLang="zh-CN" dirty="0"/>
              </a:p>
              <a:p>
                <a:pPr marL="0" indent="0">
                  <a:buNone/>
                </a:pPr>
                <a:endParaRPr lang="en-US" altLang="zh-CN" dirty="0"/>
              </a:p>
              <a:p>
                <a:pPr marL="0" indent="0">
                  <a:buNone/>
                </a:pPr>
                <a:endParaRPr lang="en-US" altLang="zh-CN" dirty="0" smtClean="0"/>
              </a:p>
              <a:p>
                <a:pPr marL="0" indent="0">
                  <a:buNone/>
                </a:pPr>
                <a:r>
                  <a:rPr lang="en-US" altLang="zh-CN" dirty="0" smtClean="0"/>
                  <a:t>Based on these, we model Pinpointing Root Cause SQLs as a ranking problem.</a:t>
                </a:r>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55469" y="1690692"/>
                <a:ext cx="10198332" cy="4351338"/>
              </a:xfrm>
              <a:blipFill rotWithShape="0">
                <a:blip r:embed="rId3"/>
                <a:stretch>
                  <a:fillRect l="-1255" t="-2381"/>
                </a:stretch>
              </a:blipFill>
            </p:spPr>
            <p:txBody>
              <a:bodyPr/>
              <a:lstStyle/>
              <a:p>
                <a:r>
                  <a:rPr lang="zh-CN" altLang="en-US">
                    <a:noFill/>
                  </a:rPr>
                  <a:t> </a:t>
                </a:r>
              </a:p>
            </p:txBody>
          </p:sp>
        </mc:Fallback>
      </mc:AlternateContent>
      <p:sp>
        <p:nvSpPr>
          <p:cNvPr id="6" name="右箭头 5"/>
          <p:cNvSpPr/>
          <p:nvPr/>
        </p:nvSpPr>
        <p:spPr>
          <a:xfrm rot="5400000">
            <a:off x="9295219" y="3019784"/>
            <a:ext cx="687665" cy="28191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圆角矩形 6"/>
          <p:cNvSpPr/>
          <p:nvPr/>
        </p:nvSpPr>
        <p:spPr>
          <a:xfrm>
            <a:off x="7530172" y="3639507"/>
            <a:ext cx="4319444" cy="73129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SELECT * FROM </a:t>
            </a:r>
            <a:r>
              <a:rPr lang="en-US" altLang="zh-CN" dirty="0" err="1" smtClean="0"/>
              <a:t>user_table</a:t>
            </a:r>
            <a:r>
              <a:rPr lang="en-US" altLang="zh-CN" dirty="0" smtClean="0"/>
              <a:t> </a:t>
            </a:r>
            <a:r>
              <a:rPr lang="en-US" altLang="zh-CN" dirty="0"/>
              <a:t>WHERE </a:t>
            </a:r>
            <a:r>
              <a:rPr lang="en-US" altLang="zh-CN" dirty="0" err="1"/>
              <a:t>uid</a:t>
            </a:r>
            <a:r>
              <a:rPr lang="en-US" altLang="zh-CN" dirty="0"/>
              <a:t> = </a:t>
            </a:r>
            <a:r>
              <a:rPr lang="en-US" altLang="zh-CN" dirty="0" smtClean="0"/>
              <a:t>?</a:t>
            </a:r>
            <a:endParaRPr lang="zh-CN" altLang="en-US" dirty="0"/>
          </a:p>
        </p:txBody>
      </p:sp>
      <p:sp>
        <p:nvSpPr>
          <p:cNvPr id="10" name="圆角矩形 9"/>
          <p:cNvSpPr/>
          <p:nvPr/>
        </p:nvSpPr>
        <p:spPr>
          <a:xfrm>
            <a:off x="7368018" y="1690692"/>
            <a:ext cx="4823982" cy="10685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SELECT * FROM </a:t>
            </a:r>
            <a:r>
              <a:rPr lang="en-US" altLang="zh-CN" dirty="0" err="1" smtClean="0"/>
              <a:t>user_table</a:t>
            </a:r>
            <a:r>
              <a:rPr lang="en-US" altLang="zh-CN" dirty="0" smtClean="0"/>
              <a:t> </a:t>
            </a:r>
            <a:r>
              <a:rPr lang="en-US" altLang="zh-CN" dirty="0"/>
              <a:t>WHERE </a:t>
            </a:r>
            <a:r>
              <a:rPr lang="en-US" altLang="zh-CN" dirty="0" err="1"/>
              <a:t>uid</a:t>
            </a:r>
            <a:r>
              <a:rPr lang="en-US" altLang="zh-CN" dirty="0"/>
              <a:t> = </a:t>
            </a:r>
            <a:r>
              <a:rPr lang="en-US" altLang="zh-CN" dirty="0" smtClean="0"/>
              <a:t>21354</a:t>
            </a:r>
          </a:p>
          <a:p>
            <a:pPr algn="ctr"/>
            <a:r>
              <a:rPr lang="en-US" altLang="zh-CN" dirty="0"/>
              <a:t>SELECT * FROM </a:t>
            </a:r>
            <a:r>
              <a:rPr lang="en-US" altLang="zh-CN" dirty="0" err="1"/>
              <a:t>user_table</a:t>
            </a:r>
            <a:r>
              <a:rPr lang="en-US" altLang="zh-CN" dirty="0"/>
              <a:t> WHERE </a:t>
            </a:r>
            <a:r>
              <a:rPr lang="en-US" altLang="zh-CN" dirty="0" err="1"/>
              <a:t>uid</a:t>
            </a:r>
            <a:r>
              <a:rPr lang="en-US" altLang="zh-CN" dirty="0"/>
              <a:t> = </a:t>
            </a:r>
            <a:r>
              <a:rPr lang="en-US" altLang="zh-CN" dirty="0" smtClean="0"/>
              <a:t>14245</a:t>
            </a:r>
            <a:endParaRPr lang="zh-CN" altLang="en-US" dirty="0"/>
          </a:p>
          <a:p>
            <a:pPr algn="ctr"/>
            <a:r>
              <a:rPr lang="en-US" altLang="zh-CN" dirty="0"/>
              <a:t>SELECT * FROM </a:t>
            </a:r>
            <a:r>
              <a:rPr lang="en-US" altLang="zh-CN" dirty="0" err="1"/>
              <a:t>user_table</a:t>
            </a:r>
            <a:r>
              <a:rPr lang="en-US" altLang="zh-CN" dirty="0"/>
              <a:t> WHERE </a:t>
            </a:r>
            <a:r>
              <a:rPr lang="en-US" altLang="zh-CN" dirty="0" err="1"/>
              <a:t>uid</a:t>
            </a:r>
            <a:r>
              <a:rPr lang="en-US" altLang="zh-CN" dirty="0"/>
              <a:t> = </a:t>
            </a:r>
            <a:r>
              <a:rPr lang="en-US" altLang="zh-CN" dirty="0" smtClean="0"/>
              <a:t>64232</a:t>
            </a:r>
            <a:endParaRPr lang="zh-CN" altLang="en-US" dirty="0"/>
          </a:p>
          <a:p>
            <a:pPr algn="ctr"/>
            <a:endParaRPr lang="zh-CN" alt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Challenges</a:t>
            </a:r>
            <a:endParaRPr lang="zh-CN" altLang="en-US" dirty="0"/>
          </a:p>
        </p:txBody>
      </p:sp>
      <p:sp>
        <p:nvSpPr>
          <p:cNvPr id="3" name="内容占位符 2"/>
          <p:cNvSpPr>
            <a:spLocks noGrp="1"/>
          </p:cNvSpPr>
          <p:nvPr>
            <p:ph idx="1"/>
          </p:nvPr>
        </p:nvSpPr>
        <p:spPr/>
        <p:txBody>
          <a:bodyPr/>
          <a:lstStyle/>
          <a:p>
            <a:r>
              <a:rPr lang="en-US" altLang="zh-CN" dirty="0" smtClean="0"/>
              <a:t> How </a:t>
            </a:r>
            <a:r>
              <a:rPr lang="en-US" altLang="zh-CN" dirty="0"/>
              <a:t>to effectively obtain the individual </a:t>
            </a:r>
            <a:r>
              <a:rPr lang="en-US" altLang="zh-CN" dirty="0" smtClean="0"/>
              <a:t>active session </a:t>
            </a:r>
            <a:r>
              <a:rPr lang="en-US" altLang="zh-CN" dirty="0"/>
              <a:t>of templates without degrading the database </a:t>
            </a:r>
            <a:r>
              <a:rPr lang="en-US" altLang="zh-CN" dirty="0" smtClean="0"/>
              <a:t>instance performance?</a:t>
            </a:r>
          </a:p>
          <a:p>
            <a:pPr marL="0" indent="0">
              <a:buNone/>
            </a:pPr>
            <a:endParaRPr lang="en-US" altLang="zh-CN" dirty="0"/>
          </a:p>
          <a:p>
            <a:r>
              <a:rPr lang="en-US" altLang="zh-CN" dirty="0" smtClean="0"/>
              <a:t> How </a:t>
            </a:r>
            <a:r>
              <a:rPr lang="en-US" altLang="zh-CN" dirty="0"/>
              <a:t>to correctly model the impact of </a:t>
            </a:r>
            <a:r>
              <a:rPr lang="en-US" altLang="zh-CN" dirty="0" smtClean="0"/>
              <a:t>SQL templates </a:t>
            </a:r>
            <a:r>
              <a:rPr lang="en-US" altLang="zh-CN" dirty="0"/>
              <a:t>on the instance active session</a:t>
            </a:r>
            <a:r>
              <a:rPr lang="en-US" altLang="zh-CN" dirty="0" smtClean="0"/>
              <a:t>?</a:t>
            </a:r>
          </a:p>
          <a:p>
            <a:pPr marL="0" indent="0">
              <a:buNone/>
            </a:pPr>
            <a:endParaRPr lang="en-US" altLang="zh-CN" dirty="0" smtClean="0"/>
          </a:p>
          <a:p>
            <a:r>
              <a:rPr lang="en-US" altLang="zh-CN" dirty="0" smtClean="0"/>
              <a:t> How </a:t>
            </a:r>
            <a:r>
              <a:rPr lang="en-US" altLang="zh-CN" dirty="0"/>
              <a:t>to distinguish R-SQLs from </a:t>
            </a:r>
            <a:r>
              <a:rPr lang="en-US" altLang="zh-CN" dirty="0" smtClean="0"/>
              <a:t>massive SQLs </a:t>
            </a:r>
            <a:r>
              <a:rPr lang="en-US" altLang="zh-CN" dirty="0"/>
              <a:t>through the located H-SQLs?</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Example</a:t>
            </a:r>
            <a:endParaRPr lang="zh-CN" altLang="en-US" dirty="0"/>
          </a:p>
        </p:txBody>
      </p:sp>
      <p:sp>
        <p:nvSpPr>
          <p:cNvPr id="4" name="灯片编号占位符 3"/>
          <p:cNvSpPr>
            <a:spLocks noGrp="1"/>
          </p:cNvSpPr>
          <p:nvPr>
            <p:ph type="sldNum" sz="quarter" idx="12"/>
          </p:nvPr>
        </p:nvSpPr>
        <p:spPr/>
        <p:txBody>
          <a:bodyPr/>
          <a:lstStyle/>
          <a:p>
            <a:fld id="{565CE74E-AB26-4998-AD42-012C4C1AD076}" type="slidenum">
              <a:rPr lang="zh-CN" altLang="en-US" smtClean="0"/>
              <a:t>6</a:t>
            </a:fld>
            <a:r>
              <a:rPr lang="en-US" altLang="zh-CN" smtClean="0"/>
              <a:t>/30</a:t>
            </a:r>
            <a:endParaRPr lang="zh-CN" altLang="en-US" dirty="0"/>
          </a:p>
        </p:txBody>
      </p:sp>
      <p:pic>
        <p:nvPicPr>
          <p:cNvPr id="5" name="内容占位符 4"/>
          <p:cNvPicPr>
            <a:picLocks noGrp="1" noChangeAspect="1"/>
          </p:cNvPicPr>
          <p:nvPr>
            <p:ph idx="1"/>
          </p:nvPr>
        </p:nvPicPr>
        <p:blipFill>
          <a:blip r:embed="rId3"/>
          <a:stretch>
            <a:fillRect/>
          </a:stretch>
        </p:blipFill>
        <p:spPr>
          <a:xfrm>
            <a:off x="1155469" y="1690692"/>
            <a:ext cx="5648287" cy="4382618"/>
          </a:xfrm>
          <a:prstGeom prst="rect">
            <a:avLst/>
          </a:prstGeom>
        </p:spPr>
      </p:pic>
      <p:sp>
        <p:nvSpPr>
          <p:cNvPr id="6" name="矩形 5"/>
          <p:cNvSpPr/>
          <p:nvPr/>
        </p:nvSpPr>
        <p:spPr>
          <a:xfrm>
            <a:off x="7671661" y="1690696"/>
            <a:ext cx="511444" cy="1038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H-SQL</a:t>
            </a:r>
            <a:endParaRPr lang="zh-CN" altLang="en-US" dirty="0"/>
          </a:p>
        </p:txBody>
      </p:sp>
      <p:sp>
        <p:nvSpPr>
          <p:cNvPr id="7" name="矩形 6"/>
          <p:cNvSpPr/>
          <p:nvPr/>
        </p:nvSpPr>
        <p:spPr>
          <a:xfrm>
            <a:off x="8539567" y="1690695"/>
            <a:ext cx="511444" cy="1038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H-SQL</a:t>
            </a:r>
            <a:endParaRPr lang="zh-CN" altLang="en-US" dirty="0"/>
          </a:p>
        </p:txBody>
      </p:sp>
      <p:sp>
        <p:nvSpPr>
          <p:cNvPr id="8" name="矩形 7"/>
          <p:cNvSpPr/>
          <p:nvPr/>
        </p:nvSpPr>
        <p:spPr>
          <a:xfrm>
            <a:off x="9439759" y="1690694"/>
            <a:ext cx="511444" cy="1038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H-SQL</a:t>
            </a:r>
            <a:endParaRPr lang="zh-CN" altLang="en-US" dirty="0"/>
          </a:p>
        </p:txBody>
      </p:sp>
      <p:sp>
        <p:nvSpPr>
          <p:cNvPr id="9" name="矩形 8"/>
          <p:cNvSpPr/>
          <p:nvPr/>
        </p:nvSpPr>
        <p:spPr>
          <a:xfrm>
            <a:off x="10429067" y="1690693"/>
            <a:ext cx="511444" cy="1038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H-SQL</a:t>
            </a:r>
            <a:endParaRPr lang="zh-CN" altLang="en-US" dirty="0"/>
          </a:p>
        </p:txBody>
      </p:sp>
      <p:sp>
        <p:nvSpPr>
          <p:cNvPr id="10" name="矩形 9"/>
          <p:cNvSpPr/>
          <p:nvPr/>
        </p:nvSpPr>
        <p:spPr>
          <a:xfrm>
            <a:off x="11402877" y="1690692"/>
            <a:ext cx="511444" cy="1038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a:t>H-SQL</a:t>
            </a:r>
            <a:endParaRPr lang="zh-CN" altLang="en-US" dirty="0"/>
          </a:p>
        </p:txBody>
      </p:sp>
      <p:sp>
        <p:nvSpPr>
          <p:cNvPr id="11" name="下箭头 10"/>
          <p:cNvSpPr/>
          <p:nvPr/>
        </p:nvSpPr>
        <p:spPr>
          <a:xfrm>
            <a:off x="9262174" y="3053166"/>
            <a:ext cx="866613" cy="122542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8928315" y="4451440"/>
            <a:ext cx="511444" cy="1038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R-SQL</a:t>
            </a:r>
            <a:endParaRPr lang="zh-CN" altLang="en-US" dirty="0"/>
          </a:p>
        </p:txBody>
      </p:sp>
      <p:sp>
        <p:nvSpPr>
          <p:cNvPr id="13" name="矩形 12"/>
          <p:cNvSpPr/>
          <p:nvPr/>
        </p:nvSpPr>
        <p:spPr>
          <a:xfrm>
            <a:off x="9965409" y="4468642"/>
            <a:ext cx="511444" cy="10383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t>R-SQL</a:t>
            </a:r>
            <a:endParaRPr lang="zh-CN" altLang="en-US" dirty="0"/>
          </a:p>
        </p:txBody>
      </p:sp>
    </p:spTree>
    <p:extLst>
      <p:ext uri="{BB962C8B-B14F-4D97-AF65-F5344CB8AC3E}">
        <p14:creationId xmlns:p14="http://schemas.microsoft.com/office/powerpoint/2010/main" val="173054195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smtClean="0"/>
              <a:t>Contributions</a:t>
            </a:r>
            <a:endParaRPr lang="zh-CN" altLang="en-US" dirty="0"/>
          </a:p>
        </p:txBody>
      </p:sp>
      <p:sp>
        <p:nvSpPr>
          <p:cNvPr id="3" name="内容占位符 2"/>
          <p:cNvSpPr>
            <a:spLocks noGrp="1"/>
          </p:cNvSpPr>
          <p:nvPr>
            <p:ph idx="1"/>
          </p:nvPr>
        </p:nvSpPr>
        <p:spPr/>
        <p:txBody>
          <a:bodyPr/>
          <a:lstStyle/>
          <a:p>
            <a:r>
              <a:rPr lang="en-US" altLang="zh-CN" dirty="0" smtClean="0"/>
              <a:t> Develop </a:t>
            </a:r>
            <a:r>
              <a:rPr lang="en-US" altLang="zh-CN" dirty="0" err="1" smtClean="0"/>
              <a:t>PinSQL</a:t>
            </a:r>
            <a:endParaRPr lang="en-US" altLang="zh-CN" dirty="0" smtClean="0"/>
          </a:p>
          <a:p>
            <a:pPr marL="0" indent="0">
              <a:buNone/>
            </a:pPr>
            <a:endParaRPr lang="en-US" altLang="zh-CN" dirty="0"/>
          </a:p>
          <a:p>
            <a:r>
              <a:rPr lang="en-US" altLang="zh-CN" dirty="0" smtClean="0"/>
              <a:t> Introduce </a:t>
            </a:r>
            <a:r>
              <a:rPr lang="en-US" altLang="zh-CN" dirty="0"/>
              <a:t>a Data Collection And Anomaly Detection </a:t>
            </a:r>
            <a:r>
              <a:rPr lang="en-US" altLang="zh-CN" dirty="0" smtClean="0"/>
              <a:t>Module</a:t>
            </a:r>
          </a:p>
          <a:p>
            <a:pPr marL="0" indent="0">
              <a:buNone/>
            </a:pPr>
            <a:endParaRPr lang="en-US" altLang="zh-CN" dirty="0" smtClean="0"/>
          </a:p>
          <a:p>
            <a:r>
              <a:rPr lang="en-US" altLang="zh-CN" dirty="0" smtClean="0"/>
              <a:t> Propose </a:t>
            </a:r>
            <a:r>
              <a:rPr lang="en-US" altLang="zh-CN" dirty="0"/>
              <a:t>a High-impact SQL </a:t>
            </a:r>
            <a:r>
              <a:rPr lang="en-US" altLang="zh-CN" dirty="0" smtClean="0"/>
              <a:t>Identification Module</a:t>
            </a:r>
          </a:p>
          <a:p>
            <a:pPr marL="0" indent="0">
              <a:buNone/>
            </a:pPr>
            <a:endParaRPr lang="en-US" altLang="zh-CN" dirty="0" smtClean="0"/>
          </a:p>
          <a:p>
            <a:r>
              <a:rPr lang="en-US" altLang="zh-CN" dirty="0" smtClean="0"/>
              <a:t> Present </a:t>
            </a:r>
            <a:r>
              <a:rPr lang="en-US" altLang="zh-CN" dirty="0"/>
              <a:t>a Root Cause SQL </a:t>
            </a:r>
            <a:r>
              <a:rPr lang="en-US" altLang="zh-CN" dirty="0" smtClean="0"/>
              <a:t>Identification Module</a:t>
            </a:r>
            <a:endParaRPr lang="en-US" altLang="zh-C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600" dirty="0" smtClean="0"/>
              <a:t>System Overview</a:t>
            </a:r>
            <a:endParaRPr lang="zh-CN" altLang="en-US" sz="3600" dirty="0"/>
          </a:p>
        </p:txBody>
      </p:sp>
      <p:sp>
        <p:nvSpPr>
          <p:cNvPr id="3" name="内容占位符 2"/>
          <p:cNvSpPr>
            <a:spLocks noGrp="1"/>
          </p:cNvSpPr>
          <p:nvPr>
            <p:ph idx="1"/>
          </p:nvPr>
        </p:nvSpPr>
        <p:spPr>
          <a:xfrm>
            <a:off x="1155469" y="1549830"/>
            <a:ext cx="11081288" cy="2231756"/>
          </a:xfrm>
        </p:spPr>
        <p:txBody>
          <a:bodyPr>
            <a:normAutofit/>
          </a:bodyPr>
          <a:lstStyle/>
          <a:p>
            <a:r>
              <a:rPr lang="en-US" altLang="zh-CN" dirty="0" smtClean="0"/>
              <a:t> Data Collection And Anomaly Detection Module</a:t>
            </a:r>
          </a:p>
          <a:p>
            <a:r>
              <a:rPr lang="en-US" altLang="zh-CN" dirty="0" smtClean="0"/>
              <a:t> High-Impact </a:t>
            </a:r>
            <a:r>
              <a:rPr lang="en-US" altLang="zh-CN" dirty="0"/>
              <a:t>SQL </a:t>
            </a:r>
            <a:r>
              <a:rPr lang="en-US" altLang="zh-CN" dirty="0" smtClean="0"/>
              <a:t>Identification Module</a:t>
            </a:r>
          </a:p>
          <a:p>
            <a:r>
              <a:rPr lang="fr-FR" altLang="zh-CN" dirty="0" smtClean="0"/>
              <a:t> Root Cause </a:t>
            </a:r>
            <a:r>
              <a:rPr lang="fr-FR" altLang="zh-CN" dirty="0"/>
              <a:t>SQL </a:t>
            </a:r>
            <a:r>
              <a:rPr lang="en-US" altLang="zh-CN" dirty="0"/>
              <a:t>Identification Module</a:t>
            </a:r>
          </a:p>
          <a:p>
            <a:r>
              <a:rPr lang="en-US" altLang="zh-CN" dirty="0" smtClean="0"/>
              <a:t> Repairing Module</a:t>
            </a:r>
            <a:endParaRPr lang="en-US" altLang="zh-CN" dirty="0"/>
          </a:p>
        </p:txBody>
      </p:sp>
      <p:pic>
        <p:nvPicPr>
          <p:cNvPr id="6" name="图片 5"/>
          <p:cNvPicPr>
            <a:picLocks noChangeAspect="1"/>
          </p:cNvPicPr>
          <p:nvPr/>
        </p:nvPicPr>
        <p:blipFill>
          <a:blip r:embed="rId3"/>
          <a:stretch>
            <a:fillRect/>
          </a:stretch>
        </p:blipFill>
        <p:spPr>
          <a:xfrm>
            <a:off x="1263957" y="3547534"/>
            <a:ext cx="9530579" cy="3310466"/>
          </a:xfrm>
          <a:prstGeom prst="rect">
            <a:avLst/>
          </a:prstGeom>
        </p:spPr>
      </p:pic>
    </p:spTree>
    <p:extLst>
      <p:ext uri="{BB962C8B-B14F-4D97-AF65-F5344CB8AC3E}">
        <p14:creationId xmlns:p14="http://schemas.microsoft.com/office/powerpoint/2010/main" val="40464197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55469" y="633572"/>
            <a:ext cx="11036531" cy="1325563"/>
          </a:xfrm>
        </p:spPr>
        <p:txBody>
          <a:bodyPr>
            <a:normAutofit/>
          </a:bodyPr>
          <a:lstStyle/>
          <a:p>
            <a:r>
              <a:rPr lang="en-US" altLang="zh-CN" sz="3600" dirty="0"/>
              <a:t>Data Collection And Anomaly Detection Module</a:t>
            </a:r>
            <a:br>
              <a:rPr lang="en-US" altLang="zh-CN" sz="3600" dirty="0"/>
            </a:b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155469" y="1534679"/>
                <a:ext cx="10731731" cy="4034848"/>
              </a:xfrm>
            </p:spPr>
            <p:txBody>
              <a:bodyPr>
                <a:normAutofit/>
              </a:bodyPr>
              <a:lstStyle/>
              <a:p>
                <a:r>
                  <a:rPr lang="en-US" altLang="zh-CN" dirty="0" smtClean="0"/>
                  <a:t> Data </a:t>
                </a:r>
                <a:r>
                  <a:rPr lang="en-US" altLang="zh-CN" dirty="0"/>
                  <a:t>Collection &amp; </a:t>
                </a:r>
                <a:r>
                  <a:rPr lang="en-US" altLang="zh-CN" dirty="0" smtClean="0"/>
                  <a:t>Pre-processing</a:t>
                </a:r>
                <a:endParaRPr lang="en-US" altLang="zh-CN" dirty="0"/>
              </a:p>
              <a:p>
                <a:pPr lvl="1"/>
                <a:r>
                  <a:rPr lang="en-US" altLang="zh-CN" dirty="0" smtClean="0"/>
                  <a:t> Performance Metrics data &amp; Query Logs data</a:t>
                </a:r>
              </a:p>
              <a:p>
                <a:pPr marL="457200" lvl="1" indent="0">
                  <a:buNone/>
                </a:pPr>
                <a14:m>
                  <m:oMath xmlns:m="http://schemas.openxmlformats.org/officeDocument/2006/math">
                    <m:sSub>
                      <m:sSubPr>
                        <m:ctrlPr>
                          <a:rPr lang="fr-FR" altLang="zh-CN" i="1" dirty="0" smtClean="0">
                            <a:latin typeface="Cambria Math" panose="02040503050406030204" pitchFamily="18" charset="0"/>
                          </a:rPr>
                        </m:ctrlPr>
                      </m:sSubPr>
                      <m:e>
                        <m:r>
                          <a:rPr lang="en-US" altLang="zh-CN" b="0" i="1" dirty="0" smtClean="0">
                            <a:latin typeface="Cambria Math" panose="02040503050406030204" pitchFamily="18" charset="0"/>
                          </a:rPr>
                          <m:t>𝑚𝑒𝑡𝑟𝑖𝑐</m:t>
                        </m:r>
                      </m:e>
                      <m:sub>
                        <m:r>
                          <a:rPr lang="en-US" altLang="zh-CN" b="0" i="1" dirty="0" smtClean="0">
                            <a:latin typeface="Cambria Math" panose="02040503050406030204" pitchFamily="18" charset="0"/>
                          </a:rPr>
                          <m:t>𝑄</m:t>
                        </m:r>
                        <m:r>
                          <a:rPr lang="en-US" altLang="zh-CN" b="0" i="1" dirty="0" smtClean="0">
                            <a:latin typeface="Cambria Math" panose="02040503050406030204" pitchFamily="18" charset="0"/>
                          </a:rPr>
                          <m:t>,</m:t>
                        </m:r>
                        <m:r>
                          <m:rPr>
                            <m:sty m:val="p"/>
                          </m:rPr>
                          <a:rPr lang="en-US" altLang="zh-CN" i="1" dirty="0">
                            <a:latin typeface="Cambria Math" panose="02040503050406030204" pitchFamily="18" charset="0"/>
                          </a:rPr>
                          <m:t>t</m:t>
                        </m:r>
                      </m:sub>
                    </m:sSub>
                    <m:r>
                      <a:rPr lang="fr-FR" altLang="zh-CN" i="1" dirty="0" smtClean="0">
                        <a:latin typeface="Cambria Math" panose="02040503050406030204" pitchFamily="18" charset="0"/>
                      </a:rPr>
                      <m:t> </m:t>
                    </m:r>
                  </m:oMath>
                </a14:m>
                <a:r>
                  <a:rPr lang="fr-FR" altLang="zh-CN" dirty="0"/>
                  <a:t>= Aggregate({metric(q), ∀q </a:t>
                </a:r>
                <a:r>
                  <a:rPr lang="fr-FR" altLang="zh-CN" dirty="0" smtClean="0"/>
                  <a:t>∈Q </a:t>
                </a:r>
                <a:r>
                  <a:rPr lang="fr-FR" altLang="zh-CN" dirty="0"/>
                  <a:t>where t(q) ∈ [t, t + </a:t>
                </a:r>
                <a:r>
                  <a:rPr lang="fr-FR" altLang="zh-CN" dirty="0" smtClean="0"/>
                  <a:t>∆t)}),</a:t>
                </a:r>
                <a:r>
                  <a:rPr lang="fr-FR" altLang="zh-CN" dirty="0"/>
                  <a:t> ∆</a:t>
                </a:r>
                <a:r>
                  <a:rPr lang="fr-FR" altLang="zh-CN" dirty="0" smtClean="0"/>
                  <a:t>t</a:t>
                </a:r>
                <a:r>
                  <a:rPr lang="zh-CN" altLang="en-US" dirty="0" smtClean="0"/>
                  <a:t>∈</a:t>
                </a:r>
                <a:r>
                  <a:rPr lang="en-US" altLang="zh-CN" dirty="0" smtClean="0"/>
                  <a:t>{1s,1min}</a:t>
                </a:r>
              </a:p>
              <a:p>
                <a:r>
                  <a:rPr lang="en-US" altLang="zh-CN" dirty="0" smtClean="0"/>
                  <a:t> Anomaly Detection </a:t>
                </a:r>
              </a:p>
              <a:p>
                <a:pPr lvl="1"/>
                <a:r>
                  <a:rPr lang="en-US" altLang="zh-CN" dirty="0" smtClean="0"/>
                  <a:t> Basic Perception Layer: detect multiple anomalous features</a:t>
                </a:r>
              </a:p>
              <a:p>
                <a:pPr lvl="1"/>
                <a:r>
                  <a:rPr lang="en-US" altLang="zh-CN" dirty="0" smtClean="0"/>
                  <a:t> Phenomenon Perception Layer: recognize different anomalous phenomenon.</a:t>
                </a:r>
              </a:p>
              <a:p>
                <a:r>
                  <a:rPr lang="en-US" altLang="zh-CN" dirty="0" smtClean="0"/>
                  <a:t> Individual </a:t>
                </a:r>
                <a:r>
                  <a:rPr lang="en-US" altLang="zh-CN" dirty="0"/>
                  <a:t>Active Session Estimation of </a:t>
                </a:r>
                <a:r>
                  <a:rPr lang="en-US" altLang="zh-CN" dirty="0" smtClean="0"/>
                  <a:t>Templates</a:t>
                </a:r>
              </a:p>
              <a:p>
                <a:pPr lvl="1"/>
                <a:r>
                  <a:rPr lang="en-US" altLang="zh-CN" dirty="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𝑆𝑒𝑠𝑠𝑖𝑜𝑛</m:t>
                        </m:r>
                      </m:e>
                      <m:sub>
                        <m:r>
                          <a:rPr lang="en-US" altLang="zh-CN" b="0" i="1" smtClean="0">
                            <a:latin typeface="Cambria Math" panose="02040503050406030204" pitchFamily="18" charset="0"/>
                          </a:rPr>
                          <m:t>𝑡</m:t>
                        </m:r>
                      </m:sub>
                    </m:sSub>
                  </m:oMath>
                </a14:m>
                <a:r>
                  <a:rPr lang="en-US" altLang="zh-CN" dirty="0" smtClean="0"/>
                  <a:t> : active session</a:t>
                </a:r>
              </a:p>
              <a:p>
                <a:pPr lvl="1"/>
                <a:r>
                  <a:rPr lang="en-US" altLang="zh-CN" dirty="0" smtClean="0"/>
                  <a:t> </a:t>
                </a:r>
                <a14:m>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𝑆𝑒𝑠𝑠𝑖𝑜𝑛</m:t>
                        </m:r>
                      </m:e>
                      <m:sub>
                        <m:r>
                          <a:rPr lang="en-US" altLang="zh-CN" b="0" i="1" smtClean="0">
                            <a:latin typeface="Cambria Math" panose="02040503050406030204" pitchFamily="18" charset="0"/>
                          </a:rPr>
                          <m:t>𝑄𝑡</m:t>
                        </m:r>
                      </m:sub>
                    </m:sSub>
                  </m:oMath>
                </a14:m>
                <a:r>
                  <a:rPr lang="en-US" altLang="zh-CN" dirty="0" smtClean="0"/>
                  <a:t> : active session of a template</a:t>
                </a:r>
              </a:p>
              <a:p>
                <a:pPr marL="457200" lvl="1" indent="0">
                  <a:buNone/>
                </a:pPr>
                <a:endParaRPr lang="en-US" altLang="zh-CN"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155469" y="1534679"/>
                <a:ext cx="10731731" cy="4034848"/>
              </a:xfrm>
              <a:blipFill rotWithShape="0">
                <a:blip r:embed="rId3"/>
                <a:stretch>
                  <a:fillRect l="-1023" t="-2719" r="-2159"/>
                </a:stretch>
              </a:blipFill>
            </p:spPr>
            <p:txBody>
              <a:bodyPr/>
              <a:lstStyle/>
              <a:p>
                <a:r>
                  <a:rPr lang="zh-CN" altLang="en-US">
                    <a:noFill/>
                  </a:rPr>
                  <a:t> </a:t>
                </a:r>
              </a:p>
            </p:txBody>
          </p:sp>
        </mc:Fallback>
      </mc:AlternateContent>
      <p:pic>
        <p:nvPicPr>
          <p:cNvPr id="6" name="图片 5"/>
          <p:cNvPicPr>
            <a:picLocks noChangeAspect="1"/>
          </p:cNvPicPr>
          <p:nvPr/>
        </p:nvPicPr>
        <p:blipFill>
          <a:blip r:embed="rId4"/>
          <a:stretch>
            <a:fillRect/>
          </a:stretch>
        </p:blipFill>
        <p:spPr>
          <a:xfrm>
            <a:off x="8073736" y="4560571"/>
            <a:ext cx="4118264" cy="2297429"/>
          </a:xfrm>
          <a:prstGeom prst="rect">
            <a:avLst/>
          </a:prstGeom>
        </p:spPr>
      </p:pic>
    </p:spTree>
    <p:extLst>
      <p:ext uri="{BB962C8B-B14F-4D97-AF65-F5344CB8AC3E}">
        <p14:creationId xmlns:p14="http://schemas.microsoft.com/office/powerpoint/2010/main" val="34123335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2NhZTY2ODY0MjgxZDk2OTgyZTYyMDFiOWE0MWFjYzkifQ=="/>
</p:tagLst>
</file>

<file path=ppt/theme/theme1.xml><?xml version="1.0" encoding="utf-8"?>
<a:theme xmlns:a="http://schemas.openxmlformats.org/drawingml/2006/main" name="茅草">
  <a:themeElements>
    <a:clrScheme name="Thatch">
      <a:dk1>
        <a:sysClr val="windowText" lastClr="000000"/>
      </a:dk1>
      <a:lt1>
        <a:sysClr val="window" lastClr="FFFFFF"/>
      </a:lt1>
      <a:dk2>
        <a:srgbClr val="1D3641"/>
      </a:dk2>
      <a:lt2>
        <a:srgbClr val="DFE6D0"/>
      </a:lt2>
      <a:accent1>
        <a:srgbClr val="759AA5"/>
      </a:accent1>
      <a:accent2>
        <a:srgbClr val="CFC60D"/>
      </a:accent2>
      <a:accent3>
        <a:srgbClr val="99987F"/>
      </a:accent3>
      <a:accent4>
        <a:srgbClr val="90AC97"/>
      </a:accent4>
      <a:accent5>
        <a:srgbClr val="FFAD1C"/>
      </a:accent5>
      <a:accent6>
        <a:srgbClr val="B9AB6F"/>
      </a:accent6>
      <a:hlink>
        <a:srgbClr val="66AACD"/>
      </a:hlink>
      <a:folHlink>
        <a:srgbClr val="809DB3"/>
      </a:folHlink>
    </a:clrScheme>
    <a:fontScheme name="Tw Cen MT">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hatch">
      <a:fillStyleLst>
        <a:solidFill>
          <a:schemeClr val="phClr"/>
        </a:solidFill>
        <a:gradFill rotWithShape="1">
          <a:gsLst>
            <a:gs pos="0">
              <a:schemeClr val="phClr">
                <a:tint val="79000"/>
                <a:satMod val="180000"/>
              </a:schemeClr>
            </a:gs>
            <a:gs pos="65000">
              <a:schemeClr val="phClr">
                <a:tint val="52000"/>
                <a:satMod val="250000"/>
              </a:schemeClr>
            </a:gs>
            <a:gs pos="100000">
              <a:schemeClr val="phClr">
                <a:tint val="29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15875" cap="flat" cmpd="sng" algn="ctr">
          <a:solidFill>
            <a:schemeClr val="phClr"/>
          </a:solidFill>
          <a:prstDash val="solid"/>
        </a:ln>
        <a:ln w="38100" cap="flat" cmpd="sng" algn="ctr">
          <a:solidFill>
            <a:schemeClr val="phClr"/>
          </a:solidFill>
          <a:prstDash val="solid"/>
        </a:ln>
      </a:lnStyleLst>
      <a:effectStyleLst>
        <a:effectStyle>
          <a:effectLst>
            <a:outerShdw blurRad="63500" dist="25400" dir="5400000" rotWithShape="0">
              <a:srgbClr val="000000">
                <a:alpha val="43000"/>
              </a:srgbClr>
            </a:outerShdw>
          </a:effectLst>
        </a:effectStyle>
        <a:effectStyle>
          <a:effectLst>
            <a:outerShdw blurRad="63500" dist="25400" dir="5400000" rotWithShape="0">
              <a:srgbClr val="000000">
                <a:alpha val="43000"/>
              </a:srgbClr>
            </a:outerShdw>
          </a:effectLst>
          <a:scene3d>
            <a:camera prst="orthographicFront">
              <a:rot lat="0" lon="0" rev="0"/>
            </a:camera>
            <a:lightRig rig="brightRoom" dir="t">
              <a:rot lat="0" lon="0" rev="8700000"/>
            </a:lightRig>
          </a:scene3d>
          <a:sp3d contourW="12700" prstMaterial="dkEdge">
            <a:bevelT w="0" h="0" prst="relaxedInset"/>
            <a:contourClr>
              <a:schemeClr val="phClr">
                <a:shade val="65000"/>
                <a:satMod val="150000"/>
              </a:schemeClr>
            </a:contourClr>
          </a:sp3d>
        </a:effectStyle>
        <a:effectStyle>
          <a:effectLst>
            <a:outerShdw blurRad="63500" dist="25400" dir="5400000" rotWithShape="0">
              <a:srgbClr val="000000">
                <a:alpha val="43000"/>
              </a:srgbClr>
            </a:outerShdw>
          </a:effectLst>
          <a:scene3d>
            <a:camera prst="orthographicFront">
              <a:rot lat="0" lon="0" rev="0"/>
            </a:camera>
            <a:lightRig rig="glow" dir="t">
              <a:rot lat="0" lon="0" rev="13200000"/>
            </a:lightRig>
          </a:scene3d>
          <a:sp3d prstMaterial="dkEdge">
            <a:bevelT w="63500" h="50800" prst="relaxedInset"/>
          </a:sp3d>
        </a:effectStyle>
      </a:effectStyleLst>
      <a:bgFillStyleLst>
        <a:solidFill>
          <a:schemeClr val="phClr"/>
        </a:solidFill>
        <a:gradFill rotWithShape="1">
          <a:gsLst>
            <a:gs pos="0">
              <a:schemeClr val="phClr">
                <a:tint val="85000"/>
                <a:shade val="95000"/>
                <a:satMod val="200000"/>
              </a:schemeClr>
            </a:gs>
            <a:gs pos="53000">
              <a:schemeClr val="phClr">
                <a:shade val="60000"/>
                <a:satMod val="220000"/>
              </a:schemeClr>
            </a:gs>
            <a:gs pos="100000">
              <a:schemeClr val="phClr">
                <a:shade val="45000"/>
                <a:satMod val="220000"/>
              </a:schemeClr>
            </a:gs>
          </a:gsLst>
          <a:lin ang="16200000" scaled="0"/>
        </a:gradFill>
        <a:gradFill rotWithShape="1">
          <a:gsLst>
            <a:gs pos="0">
              <a:schemeClr val="phClr">
                <a:tint val="83000"/>
                <a:shade val="97000"/>
                <a:satMod val="230000"/>
              </a:schemeClr>
            </a:gs>
            <a:gs pos="100000">
              <a:schemeClr val="phClr">
                <a:shade val="35000"/>
                <a:satMod val="250000"/>
              </a:schemeClr>
            </a:gs>
          </a:gsLst>
          <a:path path="circle">
            <a:fillToRect l="15000" t="50000" r="85000" b="6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5409</TotalTime>
  <Words>3437</Words>
  <Application>Microsoft Office PowerPoint</Application>
  <PresentationFormat>宽屏</PresentationFormat>
  <Paragraphs>203</Paragraphs>
  <Slides>22</Slides>
  <Notes>22</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22</vt:i4>
      </vt:variant>
    </vt:vector>
  </HeadingPairs>
  <TitlesOfParts>
    <vt:vector size="31" baseType="lpstr">
      <vt:lpstr>NimbusRomNo9L-Regu</vt:lpstr>
      <vt:lpstr>华文仿宋</vt:lpstr>
      <vt:lpstr>宋体</vt:lpstr>
      <vt:lpstr>Arial</vt:lpstr>
      <vt:lpstr>Calibri</vt:lpstr>
      <vt:lpstr>Cambria Math</vt:lpstr>
      <vt:lpstr>Tw Cen MT</vt:lpstr>
      <vt:lpstr>Wingdings</vt:lpstr>
      <vt:lpstr>茅草</vt:lpstr>
      <vt:lpstr>PinSQL: Pinpoint Root Cause SQLs to Resolve  Performance Issues in Cloud Databases</vt:lpstr>
      <vt:lpstr>Introduction</vt:lpstr>
      <vt:lpstr>Before work</vt:lpstr>
      <vt:lpstr>Problem Statement</vt:lpstr>
      <vt:lpstr>Challenges</vt:lpstr>
      <vt:lpstr>Example</vt:lpstr>
      <vt:lpstr>Contributions</vt:lpstr>
      <vt:lpstr>System Overview</vt:lpstr>
      <vt:lpstr>Data Collection And Anomaly Detection Module </vt:lpstr>
      <vt:lpstr>High-Impact SQL Identification Module</vt:lpstr>
      <vt:lpstr>Root Cause SQL Identification Module</vt:lpstr>
      <vt:lpstr>Root Cause SQL Identification Module</vt:lpstr>
      <vt:lpstr>Repairing Module</vt:lpstr>
      <vt:lpstr>Experiment</vt:lpstr>
      <vt:lpstr>Experiment</vt:lpstr>
      <vt:lpstr>Result</vt:lpstr>
      <vt:lpstr>Result</vt:lpstr>
      <vt:lpstr>Result</vt:lpstr>
      <vt:lpstr>Result</vt:lpstr>
      <vt:lpstr>Result</vt:lpstr>
      <vt:lpstr>Result</vt:lpstr>
      <vt:lpstr>Conclusion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Perf: Performance Event</dc:title>
  <dc:creator>tianjiqx</dc:creator>
  <cp:lastModifiedBy>lenovo</cp:lastModifiedBy>
  <cp:revision>1328</cp:revision>
  <dcterms:created xsi:type="dcterms:W3CDTF">2021-06-17T05:24:00Z</dcterms:created>
  <dcterms:modified xsi:type="dcterms:W3CDTF">2022-11-17T12:02:56Z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2052-11.1.0.11744</vt:lpwstr>
  </property>
  <property fmtid="{D5CDD505-2E9C-101B-9397-08002B2CF9AE}" pid="3" name="ICV">
    <vt:lpwstr>B81A97CF692845AFA8840E9DDBB53DAE</vt:lpwstr>
  </property>
</Properties>
</file>